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65"/>
  </p:notesMasterIdLst>
  <p:handoutMasterIdLst>
    <p:handoutMasterId r:id="rId66"/>
  </p:handoutMasterIdLst>
  <p:sldIdLst>
    <p:sldId id="256" r:id="rId2"/>
    <p:sldId id="315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327" r:id="rId11"/>
    <p:sldId id="328" r:id="rId12"/>
    <p:sldId id="263" r:id="rId13"/>
    <p:sldId id="313" r:id="rId14"/>
    <p:sldId id="268" r:id="rId15"/>
    <p:sldId id="269" r:id="rId16"/>
    <p:sldId id="270" r:id="rId17"/>
    <p:sldId id="271" r:id="rId18"/>
    <p:sldId id="272" r:id="rId19"/>
    <p:sldId id="321" r:id="rId20"/>
    <p:sldId id="323" r:id="rId21"/>
    <p:sldId id="336" r:id="rId22"/>
    <p:sldId id="330" r:id="rId23"/>
    <p:sldId id="273" r:id="rId24"/>
    <p:sldId id="274" r:id="rId25"/>
    <p:sldId id="275" r:id="rId26"/>
    <p:sldId id="317" r:id="rId27"/>
    <p:sldId id="318" r:id="rId28"/>
    <p:sldId id="319" r:id="rId29"/>
    <p:sldId id="320" r:id="rId30"/>
    <p:sldId id="324" r:id="rId31"/>
    <p:sldId id="333" r:id="rId32"/>
    <p:sldId id="279" r:id="rId33"/>
    <p:sldId id="280" r:id="rId34"/>
    <p:sldId id="282" r:id="rId35"/>
    <p:sldId id="284" r:id="rId36"/>
    <p:sldId id="283" r:id="rId37"/>
    <p:sldId id="281" r:id="rId38"/>
    <p:sldId id="334" r:id="rId39"/>
    <p:sldId id="335" r:id="rId40"/>
    <p:sldId id="285" r:id="rId41"/>
    <p:sldId id="286" r:id="rId42"/>
    <p:sldId id="290" r:id="rId43"/>
    <p:sldId id="289" r:id="rId44"/>
    <p:sldId id="287" r:id="rId45"/>
    <p:sldId id="291" r:id="rId46"/>
    <p:sldId id="296" r:id="rId47"/>
    <p:sldId id="326" r:id="rId48"/>
    <p:sldId id="316" r:id="rId49"/>
    <p:sldId id="293" r:id="rId50"/>
    <p:sldId id="294" r:id="rId51"/>
    <p:sldId id="295" r:id="rId52"/>
    <p:sldId id="297" r:id="rId53"/>
    <p:sldId id="298" r:id="rId54"/>
    <p:sldId id="299" r:id="rId55"/>
    <p:sldId id="300" r:id="rId56"/>
    <p:sldId id="301" r:id="rId57"/>
    <p:sldId id="302" r:id="rId58"/>
    <p:sldId id="303" r:id="rId59"/>
    <p:sldId id="314" r:id="rId60"/>
    <p:sldId id="341" r:id="rId61"/>
    <p:sldId id="342" r:id="rId62"/>
    <p:sldId id="312" r:id="rId63"/>
    <p:sldId id="311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4E678D8-821C-4F5E-B6B5-94E05CD9FB32}">
          <p14:sldIdLst>
            <p14:sldId id="256"/>
            <p14:sldId id="315"/>
            <p14:sldId id="258"/>
          </p14:sldIdLst>
        </p14:section>
        <p14:section name="Arrays" id="{C01A0A1A-81F3-47CE-8284-4483B83C383E}">
          <p14:sldIdLst>
            <p14:sldId id="259"/>
            <p14:sldId id="260"/>
            <p14:sldId id="261"/>
            <p14:sldId id="262"/>
          </p14:sldIdLst>
        </p14:section>
        <p14:section name="Accessing Array Elements" id="{633943C3-AC65-42DD-9736-74D4EF9DDFC9}">
          <p14:sldIdLst>
            <p14:sldId id="265"/>
            <p14:sldId id="266"/>
            <p14:sldId id="327"/>
            <p14:sldId id="328"/>
            <p14:sldId id="263"/>
            <p14:sldId id="313"/>
          </p14:sldIdLst>
        </p14:section>
        <p14:section name="Mutator Methods" id="{F9435D9F-CF3C-4A7F-BCAD-22F83D70B7D5}">
          <p14:sldIdLst>
            <p14:sldId id="268"/>
            <p14:sldId id="269"/>
            <p14:sldId id="270"/>
            <p14:sldId id="271"/>
            <p14:sldId id="272"/>
            <p14:sldId id="321"/>
            <p14:sldId id="323"/>
            <p14:sldId id="336"/>
            <p14:sldId id="330"/>
            <p14:sldId id="273"/>
            <p14:sldId id="274"/>
            <p14:sldId id="275"/>
            <p14:sldId id="317"/>
            <p14:sldId id="318"/>
            <p14:sldId id="319"/>
            <p14:sldId id="320"/>
            <p14:sldId id="324"/>
            <p14:sldId id="333"/>
          </p14:sldIdLst>
        </p14:section>
        <p14:section name="Accessor Methods" id="{5AD6D233-DC1D-477B-A55B-E6D40BDFAB98}">
          <p14:sldIdLst>
            <p14:sldId id="279"/>
            <p14:sldId id="280"/>
            <p14:sldId id="282"/>
            <p14:sldId id="284"/>
            <p14:sldId id="283"/>
            <p14:sldId id="281"/>
            <p14:sldId id="334"/>
            <p14:sldId id="335"/>
          </p14:sldIdLst>
        </p14:section>
        <p14:section name="Iteration Methods" id="{C613B161-743C-48A8-9785-D431F6E44A38}">
          <p14:sldIdLst>
            <p14:sldId id="285"/>
            <p14:sldId id="286"/>
            <p14:sldId id="290"/>
            <p14:sldId id="289"/>
            <p14:sldId id="287"/>
            <p14:sldId id="291"/>
            <p14:sldId id="296"/>
            <p14:sldId id="326"/>
          </p14:sldIdLst>
        </p14:section>
        <p14:section name="The reduce() method" id="{F904F96F-971C-4E8E-9CA7-D9B80E744B99}">
          <p14:sldIdLst>
            <p14:sldId id="316"/>
            <p14:sldId id="293"/>
            <p14:sldId id="294"/>
            <p14:sldId id="295"/>
          </p14:sldIdLst>
        </p14:section>
        <p14:section name="Matrices" id="{05F62889-7707-4C02-8B6F-D89837D09DBD}">
          <p14:sldIdLst>
            <p14:sldId id="297"/>
            <p14:sldId id="298"/>
            <p14:sldId id="299"/>
            <p14:sldId id="300"/>
            <p14:sldId id="301"/>
          </p14:sldIdLst>
        </p14:section>
        <p14:section name="Live Exercises" id="{DC35F8F7-830A-4556-B829-CC0FA245C40C}">
          <p14:sldIdLst>
            <p14:sldId id="302"/>
          </p14:sldIdLst>
        </p14:section>
        <p14:section name="Conclusion" id="{5D845BA7-7A70-4A5D-B6D6-C97DF5409A91}">
          <p14:sldIdLst>
            <p14:sldId id="303"/>
            <p14:sldId id="314"/>
            <p14:sldId id="341"/>
            <p14:sldId id="342"/>
            <p14:sldId id="312"/>
            <p14:sldId id="3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000"/>
    <a:srgbClr val="234465"/>
    <a:srgbClr val="C2C7D2"/>
    <a:srgbClr val="F3F4F6"/>
    <a:srgbClr val="00ACEA"/>
    <a:srgbClr val="1A334C"/>
    <a:srgbClr val="FEDB41"/>
    <a:srgbClr val="00EFD1"/>
    <a:srgbClr val="464646"/>
    <a:srgbClr val="F2A4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4" autoAdjust="0"/>
    <p:restoredTop sz="95214" autoAdjust="0"/>
  </p:normalViewPr>
  <p:slideViewPr>
    <p:cSldViewPr showGuides="1">
      <p:cViewPr varScale="1">
        <p:scale>
          <a:sx n="111" d="100"/>
          <a:sy n="111" d="100"/>
        </p:scale>
        <p:origin x="496" y="192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11.01.22 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59708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040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14468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29803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28794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11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212523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14876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778357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02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47217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675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4004317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880832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522975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067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1464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23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8489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9165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0488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courses/js-essential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5.png"/><Relationship Id="rId18" Type="http://schemas.openxmlformats.org/officeDocument/2006/relationships/hyperlink" Target="https://motion-software.com/" TargetMode="External"/><Relationship Id="rId3" Type="http://schemas.openxmlformats.org/officeDocument/2006/relationships/image" Target="../media/image30.jpg"/><Relationship Id="rId21" Type="http://schemas.openxmlformats.org/officeDocument/2006/relationships/image" Target="../media/image39.png"/><Relationship Id="rId7" Type="http://schemas.openxmlformats.org/officeDocument/2006/relationships/image" Target="../media/image32.png"/><Relationship Id="rId12" Type="http://schemas.openxmlformats.org/officeDocument/2006/relationships/hyperlink" Target="https://indeavr.com/expertise/software-engineering/enterprise-business-application-integration/" TargetMode="External"/><Relationship Id="rId17" Type="http://schemas.openxmlformats.org/officeDocument/2006/relationships/image" Target="../media/image37.png"/><Relationship Id="rId2" Type="http://schemas.openxmlformats.org/officeDocument/2006/relationships/hyperlink" Target="https://www.xs-software.com/" TargetMode="External"/><Relationship Id="rId16" Type="http://schemas.openxmlformats.org/officeDocument/2006/relationships/hyperlink" Target="https://taulia.com/company/careers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34.png"/><Relationship Id="rId5" Type="http://schemas.openxmlformats.org/officeDocument/2006/relationships/image" Target="../media/image31.png"/><Relationship Id="rId15" Type="http://schemas.openxmlformats.org/officeDocument/2006/relationships/image" Target="../media/image36.png"/><Relationship Id="rId23" Type="http://schemas.openxmlformats.org/officeDocument/2006/relationships/image" Target="../media/image40.jpg"/><Relationship Id="rId10" Type="http://schemas.openxmlformats.org/officeDocument/2006/relationships/hyperlink" Target="https://www.coca-colahellenic.com/" TargetMode="External"/><Relationship Id="rId19" Type="http://schemas.openxmlformats.org/officeDocument/2006/relationships/image" Target="../media/image38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33.png"/><Relationship Id="rId14" Type="http://schemas.openxmlformats.org/officeDocument/2006/relationships/hyperlink" Target="https://de.draftkings.com/" TargetMode="External"/><Relationship Id="rId22" Type="http://schemas.openxmlformats.org/officeDocument/2006/relationships/hyperlink" Target="https://smartit.bg/" TargetMode="Externa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hyperlink" Target="https://www.youtube.com/c/CodeItUpwithIvo" TargetMode="Externa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softuni.bg/" TargetMode="Externa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93EBD36-DCA8-4BB3-8F22-7E15C177CEA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https://softuni.bg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7A0A-8D46-4D96-8F13-DAA095A77DB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201A8E4-AD7D-4700-8928-D451D218877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  <a:endParaRPr lang="bg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DE73B6-1B34-418E-B827-202C6A56187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  <a:endParaRPr lang="bg-B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4B3F5C-A2B4-4230-A24F-8AEF2F7B4B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259383"/>
            <a:ext cx="10965303" cy="678058"/>
          </a:xfrm>
        </p:spPr>
        <p:txBody>
          <a:bodyPr>
            <a:normAutofit/>
          </a:bodyPr>
          <a:lstStyle/>
          <a:p>
            <a:r>
              <a:rPr lang="en-US" dirty="0"/>
              <a:t>Definitions and Manipulations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8AB95F-7DCD-473A-BBE6-364463D75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and Nested Arrays</a:t>
            </a:r>
            <a:endParaRPr lang="bg-BG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DE947F5-6E98-4FF9-AB9B-B75D235AD610}"/>
              </a:ext>
            </a:extLst>
          </p:cNvPr>
          <p:cNvGrpSpPr/>
          <p:nvPr/>
        </p:nvGrpSpPr>
        <p:grpSpPr>
          <a:xfrm>
            <a:off x="484939" y="3280953"/>
            <a:ext cx="4336872" cy="1195687"/>
            <a:chOff x="1062445" y="1992789"/>
            <a:chExt cx="4336872" cy="119568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FFCABE7-02B5-4214-BF54-50CF8FC3B940}"/>
                </a:ext>
              </a:extLst>
            </p:cNvPr>
            <p:cNvSpPr/>
            <p:nvPr/>
          </p:nvSpPr>
          <p:spPr bwMode="auto">
            <a:xfrm>
              <a:off x="1062445" y="1992789"/>
              <a:ext cx="722812" cy="678058"/>
            </a:xfrm>
            <a:prstGeom prst="rect">
              <a:avLst/>
            </a:prstGeom>
            <a:solidFill>
              <a:srgbClr val="FF0000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5F4B1E6-2DD3-43A2-8CD6-A80EDBE79F3D}"/>
                </a:ext>
              </a:extLst>
            </p:cNvPr>
            <p:cNvSpPr/>
            <p:nvPr/>
          </p:nvSpPr>
          <p:spPr bwMode="auto">
            <a:xfrm>
              <a:off x="1785257" y="1992789"/>
              <a:ext cx="722812" cy="67805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119AE53-45A6-445F-9BF7-DB89D0F81491}"/>
                </a:ext>
              </a:extLst>
            </p:cNvPr>
            <p:cNvSpPr/>
            <p:nvPr/>
          </p:nvSpPr>
          <p:spPr bwMode="auto">
            <a:xfrm>
              <a:off x="2508069" y="1992789"/>
              <a:ext cx="722812" cy="678058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77D7AFA-3FA4-4D1F-ADDA-5F6B5BC05576}"/>
                </a:ext>
              </a:extLst>
            </p:cNvPr>
            <p:cNvSpPr/>
            <p:nvPr/>
          </p:nvSpPr>
          <p:spPr bwMode="auto">
            <a:xfrm>
              <a:off x="3230881" y="1992789"/>
              <a:ext cx="722812" cy="678058"/>
            </a:xfrm>
            <a:prstGeom prst="rect">
              <a:avLst/>
            </a:prstGeom>
            <a:solidFill>
              <a:srgbClr val="FFC000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BB9635E-9E38-4E18-87D5-0BA34BBAE004}"/>
                </a:ext>
              </a:extLst>
            </p:cNvPr>
            <p:cNvSpPr/>
            <p:nvPr/>
          </p:nvSpPr>
          <p:spPr bwMode="auto">
            <a:xfrm>
              <a:off x="3953693" y="1992789"/>
              <a:ext cx="722812" cy="678058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9B50F8B-B0BA-4680-AF6D-24D40B82C9DD}"/>
                </a:ext>
              </a:extLst>
            </p:cNvPr>
            <p:cNvSpPr/>
            <p:nvPr/>
          </p:nvSpPr>
          <p:spPr bwMode="auto">
            <a:xfrm>
              <a:off x="4676505" y="1992789"/>
              <a:ext cx="722812" cy="678058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endParaRPr>
            </a:p>
          </p:txBody>
        </p:sp>
        <p:sp>
          <p:nvSpPr>
            <p:cNvPr id="9" name="Arrow: U-Turn 8">
              <a:extLst>
                <a:ext uri="{FF2B5EF4-FFF2-40B4-BE49-F238E27FC236}">
                  <a16:creationId xmlns:a16="http://schemas.microsoft.com/office/drawing/2014/main" id="{C90B317F-28AA-4389-9903-0595CB5E763A}"/>
                </a:ext>
              </a:extLst>
            </p:cNvPr>
            <p:cNvSpPr/>
            <p:nvPr/>
          </p:nvSpPr>
          <p:spPr bwMode="auto">
            <a:xfrm rot="10800000" flipH="1">
              <a:off x="1350731" y="2726195"/>
              <a:ext cx="596536" cy="462280"/>
            </a:xfrm>
            <a:prstGeom prst="utur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Arrow: U-Turn 19">
              <a:extLst>
                <a:ext uri="{FF2B5EF4-FFF2-40B4-BE49-F238E27FC236}">
                  <a16:creationId xmlns:a16="http://schemas.microsoft.com/office/drawing/2014/main" id="{8C3677A2-378D-406D-A4AF-E250352A9D10}"/>
                </a:ext>
              </a:extLst>
            </p:cNvPr>
            <p:cNvSpPr/>
            <p:nvPr/>
          </p:nvSpPr>
          <p:spPr bwMode="auto">
            <a:xfrm rot="10800000" flipH="1">
              <a:off x="2177143" y="2726196"/>
              <a:ext cx="596537" cy="462280"/>
            </a:xfrm>
            <a:prstGeom prst="utur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Arrow: U-Turn 20">
              <a:extLst>
                <a:ext uri="{FF2B5EF4-FFF2-40B4-BE49-F238E27FC236}">
                  <a16:creationId xmlns:a16="http://schemas.microsoft.com/office/drawing/2014/main" id="{00EC21C3-5BC2-4C08-A842-00F6BDBE8CB2}"/>
                </a:ext>
              </a:extLst>
            </p:cNvPr>
            <p:cNvSpPr/>
            <p:nvPr/>
          </p:nvSpPr>
          <p:spPr bwMode="auto">
            <a:xfrm rot="10800000" flipH="1">
              <a:off x="3829966" y="2726195"/>
              <a:ext cx="596539" cy="462280"/>
            </a:xfrm>
            <a:prstGeom prst="utur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Arrow: U-Turn 21">
              <a:extLst>
                <a:ext uri="{FF2B5EF4-FFF2-40B4-BE49-F238E27FC236}">
                  <a16:creationId xmlns:a16="http://schemas.microsoft.com/office/drawing/2014/main" id="{75F99F45-EFF1-4C88-89D3-0827BB7AC533}"/>
                </a:ext>
              </a:extLst>
            </p:cNvPr>
            <p:cNvSpPr/>
            <p:nvPr/>
          </p:nvSpPr>
          <p:spPr bwMode="auto">
            <a:xfrm rot="10800000" flipH="1">
              <a:off x="3003556" y="2726196"/>
              <a:ext cx="596538" cy="462280"/>
            </a:xfrm>
            <a:prstGeom prst="utur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Arrow: U-Turn 23">
              <a:extLst>
                <a:ext uri="{FF2B5EF4-FFF2-40B4-BE49-F238E27FC236}">
                  <a16:creationId xmlns:a16="http://schemas.microsoft.com/office/drawing/2014/main" id="{6D1607E3-3A24-433F-94D9-ACA9C906FADC}"/>
                </a:ext>
              </a:extLst>
            </p:cNvPr>
            <p:cNvSpPr/>
            <p:nvPr/>
          </p:nvSpPr>
          <p:spPr bwMode="auto">
            <a:xfrm rot="10800000" flipH="1">
              <a:off x="4656377" y="2726196"/>
              <a:ext cx="596539" cy="462280"/>
            </a:xfrm>
            <a:prstGeom prst="utur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3F1E4BB-7585-4D97-9414-914D449741C4}"/>
                </a:ext>
              </a:extLst>
            </p:cNvPr>
            <p:cNvSpPr/>
            <p:nvPr/>
          </p:nvSpPr>
          <p:spPr>
            <a:xfrm>
              <a:off x="1183924" y="2052715"/>
              <a:ext cx="449804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0C032EA-60BC-4BEC-985C-6B3ACA29E50D}"/>
                </a:ext>
              </a:extLst>
            </p:cNvPr>
            <p:cNvSpPr/>
            <p:nvPr/>
          </p:nvSpPr>
          <p:spPr>
            <a:xfrm>
              <a:off x="1906736" y="2052714"/>
              <a:ext cx="449804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solidFill>
                    <a:schemeClr val="bg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3200" b="0" cap="none" spc="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F29DCAF-44F7-4F98-9115-AA94AE05DAD1}"/>
                </a:ext>
              </a:extLst>
            </p:cNvPr>
            <p:cNvSpPr/>
            <p:nvPr/>
          </p:nvSpPr>
          <p:spPr>
            <a:xfrm>
              <a:off x="2644525" y="2039430"/>
              <a:ext cx="449804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F9BEDB8-FC87-48ED-B398-6E78BB0BE462}"/>
                </a:ext>
              </a:extLst>
            </p:cNvPr>
            <p:cNvSpPr/>
            <p:nvPr/>
          </p:nvSpPr>
          <p:spPr>
            <a:xfrm>
              <a:off x="3367337" y="2052714"/>
              <a:ext cx="449804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endPara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E2D117C-C50A-4ACB-81D2-A70939FEC34C}"/>
                </a:ext>
              </a:extLst>
            </p:cNvPr>
            <p:cNvSpPr/>
            <p:nvPr/>
          </p:nvSpPr>
          <p:spPr>
            <a:xfrm>
              <a:off x="4087316" y="2052713"/>
              <a:ext cx="449804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  <a:endPara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FCCBB88-C854-4BE6-BB84-14889D7D6C94}"/>
                </a:ext>
              </a:extLst>
            </p:cNvPr>
            <p:cNvSpPr/>
            <p:nvPr/>
          </p:nvSpPr>
          <p:spPr>
            <a:xfrm>
              <a:off x="4803112" y="2059313"/>
              <a:ext cx="449804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</a:t>
              </a:r>
              <a:endPara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624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D010BD-BFD0-4053-9DAB-CD5D999C6E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Find every element at </a:t>
            </a:r>
            <a:r>
              <a:rPr lang="en-US" b="1" dirty="0">
                <a:solidFill>
                  <a:schemeClr val="bg1"/>
                </a:solidFill>
              </a:rPr>
              <a:t>even index </a:t>
            </a:r>
            <a:r>
              <a:rPr lang="en-US" dirty="0"/>
              <a:t>in input array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them on the console, separated by space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Problem: Even Position Element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8A0E54F-2892-4FC2-BF0F-6A30202AB159}"/>
              </a:ext>
            </a:extLst>
          </p:cNvPr>
          <p:cNvGrpSpPr/>
          <p:nvPr/>
        </p:nvGrpSpPr>
        <p:grpSpPr>
          <a:xfrm>
            <a:off x="1559597" y="3249000"/>
            <a:ext cx="9072806" cy="624374"/>
            <a:chOff x="-96806" y="3249000"/>
            <a:chExt cx="9072806" cy="624374"/>
          </a:xfrm>
        </p:grpSpPr>
        <p:sp>
          <p:nvSpPr>
            <p:cNvPr id="6" name="Right Arrow 4">
              <a:extLst>
                <a:ext uri="{FF2B5EF4-FFF2-40B4-BE49-F238E27FC236}">
                  <a16:creationId xmlns:a16="http://schemas.microsoft.com/office/drawing/2014/main" id="{427F47F5-B140-4245-B113-463D1431E14E}"/>
                </a:ext>
              </a:extLst>
            </p:cNvPr>
            <p:cNvSpPr/>
            <p:nvPr/>
          </p:nvSpPr>
          <p:spPr bwMode="auto">
            <a:xfrm>
              <a:off x="5914760" y="3359498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A4036BD-1D7B-4374-B667-19E5976A3E6F}"/>
                </a:ext>
              </a:extLst>
            </p:cNvPr>
            <p:cNvSpPr txBox="1"/>
            <p:nvPr/>
          </p:nvSpPr>
          <p:spPr>
            <a:xfrm>
              <a:off x="-96806" y="3249000"/>
              <a:ext cx="5600645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['20', '30', '40', '50', '60']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96E1288-C398-4F77-84B4-18A6E86A475E}"/>
                </a:ext>
              </a:extLst>
            </p:cNvPr>
            <p:cNvSpPr txBox="1"/>
            <p:nvPr/>
          </p:nvSpPr>
          <p:spPr>
            <a:xfrm>
              <a:off x="6935281" y="3249000"/>
              <a:ext cx="2040719" cy="62437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20 40</a:t>
              </a:r>
              <a:r>
                <a:rPr lang="bg-BG" sz="2400" b="1" dirty="0">
                  <a:latin typeface="Consolas" panose="020B0609020204030204" pitchFamily="49" charset="0"/>
                </a:rPr>
                <a:t> 60</a:t>
              </a:r>
              <a:endParaRPr lang="en-US" sz="2400" b="1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78D6D6D-C779-4411-AF33-8369C8A38208}"/>
              </a:ext>
            </a:extLst>
          </p:cNvPr>
          <p:cNvGrpSpPr/>
          <p:nvPr/>
        </p:nvGrpSpPr>
        <p:grpSpPr>
          <a:xfrm>
            <a:off x="1559597" y="5212003"/>
            <a:ext cx="9072806" cy="624374"/>
            <a:chOff x="-96806" y="4312114"/>
            <a:chExt cx="9072806" cy="624374"/>
          </a:xfrm>
        </p:grpSpPr>
        <p:sp>
          <p:nvSpPr>
            <p:cNvPr id="11" name="Right Arrow 4">
              <a:extLst>
                <a:ext uri="{FF2B5EF4-FFF2-40B4-BE49-F238E27FC236}">
                  <a16:creationId xmlns:a16="http://schemas.microsoft.com/office/drawing/2014/main" id="{4005F3EB-23D7-4B64-9059-AA0834A67503}"/>
                </a:ext>
              </a:extLst>
            </p:cNvPr>
            <p:cNvSpPr/>
            <p:nvPr/>
          </p:nvSpPr>
          <p:spPr bwMode="auto">
            <a:xfrm>
              <a:off x="5914760" y="4422612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2E9DBB0-E2D0-4020-9BC4-A53A32E6E854}"/>
                </a:ext>
              </a:extLst>
            </p:cNvPr>
            <p:cNvSpPr txBox="1"/>
            <p:nvPr/>
          </p:nvSpPr>
          <p:spPr>
            <a:xfrm>
              <a:off x="-96806" y="4312114"/>
              <a:ext cx="5600645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['5', '10']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730093D-590A-48A1-919F-F98C6002DF48}"/>
                </a:ext>
              </a:extLst>
            </p:cNvPr>
            <p:cNvSpPr txBox="1"/>
            <p:nvPr/>
          </p:nvSpPr>
          <p:spPr>
            <a:xfrm>
              <a:off x="6935281" y="4312114"/>
              <a:ext cx="2040719" cy="62437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>
                  <a:latin typeface="Consolas" panose="020B0609020204030204" pitchFamily="49" charset="0"/>
                </a:rPr>
                <a:t>5</a:t>
              </a:r>
              <a:endParaRPr lang="en-US" sz="2400" b="1" dirty="0">
                <a:latin typeface="Consolas" panose="020B0609020204030204" pitchFamily="49" charset="0"/>
              </a:endParaRPr>
            </a:p>
          </p:txBody>
        </p:sp>
      </p:grpSp>
      <p:sp>
        <p:nvSpPr>
          <p:cNvPr id="14" name="Rounded Rectangular Callout 5">
            <a:extLst>
              <a:ext uri="{FF2B5EF4-FFF2-40B4-BE49-F238E27FC236}">
                <a16:creationId xmlns:a16="http://schemas.microsoft.com/office/drawing/2014/main" id="{AEC55006-1DB3-40D3-B55E-5E39DAA61E0E}"/>
              </a:ext>
            </a:extLst>
          </p:cNvPr>
          <p:cNvSpPr/>
          <p:nvPr/>
        </p:nvSpPr>
        <p:spPr bwMode="auto">
          <a:xfrm>
            <a:off x="1115714" y="4149000"/>
            <a:ext cx="1800000" cy="450000"/>
          </a:xfrm>
          <a:prstGeom prst="wedgeRoundRectCallout">
            <a:avLst>
              <a:gd name="adj1" fmla="val 14860"/>
              <a:gd name="adj2" fmla="val -13663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Index 0</a:t>
            </a:r>
          </a:p>
        </p:txBody>
      </p:sp>
      <p:sp>
        <p:nvSpPr>
          <p:cNvPr id="15" name="Rounded Rectangular Callout 5">
            <a:extLst>
              <a:ext uri="{FF2B5EF4-FFF2-40B4-BE49-F238E27FC236}">
                <a16:creationId xmlns:a16="http://schemas.microsoft.com/office/drawing/2014/main" id="{A3E63E88-2A2E-4035-9E70-E5D8FC8FE48C}"/>
              </a:ext>
            </a:extLst>
          </p:cNvPr>
          <p:cNvSpPr/>
          <p:nvPr/>
        </p:nvSpPr>
        <p:spPr bwMode="auto">
          <a:xfrm>
            <a:off x="3455714" y="4149000"/>
            <a:ext cx="1800000" cy="450000"/>
          </a:xfrm>
          <a:prstGeom prst="wedgeRoundRectCallout">
            <a:avLst>
              <a:gd name="adj1" fmla="val -2724"/>
              <a:gd name="adj2" fmla="val -1464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Index 2</a:t>
            </a:r>
          </a:p>
        </p:txBody>
      </p:sp>
      <p:sp>
        <p:nvSpPr>
          <p:cNvPr id="16" name="Rounded Rectangular Callout 5">
            <a:extLst>
              <a:ext uri="{FF2B5EF4-FFF2-40B4-BE49-F238E27FC236}">
                <a16:creationId xmlns:a16="http://schemas.microsoft.com/office/drawing/2014/main" id="{F041161B-26E1-4894-ADBC-F10C250F7F17}"/>
              </a:ext>
            </a:extLst>
          </p:cNvPr>
          <p:cNvSpPr/>
          <p:nvPr/>
        </p:nvSpPr>
        <p:spPr bwMode="auto">
          <a:xfrm>
            <a:off x="5778663" y="4149000"/>
            <a:ext cx="1800000" cy="450000"/>
          </a:xfrm>
          <a:prstGeom prst="wedgeRoundRectCallout">
            <a:avLst>
              <a:gd name="adj1" fmla="val -15424"/>
              <a:gd name="adj2" fmla="val -1405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Index 4</a:t>
            </a:r>
          </a:p>
        </p:txBody>
      </p:sp>
    </p:spTree>
    <p:extLst>
      <p:ext uri="{BB962C8B-B14F-4D97-AF65-F5344CB8AC3E}">
        <p14:creationId xmlns:p14="http://schemas.microsoft.com/office/powerpoint/2010/main" val="187748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Solution: Even Position Element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0396D3-A819-4226-8A6B-AEC2935BBEE4}"/>
              </a:ext>
            </a:extLst>
          </p:cNvPr>
          <p:cNvSpPr txBox="1"/>
          <p:nvPr/>
        </p:nvSpPr>
        <p:spPr>
          <a:xfrm>
            <a:off x="1506000" y="1796451"/>
            <a:ext cx="9180000" cy="36344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 solve(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dirty="0"/>
              <a:t>  let result = '';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pPr>
              <a:spcBef>
                <a:spcPts val="1800"/>
              </a:spcBef>
            </a:pPr>
            <a:r>
              <a:rPr lang="en-US" dirty="0"/>
              <a:t>  for (let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arr</a:t>
            </a:r>
            <a:r>
              <a:rPr lang="en-US" dirty="0" err="1">
                <a:solidFill>
                  <a:schemeClr val="bg1"/>
                </a:solidFill>
              </a:rPr>
              <a:t>.length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</a:t>
            </a:r>
            <a:r>
              <a:rPr lang="bg-BG" dirty="0"/>
              <a:t>=2</a:t>
            </a:r>
            <a:r>
              <a:rPr lang="en-US" dirty="0"/>
              <a:t>) {</a:t>
            </a:r>
          </a:p>
          <a:p>
            <a:r>
              <a:rPr lang="en-US" dirty="0"/>
              <a:t>    result += </a:t>
            </a:r>
            <a:r>
              <a:rPr lang="en-US" dirty="0" err="1"/>
              <a:t>arr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 err="1"/>
              <a:t>i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;</a:t>
            </a:r>
          </a:p>
          <a:p>
            <a:r>
              <a:rPr lang="en-US" dirty="0"/>
              <a:t>    result += ' ';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}</a:t>
            </a:r>
          </a:p>
          <a:p>
            <a:pPr>
              <a:spcBef>
                <a:spcPts val="1800"/>
              </a:spcBef>
            </a:pPr>
            <a:r>
              <a:rPr lang="en-US" dirty="0"/>
              <a:t>  console.log(result);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5168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Setting values via </a:t>
            </a:r>
            <a:r>
              <a:rPr lang="en-US" sz="3400" b="1" dirty="0">
                <a:solidFill>
                  <a:schemeClr val="bg1"/>
                </a:solidFill>
              </a:rPr>
              <a:t>non-integers</a:t>
            </a:r>
            <a:r>
              <a:rPr lang="en-US" sz="3400" dirty="0"/>
              <a:t> using </a:t>
            </a:r>
            <a:r>
              <a:rPr lang="en-US" sz="3400" b="1" dirty="0">
                <a:solidFill>
                  <a:schemeClr val="bg1"/>
                </a:solidFill>
              </a:rPr>
              <a:t>bracket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notation</a:t>
            </a:r>
            <a:r>
              <a:rPr lang="en-US" sz="3400" dirty="0"/>
              <a:t> (or dot notation) creates </a:t>
            </a:r>
            <a:r>
              <a:rPr lang="en-US" sz="3400" b="1" dirty="0">
                <a:solidFill>
                  <a:schemeClr val="bg1"/>
                </a:solidFill>
              </a:rPr>
              <a:t>object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properties</a:t>
            </a:r>
            <a:r>
              <a:rPr lang="en-US" sz="3400" dirty="0"/>
              <a:t> instead of array elements (will be discussed in later lesson)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Indexation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380620" y="2871148"/>
            <a:ext cx="9148849" cy="37729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[];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bg1"/>
                </a:solidFill>
                <a:effectLst/>
              </a:rPr>
              <a:t>[3.4]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'Oranges';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bg1"/>
                </a:solidFill>
                <a:effectLst/>
              </a:rPr>
              <a:t>[-1]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'Apples';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arr.length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             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0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hasOwnProperty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3.4</a:t>
            </a:r>
            <a:r>
              <a:rPr lang="en-US" sz="2400" dirty="0">
                <a:solidFill>
                  <a:schemeClr val="tx1"/>
                </a:solidFill>
                <a:effectLst/>
              </a:rPr>
              <a:t>)); 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true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pPr>
              <a:spcBef>
                <a:spcPts val="1800"/>
              </a:spcBef>
            </a:pP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bg1"/>
                </a:solidFill>
                <a:effectLst/>
              </a:rPr>
              <a:t>["1"]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'Grapes';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arr.length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             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2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[ &lt;1 empty item&gt;, 'Grapes', </a:t>
            </a:r>
            <a:br>
              <a:rPr lang="en-US" sz="2400" i="1" dirty="0">
                <a:solidFill>
                  <a:schemeClr val="accent2"/>
                </a:solidFill>
                <a:effectLst/>
              </a:rPr>
            </a:br>
            <a:r>
              <a:rPr lang="en-US" sz="2400" i="1" dirty="0">
                <a:solidFill>
                  <a:schemeClr val="accent2"/>
                </a:solidFill>
                <a:effectLst/>
              </a:rPr>
              <a:t>'3.4': 'Oranges', '-1': 'Apples' ]</a:t>
            </a:r>
          </a:p>
        </p:txBody>
      </p:sp>
    </p:spTree>
    <p:extLst>
      <p:ext uri="{BB962C8B-B14F-4D97-AF65-F5344CB8AC3E}">
        <p14:creationId xmlns:p14="http://schemas.microsoft.com/office/powerpoint/2010/main" val="366759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Expression that </a:t>
            </a:r>
            <a:r>
              <a:rPr lang="en-US" b="1" dirty="0">
                <a:solidFill>
                  <a:schemeClr val="bg1"/>
                </a:solidFill>
              </a:rPr>
              <a:t>unpacks values </a:t>
            </a:r>
            <a:r>
              <a:rPr lang="en-US" dirty="0"/>
              <a:t>from </a:t>
            </a:r>
            <a:r>
              <a:rPr lang="en-US" b="1" dirty="0">
                <a:solidFill>
                  <a:schemeClr val="bg1"/>
                </a:solidFill>
              </a:rPr>
              <a:t>arrays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r>
              <a:rPr lang="en-US" dirty="0"/>
              <a:t>, into distinct </a:t>
            </a:r>
            <a:r>
              <a:rPr lang="en-US" b="1" dirty="0">
                <a:solidFill>
                  <a:schemeClr val="bg1"/>
                </a:solidFill>
              </a:rPr>
              <a:t>variables</a:t>
            </a:r>
          </a:p>
          <a:p>
            <a:pPr>
              <a:spcBef>
                <a:spcPts val="21600"/>
              </a:spcBef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rest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operator</a:t>
            </a:r>
            <a:r>
              <a:rPr lang="en-US" dirty="0"/>
              <a:t> can also be used to collect function parameters into an array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Destructuring</a:t>
            </a:r>
            <a:r>
              <a:rPr lang="en-US" dirty="0"/>
              <a:t> Syntax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406000" y="2439000"/>
            <a:ext cx="8610626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numbers = [10, 20, 30, 40, 50];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let [a, b, </a:t>
            </a:r>
            <a:r>
              <a:rPr lang="en-US" sz="2400" dirty="0">
                <a:solidFill>
                  <a:schemeClr val="bg1"/>
                </a:solidFill>
                <a:effectLst/>
              </a:rPr>
              <a:t>...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elems</a:t>
            </a:r>
            <a:r>
              <a:rPr lang="en-US" sz="2400" dirty="0">
                <a:solidFill>
                  <a:schemeClr val="tx1"/>
                </a:solidFill>
                <a:effectLst/>
              </a:rPr>
              <a:t>] = numbers;</a:t>
            </a:r>
          </a:p>
          <a:p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console.log(a)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10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console.log(b)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20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elems</a:t>
            </a:r>
            <a:r>
              <a:rPr lang="en-US" sz="2400" dirty="0">
                <a:solidFill>
                  <a:schemeClr val="tx1"/>
                </a:solidFill>
                <a:effectLst/>
              </a:rPr>
              <a:t>)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[30, 40, 50] 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5961000" y="3294000"/>
            <a:ext cx="3645000" cy="450000"/>
          </a:xfrm>
          <a:prstGeom prst="wedgeRoundRectCallout">
            <a:avLst>
              <a:gd name="adj1" fmla="val -83810"/>
              <a:gd name="adj2" fmla="val -565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Rest operator</a:t>
            </a:r>
          </a:p>
        </p:txBody>
      </p:sp>
    </p:spTree>
    <p:extLst>
      <p:ext uri="{BB962C8B-B14F-4D97-AF65-F5344CB8AC3E}">
        <p14:creationId xmlns:p14="http://schemas.microsoft.com/office/powerpoint/2010/main" val="115166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837" y="1154723"/>
            <a:ext cx="2936326" cy="2936326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Modify the Array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Mutator Methods</a:t>
            </a:r>
          </a:p>
        </p:txBody>
      </p:sp>
    </p:spTree>
    <p:extLst>
      <p:ext uri="{BB962C8B-B14F-4D97-AF65-F5344CB8AC3E}">
        <p14:creationId xmlns:p14="http://schemas.microsoft.com/office/powerpoint/2010/main" val="383242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Removes the </a:t>
            </a:r>
            <a:r>
              <a:rPr lang="en-US" b="1" dirty="0">
                <a:solidFill>
                  <a:schemeClr val="bg1"/>
                </a:solidFill>
              </a:rPr>
              <a:t>last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from an array and returns </a:t>
            </a:r>
            <a:br>
              <a:rPr lang="en-US" dirty="0"/>
            </a:br>
            <a:r>
              <a:rPr lang="en-US" dirty="0"/>
              <a:t>that element</a:t>
            </a:r>
          </a:p>
          <a:p>
            <a:r>
              <a:rPr lang="en-US" dirty="0"/>
              <a:t>This method </a:t>
            </a:r>
            <a:r>
              <a:rPr lang="en-US" b="1" dirty="0">
                <a:solidFill>
                  <a:schemeClr val="bg1"/>
                </a:solidFill>
              </a:rPr>
              <a:t>changes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the array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549366" y="3314523"/>
            <a:ext cx="8991634" cy="25288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 [10, 20, 30, 40, 50, 60, 70];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7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nums.pop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70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6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   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[ 10, 20, 30, 40, 50, 60 ]</a:t>
            </a:r>
          </a:p>
        </p:txBody>
      </p:sp>
    </p:spTree>
    <p:extLst>
      <p:ext uri="{BB962C8B-B14F-4D97-AF65-F5344CB8AC3E}">
        <p14:creationId xmlns:p14="http://schemas.microsoft.com/office/powerpoint/2010/main" val="304338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push()</a:t>
            </a:r>
            <a:r>
              <a:rPr lang="en-US" dirty="0"/>
              <a:t> method </a:t>
            </a:r>
            <a:r>
              <a:rPr lang="en-US" b="1" dirty="0">
                <a:solidFill>
                  <a:schemeClr val="bg1"/>
                </a:solidFill>
              </a:rPr>
              <a:t>adds one or more</a:t>
            </a:r>
            <a:r>
              <a:rPr lang="en-US" dirty="0"/>
              <a:t> elements to 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end</a:t>
            </a:r>
            <a:r>
              <a:rPr lang="en-US" dirty="0"/>
              <a:t> of an array and </a:t>
            </a: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the new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</a:t>
            </a:r>
            <a:br>
              <a:rPr lang="en-US" dirty="0"/>
            </a:br>
            <a:r>
              <a:rPr lang="en-US" dirty="0"/>
              <a:t>the array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13237" y="3249000"/>
            <a:ext cx="9642763" cy="20415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 [10, 20, 30, 40, 50, 60, 70];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 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7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nums.push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(80)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8 (</a:t>
            </a:r>
            <a:r>
              <a:rPr lang="en-US" sz="2400" i="1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[ 10, 20, 30, 40, 50, 60, 70, 80 ]</a:t>
            </a:r>
          </a:p>
        </p:txBody>
      </p:sp>
    </p:spTree>
    <p:extLst>
      <p:ext uri="{BB962C8B-B14F-4D97-AF65-F5344CB8AC3E}">
        <p14:creationId xmlns:p14="http://schemas.microsoft.com/office/powerpoint/2010/main" val="353577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shift()</a:t>
            </a:r>
            <a:r>
              <a:rPr lang="en-US" dirty="0"/>
              <a:t> method </a:t>
            </a:r>
            <a:r>
              <a:rPr lang="en-US" b="1" dirty="0">
                <a:solidFill>
                  <a:schemeClr val="bg1"/>
                </a:solidFill>
              </a:rPr>
              <a:t>removes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from an array and </a:t>
            </a: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that </a:t>
            </a:r>
            <a:r>
              <a:rPr lang="en-US" b="1" dirty="0">
                <a:solidFill>
                  <a:schemeClr val="bg1"/>
                </a:solidFill>
              </a:rPr>
              <a:t>removed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endParaRPr lang="en-US" dirty="0"/>
          </a:p>
          <a:p>
            <a:r>
              <a:rPr lang="en-US" dirty="0"/>
              <a:t>This method </a:t>
            </a:r>
            <a:r>
              <a:rPr lang="en-US" b="1" dirty="0">
                <a:solidFill>
                  <a:schemeClr val="bg1"/>
                </a:solidFill>
              </a:rPr>
              <a:t>changes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the array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81000" y="3339000"/>
            <a:ext cx="9106587" cy="20415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 [10, 20, 30, 40, 50, 60, 70];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7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nums.shift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10 (removed element)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 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[ 20, 30, 40, 50, 60, 70 ]</a:t>
            </a:r>
          </a:p>
        </p:txBody>
      </p:sp>
    </p:spTree>
    <p:extLst>
      <p:ext uri="{BB962C8B-B14F-4D97-AF65-F5344CB8AC3E}">
        <p14:creationId xmlns:p14="http://schemas.microsoft.com/office/powerpoint/2010/main" val="230039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unshift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 </a:t>
            </a:r>
            <a:r>
              <a:rPr lang="en-US" dirty="0"/>
              <a:t>method </a:t>
            </a:r>
            <a:r>
              <a:rPr lang="en-US" b="1" dirty="0">
                <a:solidFill>
                  <a:schemeClr val="bg1"/>
                </a:solidFill>
              </a:rPr>
              <a:t>adds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one or more </a:t>
            </a:r>
            <a:br>
              <a:rPr lang="en-US" dirty="0"/>
            </a:br>
            <a:r>
              <a:rPr lang="en-US" dirty="0"/>
              <a:t>elements to the </a:t>
            </a:r>
            <a:r>
              <a:rPr lang="en-US" b="1" dirty="0">
                <a:solidFill>
                  <a:schemeClr val="bg1"/>
                </a:solidFill>
              </a:rPr>
              <a:t>beginning</a:t>
            </a:r>
            <a:r>
              <a:rPr lang="en-US" dirty="0"/>
              <a:t> of an array and </a:t>
            </a: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the new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the array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Unshift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81000" y="3069000"/>
            <a:ext cx="9180000" cy="25288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 [40, 50, 60];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     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3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nums.unshift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(30)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4 (</a:t>
            </a:r>
            <a:r>
              <a:rPr lang="en-US" sz="2400" i="1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nums.unshift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(10,20)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6 (</a:t>
            </a:r>
            <a:r>
              <a:rPr lang="en-US" sz="2400" i="1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[ 10, 20, 30, 40, 50, 60 ]</a:t>
            </a:r>
          </a:p>
        </p:txBody>
      </p:sp>
    </p:spTree>
    <p:extLst>
      <p:ext uri="{BB962C8B-B14F-4D97-AF65-F5344CB8AC3E}">
        <p14:creationId xmlns:p14="http://schemas.microsoft.com/office/powerpoint/2010/main" val="7383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D010BD-BFD0-4053-9DAB-CD5D999C6E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en-US" dirty="0"/>
              <a:t>Receive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of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strings</a:t>
            </a:r>
            <a:r>
              <a:rPr lang="en-US" dirty="0"/>
              <a:t> as </a:t>
            </a:r>
            <a:r>
              <a:rPr lang="en-US" b="1" dirty="0">
                <a:solidFill>
                  <a:schemeClr val="bg1"/>
                </a:solidFill>
              </a:rPr>
              <a:t>input</a:t>
            </a:r>
          </a:p>
          <a:p>
            <a:r>
              <a:rPr lang="en-US" dirty="0"/>
              <a:t>Calculate the </a:t>
            </a:r>
            <a:r>
              <a:rPr lang="en-US" b="1" dirty="0">
                <a:solidFill>
                  <a:schemeClr val="bg1"/>
                </a:solidFill>
              </a:rPr>
              <a:t>sum</a:t>
            </a:r>
            <a:r>
              <a:rPr lang="en-US" dirty="0"/>
              <a:t> of 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last</a:t>
            </a:r>
            <a:r>
              <a:rPr lang="en-US" dirty="0"/>
              <a:t> elements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Return</a:t>
            </a:r>
            <a:r>
              <a:rPr lang="en-US" dirty="0"/>
              <a:t> the value at the end of your 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Problem: Sum First and Last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B40D1E9-F11E-4A83-8520-E1E594E04480}"/>
              </a:ext>
            </a:extLst>
          </p:cNvPr>
          <p:cNvGrpSpPr/>
          <p:nvPr/>
        </p:nvGrpSpPr>
        <p:grpSpPr>
          <a:xfrm>
            <a:off x="2917517" y="3817003"/>
            <a:ext cx="6356966" cy="601997"/>
            <a:chOff x="2521083" y="4104000"/>
            <a:chExt cx="6356966" cy="601997"/>
          </a:xfrm>
        </p:grpSpPr>
        <p:sp>
          <p:nvSpPr>
            <p:cNvPr id="15" name="Right Arrow 4">
              <a:extLst>
                <a:ext uri="{FF2B5EF4-FFF2-40B4-BE49-F238E27FC236}">
                  <a16:creationId xmlns:a16="http://schemas.microsoft.com/office/drawing/2014/main" id="{545AE056-4CF6-4750-AA44-1B6971129D20}"/>
                </a:ext>
              </a:extLst>
            </p:cNvPr>
            <p:cNvSpPr/>
            <p:nvPr/>
          </p:nvSpPr>
          <p:spPr bwMode="auto">
            <a:xfrm>
              <a:off x="6731040" y="4214498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4773237-5043-4891-B0F6-E219634537F8}"/>
                </a:ext>
              </a:extLst>
            </p:cNvPr>
            <p:cNvSpPr txBox="1"/>
            <p:nvPr/>
          </p:nvSpPr>
          <p:spPr>
            <a:xfrm>
              <a:off x="2521083" y="4104000"/>
              <a:ext cx="3674634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['20', '30', '40']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3947328-4B74-42E3-BD95-BA6DF81DD651}"/>
                </a:ext>
              </a:extLst>
            </p:cNvPr>
            <p:cNvSpPr txBox="1"/>
            <p:nvPr/>
          </p:nvSpPr>
          <p:spPr>
            <a:xfrm>
              <a:off x="7875963" y="4104000"/>
              <a:ext cx="1002086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60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4D78326-0D46-4220-8D23-AE2130389743}"/>
              </a:ext>
            </a:extLst>
          </p:cNvPr>
          <p:cNvGrpSpPr/>
          <p:nvPr/>
        </p:nvGrpSpPr>
        <p:grpSpPr>
          <a:xfrm>
            <a:off x="2917517" y="4942003"/>
            <a:ext cx="6356966" cy="601997"/>
            <a:chOff x="2521083" y="4104000"/>
            <a:chExt cx="6356966" cy="601997"/>
          </a:xfrm>
        </p:grpSpPr>
        <p:sp>
          <p:nvSpPr>
            <p:cNvPr id="20" name="Right Arrow 4">
              <a:extLst>
                <a:ext uri="{FF2B5EF4-FFF2-40B4-BE49-F238E27FC236}">
                  <a16:creationId xmlns:a16="http://schemas.microsoft.com/office/drawing/2014/main" id="{CF3321E0-43AC-4FF1-9484-77CC478CD052}"/>
                </a:ext>
              </a:extLst>
            </p:cNvPr>
            <p:cNvSpPr/>
            <p:nvPr/>
          </p:nvSpPr>
          <p:spPr bwMode="auto">
            <a:xfrm>
              <a:off x="6731040" y="4214498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5917E9A-7A11-4BB4-BBC2-AFEAAEDC3146}"/>
                </a:ext>
              </a:extLst>
            </p:cNvPr>
            <p:cNvSpPr txBox="1"/>
            <p:nvPr/>
          </p:nvSpPr>
          <p:spPr>
            <a:xfrm>
              <a:off x="2521083" y="4104000"/>
              <a:ext cx="3674634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['5', '10']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6343806-3C45-49C3-BC82-A8574BA22E72}"/>
                </a:ext>
              </a:extLst>
            </p:cNvPr>
            <p:cNvSpPr txBox="1"/>
            <p:nvPr/>
          </p:nvSpPr>
          <p:spPr>
            <a:xfrm>
              <a:off x="7875963" y="4104000"/>
              <a:ext cx="1002086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973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Arrays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Accessing Array Elements</a:t>
            </a:r>
          </a:p>
          <a:p>
            <a:pPr>
              <a:buClr>
                <a:schemeClr val="tx1"/>
              </a:buClr>
            </a:pPr>
            <a:r>
              <a:rPr lang="en-US" sz="3400" dirty="0" err="1"/>
              <a:t>Mutator</a:t>
            </a:r>
            <a:r>
              <a:rPr lang="en-US" sz="3400" dirty="0"/>
              <a:t> Methods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Accessor Methods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Iteration Methods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reduce()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method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Nested Arrays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Solution: Sum First and Last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81F2E0-AF64-4728-96D4-18C96907CAE0}"/>
              </a:ext>
            </a:extLst>
          </p:cNvPr>
          <p:cNvSpPr txBox="1"/>
          <p:nvPr/>
        </p:nvSpPr>
        <p:spPr>
          <a:xfrm>
            <a:off x="1146000" y="1763399"/>
            <a:ext cx="9900000" cy="22956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firstSolution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dirty="0"/>
              <a:t>  const first = Number(</a:t>
            </a:r>
            <a:r>
              <a:rPr lang="en-US" dirty="0" err="1"/>
              <a:t>arr</a:t>
            </a:r>
            <a:r>
              <a:rPr lang="en-US" dirty="0"/>
              <a:t>[0]);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const last = Number(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arr.</a:t>
            </a:r>
            <a:r>
              <a:rPr lang="en-US" dirty="0" err="1">
                <a:solidFill>
                  <a:schemeClr val="bg1"/>
                </a:solidFill>
              </a:rPr>
              <a:t>length</a:t>
            </a:r>
            <a:r>
              <a:rPr lang="en-US" dirty="0"/>
              <a:t> - 1]);</a:t>
            </a:r>
          </a:p>
          <a:p>
            <a:pPr>
              <a:spcBef>
                <a:spcPts val="1800"/>
              </a:spcBef>
            </a:pPr>
            <a:r>
              <a:rPr lang="en-US" dirty="0">
                <a:solidFill>
                  <a:schemeClr val="bg1"/>
                </a:solidFill>
              </a:rPr>
              <a:t>  return</a:t>
            </a:r>
            <a:r>
              <a:rPr lang="en-US" dirty="0"/>
              <a:t> first + last;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dirty="0"/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8C177E-BD52-4130-9AC1-4779A2FE12CE}"/>
              </a:ext>
            </a:extLst>
          </p:cNvPr>
          <p:cNvSpPr txBox="1"/>
          <p:nvPr/>
        </p:nvSpPr>
        <p:spPr>
          <a:xfrm>
            <a:off x="1146000" y="4554000"/>
            <a:ext cx="9900000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secondSolution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dirty="0">
                <a:solidFill>
                  <a:schemeClr val="bg1"/>
                </a:solidFill>
              </a:rPr>
              <a:t>  return</a:t>
            </a:r>
            <a:r>
              <a:rPr lang="en-US" dirty="0"/>
              <a:t> Number(</a:t>
            </a:r>
            <a:r>
              <a:rPr lang="en-US" dirty="0" err="1"/>
              <a:t>arr.</a:t>
            </a:r>
            <a:r>
              <a:rPr lang="en-US" dirty="0" err="1">
                <a:solidFill>
                  <a:schemeClr val="bg1"/>
                </a:solidFill>
              </a:rPr>
              <a:t>pop</a:t>
            </a:r>
            <a:r>
              <a:rPr lang="en-US" dirty="0"/>
              <a:t>()) + Number(</a:t>
            </a:r>
            <a:r>
              <a:rPr lang="en-US" dirty="0" err="1"/>
              <a:t>arr.</a:t>
            </a:r>
            <a:r>
              <a:rPr lang="en-US" dirty="0" err="1">
                <a:solidFill>
                  <a:schemeClr val="bg1"/>
                </a:solidFill>
              </a:rPr>
              <a:t>shift</a:t>
            </a:r>
            <a:r>
              <a:rPr lang="en-US" dirty="0"/>
              <a:t>());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465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D010BD-BFD0-4053-9DAB-CD5D999C6E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new array </a:t>
            </a:r>
            <a:r>
              <a:rPr lang="en-US" dirty="0"/>
              <a:t>from the input array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Prepend </a:t>
            </a:r>
            <a:r>
              <a:rPr lang="en-US" dirty="0"/>
              <a:t>negative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elements at the front of the result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Append</a:t>
            </a:r>
            <a:r>
              <a:rPr lang="en-US" dirty="0"/>
              <a:t> non-negative elements at the end of the result</a:t>
            </a:r>
          </a:p>
          <a:p>
            <a:pPr>
              <a:buClr>
                <a:srgbClr val="234465"/>
              </a:buClr>
            </a:pPr>
            <a:r>
              <a:rPr lang="en-US" sz="3198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each resulting value on a new line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Problem: Negative / Positive Numbers</a:t>
            </a:r>
          </a:p>
        </p:txBody>
      </p:sp>
      <p:sp>
        <p:nvSpPr>
          <p:cNvPr id="15" name="Right Arrow 4">
            <a:extLst>
              <a:ext uri="{FF2B5EF4-FFF2-40B4-BE49-F238E27FC236}">
                <a16:creationId xmlns:a16="http://schemas.microsoft.com/office/drawing/2014/main" id="{545AE056-4CF6-4750-AA44-1B6971129D20}"/>
              </a:ext>
            </a:extLst>
          </p:cNvPr>
          <p:cNvSpPr/>
          <p:nvPr/>
        </p:nvSpPr>
        <p:spPr bwMode="auto">
          <a:xfrm>
            <a:off x="3687343" y="4934498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773237-5043-4891-B0F6-E219634537F8}"/>
              </a:ext>
            </a:extLst>
          </p:cNvPr>
          <p:cNvSpPr txBox="1"/>
          <p:nvPr/>
        </p:nvSpPr>
        <p:spPr>
          <a:xfrm>
            <a:off x="736985" y="4824000"/>
            <a:ext cx="2575200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[7, -2, 8, 9]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947328-4B74-42E3-BD95-BA6DF81DD651}"/>
              </a:ext>
            </a:extLst>
          </p:cNvPr>
          <p:cNvSpPr txBox="1"/>
          <p:nvPr/>
        </p:nvSpPr>
        <p:spPr>
          <a:xfrm>
            <a:off x="4672101" y="4214602"/>
            <a:ext cx="797914" cy="18207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-2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7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8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9" name="Right Arrow 4">
            <a:extLst>
              <a:ext uri="{FF2B5EF4-FFF2-40B4-BE49-F238E27FC236}">
                <a16:creationId xmlns:a16="http://schemas.microsoft.com/office/drawing/2014/main" id="{7DB680A7-0F25-4781-9957-17835111DC70}"/>
              </a:ext>
            </a:extLst>
          </p:cNvPr>
          <p:cNvSpPr/>
          <p:nvPr/>
        </p:nvSpPr>
        <p:spPr bwMode="auto">
          <a:xfrm>
            <a:off x="9730870" y="4934498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D9C361-45D8-4F35-B778-FE9305EFC302}"/>
              </a:ext>
            </a:extLst>
          </p:cNvPr>
          <p:cNvSpPr txBox="1"/>
          <p:nvPr/>
        </p:nvSpPr>
        <p:spPr>
          <a:xfrm>
            <a:off x="6604931" y="4824000"/>
            <a:ext cx="2809308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[3, -2, 0, -1]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12FB10-D1F2-44B9-81B2-1FD72173EE35}"/>
              </a:ext>
            </a:extLst>
          </p:cNvPr>
          <p:cNvSpPr txBox="1"/>
          <p:nvPr/>
        </p:nvSpPr>
        <p:spPr>
          <a:xfrm>
            <a:off x="10657101" y="4214602"/>
            <a:ext cx="797914" cy="18207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-1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-2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327275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Solution: Negative / Positive Numbers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14C0AB-72C3-4147-A600-72FFBE3A14AC}"/>
              </a:ext>
            </a:extLst>
          </p:cNvPr>
          <p:cNvSpPr txBox="1"/>
          <p:nvPr/>
        </p:nvSpPr>
        <p:spPr>
          <a:xfrm>
            <a:off x="1506000" y="1575907"/>
            <a:ext cx="9180000" cy="43730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 solve(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dirty="0"/>
              <a:t>  const result =[];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pPr>
              <a:spcBef>
                <a:spcPts val="1800"/>
              </a:spcBef>
            </a:pPr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for</a:t>
            </a:r>
            <a:r>
              <a:rPr lang="en-US" dirty="0"/>
              <a:t> (let num </a:t>
            </a:r>
            <a:r>
              <a:rPr lang="en-US" dirty="0">
                <a:solidFill>
                  <a:schemeClr val="bg1"/>
                </a:solidFill>
              </a:rPr>
              <a:t>of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) {</a:t>
            </a:r>
          </a:p>
          <a:p>
            <a:r>
              <a:rPr lang="en-US" dirty="0"/>
              <a:t>    if (num &lt; 0) { </a:t>
            </a:r>
            <a:r>
              <a:rPr lang="en-US" dirty="0" err="1"/>
              <a:t>result.</a:t>
            </a:r>
            <a:r>
              <a:rPr lang="en-US" dirty="0" err="1">
                <a:solidFill>
                  <a:schemeClr val="bg1"/>
                </a:solidFill>
              </a:rPr>
              <a:t>unshift</a:t>
            </a:r>
            <a:r>
              <a:rPr lang="en-US" dirty="0"/>
              <a:t>(num); </a:t>
            </a:r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dirty="0"/>
              <a:t>    </a:t>
            </a:r>
            <a:r>
              <a:rPr lang="en-US" sz="2400" dirty="0">
                <a:solidFill>
                  <a:schemeClr val="tx1"/>
                </a:solidFill>
                <a:effectLst/>
              </a:rPr>
              <a:t>else { </a:t>
            </a:r>
            <a:r>
              <a:rPr lang="en-US" dirty="0" err="1"/>
              <a:t>result.</a:t>
            </a:r>
            <a:r>
              <a:rPr lang="en-US" dirty="0" err="1">
                <a:solidFill>
                  <a:schemeClr val="bg1"/>
                </a:solidFill>
              </a:rPr>
              <a:t>push</a:t>
            </a:r>
            <a:r>
              <a:rPr lang="en-US" dirty="0"/>
              <a:t>(num); </a:t>
            </a:r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dirty="0"/>
              <a:t>  }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pPr>
              <a:spcBef>
                <a:spcPts val="1800"/>
              </a:spcBef>
            </a:pPr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for</a:t>
            </a:r>
            <a:r>
              <a:rPr lang="en-US" dirty="0"/>
              <a:t> (let num </a:t>
            </a:r>
            <a:r>
              <a:rPr lang="en-US" dirty="0">
                <a:solidFill>
                  <a:schemeClr val="bg1"/>
                </a:solidFill>
              </a:rPr>
              <a:t>of</a:t>
            </a:r>
            <a:r>
              <a:rPr lang="en-US" dirty="0"/>
              <a:t> result) {</a:t>
            </a:r>
          </a:p>
          <a:p>
            <a:r>
              <a:rPr lang="en-US" dirty="0"/>
              <a:t>    console.log(num);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5985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Changes the contents of an array by </a:t>
            </a:r>
            <a:r>
              <a:rPr lang="en-US" sz="3000" b="1" dirty="0">
                <a:solidFill>
                  <a:schemeClr val="bg1"/>
                </a:solidFill>
              </a:rPr>
              <a:t>removing</a:t>
            </a:r>
            <a:r>
              <a:rPr lang="en-US" sz="3000" dirty="0"/>
              <a:t> or </a:t>
            </a:r>
            <a:r>
              <a:rPr lang="en-US" sz="3000" b="1" dirty="0">
                <a:solidFill>
                  <a:schemeClr val="bg1"/>
                </a:solidFill>
              </a:rPr>
              <a:t>replacing</a:t>
            </a:r>
            <a:r>
              <a:rPr lang="en-US" sz="3000" dirty="0"/>
              <a:t> </a:t>
            </a:r>
            <a:br>
              <a:rPr lang="en-US" sz="3000" dirty="0"/>
            </a:br>
            <a:r>
              <a:rPr lang="en-US" sz="3000" dirty="0"/>
              <a:t>existing </a:t>
            </a:r>
            <a:r>
              <a:rPr lang="en-US" sz="3000" b="1" dirty="0">
                <a:solidFill>
                  <a:schemeClr val="bg1"/>
                </a:solidFill>
              </a:rPr>
              <a:t>elements</a:t>
            </a:r>
            <a:r>
              <a:rPr lang="en-US" sz="3000" dirty="0"/>
              <a:t> and/or </a:t>
            </a:r>
            <a:r>
              <a:rPr lang="en-US" sz="3000" b="1" dirty="0">
                <a:solidFill>
                  <a:schemeClr val="bg1"/>
                </a:solidFill>
              </a:rPr>
              <a:t>adding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new</a:t>
            </a:r>
            <a:r>
              <a:rPr lang="en-US" sz="3000" dirty="0"/>
              <a:t> elements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Splice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821000" y="2370724"/>
            <a:ext cx="10174236" cy="39481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 [1, 3, 4, 5, 6];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nums.splice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(1, 0, 2)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inserts at index 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[ 1, 2, 3, 4, 5, 6 ]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nums.splice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(4, 1, 19);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replaces 1 element at index 4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[ 1, 2, 3, 4, 19, 6 ]</a:t>
            </a:r>
            <a:endParaRPr lang="en-US" sz="24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el = 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nums.splice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(2, 1)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removes 1 element at index 2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[ 1, 2, 4, 19, 6 ]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console.log(el);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[ 3 ]</a:t>
            </a:r>
          </a:p>
        </p:txBody>
      </p:sp>
    </p:spTree>
    <p:extLst>
      <p:ext uri="{BB962C8B-B14F-4D97-AF65-F5344CB8AC3E}">
        <p14:creationId xmlns:p14="http://schemas.microsoft.com/office/powerpoint/2010/main" val="1634110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Fills all the elements of an array from a </a:t>
            </a:r>
            <a:r>
              <a:rPr lang="en-US" b="1" dirty="0">
                <a:solidFill>
                  <a:schemeClr val="bg1"/>
                </a:solidFill>
              </a:rPr>
              <a:t>start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index</a:t>
            </a:r>
            <a:r>
              <a:rPr lang="en-US" dirty="0"/>
              <a:t> to an </a:t>
            </a:r>
            <a:r>
              <a:rPr lang="en-US" b="1" dirty="0">
                <a:solidFill>
                  <a:schemeClr val="bg1"/>
                </a:solidFill>
              </a:rPr>
              <a:t>end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index</a:t>
            </a:r>
            <a:r>
              <a:rPr lang="en-US" dirty="0"/>
              <a:t> with a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181000" y="2386332"/>
            <a:ext cx="8670163" cy="30162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arr = [1, 2, 3, 4];</a:t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fill with 0 from position 2 until position 4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arr.fill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(0, 2,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4)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[1, 2, 0, 0]</a:t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fill with 5 from position 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arr.fill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(5,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[1, 5, 5, 5]</a:t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arr.fill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(6)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[6, 6, 6, 6]</a:t>
            </a:r>
          </a:p>
        </p:txBody>
      </p:sp>
    </p:spTree>
    <p:extLst>
      <p:ext uri="{BB962C8B-B14F-4D97-AF65-F5344CB8AC3E}">
        <p14:creationId xmlns:p14="http://schemas.microsoft.com/office/powerpoint/2010/main" val="226214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Reverses the array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array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becomes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last</a:t>
            </a:r>
            <a:r>
              <a:rPr lang="en-US" dirty="0"/>
              <a:t>, and the last array element becomes the first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586000" y="3117301"/>
            <a:ext cx="6200987" cy="15542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arr = [1, 2, 3, 4];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arr.reverse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[ 4, 3, 2, 1 ]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786987" y="3249421"/>
            <a:ext cx="2882677" cy="311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29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70325" y="1238901"/>
            <a:ext cx="10321675" cy="5546589"/>
          </a:xfrm>
        </p:spPr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method sorts the items of an array</a:t>
            </a:r>
          </a:p>
          <a:p>
            <a:r>
              <a:rPr lang="en-US" sz="3200" dirty="0"/>
              <a:t>Depending on the provided </a:t>
            </a:r>
            <a:r>
              <a:rPr lang="en-US" sz="3200" b="1" dirty="0">
                <a:solidFill>
                  <a:schemeClr val="bg1"/>
                </a:solidFill>
              </a:rPr>
              <a:t>compare function</a:t>
            </a:r>
            <a:r>
              <a:rPr lang="en-US" sz="3200" dirty="0"/>
              <a:t>, sorting can be </a:t>
            </a:r>
            <a:r>
              <a:rPr lang="en-US" sz="3200" b="1" dirty="0">
                <a:solidFill>
                  <a:schemeClr val="bg1"/>
                </a:solidFill>
              </a:rPr>
              <a:t>alphabetic</a:t>
            </a:r>
            <a:r>
              <a:rPr lang="en-US" sz="3200" dirty="0"/>
              <a:t> or </a:t>
            </a:r>
            <a:r>
              <a:rPr lang="en-US" sz="3200" b="1" dirty="0">
                <a:solidFill>
                  <a:schemeClr val="bg1"/>
                </a:solidFill>
              </a:rPr>
              <a:t>numeric</a:t>
            </a:r>
            <a:r>
              <a:rPr lang="en-US" sz="3200" dirty="0"/>
              <a:t>,</a:t>
            </a:r>
            <a:br>
              <a:rPr lang="en-US" sz="3200" dirty="0"/>
            </a:br>
            <a:r>
              <a:rPr lang="en-US" sz="3200" dirty="0"/>
              <a:t>and either </a:t>
            </a:r>
            <a:r>
              <a:rPr lang="en-US" sz="3200" b="1" dirty="0">
                <a:solidFill>
                  <a:schemeClr val="bg1"/>
                </a:solidFill>
              </a:rPr>
              <a:t>ascending (up) </a:t>
            </a:r>
            <a:r>
              <a:rPr lang="en-US" sz="3200" dirty="0"/>
              <a:t>or </a:t>
            </a:r>
            <a:r>
              <a:rPr lang="en-US" sz="3200" b="1" dirty="0">
                <a:solidFill>
                  <a:schemeClr val="bg1"/>
                </a:solidFill>
              </a:rPr>
              <a:t>descending (down)</a:t>
            </a:r>
          </a:p>
          <a:p>
            <a:r>
              <a:rPr lang="en-US" sz="3200" dirty="0"/>
              <a:t>By default,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function sorts the values as        strings in </a:t>
            </a:r>
            <a:r>
              <a:rPr lang="en-US" sz="3200" b="1" dirty="0">
                <a:solidFill>
                  <a:schemeClr val="bg1"/>
                </a:solidFill>
              </a:rPr>
              <a:t>alphabetical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and </a:t>
            </a:r>
            <a:r>
              <a:rPr lang="en-US" sz="3200" b="1" dirty="0">
                <a:solidFill>
                  <a:schemeClr val="bg1"/>
                </a:solidFill>
              </a:rPr>
              <a:t>ascending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order</a:t>
            </a:r>
          </a:p>
          <a:p>
            <a:r>
              <a:rPr lang="en-US" sz="3200" dirty="0"/>
              <a:t>If you want to sort numbers or other values, you need to provide the correct </a:t>
            </a:r>
            <a:r>
              <a:rPr lang="en-US" sz="3200" b="1" dirty="0">
                <a:solidFill>
                  <a:schemeClr val="bg1"/>
                </a:solidFill>
              </a:rPr>
              <a:t>compare function</a:t>
            </a:r>
            <a:r>
              <a:rPr lang="en-US" sz="3200" dirty="0"/>
              <a:t>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Arrays</a:t>
            </a:r>
          </a:p>
        </p:txBody>
      </p:sp>
    </p:spTree>
    <p:extLst>
      <p:ext uri="{BB962C8B-B14F-4D97-AF65-F5344CB8AC3E}">
        <p14:creationId xmlns:p14="http://schemas.microsoft.com/office/powerpoint/2010/main" val="336947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Arrays – Example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6000" y="3771659"/>
            <a:ext cx="10761404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numbers = [20, 40, 10, 30, 100, 5];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numbers.</a:t>
            </a:r>
            <a:r>
              <a:rPr lang="en-US" sz="26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sort()</a:t>
            </a: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 </a:t>
            </a:r>
            <a:r>
              <a:rPr lang="en-US" sz="26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i="1" noProof="1">
                <a:solidFill>
                  <a:schemeClr val="accent2"/>
                </a:solidFill>
                <a:effectLst/>
                <a:cs typeface="Consolas" pitchFamily="49" charset="0"/>
              </a:rPr>
              <a:t>Unexpected result on arrays of numbers!</a:t>
            </a:r>
            <a:endParaRPr lang="en-US" sz="2600" i="1" noProof="1">
              <a:solidFill>
                <a:schemeClr val="accent2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console.log(numbers); </a:t>
            </a:r>
            <a:r>
              <a:rPr lang="en-US" sz="26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[10, 100, 20, 30, 40, 5]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B660B5C-4B06-4C61-888C-E7CB080ABA4D}"/>
              </a:ext>
            </a:extLst>
          </p:cNvPr>
          <p:cNvSpPr txBox="1">
            <a:spLocks/>
          </p:cNvSpPr>
          <p:nvPr/>
        </p:nvSpPr>
        <p:spPr>
          <a:xfrm>
            <a:off x="617862" y="1944000"/>
            <a:ext cx="10761404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names = ["Peter","George","Mary"];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names.</a:t>
            </a:r>
            <a:r>
              <a:rPr lang="en-US" sz="26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sort()</a:t>
            </a: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 </a:t>
            </a:r>
            <a:r>
              <a:rPr lang="en-US" sz="26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i="1" noProof="1">
                <a:solidFill>
                  <a:schemeClr val="accent2"/>
                </a:solidFill>
                <a:effectLst/>
                <a:cs typeface="Consolas" pitchFamily="49" charset="0"/>
              </a:rPr>
              <a:t>Default behaviour – alphabetical order</a:t>
            </a:r>
            <a:endParaRPr lang="en-US" sz="2600" noProof="1"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console.log(names); </a:t>
            </a:r>
            <a:r>
              <a:rPr lang="en-US" sz="26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["George","Mary","Peter"]</a:t>
            </a:r>
          </a:p>
        </p:txBody>
      </p:sp>
    </p:spTree>
    <p:extLst>
      <p:ext uri="{BB962C8B-B14F-4D97-AF65-F5344CB8AC3E}">
        <p14:creationId xmlns:p14="http://schemas.microsoft.com/office/powerpoint/2010/main" val="169649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839387-F258-4526-974D-9773D3AF0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C4A501-12A1-47DA-A22A-B19260F471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receiving </a:t>
            </a:r>
            <a:r>
              <a:rPr lang="en-US" b="1" dirty="0">
                <a:solidFill>
                  <a:schemeClr val="bg1"/>
                </a:solidFill>
              </a:rPr>
              <a:t>two parameters</a:t>
            </a:r>
            <a:r>
              <a:rPr lang="en-US" dirty="0"/>
              <a:t>, e.g. </a:t>
            </a:r>
            <a:r>
              <a:rPr lang="en-US" b="1" dirty="0">
                <a:solidFill>
                  <a:schemeClr val="bg1"/>
                </a:solidFill>
              </a:rPr>
              <a:t>a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b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either a </a:t>
            </a:r>
            <a:r>
              <a:rPr lang="en-US" b="1" dirty="0">
                <a:solidFill>
                  <a:schemeClr val="bg1"/>
                </a:solidFill>
              </a:rPr>
              <a:t>positive</a:t>
            </a:r>
            <a:r>
              <a:rPr lang="en-US" dirty="0"/>
              <a:t> number, a </a:t>
            </a:r>
            <a:r>
              <a:rPr lang="en-US" b="1" dirty="0">
                <a:solidFill>
                  <a:schemeClr val="bg1"/>
                </a:solidFill>
              </a:rPr>
              <a:t>negative</a:t>
            </a:r>
            <a:r>
              <a:rPr lang="en-US" dirty="0"/>
              <a:t> number, or </a:t>
            </a:r>
            <a:r>
              <a:rPr lang="en-US" b="1" dirty="0">
                <a:solidFill>
                  <a:schemeClr val="bg1"/>
                </a:solidFill>
              </a:rPr>
              <a:t>zero</a:t>
            </a:r>
          </a:p>
          <a:p>
            <a:pPr lvl="1"/>
            <a:r>
              <a:rPr lang="en-US" sz="3398" dirty="0"/>
              <a:t>If</a:t>
            </a:r>
            <a:r>
              <a:rPr lang="en-US" b="1" dirty="0">
                <a:solidFill>
                  <a:schemeClr val="bg1"/>
                </a:solidFill>
              </a:rPr>
              <a:t> result &lt; 0</a:t>
            </a:r>
            <a:r>
              <a:rPr lang="en-US" dirty="0"/>
              <a:t>, a is sorted </a:t>
            </a:r>
            <a:r>
              <a:rPr lang="en-US" b="1" dirty="0">
                <a:solidFill>
                  <a:schemeClr val="bg1"/>
                </a:solidFill>
              </a:rPr>
              <a:t>before</a:t>
            </a:r>
            <a:r>
              <a:rPr lang="en-US" dirty="0"/>
              <a:t> b</a:t>
            </a:r>
          </a:p>
          <a:p>
            <a:pPr lvl="1"/>
            <a:r>
              <a:rPr lang="en-US" sz="3398" dirty="0"/>
              <a:t>If</a:t>
            </a:r>
            <a:r>
              <a:rPr lang="en-US" b="1" dirty="0">
                <a:solidFill>
                  <a:schemeClr val="bg1"/>
                </a:solidFill>
              </a:rPr>
              <a:t> result &gt; 0</a:t>
            </a:r>
            <a:r>
              <a:rPr lang="en-US" dirty="0"/>
              <a:t>, a is sorted </a:t>
            </a:r>
            <a:r>
              <a:rPr lang="en-US" b="1" dirty="0">
                <a:solidFill>
                  <a:schemeClr val="bg1"/>
                </a:solidFill>
              </a:rPr>
              <a:t>after</a:t>
            </a:r>
            <a:r>
              <a:rPr lang="en-US" dirty="0"/>
              <a:t> b</a:t>
            </a:r>
          </a:p>
          <a:p>
            <a:pPr lvl="1"/>
            <a:r>
              <a:rPr lang="en-US" sz="3398" dirty="0"/>
              <a:t>If</a:t>
            </a:r>
            <a:r>
              <a:rPr lang="en-US" b="1" dirty="0">
                <a:solidFill>
                  <a:schemeClr val="bg1"/>
                </a:solidFill>
              </a:rPr>
              <a:t> result = 0</a:t>
            </a:r>
            <a:r>
              <a:rPr lang="en-US" dirty="0"/>
              <a:t>, a and b are </a:t>
            </a:r>
            <a:r>
              <a:rPr lang="en-US" b="1" dirty="0">
                <a:solidFill>
                  <a:schemeClr val="bg1"/>
                </a:solidFill>
              </a:rPr>
              <a:t>equal</a:t>
            </a:r>
            <a:r>
              <a:rPr lang="en-US" dirty="0"/>
              <a:t> (no change)</a:t>
            </a:r>
          </a:p>
          <a:p>
            <a:pPr lvl="1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4D3DE5A-8AA2-4DAC-A16A-CCC65A2DB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Functions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6C26834-3AFD-492D-9DB5-B67D3101DDEB}"/>
              </a:ext>
            </a:extLst>
          </p:cNvPr>
          <p:cNvSpPr txBox="1">
            <a:spLocks/>
          </p:cNvSpPr>
          <p:nvPr/>
        </p:nvSpPr>
        <p:spPr>
          <a:xfrm>
            <a:off x="1911000" y="5086631"/>
            <a:ext cx="984203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nums = [20, 40, 10, 30, 100, 5];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nums.</a:t>
            </a:r>
            <a:r>
              <a:rPr lang="en-US" sz="26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sort((a, b) =&gt; a - b);</a:t>
            </a: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i="1" noProof="1">
                <a:solidFill>
                  <a:schemeClr val="accent2"/>
                </a:solidFill>
                <a:effectLst/>
                <a:cs typeface="Consolas" pitchFamily="49" charset="0"/>
              </a:rPr>
              <a:t>// Compare elements as numbers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console.log(nums.join('|')); </a:t>
            </a:r>
            <a:r>
              <a:rPr lang="en-US" sz="26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5|10|20|30|40|100</a:t>
            </a:r>
          </a:p>
        </p:txBody>
      </p:sp>
    </p:spTree>
    <p:extLst>
      <p:ext uri="{BB962C8B-B14F-4D97-AF65-F5344CB8AC3E}">
        <p14:creationId xmlns:p14="http://schemas.microsoft.com/office/powerpoint/2010/main" val="367548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localeCompare()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method is used to compare any two characters without regard for the case used</a:t>
            </a:r>
          </a:p>
          <a:p>
            <a:pPr lvl="1"/>
            <a:r>
              <a:rPr lang="en-GB" dirty="0"/>
              <a:t>It's a string method so it can't be used directly on an array</a:t>
            </a:r>
          </a:p>
          <a:p>
            <a:pPr lvl="1"/>
            <a:r>
              <a:rPr lang="en-GB" dirty="0"/>
              <a:t>Pass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localeCompare()</a:t>
            </a:r>
            <a:r>
              <a:rPr lang="en-GB" dirty="0"/>
              <a:t> as the comparison function</a:t>
            </a:r>
          </a:p>
          <a:p>
            <a:pPr lvl="1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Sorting String Arrays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022979" y="4444195"/>
            <a:ext cx="999000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words = ['nest', 'Eggs', 'bite', 'Grip', 'jAw'];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words.sort((a, b) =&gt;</a:t>
            </a:r>
            <a:r>
              <a:rPr lang="en-US" sz="26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 a.localeCompare(b))</a:t>
            </a: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600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['bite', 'Eggs', 'Grip', 'jAw', 'nest']</a:t>
            </a:r>
          </a:p>
        </p:txBody>
      </p:sp>
    </p:spTree>
    <p:extLst>
      <p:ext uri="{BB962C8B-B14F-4D97-AF65-F5344CB8AC3E}">
        <p14:creationId xmlns:p14="http://schemas.microsoft.com/office/powerpoint/2010/main" val="333009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dirty="0" err="1"/>
              <a:t>js</a:t>
            </a:r>
            <a:r>
              <a:rPr lang="en-US" sz="11500" b="1" dirty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40520170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Problem: Bigger Half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9639C83-04A8-4316-86DF-A13F2651AA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Sort</a:t>
            </a:r>
            <a:r>
              <a:rPr lang="en-US" dirty="0"/>
              <a:t> an input array of </a:t>
            </a:r>
            <a:r>
              <a:rPr lang="en-US" b="1" dirty="0">
                <a:solidFill>
                  <a:schemeClr val="bg1"/>
                </a:solidFill>
              </a:rPr>
              <a:t>numbers</a:t>
            </a:r>
            <a:r>
              <a:rPr lang="en-US" dirty="0"/>
              <a:t> in </a:t>
            </a:r>
            <a:r>
              <a:rPr lang="en-US" b="1" dirty="0">
                <a:solidFill>
                  <a:schemeClr val="bg1"/>
                </a:solidFill>
              </a:rPr>
              <a:t>ascending</a:t>
            </a:r>
            <a:r>
              <a:rPr lang="en-US" dirty="0"/>
              <a:t> order</a:t>
            </a:r>
          </a:p>
          <a:p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new array </a:t>
            </a:r>
            <a:r>
              <a:rPr lang="en-US" dirty="0"/>
              <a:t>from the </a:t>
            </a:r>
            <a:r>
              <a:rPr lang="en-US" b="1" dirty="0">
                <a:solidFill>
                  <a:schemeClr val="bg1"/>
                </a:solidFill>
              </a:rPr>
              <a:t>second half </a:t>
            </a:r>
            <a:r>
              <a:rPr lang="en-US" dirty="0"/>
              <a:t>of the input array</a:t>
            </a:r>
          </a:p>
          <a:p>
            <a:pPr lvl="1"/>
            <a:r>
              <a:rPr lang="en-US" dirty="0"/>
              <a:t>If there are an </a:t>
            </a:r>
            <a:r>
              <a:rPr lang="en-US" sz="3200" b="1" dirty="0">
                <a:solidFill>
                  <a:schemeClr val="bg1"/>
                </a:solidFill>
              </a:rPr>
              <a:t>odd number </a:t>
            </a:r>
            <a:r>
              <a:rPr lang="en-US" dirty="0"/>
              <a:t>of elements, take the </a:t>
            </a:r>
            <a:r>
              <a:rPr lang="en-US" sz="3200" b="1" dirty="0">
                <a:solidFill>
                  <a:schemeClr val="bg1"/>
                </a:solidFill>
              </a:rPr>
              <a:t>bigger half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Return </a:t>
            </a:r>
            <a:r>
              <a:rPr lang="en-US" sz="3198" dirty="0"/>
              <a:t>the resulting array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0331203-F154-40AF-9EA1-F22B950F9BFD}"/>
              </a:ext>
            </a:extLst>
          </p:cNvPr>
          <p:cNvGrpSpPr/>
          <p:nvPr/>
        </p:nvGrpSpPr>
        <p:grpSpPr>
          <a:xfrm>
            <a:off x="1438500" y="4374000"/>
            <a:ext cx="9315000" cy="601997"/>
            <a:chOff x="1469566" y="4104000"/>
            <a:chExt cx="9315000" cy="601997"/>
          </a:xfrm>
        </p:grpSpPr>
        <p:sp>
          <p:nvSpPr>
            <p:cNvPr id="14" name="Right Arrow 4">
              <a:extLst>
                <a:ext uri="{FF2B5EF4-FFF2-40B4-BE49-F238E27FC236}">
                  <a16:creationId xmlns:a16="http://schemas.microsoft.com/office/drawing/2014/main" id="{384BDE29-748D-455A-B7BF-FE0D42E6A3CE}"/>
                </a:ext>
              </a:extLst>
            </p:cNvPr>
            <p:cNvSpPr/>
            <p:nvPr/>
          </p:nvSpPr>
          <p:spPr bwMode="auto">
            <a:xfrm>
              <a:off x="6731040" y="4214498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A91B62F-C935-4349-B891-F6113C2C5215}"/>
                </a:ext>
              </a:extLst>
            </p:cNvPr>
            <p:cNvSpPr txBox="1"/>
            <p:nvPr/>
          </p:nvSpPr>
          <p:spPr>
            <a:xfrm>
              <a:off x="1469566" y="4104000"/>
              <a:ext cx="4726151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[4, 7, 2, 5]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15F0047-0C24-499C-B0C5-DEA44FC89C47}"/>
                </a:ext>
              </a:extLst>
            </p:cNvPr>
            <p:cNvSpPr txBox="1"/>
            <p:nvPr/>
          </p:nvSpPr>
          <p:spPr>
            <a:xfrm>
              <a:off x="7875962" y="4104000"/>
              <a:ext cx="2908604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[5, 7]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49A49AC-CE71-429C-AD3F-42ED12C1E4CA}"/>
              </a:ext>
            </a:extLst>
          </p:cNvPr>
          <p:cNvGrpSpPr/>
          <p:nvPr/>
        </p:nvGrpSpPr>
        <p:grpSpPr>
          <a:xfrm>
            <a:off x="1438500" y="5450876"/>
            <a:ext cx="9315000" cy="601997"/>
            <a:chOff x="1469566" y="4104000"/>
            <a:chExt cx="9315000" cy="601997"/>
          </a:xfrm>
        </p:grpSpPr>
        <p:sp>
          <p:nvSpPr>
            <p:cNvPr id="22" name="Right Arrow 4">
              <a:extLst>
                <a:ext uri="{FF2B5EF4-FFF2-40B4-BE49-F238E27FC236}">
                  <a16:creationId xmlns:a16="http://schemas.microsoft.com/office/drawing/2014/main" id="{C66806BB-6C3D-41CA-8BC6-FA407767FA7D}"/>
                </a:ext>
              </a:extLst>
            </p:cNvPr>
            <p:cNvSpPr/>
            <p:nvPr/>
          </p:nvSpPr>
          <p:spPr bwMode="auto">
            <a:xfrm>
              <a:off x="6731040" y="4214498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4B28B4E-7738-4F3A-8E28-6907EEE27F2D}"/>
                </a:ext>
              </a:extLst>
            </p:cNvPr>
            <p:cNvSpPr txBox="1"/>
            <p:nvPr/>
          </p:nvSpPr>
          <p:spPr>
            <a:xfrm>
              <a:off x="1469566" y="4104000"/>
              <a:ext cx="4726151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[3, 19, 14, 7, 2, 19, 6]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7050781-FCD9-4EF8-8CCF-60C2658440BD}"/>
                </a:ext>
              </a:extLst>
            </p:cNvPr>
            <p:cNvSpPr txBox="1"/>
            <p:nvPr/>
          </p:nvSpPr>
          <p:spPr>
            <a:xfrm>
              <a:off x="7875962" y="4104000"/>
              <a:ext cx="2908604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[7, 14, 19, 19]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195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Solution: Bigger Half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29956C-7FA3-45D3-862E-EC0DCB24545C}"/>
              </a:ext>
            </a:extLst>
          </p:cNvPr>
          <p:cNvSpPr txBox="1"/>
          <p:nvPr/>
        </p:nvSpPr>
        <p:spPr>
          <a:xfrm>
            <a:off x="1506000" y="2096533"/>
            <a:ext cx="9180000" cy="26649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 solve(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sort</a:t>
            </a:r>
            <a:r>
              <a:rPr lang="en-US" sz="2400" dirty="0">
                <a:solidFill>
                  <a:schemeClr val="tx1"/>
                </a:solidFill>
                <a:effectLst/>
              </a:rPr>
              <a:t>((a, b) =&gt; a </a:t>
            </a:r>
            <a:r>
              <a:rPr lang="bg-BG" sz="2400" dirty="0">
                <a:solidFill>
                  <a:schemeClr val="tx1"/>
                </a:solidFill>
                <a:effectLst/>
              </a:rPr>
              <a:t>-</a:t>
            </a:r>
            <a:r>
              <a:rPr lang="en-US" sz="2400" dirty="0">
                <a:solidFill>
                  <a:schemeClr val="tx1"/>
                </a:solidFill>
                <a:effectLst/>
              </a:rPr>
              <a:t> b);</a:t>
            </a:r>
          </a:p>
          <a:p>
            <a:r>
              <a:rPr lang="en-US" dirty="0"/>
              <a:t>  const middle = </a:t>
            </a:r>
            <a:r>
              <a:rPr lang="en-US" dirty="0" err="1"/>
              <a:t>Math.floor</a:t>
            </a:r>
            <a:r>
              <a:rPr lang="en-US" dirty="0"/>
              <a:t>(</a:t>
            </a:r>
            <a:r>
              <a:rPr lang="en-US" dirty="0" err="1"/>
              <a:t>arr.length</a:t>
            </a:r>
            <a:r>
              <a:rPr lang="en-US" dirty="0"/>
              <a:t> / 2);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dirty="0"/>
              <a:t>  const result = </a:t>
            </a:r>
            <a:r>
              <a:rPr lang="en-US" dirty="0" err="1"/>
              <a:t>arr.</a:t>
            </a:r>
            <a:r>
              <a:rPr lang="en-US" dirty="0" err="1">
                <a:solidFill>
                  <a:schemeClr val="bg1"/>
                </a:solidFill>
              </a:rPr>
              <a:t>slice</a:t>
            </a:r>
            <a:r>
              <a:rPr lang="en-US" dirty="0"/>
              <a:t>(middle);</a:t>
            </a:r>
          </a:p>
          <a:p>
            <a:pPr>
              <a:spcBef>
                <a:spcPts val="1800"/>
              </a:spcBef>
            </a:pPr>
            <a:r>
              <a:rPr lang="en-US" dirty="0"/>
              <a:t>  return result;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043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677" y="1468315"/>
            <a:ext cx="2425661" cy="24256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Accessor Methods</a:t>
            </a:r>
          </a:p>
        </p:txBody>
      </p:sp>
    </p:spTree>
    <p:extLst>
      <p:ext uri="{BB962C8B-B14F-4D97-AF65-F5344CB8AC3E}">
        <p14:creationId xmlns:p14="http://schemas.microsoft.com/office/powerpoint/2010/main" val="362917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Creates and returns a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by </a:t>
            </a:r>
            <a:r>
              <a:rPr lang="en-US" b="1" dirty="0">
                <a:solidFill>
                  <a:schemeClr val="bg1"/>
                </a:solidFill>
              </a:rPr>
              <a:t>concatenating</a:t>
            </a:r>
            <a:r>
              <a:rPr lang="en-US" dirty="0"/>
              <a:t> all of the elements in an array (or an array-like object),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separated</a:t>
            </a:r>
            <a:r>
              <a:rPr lang="en-US" dirty="0"/>
              <a:t> by commas or a </a:t>
            </a:r>
            <a:r>
              <a:rPr lang="en-US" b="1" dirty="0">
                <a:solidFill>
                  <a:schemeClr val="bg1"/>
                </a:solidFill>
              </a:rPr>
              <a:t>specified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separator</a:t>
            </a:r>
            <a:r>
              <a:rPr lang="en-US" dirty="0"/>
              <a:t> string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182111" y="3069000"/>
            <a:ext cx="9304574" cy="25288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elements = ['Fire', 'Air', 'Water'];</a:t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elements.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"</a:t>
            </a:r>
            <a:r>
              <a:rPr lang="en-US" sz="2400" i="1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Fire,Air,Water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elements.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('')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"</a:t>
            </a:r>
            <a:r>
              <a:rPr lang="en-US" sz="2400" i="1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FireAirWater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elements.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('-')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"Fire-Air-Water"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console.log(['Fire'].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join(".")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Fire</a:t>
            </a:r>
          </a:p>
        </p:txBody>
      </p:sp>
    </p:spTree>
    <p:extLst>
      <p:ext uri="{BB962C8B-B14F-4D97-AF65-F5344CB8AC3E}">
        <p14:creationId xmlns:p14="http://schemas.microsoft.com/office/powerpoint/2010/main" val="377998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dirty="0"/>
              <a:t>The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concat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400" dirty="0"/>
              <a:t> method is used to </a:t>
            </a:r>
            <a:r>
              <a:rPr lang="en-US" sz="3400" b="1" dirty="0">
                <a:solidFill>
                  <a:schemeClr val="bg1"/>
                </a:solidFill>
              </a:rPr>
              <a:t>merge</a:t>
            </a:r>
            <a:r>
              <a:rPr lang="en-US" sz="3400" dirty="0"/>
              <a:t> two or more arrays</a:t>
            </a:r>
          </a:p>
          <a:p>
            <a:r>
              <a:rPr lang="en-US" dirty="0"/>
              <a:t>This method </a:t>
            </a:r>
            <a:r>
              <a:rPr lang="en-US" b="1" dirty="0">
                <a:solidFill>
                  <a:schemeClr val="bg1"/>
                </a:solidFill>
              </a:rPr>
              <a:t>does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existing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arrays</a:t>
            </a:r>
            <a:r>
              <a:rPr lang="en-US" dirty="0"/>
              <a:t>, but instead returns a new array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Concat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176898" y="3789000"/>
            <a:ext cx="9315000" cy="20159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num1 = [1, 2, 3];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num2 = [4, 5, 6];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num3 = [7, 8, 9];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numbers = </a:t>
            </a:r>
            <a:r>
              <a:rPr lang="pt-BR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num1.concat(num2, num3);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console.log(numbers); </a:t>
            </a:r>
            <a:r>
              <a:rPr lang="pt-BR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 [1, 2, 3, 4, 5, 6, 7, 8, 9]</a:t>
            </a:r>
          </a:p>
        </p:txBody>
      </p:sp>
    </p:spTree>
    <p:extLst>
      <p:ext uri="{BB962C8B-B14F-4D97-AF65-F5344CB8AC3E}">
        <p14:creationId xmlns:p14="http://schemas.microsoft.com/office/powerpoint/2010/main" val="81082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slice() </a:t>
            </a:r>
            <a:r>
              <a:rPr lang="en-US" sz="3400" dirty="0"/>
              <a:t>method </a:t>
            </a:r>
            <a:r>
              <a:rPr lang="en-US" sz="3400" b="1" dirty="0">
                <a:solidFill>
                  <a:schemeClr val="bg1"/>
                </a:solidFill>
              </a:rPr>
              <a:t>returns</a:t>
            </a:r>
            <a:r>
              <a:rPr lang="en-US" sz="3400" dirty="0"/>
              <a:t> a shallow </a:t>
            </a:r>
            <a:r>
              <a:rPr lang="en-US" sz="3400" b="1" dirty="0">
                <a:solidFill>
                  <a:schemeClr val="bg1"/>
                </a:solidFill>
              </a:rPr>
              <a:t>copy</a:t>
            </a:r>
            <a:r>
              <a:rPr lang="en-US" sz="3400" dirty="0"/>
              <a:t> of a </a:t>
            </a:r>
            <a:br>
              <a:rPr lang="en-US" sz="3400" dirty="0"/>
            </a:br>
            <a:r>
              <a:rPr lang="en-US" sz="3400" b="1" dirty="0">
                <a:solidFill>
                  <a:schemeClr val="bg1"/>
                </a:solidFill>
              </a:rPr>
              <a:t>portion</a:t>
            </a:r>
            <a:r>
              <a:rPr lang="en-US" sz="3400" dirty="0"/>
              <a:t> of an array into a </a:t>
            </a:r>
            <a:r>
              <a:rPr lang="en-US" sz="3400" b="1" dirty="0">
                <a:solidFill>
                  <a:schemeClr val="bg1"/>
                </a:solidFill>
              </a:rPr>
              <a:t>new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array</a:t>
            </a:r>
            <a:r>
              <a:rPr lang="en-US" sz="3400" dirty="0"/>
              <a:t> object selected </a:t>
            </a:r>
            <a:br>
              <a:rPr lang="en-US" sz="3400" dirty="0"/>
            </a:br>
            <a:r>
              <a:rPr lang="en-US" sz="3400" dirty="0"/>
              <a:t>from begin to end (end not included)</a:t>
            </a:r>
          </a:p>
          <a:p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original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array</a:t>
            </a:r>
            <a:r>
              <a:rPr lang="en-US" sz="3400" dirty="0"/>
              <a:t> will </a:t>
            </a:r>
            <a:r>
              <a:rPr lang="en-US" sz="3400" b="1" dirty="0">
                <a:solidFill>
                  <a:schemeClr val="bg1"/>
                </a:solidFill>
              </a:rPr>
              <a:t>not</a:t>
            </a:r>
            <a:r>
              <a:rPr lang="en-US" sz="3400" dirty="0"/>
              <a:t> be </a:t>
            </a:r>
            <a:r>
              <a:rPr lang="en-US" sz="3400" b="1" dirty="0">
                <a:solidFill>
                  <a:schemeClr val="bg1"/>
                </a:solidFill>
              </a:rPr>
              <a:t>modified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136000" y="3699000"/>
            <a:ext cx="9675000" cy="30162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fruits = ['Banana', 'Orange', 'Lemon', 'Apple', 'Mango'];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citrus = </a:t>
            </a:r>
            <a:r>
              <a:rPr lang="en-US" sz="22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fruits.slice</a:t>
            </a:r>
            <a:r>
              <a:rPr lang="en-US" sz="22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(1, 3)</a:t>
            </a: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2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fruitsCopy</a:t>
            </a: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 </a:t>
            </a:r>
            <a:r>
              <a:rPr lang="en-US" sz="22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fruits.slice</a:t>
            </a:r>
            <a:r>
              <a:rPr lang="en-US" sz="22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fruits contains ['Banana', 'Orange', 'Lemon', 'Apple', </a:t>
            </a:r>
            <a:br>
              <a:rPr lang="en-US" sz="22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</a:br>
            <a:r>
              <a:rPr lang="en-US" sz="22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'Mango']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citrus contains ['Orange', 'Lemon']</a:t>
            </a:r>
          </a:p>
        </p:txBody>
      </p:sp>
    </p:spTree>
    <p:extLst>
      <p:ext uri="{BB962C8B-B14F-4D97-AF65-F5344CB8AC3E}">
        <p14:creationId xmlns:p14="http://schemas.microsoft.com/office/powerpoint/2010/main" val="18314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Determines whether an array contains a certain element, returning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  <a:r>
              <a:rPr lang="en-US" dirty="0"/>
              <a:t> as appropriate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81000" y="2394000"/>
            <a:ext cx="6706559" cy="39908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array length is 3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US" sz="240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fromIndex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 is -100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computed index is 3 + (-100) = -97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arr = ['a', 'b', 'c'];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'a', -100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'b', -100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'c', -100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'a', -2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false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112559" y="3415151"/>
            <a:ext cx="2882677" cy="311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35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The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indexOf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 </a:t>
            </a:r>
            <a:r>
              <a:rPr lang="en-US" sz="3400" dirty="0"/>
              <a:t>method </a:t>
            </a:r>
            <a:r>
              <a:rPr lang="en-US" sz="3400" b="1" dirty="0">
                <a:solidFill>
                  <a:schemeClr val="bg1"/>
                </a:solidFill>
              </a:rPr>
              <a:t>returns</a:t>
            </a:r>
            <a:r>
              <a:rPr lang="en-US" sz="3400" dirty="0"/>
              <a:t> the </a:t>
            </a:r>
            <a:r>
              <a:rPr lang="en-US" sz="3400" b="1" dirty="0">
                <a:solidFill>
                  <a:schemeClr val="bg1"/>
                </a:solidFill>
              </a:rPr>
              <a:t>first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index</a:t>
            </a:r>
            <a:r>
              <a:rPr lang="en-US" sz="3400" dirty="0"/>
              <a:t> at which a given </a:t>
            </a:r>
            <a:r>
              <a:rPr lang="en-US" sz="3400" b="1" dirty="0">
                <a:solidFill>
                  <a:schemeClr val="bg1"/>
                </a:solidFill>
              </a:rPr>
              <a:t>element</a:t>
            </a:r>
            <a:r>
              <a:rPr lang="en-US" sz="3400" dirty="0"/>
              <a:t> can be </a:t>
            </a:r>
            <a:r>
              <a:rPr lang="en-US" sz="3400" b="1" dirty="0">
                <a:solidFill>
                  <a:schemeClr val="bg1"/>
                </a:solidFill>
              </a:rPr>
              <a:t>found</a:t>
            </a:r>
            <a:r>
              <a:rPr lang="en-US" sz="3400" dirty="0"/>
              <a:t> in the array</a:t>
            </a:r>
          </a:p>
          <a:p>
            <a:pPr lvl="1"/>
            <a:r>
              <a:rPr lang="en-US" sz="3200" dirty="0"/>
              <a:t>Output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is</a:t>
            </a:r>
            <a:r>
              <a:rPr lang="en-US" sz="3200" b="1" dirty="0">
                <a:solidFill>
                  <a:schemeClr val="bg1"/>
                </a:solidFill>
              </a:rPr>
              <a:t> -1</a:t>
            </a:r>
            <a:r>
              <a:rPr lang="en-US" sz="3200" dirty="0"/>
              <a:t> if element is </a:t>
            </a:r>
            <a:r>
              <a:rPr lang="en-US" sz="3200" b="1" dirty="0">
                <a:solidFill>
                  <a:schemeClr val="bg1"/>
                </a:solidFill>
              </a:rPr>
              <a:t>not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present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IndexOf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010792" y="3112790"/>
            <a:ext cx="9984444" cy="30162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beasts = ['ant', 'bison', 'camel', 'duck', 'bison'];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beasts.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('bison')); 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1</a:t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start from index 2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beasts.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'bison', 2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4</a:t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beasts.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'giraffe'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-1</a:t>
            </a:r>
          </a:p>
        </p:txBody>
      </p:sp>
    </p:spTree>
    <p:extLst>
      <p:ext uri="{BB962C8B-B14F-4D97-AF65-F5344CB8AC3E}">
        <p14:creationId xmlns:p14="http://schemas.microsoft.com/office/powerpoint/2010/main" val="3742381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DA51C5F-5194-4BE3-BCE9-19DD5D29442B}"/>
              </a:ext>
            </a:extLst>
          </p:cNvPr>
          <p:cNvSpPr/>
          <p:nvPr/>
        </p:nvSpPr>
        <p:spPr bwMode="auto">
          <a:xfrm>
            <a:off x="1422776" y="3923338"/>
            <a:ext cx="3301623" cy="1166822"/>
          </a:xfrm>
          <a:prstGeom prst="rect">
            <a:avLst/>
          </a:prstGeom>
          <a:solidFill>
            <a:srgbClr val="234465">
              <a:alpha val="50196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Problem: Piece of Pie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9639C83-04A8-4316-86DF-A13F2651AA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Receive </a:t>
            </a:r>
            <a:r>
              <a:rPr lang="en-US" b="1" dirty="0">
                <a:solidFill>
                  <a:schemeClr val="bg1"/>
                </a:solidFill>
              </a:rPr>
              <a:t>three parameters </a:t>
            </a:r>
            <a:r>
              <a:rPr lang="en-US" dirty="0"/>
              <a:t>– an </a:t>
            </a:r>
            <a:r>
              <a:rPr lang="en-US" b="1" dirty="0">
                <a:solidFill>
                  <a:schemeClr val="bg1"/>
                </a:solidFill>
              </a:rPr>
              <a:t>array of pies </a:t>
            </a:r>
            <a:r>
              <a:rPr lang="en-US" dirty="0"/>
              <a:t>and two </a:t>
            </a:r>
            <a:r>
              <a:rPr lang="en-US" b="1" dirty="0">
                <a:solidFill>
                  <a:schemeClr val="bg1"/>
                </a:solidFill>
              </a:rPr>
              <a:t>strings</a:t>
            </a:r>
          </a:p>
          <a:p>
            <a:r>
              <a:rPr lang="en-US" dirty="0"/>
              <a:t>Take all pie flavors </a:t>
            </a:r>
            <a:r>
              <a:rPr lang="en-US" b="1" dirty="0">
                <a:solidFill>
                  <a:schemeClr val="bg1"/>
                </a:solidFill>
              </a:rPr>
              <a:t>between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including</a:t>
            </a:r>
            <a:r>
              <a:rPr lang="en-US" dirty="0"/>
              <a:t> the two strings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Return</a:t>
            </a:r>
            <a:r>
              <a:rPr lang="en-US" dirty="0"/>
              <a:t> the result as an </a:t>
            </a:r>
            <a:r>
              <a:rPr lang="en-US" sz="3400" b="1" dirty="0">
                <a:solidFill>
                  <a:schemeClr val="bg1"/>
                </a:solidFill>
              </a:rPr>
              <a:t>array of strings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1A30A55-35F8-4F5E-87EB-9B2BE4E40128}"/>
              </a:ext>
            </a:extLst>
          </p:cNvPr>
          <p:cNvGrpSpPr/>
          <p:nvPr/>
        </p:nvGrpSpPr>
        <p:grpSpPr>
          <a:xfrm>
            <a:off x="1082112" y="3384000"/>
            <a:ext cx="10027776" cy="3039587"/>
            <a:chOff x="1469566" y="4104000"/>
            <a:chExt cx="10027776" cy="3039587"/>
          </a:xfrm>
        </p:grpSpPr>
        <p:sp>
          <p:nvSpPr>
            <p:cNvPr id="6" name="Right Arrow 4">
              <a:extLst>
                <a:ext uri="{FF2B5EF4-FFF2-40B4-BE49-F238E27FC236}">
                  <a16:creationId xmlns:a16="http://schemas.microsoft.com/office/drawing/2014/main" id="{9CF5496F-5137-4C07-927F-6038E6594BAC}"/>
                </a:ext>
              </a:extLst>
            </p:cNvPr>
            <p:cNvSpPr/>
            <p:nvPr/>
          </p:nvSpPr>
          <p:spPr bwMode="auto">
            <a:xfrm>
              <a:off x="6463378" y="5433293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2C5B097-E069-4B1E-BC83-C1B9E2AC496A}"/>
                </a:ext>
              </a:extLst>
            </p:cNvPr>
            <p:cNvSpPr txBox="1"/>
            <p:nvPr/>
          </p:nvSpPr>
          <p:spPr>
            <a:xfrm>
              <a:off x="1469566" y="4104000"/>
              <a:ext cx="4726151" cy="303958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['Pumpkin Pie',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 'Key Lime Pie',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 'Cherry Pie',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 'Lemon Meringue Pie',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 'Sugar Cream Pie'],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'Key Lime Pie',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'Lemon Meringue Pie'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BE6874-36BC-473A-A997-8B5397E9C4E7}"/>
                </a:ext>
              </a:extLst>
            </p:cNvPr>
            <p:cNvSpPr txBox="1"/>
            <p:nvPr/>
          </p:nvSpPr>
          <p:spPr>
            <a:xfrm>
              <a:off x="7340640" y="4916530"/>
              <a:ext cx="4156702" cy="141452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['Key Lime Pie',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 'Cherry Pie',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 'Lemon Meringue Pie']</a:t>
              </a:r>
            </a:p>
          </p:txBody>
        </p:sp>
      </p:grp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47083101-DACB-40A6-A859-7C97274E7548}"/>
              </a:ext>
            </a:extLst>
          </p:cNvPr>
          <p:cNvCxnSpPr>
            <a:cxnSpLocks/>
          </p:cNvCxnSpPr>
          <p:nvPr/>
        </p:nvCxnSpPr>
        <p:spPr>
          <a:xfrm rot="10800000" flipH="1">
            <a:off x="1191000" y="4098400"/>
            <a:ext cx="213360" cy="1625600"/>
          </a:xfrm>
          <a:prstGeom prst="bentConnector3">
            <a:avLst>
              <a:gd name="adj1" fmla="val -107143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C97E0F7-A92D-4E70-82E9-A41A0135118F}"/>
              </a:ext>
            </a:extLst>
          </p:cNvPr>
          <p:cNvCxnSpPr>
            <a:cxnSpLocks/>
          </p:cNvCxnSpPr>
          <p:nvPr/>
        </p:nvCxnSpPr>
        <p:spPr>
          <a:xfrm flipV="1">
            <a:off x="4564160" y="4901040"/>
            <a:ext cx="172720" cy="1209040"/>
          </a:xfrm>
          <a:prstGeom prst="bentConnector3">
            <a:avLst>
              <a:gd name="adj1" fmla="val 385294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717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Solution: Piece of Pie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3AA173-08E0-446D-897E-4A230461D390}"/>
              </a:ext>
            </a:extLst>
          </p:cNvPr>
          <p:cNvSpPr txBox="1"/>
          <p:nvPr/>
        </p:nvSpPr>
        <p:spPr>
          <a:xfrm>
            <a:off x="1506000" y="2096533"/>
            <a:ext cx="9180000" cy="2895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 solve(pies,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startFlavor</a:t>
            </a:r>
            <a:r>
              <a:rPr lang="en-US" sz="2400" dirty="0">
                <a:solidFill>
                  <a:schemeClr val="tx1"/>
                </a:solidFill>
                <a:effectLst/>
              </a:rPr>
              <a:t>,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endFlavor</a:t>
            </a:r>
            <a:r>
              <a:rPr lang="en-US" sz="24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dirty="0"/>
              <a:t>  const </a:t>
            </a:r>
            <a:r>
              <a:rPr lang="en-US" dirty="0">
                <a:solidFill>
                  <a:schemeClr val="bg1"/>
                </a:solidFill>
              </a:rPr>
              <a:t>start</a:t>
            </a:r>
            <a:r>
              <a:rPr lang="en-US" dirty="0"/>
              <a:t> = </a:t>
            </a:r>
            <a:r>
              <a:rPr lang="en-US" dirty="0" err="1"/>
              <a:t>pies.</a:t>
            </a:r>
            <a:r>
              <a:rPr lang="en-US" dirty="0" err="1">
                <a:solidFill>
                  <a:schemeClr val="bg1"/>
                </a:solidFill>
              </a:rPr>
              <a:t>indexOf</a:t>
            </a:r>
            <a:r>
              <a:rPr lang="en-US" dirty="0"/>
              <a:t>(</a:t>
            </a:r>
            <a:r>
              <a:rPr lang="en-US" dirty="0" err="1"/>
              <a:t>startFlavor</a:t>
            </a:r>
            <a:r>
              <a:rPr lang="en-US" dirty="0"/>
              <a:t>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const </a:t>
            </a:r>
            <a:r>
              <a:rPr lang="en-US" sz="2400" dirty="0">
                <a:solidFill>
                  <a:schemeClr val="bg1"/>
                </a:solidFill>
                <a:effectLst/>
              </a:rPr>
              <a:t>e</a:t>
            </a:r>
            <a:r>
              <a:rPr lang="en-US" dirty="0">
                <a:solidFill>
                  <a:schemeClr val="bg1"/>
                </a:solidFill>
              </a:rPr>
              <a:t>nd</a:t>
            </a:r>
            <a:r>
              <a:rPr lang="en-US" dirty="0"/>
              <a:t> = </a:t>
            </a:r>
            <a:r>
              <a:rPr lang="en-US" dirty="0" err="1"/>
              <a:t>pies.</a:t>
            </a:r>
            <a:r>
              <a:rPr lang="en-US" dirty="0" err="1">
                <a:solidFill>
                  <a:schemeClr val="bg1"/>
                </a:solidFill>
              </a:rPr>
              <a:t>indexOf</a:t>
            </a:r>
            <a:r>
              <a:rPr lang="en-US" dirty="0"/>
              <a:t>(</a:t>
            </a:r>
            <a:r>
              <a:rPr lang="en-US" dirty="0" err="1"/>
              <a:t>endFlavor</a:t>
            </a:r>
            <a:r>
              <a:rPr lang="en-US" dirty="0"/>
              <a:t>) </a:t>
            </a:r>
            <a:r>
              <a:rPr lang="en-US" dirty="0">
                <a:solidFill>
                  <a:schemeClr val="bg1"/>
                </a:solidFill>
              </a:rPr>
              <a:t>+ 1</a:t>
            </a:r>
            <a:r>
              <a:rPr lang="en-US" dirty="0"/>
              <a:t>;</a:t>
            </a:r>
          </a:p>
          <a:p>
            <a:pPr>
              <a:spcBef>
                <a:spcPts val="1800"/>
              </a:spcBef>
            </a:pPr>
            <a:r>
              <a:rPr lang="en-US" sz="2400" dirty="0">
                <a:solidFill>
                  <a:schemeClr val="tx1"/>
                </a:solidFill>
                <a:effectLst/>
              </a:rPr>
              <a:t>  const result =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pies.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slice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start</a:t>
            </a:r>
            <a:r>
              <a:rPr lang="en-US" sz="2400" dirty="0">
                <a:solidFill>
                  <a:schemeClr val="tx1"/>
                </a:solidFill>
                <a:effectLst/>
              </a:rPr>
              <a:t>, </a:t>
            </a:r>
            <a:r>
              <a:rPr lang="en-US" sz="2400" dirty="0">
                <a:solidFill>
                  <a:schemeClr val="bg1"/>
                </a:solidFill>
                <a:effectLst/>
              </a:rPr>
              <a:t>end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  <a:p>
            <a:pPr>
              <a:spcBef>
                <a:spcPts val="1800"/>
              </a:spcBef>
            </a:pPr>
            <a:r>
              <a:rPr lang="en-US" dirty="0"/>
              <a:t>  return result;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98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84CF24-4A90-4378-82D4-BDCED97C25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1996">
            <a:off x="4314847" y="2410926"/>
            <a:ext cx="981810" cy="9818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73439B-E25E-48E6-9F91-E817000CEF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1996">
            <a:off x="5165020" y="2181963"/>
            <a:ext cx="981810" cy="9818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0EFBA9-ED11-4D2C-8605-13E2AA3EE0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1996">
            <a:off x="6015192" y="1952285"/>
            <a:ext cx="981810" cy="9818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E3F69C-ED97-49B5-90DB-20523FA7F9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1996">
            <a:off x="6865365" y="1723322"/>
            <a:ext cx="981810" cy="98181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F7710FC-DF57-40D9-90A8-54117EAD02D7}"/>
              </a:ext>
            </a:extLst>
          </p:cNvPr>
          <p:cNvSpPr/>
          <p:nvPr/>
        </p:nvSpPr>
        <p:spPr>
          <a:xfrm rot="20685888">
            <a:off x="4618902" y="2650453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sz="2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9C3CA0-D1CF-43C3-B933-4A71E1AB1CFC}"/>
              </a:ext>
            </a:extLst>
          </p:cNvPr>
          <p:cNvSpPr/>
          <p:nvPr/>
        </p:nvSpPr>
        <p:spPr>
          <a:xfrm rot="20685888">
            <a:off x="5475367" y="2420775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32103E-2705-425F-AED9-644C7D4558B5}"/>
              </a:ext>
            </a:extLst>
          </p:cNvPr>
          <p:cNvSpPr/>
          <p:nvPr/>
        </p:nvSpPr>
        <p:spPr>
          <a:xfrm rot="20685888">
            <a:off x="6325966" y="2191812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4FCE83-D57A-4FBA-94D3-8F679F02F713}"/>
              </a:ext>
            </a:extLst>
          </p:cNvPr>
          <p:cNvSpPr/>
          <p:nvPr/>
        </p:nvSpPr>
        <p:spPr>
          <a:xfrm rot="20685888">
            <a:off x="7176138" y="1970397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Arrays in JavaScript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Working with Arrays of Elements</a:t>
            </a:r>
          </a:p>
        </p:txBody>
      </p:sp>
    </p:spTree>
    <p:extLst>
      <p:ext uri="{BB962C8B-B14F-4D97-AF65-F5344CB8AC3E}">
        <p14:creationId xmlns:p14="http://schemas.microsoft.com/office/powerpoint/2010/main" val="12080624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582" y="1364411"/>
            <a:ext cx="2630836" cy="26308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Iteration Methods</a:t>
            </a:r>
          </a:p>
        </p:txBody>
      </p:sp>
    </p:spTree>
    <p:extLst>
      <p:ext uri="{BB962C8B-B14F-4D97-AF65-F5344CB8AC3E}">
        <p14:creationId xmlns:p14="http://schemas.microsoft.com/office/powerpoint/2010/main" val="340968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forEach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</a:t>
            </a:r>
            <a:r>
              <a:rPr lang="en-US" dirty="0"/>
              <a:t>method </a:t>
            </a:r>
            <a:r>
              <a:rPr lang="en-US" b="1" dirty="0">
                <a:solidFill>
                  <a:schemeClr val="bg1"/>
                </a:solidFill>
              </a:rPr>
              <a:t>executes a provided function </a:t>
            </a:r>
            <a:br>
              <a:rPr lang="en-US" dirty="0"/>
            </a:br>
            <a:r>
              <a:rPr lang="en-US" dirty="0"/>
              <a:t>once for each array element</a:t>
            </a:r>
          </a:p>
          <a:p>
            <a:r>
              <a:rPr lang="en-US" dirty="0"/>
              <a:t>Converting a for loop to </a:t>
            </a:r>
            <a:r>
              <a:rPr lang="en-US" dirty="0" err="1"/>
              <a:t>forEach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ForEach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81000" y="3114000"/>
            <a:ext cx="8640000" cy="32787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items = ['item1', 'item2', 'item3'];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copy = [];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For loop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for (let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0;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items.length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++) {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copy.push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(items[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</a:b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ForEach</a:t>
            </a:r>
            <a:endParaRPr lang="en-US" sz="2400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items.forEach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(item =&gt; { 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copy.push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(item); });</a:t>
            </a:r>
          </a:p>
        </p:txBody>
      </p:sp>
    </p:spTree>
    <p:extLst>
      <p:ext uri="{BB962C8B-B14F-4D97-AF65-F5344CB8AC3E}">
        <p14:creationId xmlns:p14="http://schemas.microsoft.com/office/powerpoint/2010/main" val="310156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some() </a:t>
            </a:r>
            <a:r>
              <a:rPr lang="en-US" dirty="0"/>
              <a:t>method </a:t>
            </a:r>
            <a:r>
              <a:rPr lang="en-US" b="1" dirty="0">
                <a:solidFill>
                  <a:schemeClr val="bg1"/>
                </a:solidFill>
              </a:rPr>
              <a:t>tests</a:t>
            </a:r>
            <a:r>
              <a:rPr lang="en-US" dirty="0"/>
              <a:t> whether </a:t>
            </a:r>
            <a:r>
              <a:rPr lang="en-US" b="1" dirty="0">
                <a:solidFill>
                  <a:schemeClr val="bg1"/>
                </a:solidFill>
              </a:rPr>
              <a:t>at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least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element in the array passes the test implemented by the </a:t>
            </a:r>
            <a:r>
              <a:rPr lang="en-US" b="1" dirty="0">
                <a:solidFill>
                  <a:schemeClr val="bg1"/>
                </a:solidFill>
              </a:rPr>
              <a:t>provided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</a:p>
          <a:p>
            <a:r>
              <a:rPr lang="en-US" dirty="0"/>
              <a:t>It returns a </a:t>
            </a:r>
            <a:r>
              <a:rPr lang="en-US" b="1" dirty="0">
                <a:solidFill>
                  <a:schemeClr val="bg1"/>
                </a:solidFill>
              </a:rPr>
              <a:t>Boolean</a:t>
            </a:r>
            <a:r>
              <a:rPr lang="en-US" dirty="0"/>
              <a:t> value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361000" y="3515620"/>
            <a:ext cx="7155000" cy="29965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array = [1, 2, 3, 4, 5];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isEven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 function(element) 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checks whether an element is even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return element % 2 === 0;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array.some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isEven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//true</a:t>
            </a:r>
          </a:p>
        </p:txBody>
      </p:sp>
    </p:spTree>
    <p:extLst>
      <p:ext uri="{BB962C8B-B14F-4D97-AF65-F5344CB8AC3E}">
        <p14:creationId xmlns:p14="http://schemas.microsoft.com/office/powerpoint/2010/main" val="2181668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Returns the </a:t>
            </a:r>
            <a:r>
              <a:rPr lang="en-US" b="1" dirty="0">
                <a:solidFill>
                  <a:srgbClr val="FFA000"/>
                </a:solidFill>
              </a:rPr>
              <a:t>first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found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in the array, if an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in the array </a:t>
            </a:r>
            <a:r>
              <a:rPr lang="en-US" b="1" dirty="0">
                <a:solidFill>
                  <a:schemeClr val="bg1"/>
                </a:solidFill>
              </a:rPr>
              <a:t>satisfies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provided</a:t>
            </a:r>
            <a:r>
              <a:rPr lang="en-US" dirty="0"/>
              <a:t> testing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undefined</a:t>
            </a:r>
            <a:r>
              <a:rPr lang="en-US" dirty="0"/>
              <a:t> if not found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369680" y="3069000"/>
            <a:ext cx="8055000" cy="25092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array1 = [5, 12, 8, 130, 44];</a:t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found = array1.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(function(element) 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return element &gt; 10;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console.log(found);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12</a:t>
            </a:r>
          </a:p>
        </p:txBody>
      </p:sp>
    </p:spTree>
    <p:extLst>
      <p:ext uri="{BB962C8B-B14F-4D97-AF65-F5344CB8AC3E}">
        <p14:creationId xmlns:p14="http://schemas.microsoft.com/office/powerpoint/2010/main" val="3047038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81249" y="1130548"/>
            <a:ext cx="10154751" cy="5546589"/>
          </a:xfrm>
        </p:spPr>
        <p:txBody>
          <a:bodyPr>
            <a:normAutofit/>
          </a:bodyPr>
          <a:lstStyle/>
          <a:p>
            <a:r>
              <a:rPr lang="en-US" sz="3000" dirty="0"/>
              <a:t>Creates a </a:t>
            </a:r>
            <a:r>
              <a:rPr lang="en-US" sz="3000" b="1" dirty="0">
                <a:solidFill>
                  <a:schemeClr val="bg1"/>
                </a:solidFill>
              </a:rPr>
              <a:t>new array </a:t>
            </a:r>
            <a:r>
              <a:rPr lang="en-US" sz="3000" dirty="0"/>
              <a:t>with </a:t>
            </a:r>
            <a:r>
              <a:rPr lang="en-US" sz="3000" b="1" dirty="0">
                <a:solidFill>
                  <a:schemeClr val="bg1"/>
                </a:solidFill>
              </a:rPr>
              <a:t>filtered elements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only</a:t>
            </a:r>
            <a:endParaRPr lang="en-US" sz="3000" dirty="0"/>
          </a:p>
          <a:p>
            <a:r>
              <a:rPr lang="en-US" sz="3000" dirty="0"/>
              <a:t>Calls a </a:t>
            </a:r>
            <a:r>
              <a:rPr lang="en-US" sz="3000" b="1" dirty="0">
                <a:solidFill>
                  <a:schemeClr val="bg1"/>
                </a:solidFill>
              </a:rPr>
              <a:t>provided</a:t>
            </a:r>
            <a:r>
              <a:rPr lang="en-US" sz="3000" dirty="0"/>
              <a:t> callback </a:t>
            </a:r>
            <a:r>
              <a:rPr lang="en-US" sz="3000" b="1" dirty="0">
                <a:solidFill>
                  <a:schemeClr val="bg1"/>
                </a:solidFill>
              </a:rPr>
              <a:t>function</a:t>
            </a:r>
            <a:r>
              <a:rPr lang="en-US" sz="3000" dirty="0"/>
              <a:t> once for each element in an array</a:t>
            </a:r>
          </a:p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Does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not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mutate</a:t>
            </a:r>
            <a:r>
              <a:rPr lang="en-US" sz="3000" dirty="0"/>
              <a:t> the </a:t>
            </a:r>
            <a:r>
              <a:rPr lang="en-US" sz="3000" b="1" dirty="0">
                <a:solidFill>
                  <a:schemeClr val="bg1"/>
                </a:solidFill>
              </a:rPr>
              <a:t>array</a:t>
            </a:r>
            <a:r>
              <a:rPr lang="en-US" sz="3000" dirty="0"/>
              <a:t> on which it is called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006600" y="3473450"/>
            <a:ext cx="9645650" cy="31504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8438" rtl="0" eaLnBrk="0" fontAlgn="base" latinLnBrk="1" hangingPunct="0">
              <a:lnSpc>
                <a:spcPts val="2500"/>
              </a:lnSpc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let fruits = ['apple', 'banana', 'grapes', 'mango', 'orange'];</a:t>
            </a:r>
            <a:b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 Filter array items based on search criteria (query)</a:t>
            </a:r>
          </a:p>
          <a:p>
            <a:pPr marL="0" marR="0" lvl="0" indent="0" algn="l" defTabSz="1218438" rtl="0" eaLnBrk="0" fontAlgn="base" latinLnBrk="0" hangingPunct="0">
              <a:lnSpc>
                <a:spcPts val="2500"/>
              </a:lnSpc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function 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filterItems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query) {</a:t>
            </a:r>
          </a:p>
          <a:p>
            <a:pPr marL="0" marR="0" lvl="0" indent="0" algn="l" defTabSz="1218438" rtl="0" eaLnBrk="0" fontAlgn="base" latinLnBrk="0" hangingPunct="0">
              <a:lnSpc>
                <a:spcPts val="2500"/>
              </a:lnSpc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return 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arr.filter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(function(el) {</a:t>
            </a:r>
          </a:p>
          <a:p>
            <a:pPr marL="0" marR="0" lvl="0" indent="0" algn="l" defTabSz="1218438" rtl="0" eaLnBrk="0" fontAlgn="base" latinLnBrk="0" hangingPunct="0">
              <a:lnSpc>
                <a:spcPts val="2500"/>
              </a:lnSpc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 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el.toLowerCase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().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indexOf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query.toLowerCase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()) !== -1;</a:t>
            </a:r>
          </a:p>
          <a:p>
            <a:pPr marL="0" marR="0" lvl="0" indent="0" algn="l" defTabSz="1218438" rtl="0" eaLnBrk="0" fontAlgn="base" latinLnBrk="0" hangingPunct="0">
              <a:lnSpc>
                <a:spcPts val="2500"/>
              </a:lnSpc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});</a:t>
            </a:r>
          </a:p>
          <a:p>
            <a:pPr marL="0" marR="0" lvl="0" indent="0" algn="l" defTabSz="1218438" rtl="0" eaLnBrk="0" fontAlgn="base" latinLnBrk="1" hangingPunct="0">
              <a:lnSpc>
                <a:spcPts val="2500"/>
              </a:lnSpc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};</a:t>
            </a:r>
            <a:b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console.log(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filterItems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(fruits, '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ap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')); 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 ['apple', 'grapes']</a:t>
            </a:r>
          </a:p>
        </p:txBody>
      </p:sp>
    </p:spTree>
    <p:extLst>
      <p:ext uri="{BB962C8B-B14F-4D97-AF65-F5344CB8AC3E}">
        <p14:creationId xmlns:p14="http://schemas.microsoft.com/office/powerpoint/2010/main" val="1331671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Creates a new array</a:t>
            </a:r>
            <a:r>
              <a:rPr lang="en-US" dirty="0"/>
              <a:t> with the results of calling a </a:t>
            </a:r>
            <a:r>
              <a:rPr lang="en-US" b="1" dirty="0">
                <a:solidFill>
                  <a:schemeClr val="bg1"/>
                </a:solidFill>
              </a:rPr>
              <a:t>provided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on every element in the calling array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361000" y="2934000"/>
            <a:ext cx="8360000" cy="29965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numbers = [1, 4, 9];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roots = numbers.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(function(num, 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return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roots is now [1, 2, 3]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numbers is still [1, 4, 9]</a:t>
            </a:r>
          </a:p>
        </p:txBody>
      </p:sp>
    </p:spTree>
    <p:extLst>
      <p:ext uri="{BB962C8B-B14F-4D97-AF65-F5344CB8AC3E}">
        <p14:creationId xmlns:p14="http://schemas.microsoft.com/office/powerpoint/2010/main" val="341674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3400" dirty="0">
                <a:solidFill>
                  <a:srgbClr val="234465"/>
                </a:solidFill>
              </a:rPr>
              <a:t>You are given </a:t>
            </a:r>
            <a:r>
              <a:rPr lang="en-US" sz="3400" b="1" dirty="0">
                <a:solidFill>
                  <a:schemeClr val="bg1"/>
                </a:solidFill>
              </a:rPr>
              <a:t>array of numbers</a:t>
            </a:r>
          </a:p>
          <a:p>
            <a:pPr lvl="1"/>
            <a:r>
              <a:rPr lang="en-US" sz="3000" dirty="0"/>
              <a:t>Find all elements at </a:t>
            </a:r>
            <a:r>
              <a:rPr lang="en-US" sz="3000" b="1" dirty="0">
                <a:solidFill>
                  <a:schemeClr val="bg1"/>
                </a:solidFill>
              </a:rPr>
              <a:t>odd</a:t>
            </a:r>
            <a:r>
              <a:rPr lang="en-US" sz="3000" dirty="0"/>
              <a:t> positions (indexes)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Multiply</a:t>
            </a:r>
            <a:r>
              <a:rPr lang="en-US" sz="3000" dirty="0"/>
              <a:t> them by 2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Reverse</a:t>
            </a:r>
            <a:r>
              <a:rPr lang="en-US" sz="3000" dirty="0"/>
              <a:t> them</a:t>
            </a:r>
          </a:p>
          <a:p>
            <a:pPr lvl="1"/>
            <a:r>
              <a:rPr lang="en-US" sz="3000" dirty="0"/>
              <a:t>Return the elements separated with a single space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Process Odd Positions</a:t>
            </a:r>
          </a:p>
        </p:txBody>
      </p:sp>
      <p:sp>
        <p:nvSpPr>
          <p:cNvPr id="6" name="Right Arrow 4">
            <a:extLst>
              <a:ext uri="{FF2B5EF4-FFF2-40B4-BE49-F238E27FC236}">
                <a16:creationId xmlns:a16="http://schemas.microsoft.com/office/drawing/2014/main" id="{781EC78D-C5AC-4568-9DC1-7FB98B422FEC}"/>
              </a:ext>
            </a:extLst>
          </p:cNvPr>
          <p:cNvSpPr/>
          <p:nvPr/>
        </p:nvSpPr>
        <p:spPr bwMode="auto">
          <a:xfrm>
            <a:off x="6810462" y="4754498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851759-EDC3-4F64-8F72-776CB79C6257}"/>
              </a:ext>
            </a:extLst>
          </p:cNvPr>
          <p:cNvSpPr txBox="1"/>
          <p:nvPr/>
        </p:nvSpPr>
        <p:spPr>
          <a:xfrm>
            <a:off x="2320299" y="4644000"/>
            <a:ext cx="4079242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[10, 15, 20, 25]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682B1A-7A61-43CC-B7A9-F17D4FAA01A3}"/>
              </a:ext>
            </a:extLst>
          </p:cNvPr>
          <p:cNvSpPr txBox="1"/>
          <p:nvPr/>
        </p:nvSpPr>
        <p:spPr>
          <a:xfrm>
            <a:off x="7830983" y="4644000"/>
            <a:ext cx="2040719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50 30</a:t>
            </a:r>
          </a:p>
        </p:txBody>
      </p:sp>
      <p:sp>
        <p:nvSpPr>
          <p:cNvPr id="10" name="Right Arrow 4">
            <a:extLst>
              <a:ext uri="{FF2B5EF4-FFF2-40B4-BE49-F238E27FC236}">
                <a16:creationId xmlns:a16="http://schemas.microsoft.com/office/drawing/2014/main" id="{CE6BADB2-868D-4634-A680-66308404A0FF}"/>
              </a:ext>
            </a:extLst>
          </p:cNvPr>
          <p:cNvSpPr/>
          <p:nvPr/>
        </p:nvSpPr>
        <p:spPr bwMode="auto">
          <a:xfrm>
            <a:off x="6810462" y="5772501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1112D5-03F1-494F-BB75-780498643BF8}"/>
              </a:ext>
            </a:extLst>
          </p:cNvPr>
          <p:cNvSpPr txBox="1"/>
          <p:nvPr/>
        </p:nvSpPr>
        <p:spPr>
          <a:xfrm>
            <a:off x="2320299" y="5662003"/>
            <a:ext cx="4079242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[3, 0, 10, 4, 7, 3]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262E89-B85D-4972-B439-BBC156C42915}"/>
              </a:ext>
            </a:extLst>
          </p:cNvPr>
          <p:cNvSpPr txBox="1"/>
          <p:nvPr/>
        </p:nvSpPr>
        <p:spPr>
          <a:xfrm>
            <a:off x="7830983" y="5662003"/>
            <a:ext cx="2040719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6 8 0</a:t>
            </a:r>
          </a:p>
        </p:txBody>
      </p:sp>
    </p:spTree>
    <p:extLst>
      <p:ext uri="{BB962C8B-B14F-4D97-AF65-F5344CB8AC3E}">
        <p14:creationId xmlns:p14="http://schemas.microsoft.com/office/powerpoint/2010/main" val="230553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B686B8-A1FF-4888-B813-E17ACD6738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2854F72-C8F7-4777-BDF9-FFF75DB89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Process Odd Positions</a:t>
            </a:r>
            <a:endParaRPr lang="bg-B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C25091-0124-49E5-91B5-C5F425930DC1}"/>
              </a:ext>
            </a:extLst>
          </p:cNvPr>
          <p:cNvSpPr txBox="1"/>
          <p:nvPr/>
        </p:nvSpPr>
        <p:spPr>
          <a:xfrm>
            <a:off x="1056000" y="2079000"/>
            <a:ext cx="10080000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function solve(</a:t>
            </a:r>
            <a:r>
              <a:rPr lang="en-US" dirty="0" err="1"/>
              <a:t>arr</a:t>
            </a:r>
            <a:r>
              <a:rPr lang="en-US" dirty="0"/>
              <a:t>) {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 err="1"/>
              <a:t>arr.</a:t>
            </a:r>
            <a:r>
              <a:rPr lang="en-US" dirty="0" err="1">
                <a:solidFill>
                  <a:schemeClr val="bg1"/>
                </a:solidFill>
              </a:rPr>
              <a:t>filter</a:t>
            </a:r>
            <a:r>
              <a:rPr lang="en-US" dirty="0"/>
              <a:t>((a, </a:t>
            </a:r>
            <a:r>
              <a:rPr lang="en-US" dirty="0" err="1"/>
              <a:t>i</a:t>
            </a:r>
            <a:r>
              <a:rPr lang="en-US" dirty="0"/>
              <a:t>) =&gt; </a:t>
            </a:r>
            <a:r>
              <a:rPr lang="en-US" dirty="0" err="1"/>
              <a:t>i</a:t>
            </a:r>
            <a:r>
              <a:rPr lang="en-US" dirty="0"/>
              <a:t> % 2 !== 0)</a:t>
            </a:r>
          </a:p>
          <a:p>
            <a:r>
              <a:rPr lang="en-US" dirty="0"/>
              <a:t>    .</a:t>
            </a:r>
            <a:r>
              <a:rPr lang="en-US" dirty="0">
                <a:solidFill>
                  <a:schemeClr val="bg1"/>
                </a:solidFill>
              </a:rPr>
              <a:t>map</a:t>
            </a:r>
            <a:r>
              <a:rPr lang="en-US" dirty="0"/>
              <a:t>(x =&gt; x * 2)</a:t>
            </a:r>
          </a:p>
          <a:p>
            <a:r>
              <a:rPr lang="en-US" dirty="0"/>
              <a:t>    .</a:t>
            </a:r>
            <a:r>
              <a:rPr lang="en-US" dirty="0">
                <a:solidFill>
                  <a:schemeClr val="bg1"/>
                </a:solidFill>
              </a:rPr>
              <a:t>reverse</a:t>
            </a:r>
            <a:r>
              <a:rPr lang="en-US" dirty="0"/>
              <a:t>()</a:t>
            </a:r>
          </a:p>
          <a:p>
            <a:r>
              <a:rPr lang="en-US" dirty="0"/>
              <a:t>    .</a:t>
            </a:r>
            <a:r>
              <a:rPr lang="en-US" dirty="0">
                <a:solidFill>
                  <a:schemeClr val="bg1"/>
                </a:solidFill>
              </a:rPr>
              <a:t>join</a:t>
            </a:r>
            <a:r>
              <a:rPr lang="en-US" dirty="0"/>
              <a:t>(' ');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82442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Reducing Arrays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A740DC6-789A-4103-8213-07E4B646B556}"/>
              </a:ext>
            </a:extLst>
          </p:cNvPr>
          <p:cNvGrpSpPr/>
          <p:nvPr/>
        </p:nvGrpSpPr>
        <p:grpSpPr>
          <a:xfrm>
            <a:off x="4048500" y="324000"/>
            <a:ext cx="4095000" cy="4315747"/>
            <a:chOff x="2932524" y="369000"/>
            <a:chExt cx="4595286" cy="484300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856A35F-8CDD-4251-8693-9DED56B459A6}"/>
                </a:ext>
              </a:extLst>
            </p:cNvPr>
            <p:cNvGrpSpPr/>
            <p:nvPr/>
          </p:nvGrpSpPr>
          <p:grpSpPr>
            <a:xfrm>
              <a:off x="3846000" y="369000"/>
              <a:ext cx="981810" cy="981810"/>
              <a:chOff x="4314847" y="2410926"/>
              <a:chExt cx="981810" cy="981810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8855CA44-EBB6-4F7C-BCA8-064B2121EF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14847" y="2410926"/>
                <a:ext cx="981810" cy="981810"/>
              </a:xfrm>
              <a:prstGeom prst="rect">
                <a:avLst/>
              </a:prstGeom>
            </p:spPr>
          </p:pic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9CD2801-5AE4-4049-8DC0-200246C4B6A8}"/>
                  </a:ext>
                </a:extLst>
              </p:cNvPr>
              <p:cNvSpPr/>
              <p:nvPr/>
            </p:nvSpPr>
            <p:spPr>
              <a:xfrm>
                <a:off x="4611750" y="2650453"/>
                <a:ext cx="381715" cy="51806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0</a:t>
                </a:r>
                <a:endParaRPr lang="en-US" sz="24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A22762C-DD01-48B6-93DE-C9E8780CB8AC}"/>
                </a:ext>
              </a:extLst>
            </p:cNvPr>
            <p:cNvGrpSpPr/>
            <p:nvPr/>
          </p:nvGrpSpPr>
          <p:grpSpPr>
            <a:xfrm>
              <a:off x="4746000" y="369000"/>
              <a:ext cx="981810" cy="981810"/>
              <a:chOff x="4314847" y="2410926"/>
              <a:chExt cx="981810" cy="981810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49359292-1789-48B1-8C24-D02B84FC93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14847" y="2410926"/>
                <a:ext cx="981810" cy="981810"/>
              </a:xfrm>
              <a:prstGeom prst="rect">
                <a:avLst/>
              </a:prstGeom>
            </p:spPr>
          </p:pic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E8D46F2-A46E-4C69-9078-92758FFED338}"/>
                  </a:ext>
                </a:extLst>
              </p:cNvPr>
              <p:cNvSpPr/>
              <p:nvPr/>
            </p:nvSpPr>
            <p:spPr>
              <a:xfrm>
                <a:off x="4611750" y="2650453"/>
                <a:ext cx="381715" cy="51806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</a:t>
                </a:r>
                <a:endParaRPr lang="en-US" sz="24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F18D7E2-6FE3-4D71-99B8-2075CFD66004}"/>
                </a:ext>
              </a:extLst>
            </p:cNvPr>
            <p:cNvGrpSpPr/>
            <p:nvPr/>
          </p:nvGrpSpPr>
          <p:grpSpPr>
            <a:xfrm>
              <a:off x="5643478" y="369000"/>
              <a:ext cx="981810" cy="981810"/>
              <a:chOff x="4314847" y="2410926"/>
              <a:chExt cx="981810" cy="981810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DFE6C6F2-B198-4AD2-9CB0-D7F259371D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14847" y="2410926"/>
                <a:ext cx="981810" cy="981810"/>
              </a:xfrm>
              <a:prstGeom prst="rect">
                <a:avLst/>
              </a:prstGeom>
            </p:spPr>
          </p:pic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73D4567-F630-4C2B-8D67-A5A50CB6EFEB}"/>
                  </a:ext>
                </a:extLst>
              </p:cNvPr>
              <p:cNvSpPr/>
              <p:nvPr/>
            </p:nvSpPr>
            <p:spPr>
              <a:xfrm>
                <a:off x="4611750" y="2650453"/>
                <a:ext cx="381715" cy="51806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</a:t>
                </a:r>
                <a:endParaRPr lang="en-US" sz="24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6560D23-B727-48DA-9DE1-80E525BC9247}"/>
                </a:ext>
              </a:extLst>
            </p:cNvPr>
            <p:cNvGrpSpPr/>
            <p:nvPr/>
          </p:nvGrpSpPr>
          <p:grpSpPr>
            <a:xfrm>
              <a:off x="6546000" y="369000"/>
              <a:ext cx="981810" cy="981810"/>
              <a:chOff x="4314847" y="2410926"/>
              <a:chExt cx="981810" cy="981810"/>
            </a:xfrm>
          </p:grpSpPr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B144C141-8C52-49B7-A0A9-5FE01F9452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14847" y="2410926"/>
                <a:ext cx="981810" cy="981810"/>
              </a:xfrm>
              <a:prstGeom prst="rect">
                <a:avLst/>
              </a:prstGeom>
            </p:spPr>
          </p:pic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5B06355-1BDA-4219-826D-90D98C19D4B1}"/>
                  </a:ext>
                </a:extLst>
              </p:cNvPr>
              <p:cNvSpPr/>
              <p:nvPr/>
            </p:nvSpPr>
            <p:spPr>
              <a:xfrm>
                <a:off x="4611750" y="2650453"/>
                <a:ext cx="381715" cy="51806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3</a:t>
                </a:r>
                <a:endParaRPr lang="en-US" sz="24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C86421D-5EDE-4059-A0CA-CC99AB1CAC6F}"/>
                </a:ext>
              </a:extLst>
            </p:cNvPr>
            <p:cNvGrpSpPr/>
            <p:nvPr/>
          </p:nvGrpSpPr>
          <p:grpSpPr>
            <a:xfrm>
              <a:off x="6677918" y="4329000"/>
              <a:ext cx="711681" cy="883002"/>
              <a:chOff x="6247810" y="5229000"/>
              <a:chExt cx="711681" cy="883002"/>
            </a:xfrm>
          </p:grpSpPr>
          <p:sp>
            <p:nvSpPr>
              <p:cNvPr id="21" name="Trapezoid 20">
                <a:extLst>
                  <a:ext uri="{FF2B5EF4-FFF2-40B4-BE49-F238E27FC236}">
                    <a16:creationId xmlns:a16="http://schemas.microsoft.com/office/drawing/2014/main" id="{F6201D86-F5F7-4558-8697-0BF09C987CF2}"/>
                  </a:ext>
                </a:extLst>
              </p:cNvPr>
              <p:cNvSpPr/>
              <p:nvPr/>
            </p:nvSpPr>
            <p:spPr bwMode="auto">
              <a:xfrm rot="10800000">
                <a:off x="6247810" y="5479035"/>
                <a:ext cx="710433" cy="632967"/>
              </a:xfrm>
              <a:prstGeom prst="trapezoid">
                <a:avLst/>
              </a:prstGeom>
              <a:solidFill>
                <a:srgbClr val="FEDB4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" name="Trapezoid 21">
                <a:extLst>
                  <a:ext uri="{FF2B5EF4-FFF2-40B4-BE49-F238E27FC236}">
                    <a16:creationId xmlns:a16="http://schemas.microsoft.com/office/drawing/2014/main" id="{8167807D-D0AE-461D-AD7C-41DFB22D2E4D}"/>
                  </a:ext>
                </a:extLst>
              </p:cNvPr>
              <p:cNvSpPr/>
              <p:nvPr/>
            </p:nvSpPr>
            <p:spPr bwMode="auto">
              <a:xfrm rot="10800000">
                <a:off x="6249058" y="5479033"/>
                <a:ext cx="710433" cy="59420"/>
              </a:xfrm>
              <a:prstGeom prst="trapezoid">
                <a:avLst/>
              </a:prstGeom>
              <a:solidFill>
                <a:srgbClr val="00EFD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" name="Trapezoid 47">
                <a:extLst>
                  <a:ext uri="{FF2B5EF4-FFF2-40B4-BE49-F238E27FC236}">
                    <a16:creationId xmlns:a16="http://schemas.microsoft.com/office/drawing/2014/main" id="{4DE3BDCC-1E03-408B-8F08-A902CF3724F6}"/>
                  </a:ext>
                </a:extLst>
              </p:cNvPr>
              <p:cNvSpPr/>
              <p:nvPr/>
            </p:nvSpPr>
            <p:spPr bwMode="auto">
              <a:xfrm>
                <a:off x="6267269" y="5229000"/>
                <a:ext cx="671513" cy="250032"/>
              </a:xfrm>
              <a:custGeom>
                <a:avLst/>
                <a:gdLst>
                  <a:gd name="connsiteX0" fmla="*/ 0 w 657225"/>
                  <a:gd name="connsiteY0" fmla="*/ 257175 h 257175"/>
                  <a:gd name="connsiteX1" fmla="*/ 64294 w 657225"/>
                  <a:gd name="connsiteY1" fmla="*/ 0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57225"/>
                  <a:gd name="connsiteY0" fmla="*/ 257175 h 257175"/>
                  <a:gd name="connsiteX1" fmla="*/ 121444 w 657225"/>
                  <a:gd name="connsiteY1" fmla="*/ 100013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71513"/>
                  <a:gd name="connsiteY0" fmla="*/ 259556 h 259556"/>
                  <a:gd name="connsiteX1" fmla="*/ 135732 w 671513"/>
                  <a:gd name="connsiteY1" fmla="*/ 100013 h 259556"/>
                  <a:gd name="connsiteX2" fmla="*/ 607219 w 671513"/>
                  <a:gd name="connsiteY2" fmla="*/ 0 h 259556"/>
                  <a:gd name="connsiteX3" fmla="*/ 671513 w 671513"/>
                  <a:gd name="connsiteY3" fmla="*/ 257175 h 259556"/>
                  <a:gd name="connsiteX4" fmla="*/ 0 w 671513"/>
                  <a:gd name="connsiteY4" fmla="*/ 259556 h 259556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531019 w 671513"/>
                  <a:gd name="connsiteY2" fmla="*/ 0 h 169069"/>
                  <a:gd name="connsiteX3" fmla="*/ 671513 w 671513"/>
                  <a:gd name="connsiteY3" fmla="*/ 166688 h 169069"/>
                  <a:gd name="connsiteX4" fmla="*/ 0 w 671513"/>
                  <a:gd name="connsiteY4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338138 w 671513"/>
                  <a:gd name="connsiteY2" fmla="*/ 0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319088 w 671513"/>
                  <a:gd name="connsiteY3" fmla="*/ 33337 h 169069"/>
                  <a:gd name="connsiteX4" fmla="*/ 531019 w 671513"/>
                  <a:gd name="connsiteY4" fmla="*/ 0 h 169069"/>
                  <a:gd name="connsiteX5" fmla="*/ 671513 w 671513"/>
                  <a:gd name="connsiteY5" fmla="*/ 166688 h 169069"/>
                  <a:gd name="connsiteX6" fmla="*/ 0 w 671513"/>
                  <a:gd name="connsiteY6" fmla="*/ 169069 h 169069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531019 w 671513"/>
                  <a:gd name="connsiteY4" fmla="*/ 73819 h 242888"/>
                  <a:gd name="connsiteX5" fmla="*/ 671513 w 671513"/>
                  <a:gd name="connsiteY5" fmla="*/ 240507 h 242888"/>
                  <a:gd name="connsiteX6" fmla="*/ 0 w 671513"/>
                  <a:gd name="connsiteY6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47676 w 671513"/>
                  <a:gd name="connsiteY4" fmla="*/ 42862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50057 w 671513"/>
                  <a:gd name="connsiteY4" fmla="*/ 114300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07170 w 671513"/>
                  <a:gd name="connsiteY2" fmla="*/ 140494 h 250032"/>
                  <a:gd name="connsiteX3" fmla="*/ 319087 w 671513"/>
                  <a:gd name="connsiteY3" fmla="*/ 0 h 250032"/>
                  <a:gd name="connsiteX4" fmla="*/ 450057 w 671513"/>
                  <a:gd name="connsiteY4" fmla="*/ 12144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71513" h="250032">
                    <a:moveTo>
                      <a:pt x="0" y="250032"/>
                    </a:moveTo>
                    <a:lnTo>
                      <a:pt x="147638" y="83346"/>
                    </a:lnTo>
                    <a:lnTo>
                      <a:pt x="207170" y="140494"/>
                    </a:lnTo>
                    <a:lnTo>
                      <a:pt x="319087" y="0"/>
                    </a:lnTo>
                    <a:lnTo>
                      <a:pt x="450057" y="121444"/>
                    </a:lnTo>
                    <a:lnTo>
                      <a:pt x="531019" y="80963"/>
                    </a:lnTo>
                    <a:lnTo>
                      <a:pt x="671513" y="247651"/>
                    </a:lnTo>
                    <a:lnTo>
                      <a:pt x="0" y="250032"/>
                    </a:lnTo>
                    <a:close/>
                  </a:path>
                </a:pathLst>
              </a:custGeom>
              <a:solidFill>
                <a:srgbClr val="00ACEA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4FFF9F0-259A-46EE-B499-E8778F2CE70E}"/>
                </a:ext>
              </a:extLst>
            </p:cNvPr>
            <p:cNvGrpSpPr/>
            <p:nvPr/>
          </p:nvGrpSpPr>
          <p:grpSpPr>
            <a:xfrm>
              <a:off x="5779804" y="3573426"/>
              <a:ext cx="711681" cy="802032"/>
              <a:chOff x="5233757" y="4600047"/>
              <a:chExt cx="711681" cy="802032"/>
            </a:xfrm>
          </p:grpSpPr>
          <p:sp>
            <p:nvSpPr>
              <p:cNvPr id="25" name="Trapezoid 47">
                <a:extLst>
                  <a:ext uri="{FF2B5EF4-FFF2-40B4-BE49-F238E27FC236}">
                    <a16:creationId xmlns:a16="http://schemas.microsoft.com/office/drawing/2014/main" id="{00979C54-EEB5-4E69-B4BC-5D5389C32D45}"/>
                  </a:ext>
                </a:extLst>
              </p:cNvPr>
              <p:cNvSpPr/>
              <p:nvPr/>
            </p:nvSpPr>
            <p:spPr bwMode="auto">
              <a:xfrm>
                <a:off x="5253218" y="4600047"/>
                <a:ext cx="671513" cy="169069"/>
              </a:xfrm>
              <a:custGeom>
                <a:avLst/>
                <a:gdLst>
                  <a:gd name="connsiteX0" fmla="*/ 0 w 657225"/>
                  <a:gd name="connsiteY0" fmla="*/ 257175 h 257175"/>
                  <a:gd name="connsiteX1" fmla="*/ 64294 w 657225"/>
                  <a:gd name="connsiteY1" fmla="*/ 0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57225"/>
                  <a:gd name="connsiteY0" fmla="*/ 257175 h 257175"/>
                  <a:gd name="connsiteX1" fmla="*/ 121444 w 657225"/>
                  <a:gd name="connsiteY1" fmla="*/ 100013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71513"/>
                  <a:gd name="connsiteY0" fmla="*/ 259556 h 259556"/>
                  <a:gd name="connsiteX1" fmla="*/ 135732 w 671513"/>
                  <a:gd name="connsiteY1" fmla="*/ 100013 h 259556"/>
                  <a:gd name="connsiteX2" fmla="*/ 607219 w 671513"/>
                  <a:gd name="connsiteY2" fmla="*/ 0 h 259556"/>
                  <a:gd name="connsiteX3" fmla="*/ 671513 w 671513"/>
                  <a:gd name="connsiteY3" fmla="*/ 257175 h 259556"/>
                  <a:gd name="connsiteX4" fmla="*/ 0 w 671513"/>
                  <a:gd name="connsiteY4" fmla="*/ 259556 h 259556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531019 w 671513"/>
                  <a:gd name="connsiteY2" fmla="*/ 0 h 169069"/>
                  <a:gd name="connsiteX3" fmla="*/ 671513 w 671513"/>
                  <a:gd name="connsiteY3" fmla="*/ 166688 h 169069"/>
                  <a:gd name="connsiteX4" fmla="*/ 0 w 671513"/>
                  <a:gd name="connsiteY4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338138 w 671513"/>
                  <a:gd name="connsiteY2" fmla="*/ 0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319088 w 671513"/>
                  <a:gd name="connsiteY3" fmla="*/ 33337 h 169069"/>
                  <a:gd name="connsiteX4" fmla="*/ 531019 w 671513"/>
                  <a:gd name="connsiteY4" fmla="*/ 0 h 169069"/>
                  <a:gd name="connsiteX5" fmla="*/ 671513 w 671513"/>
                  <a:gd name="connsiteY5" fmla="*/ 166688 h 169069"/>
                  <a:gd name="connsiteX6" fmla="*/ 0 w 671513"/>
                  <a:gd name="connsiteY6" fmla="*/ 169069 h 169069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531019 w 671513"/>
                  <a:gd name="connsiteY4" fmla="*/ 73819 h 242888"/>
                  <a:gd name="connsiteX5" fmla="*/ 671513 w 671513"/>
                  <a:gd name="connsiteY5" fmla="*/ 240507 h 242888"/>
                  <a:gd name="connsiteX6" fmla="*/ 0 w 671513"/>
                  <a:gd name="connsiteY6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47676 w 671513"/>
                  <a:gd name="connsiteY4" fmla="*/ 42862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50057 w 671513"/>
                  <a:gd name="connsiteY4" fmla="*/ 114300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07170 w 671513"/>
                  <a:gd name="connsiteY2" fmla="*/ 140494 h 250032"/>
                  <a:gd name="connsiteX3" fmla="*/ 319087 w 671513"/>
                  <a:gd name="connsiteY3" fmla="*/ 0 h 250032"/>
                  <a:gd name="connsiteX4" fmla="*/ 450057 w 671513"/>
                  <a:gd name="connsiteY4" fmla="*/ 12144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67495 w 671513"/>
                  <a:gd name="connsiteY2" fmla="*/ 210344 h 250032"/>
                  <a:gd name="connsiteX3" fmla="*/ 319087 w 671513"/>
                  <a:gd name="connsiteY3" fmla="*/ 0 h 250032"/>
                  <a:gd name="connsiteX4" fmla="*/ 450057 w 671513"/>
                  <a:gd name="connsiteY4" fmla="*/ 12144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67495 w 671513"/>
                  <a:gd name="connsiteY2" fmla="*/ 210344 h 250032"/>
                  <a:gd name="connsiteX3" fmla="*/ 319087 w 671513"/>
                  <a:gd name="connsiteY3" fmla="*/ 0 h 250032"/>
                  <a:gd name="connsiteX4" fmla="*/ 351632 w 671513"/>
                  <a:gd name="connsiteY4" fmla="*/ 17859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67495 w 671513"/>
                  <a:gd name="connsiteY2" fmla="*/ 129381 h 169069"/>
                  <a:gd name="connsiteX3" fmla="*/ 303212 w 671513"/>
                  <a:gd name="connsiteY3" fmla="*/ 68262 h 169069"/>
                  <a:gd name="connsiteX4" fmla="*/ 351632 w 671513"/>
                  <a:gd name="connsiteY4" fmla="*/ 97631 h 169069"/>
                  <a:gd name="connsiteX5" fmla="*/ 531019 w 671513"/>
                  <a:gd name="connsiteY5" fmla="*/ 0 h 169069"/>
                  <a:gd name="connsiteX6" fmla="*/ 671513 w 671513"/>
                  <a:gd name="connsiteY6" fmla="*/ 166688 h 169069"/>
                  <a:gd name="connsiteX7" fmla="*/ 0 w 671513"/>
                  <a:gd name="connsiteY7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67495 w 671513"/>
                  <a:gd name="connsiteY2" fmla="*/ 129381 h 169069"/>
                  <a:gd name="connsiteX3" fmla="*/ 303212 w 671513"/>
                  <a:gd name="connsiteY3" fmla="*/ 68262 h 169069"/>
                  <a:gd name="connsiteX4" fmla="*/ 396876 w 671513"/>
                  <a:gd name="connsiteY4" fmla="*/ 116681 h 169069"/>
                  <a:gd name="connsiteX5" fmla="*/ 531019 w 671513"/>
                  <a:gd name="connsiteY5" fmla="*/ 0 h 169069"/>
                  <a:gd name="connsiteX6" fmla="*/ 671513 w 671513"/>
                  <a:gd name="connsiteY6" fmla="*/ 166688 h 169069"/>
                  <a:gd name="connsiteX7" fmla="*/ 0 w 671513"/>
                  <a:gd name="connsiteY7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67495 w 671513"/>
                  <a:gd name="connsiteY2" fmla="*/ 129381 h 169069"/>
                  <a:gd name="connsiteX3" fmla="*/ 322262 w 671513"/>
                  <a:gd name="connsiteY3" fmla="*/ 68262 h 169069"/>
                  <a:gd name="connsiteX4" fmla="*/ 396876 w 671513"/>
                  <a:gd name="connsiteY4" fmla="*/ 116681 h 169069"/>
                  <a:gd name="connsiteX5" fmla="*/ 531019 w 671513"/>
                  <a:gd name="connsiteY5" fmla="*/ 0 h 169069"/>
                  <a:gd name="connsiteX6" fmla="*/ 671513 w 671513"/>
                  <a:gd name="connsiteY6" fmla="*/ 166688 h 169069"/>
                  <a:gd name="connsiteX7" fmla="*/ 0 w 671513"/>
                  <a:gd name="connsiteY7" fmla="*/ 169069 h 169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71513" h="169069">
                    <a:moveTo>
                      <a:pt x="0" y="169069"/>
                    </a:moveTo>
                    <a:lnTo>
                      <a:pt x="147638" y="2383"/>
                    </a:lnTo>
                    <a:lnTo>
                      <a:pt x="267495" y="129381"/>
                    </a:lnTo>
                    <a:lnTo>
                      <a:pt x="322262" y="68262"/>
                    </a:lnTo>
                    <a:lnTo>
                      <a:pt x="396876" y="116681"/>
                    </a:lnTo>
                    <a:lnTo>
                      <a:pt x="531019" y="0"/>
                    </a:lnTo>
                    <a:lnTo>
                      <a:pt x="671513" y="166688"/>
                    </a:lnTo>
                    <a:lnTo>
                      <a:pt x="0" y="169069"/>
                    </a:lnTo>
                    <a:close/>
                  </a:path>
                </a:pathLst>
              </a:custGeom>
              <a:solidFill>
                <a:srgbClr val="00ACEA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" name="Trapezoid 25">
                <a:extLst>
                  <a:ext uri="{FF2B5EF4-FFF2-40B4-BE49-F238E27FC236}">
                    <a16:creationId xmlns:a16="http://schemas.microsoft.com/office/drawing/2014/main" id="{2C1148D8-222B-42DC-A18C-C295CF67FF6E}"/>
                  </a:ext>
                </a:extLst>
              </p:cNvPr>
              <p:cNvSpPr/>
              <p:nvPr/>
            </p:nvSpPr>
            <p:spPr bwMode="auto">
              <a:xfrm rot="10800000">
                <a:off x="5233757" y="4769112"/>
                <a:ext cx="710433" cy="632967"/>
              </a:xfrm>
              <a:prstGeom prst="trapezoid">
                <a:avLst/>
              </a:prstGeom>
              <a:solidFill>
                <a:srgbClr val="FEDB4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" name="Trapezoid 26">
                <a:extLst>
                  <a:ext uri="{FF2B5EF4-FFF2-40B4-BE49-F238E27FC236}">
                    <a16:creationId xmlns:a16="http://schemas.microsoft.com/office/drawing/2014/main" id="{192E9FC0-2B27-4603-9B48-2EBB02F15610}"/>
                  </a:ext>
                </a:extLst>
              </p:cNvPr>
              <p:cNvSpPr/>
              <p:nvPr/>
            </p:nvSpPr>
            <p:spPr bwMode="auto">
              <a:xfrm rot="10800000">
                <a:off x="5235005" y="4769110"/>
                <a:ext cx="710433" cy="59420"/>
              </a:xfrm>
              <a:prstGeom prst="trapezoid">
                <a:avLst/>
              </a:prstGeom>
              <a:solidFill>
                <a:srgbClr val="00EFD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174135D-88FD-444B-98DA-C2A7F26D7CAB}"/>
                </a:ext>
              </a:extLst>
            </p:cNvPr>
            <p:cNvGrpSpPr/>
            <p:nvPr/>
          </p:nvGrpSpPr>
          <p:grpSpPr>
            <a:xfrm>
              <a:off x="4880747" y="2819435"/>
              <a:ext cx="711681" cy="800448"/>
              <a:chOff x="4389535" y="3401776"/>
              <a:chExt cx="711681" cy="800448"/>
            </a:xfrm>
          </p:grpSpPr>
          <p:sp>
            <p:nvSpPr>
              <p:cNvPr id="29" name="Trapezoid 47">
                <a:extLst>
                  <a:ext uri="{FF2B5EF4-FFF2-40B4-BE49-F238E27FC236}">
                    <a16:creationId xmlns:a16="http://schemas.microsoft.com/office/drawing/2014/main" id="{BF05FC0A-87D1-439B-B644-DC3853040872}"/>
                  </a:ext>
                </a:extLst>
              </p:cNvPr>
              <p:cNvSpPr/>
              <p:nvPr/>
            </p:nvSpPr>
            <p:spPr bwMode="auto">
              <a:xfrm>
                <a:off x="4411147" y="3401776"/>
                <a:ext cx="433388" cy="167480"/>
              </a:xfrm>
              <a:custGeom>
                <a:avLst/>
                <a:gdLst>
                  <a:gd name="connsiteX0" fmla="*/ 0 w 657225"/>
                  <a:gd name="connsiteY0" fmla="*/ 257175 h 257175"/>
                  <a:gd name="connsiteX1" fmla="*/ 64294 w 657225"/>
                  <a:gd name="connsiteY1" fmla="*/ 0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57225"/>
                  <a:gd name="connsiteY0" fmla="*/ 257175 h 257175"/>
                  <a:gd name="connsiteX1" fmla="*/ 121444 w 657225"/>
                  <a:gd name="connsiteY1" fmla="*/ 100013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71513"/>
                  <a:gd name="connsiteY0" fmla="*/ 259556 h 259556"/>
                  <a:gd name="connsiteX1" fmla="*/ 135732 w 671513"/>
                  <a:gd name="connsiteY1" fmla="*/ 100013 h 259556"/>
                  <a:gd name="connsiteX2" fmla="*/ 607219 w 671513"/>
                  <a:gd name="connsiteY2" fmla="*/ 0 h 259556"/>
                  <a:gd name="connsiteX3" fmla="*/ 671513 w 671513"/>
                  <a:gd name="connsiteY3" fmla="*/ 257175 h 259556"/>
                  <a:gd name="connsiteX4" fmla="*/ 0 w 671513"/>
                  <a:gd name="connsiteY4" fmla="*/ 259556 h 259556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531019 w 671513"/>
                  <a:gd name="connsiteY2" fmla="*/ 0 h 169069"/>
                  <a:gd name="connsiteX3" fmla="*/ 671513 w 671513"/>
                  <a:gd name="connsiteY3" fmla="*/ 166688 h 169069"/>
                  <a:gd name="connsiteX4" fmla="*/ 0 w 671513"/>
                  <a:gd name="connsiteY4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338138 w 671513"/>
                  <a:gd name="connsiteY2" fmla="*/ 0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319088 w 671513"/>
                  <a:gd name="connsiteY3" fmla="*/ 33337 h 169069"/>
                  <a:gd name="connsiteX4" fmla="*/ 531019 w 671513"/>
                  <a:gd name="connsiteY4" fmla="*/ 0 h 169069"/>
                  <a:gd name="connsiteX5" fmla="*/ 671513 w 671513"/>
                  <a:gd name="connsiteY5" fmla="*/ 166688 h 169069"/>
                  <a:gd name="connsiteX6" fmla="*/ 0 w 671513"/>
                  <a:gd name="connsiteY6" fmla="*/ 169069 h 169069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531019 w 671513"/>
                  <a:gd name="connsiteY4" fmla="*/ 73819 h 242888"/>
                  <a:gd name="connsiteX5" fmla="*/ 671513 w 671513"/>
                  <a:gd name="connsiteY5" fmla="*/ 240507 h 242888"/>
                  <a:gd name="connsiteX6" fmla="*/ 0 w 671513"/>
                  <a:gd name="connsiteY6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47676 w 671513"/>
                  <a:gd name="connsiteY4" fmla="*/ 42862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50057 w 671513"/>
                  <a:gd name="connsiteY4" fmla="*/ 114300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07170 w 671513"/>
                  <a:gd name="connsiteY2" fmla="*/ 140494 h 250032"/>
                  <a:gd name="connsiteX3" fmla="*/ 319087 w 671513"/>
                  <a:gd name="connsiteY3" fmla="*/ 0 h 250032"/>
                  <a:gd name="connsiteX4" fmla="*/ 450057 w 671513"/>
                  <a:gd name="connsiteY4" fmla="*/ 12144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67495 w 671513"/>
                  <a:gd name="connsiteY2" fmla="*/ 210344 h 250032"/>
                  <a:gd name="connsiteX3" fmla="*/ 319087 w 671513"/>
                  <a:gd name="connsiteY3" fmla="*/ 0 h 250032"/>
                  <a:gd name="connsiteX4" fmla="*/ 450057 w 671513"/>
                  <a:gd name="connsiteY4" fmla="*/ 12144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67495 w 671513"/>
                  <a:gd name="connsiteY2" fmla="*/ 210344 h 250032"/>
                  <a:gd name="connsiteX3" fmla="*/ 319087 w 671513"/>
                  <a:gd name="connsiteY3" fmla="*/ 0 h 250032"/>
                  <a:gd name="connsiteX4" fmla="*/ 351632 w 671513"/>
                  <a:gd name="connsiteY4" fmla="*/ 17859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67495 w 671513"/>
                  <a:gd name="connsiteY2" fmla="*/ 129381 h 169069"/>
                  <a:gd name="connsiteX3" fmla="*/ 303212 w 671513"/>
                  <a:gd name="connsiteY3" fmla="*/ 68262 h 169069"/>
                  <a:gd name="connsiteX4" fmla="*/ 351632 w 671513"/>
                  <a:gd name="connsiteY4" fmla="*/ 97631 h 169069"/>
                  <a:gd name="connsiteX5" fmla="*/ 531019 w 671513"/>
                  <a:gd name="connsiteY5" fmla="*/ 0 h 169069"/>
                  <a:gd name="connsiteX6" fmla="*/ 671513 w 671513"/>
                  <a:gd name="connsiteY6" fmla="*/ 166688 h 169069"/>
                  <a:gd name="connsiteX7" fmla="*/ 0 w 671513"/>
                  <a:gd name="connsiteY7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67495 w 671513"/>
                  <a:gd name="connsiteY2" fmla="*/ 129381 h 169069"/>
                  <a:gd name="connsiteX3" fmla="*/ 303212 w 671513"/>
                  <a:gd name="connsiteY3" fmla="*/ 68262 h 169069"/>
                  <a:gd name="connsiteX4" fmla="*/ 443707 w 671513"/>
                  <a:gd name="connsiteY4" fmla="*/ 164306 h 169069"/>
                  <a:gd name="connsiteX5" fmla="*/ 531019 w 671513"/>
                  <a:gd name="connsiteY5" fmla="*/ 0 h 169069"/>
                  <a:gd name="connsiteX6" fmla="*/ 671513 w 671513"/>
                  <a:gd name="connsiteY6" fmla="*/ 166688 h 169069"/>
                  <a:gd name="connsiteX7" fmla="*/ 0 w 671513"/>
                  <a:gd name="connsiteY7" fmla="*/ 169069 h 169069"/>
                  <a:gd name="connsiteX0" fmla="*/ 0 w 671513"/>
                  <a:gd name="connsiteY0" fmla="*/ 166686 h 166686"/>
                  <a:gd name="connsiteX1" fmla="*/ 147638 w 671513"/>
                  <a:gd name="connsiteY1" fmla="*/ 0 h 166686"/>
                  <a:gd name="connsiteX2" fmla="*/ 267495 w 671513"/>
                  <a:gd name="connsiteY2" fmla="*/ 126998 h 166686"/>
                  <a:gd name="connsiteX3" fmla="*/ 303212 w 671513"/>
                  <a:gd name="connsiteY3" fmla="*/ 65879 h 166686"/>
                  <a:gd name="connsiteX4" fmla="*/ 443707 w 671513"/>
                  <a:gd name="connsiteY4" fmla="*/ 161923 h 166686"/>
                  <a:gd name="connsiteX5" fmla="*/ 671513 w 671513"/>
                  <a:gd name="connsiteY5" fmla="*/ 164305 h 166686"/>
                  <a:gd name="connsiteX6" fmla="*/ 0 w 671513"/>
                  <a:gd name="connsiteY6" fmla="*/ 166686 h 166686"/>
                  <a:gd name="connsiteX0" fmla="*/ 0 w 671513"/>
                  <a:gd name="connsiteY0" fmla="*/ 166686 h 166686"/>
                  <a:gd name="connsiteX1" fmla="*/ 147638 w 671513"/>
                  <a:gd name="connsiteY1" fmla="*/ 0 h 166686"/>
                  <a:gd name="connsiteX2" fmla="*/ 267495 w 671513"/>
                  <a:gd name="connsiteY2" fmla="*/ 126998 h 166686"/>
                  <a:gd name="connsiteX3" fmla="*/ 303212 w 671513"/>
                  <a:gd name="connsiteY3" fmla="*/ 65879 h 166686"/>
                  <a:gd name="connsiteX4" fmla="*/ 671513 w 671513"/>
                  <a:gd name="connsiteY4" fmla="*/ 164305 h 166686"/>
                  <a:gd name="connsiteX5" fmla="*/ 0 w 671513"/>
                  <a:gd name="connsiteY5" fmla="*/ 166686 h 166686"/>
                  <a:gd name="connsiteX0" fmla="*/ 0 w 433388"/>
                  <a:gd name="connsiteY0" fmla="*/ 166686 h 167480"/>
                  <a:gd name="connsiteX1" fmla="*/ 147638 w 433388"/>
                  <a:gd name="connsiteY1" fmla="*/ 0 h 167480"/>
                  <a:gd name="connsiteX2" fmla="*/ 267495 w 433388"/>
                  <a:gd name="connsiteY2" fmla="*/ 126998 h 167480"/>
                  <a:gd name="connsiteX3" fmla="*/ 303212 w 433388"/>
                  <a:gd name="connsiteY3" fmla="*/ 65879 h 167480"/>
                  <a:gd name="connsiteX4" fmla="*/ 433388 w 433388"/>
                  <a:gd name="connsiteY4" fmla="*/ 167480 h 167480"/>
                  <a:gd name="connsiteX5" fmla="*/ 0 w 433388"/>
                  <a:gd name="connsiteY5" fmla="*/ 166686 h 167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3388" h="167480">
                    <a:moveTo>
                      <a:pt x="0" y="166686"/>
                    </a:moveTo>
                    <a:lnTo>
                      <a:pt x="147638" y="0"/>
                    </a:lnTo>
                    <a:lnTo>
                      <a:pt x="267495" y="126998"/>
                    </a:lnTo>
                    <a:lnTo>
                      <a:pt x="303212" y="65879"/>
                    </a:lnTo>
                    <a:lnTo>
                      <a:pt x="433388" y="167480"/>
                    </a:lnTo>
                    <a:lnTo>
                      <a:pt x="0" y="166686"/>
                    </a:lnTo>
                    <a:close/>
                  </a:path>
                </a:pathLst>
              </a:custGeom>
              <a:solidFill>
                <a:srgbClr val="00ACEA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" name="Trapezoid 29">
                <a:extLst>
                  <a:ext uri="{FF2B5EF4-FFF2-40B4-BE49-F238E27FC236}">
                    <a16:creationId xmlns:a16="http://schemas.microsoft.com/office/drawing/2014/main" id="{CCFA3343-A3A6-4543-BA1D-A091232E6347}"/>
                  </a:ext>
                </a:extLst>
              </p:cNvPr>
              <p:cNvSpPr/>
              <p:nvPr/>
            </p:nvSpPr>
            <p:spPr bwMode="auto">
              <a:xfrm rot="10800000">
                <a:off x="4389535" y="3569257"/>
                <a:ext cx="710433" cy="632967"/>
              </a:xfrm>
              <a:prstGeom prst="trapezoid">
                <a:avLst/>
              </a:prstGeom>
              <a:solidFill>
                <a:srgbClr val="FEDB4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1" name="Trapezoid 30">
                <a:extLst>
                  <a:ext uri="{FF2B5EF4-FFF2-40B4-BE49-F238E27FC236}">
                    <a16:creationId xmlns:a16="http://schemas.microsoft.com/office/drawing/2014/main" id="{E936AB39-38DD-4D79-9B7F-2CBD4F03A95A}"/>
                  </a:ext>
                </a:extLst>
              </p:cNvPr>
              <p:cNvSpPr/>
              <p:nvPr/>
            </p:nvSpPr>
            <p:spPr bwMode="auto">
              <a:xfrm rot="10800000">
                <a:off x="4390783" y="3569255"/>
                <a:ext cx="710433" cy="59420"/>
              </a:xfrm>
              <a:prstGeom prst="trapezoid">
                <a:avLst/>
              </a:prstGeom>
              <a:solidFill>
                <a:srgbClr val="00EFD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C92C88A-B82A-447D-9550-428EF5ACE099}"/>
                </a:ext>
              </a:extLst>
            </p:cNvPr>
            <p:cNvGrpSpPr/>
            <p:nvPr/>
          </p:nvGrpSpPr>
          <p:grpSpPr>
            <a:xfrm>
              <a:off x="3977918" y="2131325"/>
              <a:ext cx="711681" cy="734567"/>
              <a:chOff x="3700714" y="2195785"/>
              <a:chExt cx="711681" cy="734567"/>
            </a:xfrm>
          </p:grpSpPr>
          <p:sp>
            <p:nvSpPr>
              <p:cNvPr id="33" name="Trapezoid 47">
                <a:extLst>
                  <a:ext uri="{FF2B5EF4-FFF2-40B4-BE49-F238E27FC236}">
                    <a16:creationId xmlns:a16="http://schemas.microsoft.com/office/drawing/2014/main" id="{5C95B6B7-5C65-4704-9FD0-5BA5645CD0E3}"/>
                  </a:ext>
                </a:extLst>
              </p:cNvPr>
              <p:cNvSpPr/>
              <p:nvPr/>
            </p:nvSpPr>
            <p:spPr bwMode="auto">
              <a:xfrm>
                <a:off x="3928418" y="2195785"/>
                <a:ext cx="210343" cy="101601"/>
              </a:xfrm>
              <a:custGeom>
                <a:avLst/>
                <a:gdLst>
                  <a:gd name="connsiteX0" fmla="*/ 0 w 657225"/>
                  <a:gd name="connsiteY0" fmla="*/ 257175 h 257175"/>
                  <a:gd name="connsiteX1" fmla="*/ 64294 w 657225"/>
                  <a:gd name="connsiteY1" fmla="*/ 0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57225"/>
                  <a:gd name="connsiteY0" fmla="*/ 257175 h 257175"/>
                  <a:gd name="connsiteX1" fmla="*/ 121444 w 657225"/>
                  <a:gd name="connsiteY1" fmla="*/ 100013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71513"/>
                  <a:gd name="connsiteY0" fmla="*/ 259556 h 259556"/>
                  <a:gd name="connsiteX1" fmla="*/ 135732 w 671513"/>
                  <a:gd name="connsiteY1" fmla="*/ 100013 h 259556"/>
                  <a:gd name="connsiteX2" fmla="*/ 607219 w 671513"/>
                  <a:gd name="connsiteY2" fmla="*/ 0 h 259556"/>
                  <a:gd name="connsiteX3" fmla="*/ 671513 w 671513"/>
                  <a:gd name="connsiteY3" fmla="*/ 257175 h 259556"/>
                  <a:gd name="connsiteX4" fmla="*/ 0 w 671513"/>
                  <a:gd name="connsiteY4" fmla="*/ 259556 h 259556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531019 w 671513"/>
                  <a:gd name="connsiteY2" fmla="*/ 0 h 169069"/>
                  <a:gd name="connsiteX3" fmla="*/ 671513 w 671513"/>
                  <a:gd name="connsiteY3" fmla="*/ 166688 h 169069"/>
                  <a:gd name="connsiteX4" fmla="*/ 0 w 671513"/>
                  <a:gd name="connsiteY4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338138 w 671513"/>
                  <a:gd name="connsiteY2" fmla="*/ 0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319088 w 671513"/>
                  <a:gd name="connsiteY3" fmla="*/ 33337 h 169069"/>
                  <a:gd name="connsiteX4" fmla="*/ 531019 w 671513"/>
                  <a:gd name="connsiteY4" fmla="*/ 0 h 169069"/>
                  <a:gd name="connsiteX5" fmla="*/ 671513 w 671513"/>
                  <a:gd name="connsiteY5" fmla="*/ 166688 h 169069"/>
                  <a:gd name="connsiteX6" fmla="*/ 0 w 671513"/>
                  <a:gd name="connsiteY6" fmla="*/ 169069 h 169069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531019 w 671513"/>
                  <a:gd name="connsiteY4" fmla="*/ 73819 h 242888"/>
                  <a:gd name="connsiteX5" fmla="*/ 671513 w 671513"/>
                  <a:gd name="connsiteY5" fmla="*/ 240507 h 242888"/>
                  <a:gd name="connsiteX6" fmla="*/ 0 w 671513"/>
                  <a:gd name="connsiteY6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47676 w 671513"/>
                  <a:gd name="connsiteY4" fmla="*/ 42862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50057 w 671513"/>
                  <a:gd name="connsiteY4" fmla="*/ 114300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07170 w 671513"/>
                  <a:gd name="connsiteY2" fmla="*/ 140494 h 250032"/>
                  <a:gd name="connsiteX3" fmla="*/ 319087 w 671513"/>
                  <a:gd name="connsiteY3" fmla="*/ 0 h 250032"/>
                  <a:gd name="connsiteX4" fmla="*/ 450057 w 671513"/>
                  <a:gd name="connsiteY4" fmla="*/ 12144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67495 w 671513"/>
                  <a:gd name="connsiteY2" fmla="*/ 210344 h 250032"/>
                  <a:gd name="connsiteX3" fmla="*/ 319087 w 671513"/>
                  <a:gd name="connsiteY3" fmla="*/ 0 h 250032"/>
                  <a:gd name="connsiteX4" fmla="*/ 450057 w 671513"/>
                  <a:gd name="connsiteY4" fmla="*/ 12144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67495 w 671513"/>
                  <a:gd name="connsiteY2" fmla="*/ 210344 h 250032"/>
                  <a:gd name="connsiteX3" fmla="*/ 319087 w 671513"/>
                  <a:gd name="connsiteY3" fmla="*/ 0 h 250032"/>
                  <a:gd name="connsiteX4" fmla="*/ 351632 w 671513"/>
                  <a:gd name="connsiteY4" fmla="*/ 17859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67495 w 671513"/>
                  <a:gd name="connsiteY2" fmla="*/ 129381 h 169069"/>
                  <a:gd name="connsiteX3" fmla="*/ 303212 w 671513"/>
                  <a:gd name="connsiteY3" fmla="*/ 68262 h 169069"/>
                  <a:gd name="connsiteX4" fmla="*/ 351632 w 671513"/>
                  <a:gd name="connsiteY4" fmla="*/ 97631 h 169069"/>
                  <a:gd name="connsiteX5" fmla="*/ 531019 w 671513"/>
                  <a:gd name="connsiteY5" fmla="*/ 0 h 169069"/>
                  <a:gd name="connsiteX6" fmla="*/ 671513 w 671513"/>
                  <a:gd name="connsiteY6" fmla="*/ 166688 h 169069"/>
                  <a:gd name="connsiteX7" fmla="*/ 0 w 671513"/>
                  <a:gd name="connsiteY7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67495 w 671513"/>
                  <a:gd name="connsiteY2" fmla="*/ 129381 h 169069"/>
                  <a:gd name="connsiteX3" fmla="*/ 303212 w 671513"/>
                  <a:gd name="connsiteY3" fmla="*/ 68262 h 169069"/>
                  <a:gd name="connsiteX4" fmla="*/ 443707 w 671513"/>
                  <a:gd name="connsiteY4" fmla="*/ 164306 h 169069"/>
                  <a:gd name="connsiteX5" fmla="*/ 531019 w 671513"/>
                  <a:gd name="connsiteY5" fmla="*/ 0 h 169069"/>
                  <a:gd name="connsiteX6" fmla="*/ 671513 w 671513"/>
                  <a:gd name="connsiteY6" fmla="*/ 166688 h 169069"/>
                  <a:gd name="connsiteX7" fmla="*/ 0 w 671513"/>
                  <a:gd name="connsiteY7" fmla="*/ 169069 h 169069"/>
                  <a:gd name="connsiteX0" fmla="*/ 0 w 671513"/>
                  <a:gd name="connsiteY0" fmla="*/ 166686 h 166686"/>
                  <a:gd name="connsiteX1" fmla="*/ 147638 w 671513"/>
                  <a:gd name="connsiteY1" fmla="*/ 0 h 166686"/>
                  <a:gd name="connsiteX2" fmla="*/ 267495 w 671513"/>
                  <a:gd name="connsiteY2" fmla="*/ 126998 h 166686"/>
                  <a:gd name="connsiteX3" fmla="*/ 303212 w 671513"/>
                  <a:gd name="connsiteY3" fmla="*/ 65879 h 166686"/>
                  <a:gd name="connsiteX4" fmla="*/ 443707 w 671513"/>
                  <a:gd name="connsiteY4" fmla="*/ 161923 h 166686"/>
                  <a:gd name="connsiteX5" fmla="*/ 671513 w 671513"/>
                  <a:gd name="connsiteY5" fmla="*/ 164305 h 166686"/>
                  <a:gd name="connsiteX6" fmla="*/ 0 w 671513"/>
                  <a:gd name="connsiteY6" fmla="*/ 166686 h 166686"/>
                  <a:gd name="connsiteX0" fmla="*/ 0 w 671513"/>
                  <a:gd name="connsiteY0" fmla="*/ 166686 h 166686"/>
                  <a:gd name="connsiteX1" fmla="*/ 147638 w 671513"/>
                  <a:gd name="connsiteY1" fmla="*/ 0 h 166686"/>
                  <a:gd name="connsiteX2" fmla="*/ 267495 w 671513"/>
                  <a:gd name="connsiteY2" fmla="*/ 126998 h 166686"/>
                  <a:gd name="connsiteX3" fmla="*/ 303212 w 671513"/>
                  <a:gd name="connsiteY3" fmla="*/ 65879 h 166686"/>
                  <a:gd name="connsiteX4" fmla="*/ 671513 w 671513"/>
                  <a:gd name="connsiteY4" fmla="*/ 164305 h 166686"/>
                  <a:gd name="connsiteX5" fmla="*/ 0 w 671513"/>
                  <a:gd name="connsiteY5" fmla="*/ 166686 h 166686"/>
                  <a:gd name="connsiteX0" fmla="*/ 0 w 433388"/>
                  <a:gd name="connsiteY0" fmla="*/ 166686 h 167480"/>
                  <a:gd name="connsiteX1" fmla="*/ 147638 w 433388"/>
                  <a:gd name="connsiteY1" fmla="*/ 0 h 167480"/>
                  <a:gd name="connsiteX2" fmla="*/ 267495 w 433388"/>
                  <a:gd name="connsiteY2" fmla="*/ 126998 h 167480"/>
                  <a:gd name="connsiteX3" fmla="*/ 303212 w 433388"/>
                  <a:gd name="connsiteY3" fmla="*/ 65879 h 167480"/>
                  <a:gd name="connsiteX4" fmla="*/ 433388 w 433388"/>
                  <a:gd name="connsiteY4" fmla="*/ 167480 h 167480"/>
                  <a:gd name="connsiteX5" fmla="*/ 0 w 433388"/>
                  <a:gd name="connsiteY5" fmla="*/ 166686 h 167480"/>
                  <a:gd name="connsiteX0" fmla="*/ 0 w 433388"/>
                  <a:gd name="connsiteY0" fmla="*/ 166686 h 167480"/>
                  <a:gd name="connsiteX1" fmla="*/ 147638 w 433388"/>
                  <a:gd name="connsiteY1" fmla="*/ 0 h 167480"/>
                  <a:gd name="connsiteX2" fmla="*/ 223045 w 433388"/>
                  <a:gd name="connsiteY2" fmla="*/ 165098 h 167480"/>
                  <a:gd name="connsiteX3" fmla="*/ 303212 w 433388"/>
                  <a:gd name="connsiteY3" fmla="*/ 65879 h 167480"/>
                  <a:gd name="connsiteX4" fmla="*/ 433388 w 433388"/>
                  <a:gd name="connsiteY4" fmla="*/ 167480 h 167480"/>
                  <a:gd name="connsiteX5" fmla="*/ 0 w 433388"/>
                  <a:gd name="connsiteY5" fmla="*/ 166686 h 167480"/>
                  <a:gd name="connsiteX0" fmla="*/ 0 w 433388"/>
                  <a:gd name="connsiteY0" fmla="*/ 100807 h 101601"/>
                  <a:gd name="connsiteX1" fmla="*/ 223045 w 433388"/>
                  <a:gd name="connsiteY1" fmla="*/ 99219 h 101601"/>
                  <a:gd name="connsiteX2" fmla="*/ 303212 w 433388"/>
                  <a:gd name="connsiteY2" fmla="*/ 0 h 101601"/>
                  <a:gd name="connsiteX3" fmla="*/ 433388 w 433388"/>
                  <a:gd name="connsiteY3" fmla="*/ 101601 h 101601"/>
                  <a:gd name="connsiteX4" fmla="*/ 0 w 433388"/>
                  <a:gd name="connsiteY4" fmla="*/ 100807 h 101601"/>
                  <a:gd name="connsiteX0" fmla="*/ 210343 w 210343"/>
                  <a:gd name="connsiteY0" fmla="*/ 101601 h 101601"/>
                  <a:gd name="connsiteX1" fmla="*/ 0 w 210343"/>
                  <a:gd name="connsiteY1" fmla="*/ 99219 h 101601"/>
                  <a:gd name="connsiteX2" fmla="*/ 80167 w 210343"/>
                  <a:gd name="connsiteY2" fmla="*/ 0 h 101601"/>
                  <a:gd name="connsiteX3" fmla="*/ 210343 w 210343"/>
                  <a:gd name="connsiteY3" fmla="*/ 101601 h 101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0343" h="101601">
                    <a:moveTo>
                      <a:pt x="210343" y="101601"/>
                    </a:moveTo>
                    <a:lnTo>
                      <a:pt x="0" y="99219"/>
                    </a:lnTo>
                    <a:lnTo>
                      <a:pt x="80167" y="0"/>
                    </a:lnTo>
                    <a:lnTo>
                      <a:pt x="210343" y="101601"/>
                    </a:lnTo>
                    <a:close/>
                  </a:path>
                </a:pathLst>
              </a:custGeom>
              <a:solidFill>
                <a:srgbClr val="00ACEA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" name="Trapezoid 33">
                <a:extLst>
                  <a:ext uri="{FF2B5EF4-FFF2-40B4-BE49-F238E27FC236}">
                    <a16:creationId xmlns:a16="http://schemas.microsoft.com/office/drawing/2014/main" id="{B501C041-0373-4400-9DFD-F2E7BA23C79C}"/>
                  </a:ext>
                </a:extLst>
              </p:cNvPr>
              <p:cNvSpPr/>
              <p:nvPr/>
            </p:nvSpPr>
            <p:spPr bwMode="auto">
              <a:xfrm rot="10800000">
                <a:off x="3700714" y="2297385"/>
                <a:ext cx="710433" cy="632967"/>
              </a:xfrm>
              <a:prstGeom prst="trapezoid">
                <a:avLst/>
              </a:prstGeom>
              <a:solidFill>
                <a:srgbClr val="FEDB4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" name="Trapezoid 34">
                <a:extLst>
                  <a:ext uri="{FF2B5EF4-FFF2-40B4-BE49-F238E27FC236}">
                    <a16:creationId xmlns:a16="http://schemas.microsoft.com/office/drawing/2014/main" id="{E723E613-5CB3-4C08-9275-465E7B43C726}"/>
                  </a:ext>
                </a:extLst>
              </p:cNvPr>
              <p:cNvSpPr/>
              <p:nvPr/>
            </p:nvSpPr>
            <p:spPr bwMode="auto">
              <a:xfrm rot="10800000">
                <a:off x="3701962" y="2297383"/>
                <a:ext cx="710433" cy="59420"/>
              </a:xfrm>
              <a:prstGeom prst="trapezoid">
                <a:avLst/>
              </a:prstGeom>
              <a:solidFill>
                <a:srgbClr val="00EFD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518D128-CEA1-4885-BE8E-BEB76B7F1D32}"/>
                </a:ext>
              </a:extLst>
            </p:cNvPr>
            <p:cNvGrpSpPr/>
            <p:nvPr/>
          </p:nvGrpSpPr>
          <p:grpSpPr>
            <a:xfrm>
              <a:off x="2932524" y="717839"/>
              <a:ext cx="711681" cy="632969"/>
              <a:chOff x="2932524" y="717839"/>
              <a:chExt cx="711681" cy="632969"/>
            </a:xfrm>
          </p:grpSpPr>
          <p:sp>
            <p:nvSpPr>
              <p:cNvPr id="37" name="Trapezoid 36">
                <a:extLst>
                  <a:ext uri="{FF2B5EF4-FFF2-40B4-BE49-F238E27FC236}">
                    <a16:creationId xmlns:a16="http://schemas.microsoft.com/office/drawing/2014/main" id="{6656940F-C59E-4415-ACA7-3C9EEA361EC5}"/>
                  </a:ext>
                </a:extLst>
              </p:cNvPr>
              <p:cNvSpPr/>
              <p:nvPr/>
            </p:nvSpPr>
            <p:spPr bwMode="auto">
              <a:xfrm rot="10800000">
                <a:off x="2932524" y="717841"/>
                <a:ext cx="710433" cy="632967"/>
              </a:xfrm>
              <a:prstGeom prst="trapezoid">
                <a:avLst/>
              </a:prstGeom>
              <a:solidFill>
                <a:srgbClr val="FEDB4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8" name="Trapezoid 37">
                <a:extLst>
                  <a:ext uri="{FF2B5EF4-FFF2-40B4-BE49-F238E27FC236}">
                    <a16:creationId xmlns:a16="http://schemas.microsoft.com/office/drawing/2014/main" id="{0DB1722C-B970-4381-9B7B-B4B5788A63CC}"/>
                  </a:ext>
                </a:extLst>
              </p:cNvPr>
              <p:cNvSpPr/>
              <p:nvPr/>
            </p:nvSpPr>
            <p:spPr bwMode="auto">
              <a:xfrm rot="10800000">
                <a:off x="2933772" y="717839"/>
                <a:ext cx="710433" cy="59420"/>
              </a:xfrm>
              <a:prstGeom prst="trapezoid">
                <a:avLst/>
              </a:prstGeom>
              <a:solidFill>
                <a:srgbClr val="00EFD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D934FE60-581B-43BB-8976-E7E5E88A895D}"/>
                </a:ext>
              </a:extLst>
            </p:cNvPr>
            <p:cNvCxnSpPr>
              <a:cxnSpLocks/>
              <a:stCxn id="37" idx="0"/>
            </p:cNvCxnSpPr>
            <p:nvPr/>
          </p:nvCxnSpPr>
          <p:spPr>
            <a:xfrm rot="16200000" flipH="1">
              <a:off x="3027452" y="1611095"/>
              <a:ext cx="1114697" cy="594121"/>
            </a:xfrm>
            <a:prstGeom prst="bentConnector2">
              <a:avLst/>
            </a:prstGeom>
            <a:ln w="57150">
              <a:solidFill>
                <a:srgbClr val="00ACE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88348BCD-1E18-460D-A8A1-815B5DA7B6E4}"/>
                </a:ext>
              </a:extLst>
            </p:cNvPr>
            <p:cNvCxnSpPr>
              <a:cxnSpLocks/>
              <a:stCxn id="34" idx="0"/>
            </p:cNvCxnSpPr>
            <p:nvPr/>
          </p:nvCxnSpPr>
          <p:spPr>
            <a:xfrm rot="16200000" flipH="1">
              <a:off x="4367565" y="2831460"/>
              <a:ext cx="379865" cy="448727"/>
            </a:xfrm>
            <a:prstGeom prst="bentConnector2">
              <a:avLst/>
            </a:prstGeom>
            <a:ln w="57150">
              <a:solidFill>
                <a:srgbClr val="00ACE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or: Elbow 40">
              <a:extLst>
                <a:ext uri="{FF2B5EF4-FFF2-40B4-BE49-F238E27FC236}">
                  <a16:creationId xmlns:a16="http://schemas.microsoft.com/office/drawing/2014/main" id="{FCAEB763-5D8E-44E2-A000-479E6A27E03A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rot="16200000" flipH="1">
              <a:off x="5254588" y="3601258"/>
              <a:ext cx="406126" cy="443376"/>
            </a:xfrm>
            <a:prstGeom prst="bentConnector2">
              <a:avLst/>
            </a:prstGeom>
            <a:ln w="57150">
              <a:solidFill>
                <a:srgbClr val="00ACE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id="{3EF00783-3F97-44D1-B64F-E9F4C4DE6680}"/>
                </a:ext>
              </a:extLst>
            </p:cNvPr>
            <p:cNvCxnSpPr>
              <a:cxnSpLocks/>
              <a:stCxn id="26" idx="0"/>
            </p:cNvCxnSpPr>
            <p:nvPr/>
          </p:nvCxnSpPr>
          <p:spPr>
            <a:xfrm rot="16200000" flipH="1">
              <a:off x="6143039" y="4367438"/>
              <a:ext cx="430802" cy="446841"/>
            </a:xfrm>
            <a:prstGeom prst="bentConnector2">
              <a:avLst/>
            </a:prstGeom>
            <a:ln w="57150">
              <a:solidFill>
                <a:srgbClr val="00ACE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4BE3CC37-E7CC-4752-91A0-75FA807C21F2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>
              <a:off x="4336905" y="1350810"/>
              <a:ext cx="0" cy="466954"/>
            </a:xfrm>
            <a:prstGeom prst="straightConnector1">
              <a:avLst/>
            </a:prstGeom>
            <a:ln w="57150">
              <a:solidFill>
                <a:srgbClr val="00ACE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7306E6B2-E2CA-4F79-8207-1B992660BA4E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>
              <a:off x="5236905" y="1350810"/>
              <a:ext cx="0" cy="1247206"/>
            </a:xfrm>
            <a:prstGeom prst="straightConnector1">
              <a:avLst/>
            </a:prstGeom>
            <a:ln w="57150">
              <a:solidFill>
                <a:srgbClr val="00ACE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8C508D8-288A-414C-AE50-4B46DE6AB777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>
              <a:off x="6134383" y="1350810"/>
              <a:ext cx="0" cy="2027458"/>
            </a:xfrm>
            <a:prstGeom prst="straightConnector1">
              <a:avLst/>
            </a:prstGeom>
            <a:ln w="57150">
              <a:solidFill>
                <a:srgbClr val="00ACE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1CAE699-FEFE-454C-AD24-39D2857C116B}"/>
                </a:ext>
              </a:extLst>
            </p:cNvPr>
            <p:cNvCxnSpPr>
              <a:cxnSpLocks/>
              <a:stCxn id="18" idx="2"/>
            </p:cNvCxnSpPr>
            <p:nvPr/>
          </p:nvCxnSpPr>
          <p:spPr>
            <a:xfrm>
              <a:off x="7036905" y="1350810"/>
              <a:ext cx="0" cy="2807709"/>
            </a:xfrm>
            <a:prstGeom prst="straightConnector1">
              <a:avLst/>
            </a:prstGeom>
            <a:ln w="57150">
              <a:solidFill>
                <a:srgbClr val="00ACE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794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01000" y="917537"/>
            <a:ext cx="10036163" cy="4209220"/>
          </a:xfrm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reduce() </a:t>
            </a:r>
            <a:r>
              <a:rPr lang="en-US" sz="3400" dirty="0"/>
              <a:t>method executes a reducer function on each element of the array, resulting in a </a:t>
            </a:r>
            <a:r>
              <a:rPr lang="en-US" sz="3400" b="1" dirty="0">
                <a:solidFill>
                  <a:schemeClr val="bg1"/>
                </a:solidFill>
              </a:rPr>
              <a:t>single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output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value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3000" b="1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3000" b="1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3000" b="1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3000" b="1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001000" y="2880999"/>
            <a:ext cx="10045521" cy="19963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array1 = [1, 2, 3, 4];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reducer = 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(accumulator,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currentValue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 =&gt; accumulator + 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currentValue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array1.reduce(reducer)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10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array1.reduce(reducer, 5)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15</a:t>
            </a:r>
          </a:p>
        </p:txBody>
      </p:sp>
    </p:spTree>
    <p:extLst>
      <p:ext uri="{BB962C8B-B14F-4D97-AF65-F5344CB8AC3E}">
        <p14:creationId xmlns:p14="http://schemas.microsoft.com/office/powerpoint/2010/main" val="159322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lang="en-US" sz="3200" dirty="0"/>
              <a:t>Arrays are </a:t>
            </a:r>
            <a:r>
              <a:rPr lang="en-US" sz="3200" b="1" dirty="0">
                <a:solidFill>
                  <a:schemeClr val="bg1"/>
                </a:solidFill>
              </a:rPr>
              <a:t>list-like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objects</a:t>
            </a:r>
            <a:endParaRPr lang="en-US" sz="3200" dirty="0"/>
          </a:p>
          <a:p>
            <a:pPr>
              <a:spcAft>
                <a:spcPts val="800"/>
              </a:spcAft>
            </a:pPr>
            <a:r>
              <a:rPr lang="en-US" sz="3200" dirty="0"/>
              <a:t>Arrays are a </a:t>
            </a:r>
            <a:r>
              <a:rPr lang="en-US" sz="3200" b="1" dirty="0">
                <a:solidFill>
                  <a:schemeClr val="bg1"/>
                </a:solidFill>
              </a:rPr>
              <a:t>reference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type</a:t>
            </a:r>
            <a:r>
              <a:rPr lang="en-US" sz="3200" dirty="0"/>
              <a:t>, the variable points to an </a:t>
            </a:r>
            <a:br>
              <a:rPr lang="en-US" sz="3200" dirty="0"/>
            </a:br>
            <a:r>
              <a:rPr lang="en-US" sz="3200" dirty="0"/>
              <a:t>address in memory</a:t>
            </a:r>
          </a:p>
          <a:p>
            <a:pPr>
              <a:spcAft>
                <a:spcPts val="800"/>
              </a:spcAft>
            </a:pPr>
            <a:endParaRPr lang="de-DE" sz="3200" dirty="0"/>
          </a:p>
          <a:p>
            <a:pPr marL="0" indent="0">
              <a:spcAft>
                <a:spcPts val="800"/>
              </a:spcAft>
              <a:buNone/>
            </a:pPr>
            <a:endParaRPr lang="de-DE" sz="3200" dirty="0"/>
          </a:p>
          <a:p>
            <a:pPr>
              <a:spcAft>
                <a:spcPts val="800"/>
              </a:spcAft>
            </a:pPr>
            <a:r>
              <a:rPr lang="en-US" sz="3200" dirty="0"/>
              <a:t>Elements are </a:t>
            </a:r>
            <a:r>
              <a:rPr lang="en-US" sz="3200" b="1" dirty="0">
                <a:solidFill>
                  <a:schemeClr val="bg1"/>
                </a:solidFill>
              </a:rPr>
              <a:t>numbered</a:t>
            </a:r>
            <a:r>
              <a:rPr lang="en-US" sz="3200" dirty="0"/>
              <a:t> from </a:t>
            </a:r>
            <a:r>
              <a:rPr lang="en-US" sz="3200" b="1" dirty="0">
                <a:solidFill>
                  <a:schemeClr val="bg1"/>
                </a:solidFill>
              </a:rPr>
              <a:t>0</a:t>
            </a:r>
            <a:r>
              <a:rPr lang="en-US" sz="3200" dirty="0"/>
              <a:t> to </a:t>
            </a:r>
            <a:r>
              <a:rPr lang="en-US" sz="3200" b="1" dirty="0">
                <a:solidFill>
                  <a:schemeClr val="bg1"/>
                </a:solidFill>
              </a:rPr>
              <a:t>length - 1</a:t>
            </a:r>
            <a:endParaRPr lang="en-US" sz="3200" b="1" dirty="0"/>
          </a:p>
          <a:p>
            <a:pPr>
              <a:spcAft>
                <a:spcPts val="800"/>
              </a:spcAft>
            </a:pPr>
            <a:r>
              <a:rPr lang="en-US" sz="3200" dirty="0"/>
              <a:t>Creating an array using </a:t>
            </a:r>
            <a:r>
              <a:rPr lang="en-US" sz="3200" b="1" dirty="0">
                <a:solidFill>
                  <a:schemeClr val="bg1"/>
                </a:solidFill>
              </a:rPr>
              <a:t>an array literal</a:t>
            </a:r>
            <a:endParaRPr lang="en-US" sz="3200" dirty="0"/>
          </a:p>
          <a:p>
            <a:pPr marL="0" indent="0">
              <a:buNone/>
            </a:pP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Array?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919657" y="2820546"/>
            <a:ext cx="3698997" cy="166766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8175256"/>
              </p:ext>
            </p:extLst>
          </p:nvPr>
        </p:nvGraphicFramePr>
        <p:xfrm>
          <a:off x="5298494" y="3705866"/>
          <a:ext cx="2941320" cy="51247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…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…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…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…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…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Закръглено правоъгълно изнесено означение 7"/>
          <p:cNvSpPr/>
          <p:nvPr/>
        </p:nvSpPr>
        <p:spPr bwMode="auto">
          <a:xfrm>
            <a:off x="2611107" y="3159230"/>
            <a:ext cx="2775276" cy="511628"/>
          </a:xfrm>
          <a:prstGeom prst="wedgeRoundRectCallout">
            <a:avLst>
              <a:gd name="adj1" fmla="val 49506"/>
              <a:gd name="adj2" fmla="val 85018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500" dirty="0">
                <a:solidFill>
                  <a:srgbClr val="FFFFFF"/>
                </a:solidFill>
              </a:rPr>
              <a:t>Array of 5 elements</a:t>
            </a:r>
            <a:endParaRPr lang="bg-BG" sz="2500" dirty="0">
              <a:solidFill>
                <a:srgbClr val="FFFFFF"/>
              </a:solidFill>
            </a:endParaRPr>
          </a:p>
        </p:txBody>
      </p:sp>
      <p:sp>
        <p:nvSpPr>
          <p:cNvPr id="8" name="Закръглено правоъгълно изнесено означение 7"/>
          <p:cNvSpPr/>
          <p:nvPr/>
        </p:nvSpPr>
        <p:spPr bwMode="auto">
          <a:xfrm>
            <a:off x="8274997" y="2900115"/>
            <a:ext cx="2241994" cy="514929"/>
          </a:xfrm>
          <a:prstGeom prst="wedgeRoundRectCallout">
            <a:avLst>
              <a:gd name="adj1" fmla="val -52493"/>
              <a:gd name="adj2" fmla="val 71324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500" dirty="0">
                <a:solidFill>
                  <a:srgbClr val="FFFFFF"/>
                </a:solidFill>
              </a:rPr>
              <a:t>Element </a:t>
            </a:r>
            <a:r>
              <a:rPr lang="en-US" sz="2500" b="1" dirty="0">
                <a:solidFill>
                  <a:schemeClr val="bg1"/>
                </a:solidFill>
              </a:rPr>
              <a:t>index</a:t>
            </a:r>
            <a:endParaRPr lang="bg-BG" sz="2500" b="1" dirty="0">
              <a:solidFill>
                <a:schemeClr val="bg1"/>
              </a:solidFill>
            </a:endParaRPr>
          </a:p>
        </p:txBody>
      </p:sp>
      <p:sp>
        <p:nvSpPr>
          <p:cNvPr id="9" name="Закръглено правоъгълно изнесено означение 7"/>
          <p:cNvSpPr/>
          <p:nvPr/>
        </p:nvSpPr>
        <p:spPr bwMode="auto">
          <a:xfrm>
            <a:off x="8653834" y="3689528"/>
            <a:ext cx="2186051" cy="545152"/>
          </a:xfrm>
          <a:prstGeom prst="wedgeRoundRectCallout">
            <a:avLst>
              <a:gd name="adj1" fmla="val -66958"/>
              <a:gd name="adj2" fmla="val 22039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500" dirty="0">
                <a:solidFill>
                  <a:srgbClr val="FFFFFF"/>
                </a:solidFill>
              </a:rPr>
              <a:t>Array </a:t>
            </a:r>
            <a:r>
              <a:rPr lang="en-US" sz="2500" b="1" dirty="0">
                <a:solidFill>
                  <a:schemeClr val="bg1"/>
                </a:solidFill>
              </a:rPr>
              <a:t>element</a:t>
            </a:r>
            <a:endParaRPr lang="bg-BG" sz="2500" b="1" dirty="0">
              <a:solidFill>
                <a:schemeClr val="bg1"/>
              </a:solidFill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611107" y="5889320"/>
            <a:ext cx="6229818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numbers = </a:t>
            </a:r>
            <a:r>
              <a:rPr lang="en-US" sz="2400" dirty="0">
                <a:solidFill>
                  <a:schemeClr val="bg1"/>
                </a:solidFill>
                <a:effectLst/>
              </a:rPr>
              <a:t>[10, 20, 30, 40, 50]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FA9F671-D613-46BC-8BB8-A16259867171}"/>
              </a:ext>
            </a:extLst>
          </p:cNvPr>
          <p:cNvGrpSpPr/>
          <p:nvPr/>
        </p:nvGrpSpPr>
        <p:grpSpPr>
          <a:xfrm>
            <a:off x="5386383" y="3007334"/>
            <a:ext cx="2725623" cy="709917"/>
            <a:chOff x="4910374" y="2025764"/>
            <a:chExt cx="2725623" cy="70991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CA07540-FF50-4F05-A015-5E836C889949}"/>
                </a:ext>
              </a:extLst>
            </p:cNvPr>
            <p:cNvSpPr/>
            <p:nvPr/>
          </p:nvSpPr>
          <p:spPr>
            <a:xfrm>
              <a:off x="4910374" y="2027795"/>
              <a:ext cx="444352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kumimoji="0" lang="en-US" sz="4000" u="none" strike="noStrike" kern="1200" cap="none" spc="0" normalizeH="0" baseline="0" noProof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LnTx/>
                  <a:uFillTx/>
                </a:rPr>
                <a:t>0</a:t>
              </a:r>
              <a:endParaRPr lang="bg-BG" sz="40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5BA7D2B-6D34-47B5-9F7F-1A1E6731D00F}"/>
                </a:ext>
              </a:extLst>
            </p:cNvPr>
            <p:cNvSpPr/>
            <p:nvPr/>
          </p:nvSpPr>
          <p:spPr>
            <a:xfrm>
              <a:off x="5503840" y="2027795"/>
              <a:ext cx="444352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bg-BG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D294E0-C65E-4178-83D3-670171476364}"/>
                </a:ext>
              </a:extLst>
            </p:cNvPr>
            <p:cNvSpPr/>
            <p:nvPr/>
          </p:nvSpPr>
          <p:spPr>
            <a:xfrm>
              <a:off x="6070969" y="2027795"/>
              <a:ext cx="444352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bg-BG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A19C44C-45F9-457F-9E0F-283DDD94F632}"/>
                </a:ext>
              </a:extLst>
            </p:cNvPr>
            <p:cNvSpPr/>
            <p:nvPr/>
          </p:nvSpPr>
          <p:spPr>
            <a:xfrm>
              <a:off x="6598179" y="2025764"/>
              <a:ext cx="444352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endParaRPr lang="bg-BG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238A349-84B9-4214-964C-B8D84C452ED7}"/>
                </a:ext>
              </a:extLst>
            </p:cNvPr>
            <p:cNvSpPr/>
            <p:nvPr/>
          </p:nvSpPr>
          <p:spPr>
            <a:xfrm>
              <a:off x="7191645" y="2025764"/>
              <a:ext cx="444352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  <a:endParaRPr lang="bg-BG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6986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52867" y="1116363"/>
            <a:ext cx="10321675" cy="5546589"/>
          </a:xfrm>
        </p:spPr>
        <p:txBody>
          <a:bodyPr>
            <a:no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3400" dirty="0"/>
              <a:t>The reducer function takes </a:t>
            </a:r>
            <a:r>
              <a:rPr lang="en-US" sz="3400" b="1" dirty="0">
                <a:solidFill>
                  <a:schemeClr val="bg1"/>
                </a:solidFill>
              </a:rPr>
              <a:t>four</a:t>
            </a:r>
            <a:r>
              <a:rPr lang="en-US" sz="3400" dirty="0"/>
              <a:t> arguments: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3200" dirty="0"/>
              <a:t>Accumulator 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3200" dirty="0"/>
              <a:t>Current Value 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3200" dirty="0"/>
              <a:t>Current Index (Optional)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3200" dirty="0"/>
              <a:t>Source Array (Optional)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3400" dirty="0"/>
              <a:t>Your </a:t>
            </a:r>
            <a:r>
              <a:rPr lang="en-US" sz="3400" b="1" dirty="0">
                <a:solidFill>
                  <a:schemeClr val="bg1"/>
                </a:solidFill>
              </a:rPr>
              <a:t>reducer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function's</a:t>
            </a:r>
            <a:r>
              <a:rPr lang="en-US" sz="3400" dirty="0"/>
              <a:t> returned value is </a:t>
            </a:r>
            <a:r>
              <a:rPr lang="en-US" sz="3400" b="1" dirty="0">
                <a:solidFill>
                  <a:schemeClr val="bg1"/>
                </a:solidFill>
              </a:rPr>
              <a:t>assigned</a:t>
            </a:r>
            <a:r>
              <a:rPr lang="en-US" sz="3400" dirty="0"/>
              <a:t> to the </a:t>
            </a:r>
            <a:r>
              <a:rPr lang="en-US" sz="3400" b="1" dirty="0">
                <a:solidFill>
                  <a:schemeClr val="bg1"/>
                </a:solidFill>
              </a:rPr>
              <a:t>accumulator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Accumulator's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value</a:t>
            </a:r>
            <a:r>
              <a:rPr lang="en-US" sz="3400" dirty="0"/>
              <a:t> - the </a:t>
            </a:r>
            <a:r>
              <a:rPr lang="en-US" sz="3400" b="1" dirty="0">
                <a:solidFill>
                  <a:schemeClr val="bg1"/>
                </a:solidFill>
              </a:rPr>
              <a:t>final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single</a:t>
            </a:r>
            <a:r>
              <a:rPr lang="en-US" sz="3400" dirty="0"/>
              <a:t> resulting </a:t>
            </a:r>
            <a:r>
              <a:rPr lang="en-US" sz="3400" b="1" dirty="0">
                <a:solidFill>
                  <a:schemeClr val="bg1"/>
                </a:solidFill>
              </a:rPr>
              <a:t>value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Reducer Function</a:t>
            </a:r>
          </a:p>
        </p:txBody>
      </p:sp>
    </p:spTree>
    <p:extLst>
      <p:ext uri="{BB962C8B-B14F-4D97-AF65-F5344CB8AC3E}">
        <p14:creationId xmlns:p14="http://schemas.microsoft.com/office/powerpoint/2010/main" val="1889624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 txBox="1">
            <a:spLocks/>
          </p:cNvSpPr>
          <p:nvPr/>
        </p:nvSpPr>
        <p:spPr>
          <a:xfrm>
            <a:off x="1828800" y="835426"/>
            <a:ext cx="10036163" cy="527604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Sum all values</a:t>
            </a:r>
            <a:endParaRPr lang="de-DE" sz="3200" dirty="0"/>
          </a:p>
          <a:p>
            <a:pPr>
              <a:spcBef>
                <a:spcPts val="11400"/>
              </a:spcBef>
            </a:pPr>
            <a:r>
              <a:rPr lang="en-US" sz="3200" dirty="0"/>
              <a:t>Finding an average with reduce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006600" y="1428750"/>
            <a:ext cx="9556750" cy="13551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sum = [0, 1, 2, 3]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.reduce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(function 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acc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curr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return 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acc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curr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}, 0);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console.log(sum);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6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006600" y="3519000"/>
            <a:ext cx="9556750" cy="29581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numbersArr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 [30, 50, 40, 10, 70]; 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 average = 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numbersArr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.reduce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total, number, index, array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 =&gt; { 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	if( 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=== array.length-1) {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		    return total/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	} else {  return total; } 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}); 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console.log(average) </a:t>
            </a:r>
            <a:r>
              <a:rPr lang="en-US" sz="240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 40</a:t>
            </a:r>
          </a:p>
        </p:txBody>
      </p:sp>
    </p:spTree>
    <p:extLst>
      <p:ext uri="{BB962C8B-B14F-4D97-AF65-F5344CB8AC3E}">
        <p14:creationId xmlns:p14="http://schemas.microsoft.com/office/powerpoint/2010/main" val="158451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74829" y="1613058"/>
            <a:ext cx="2642341" cy="2069352"/>
          </a:xfrm>
          <a:prstGeom prst="rect">
            <a:avLst/>
          </a:prstGeom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Nested Arrays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Array of Arrays</a:t>
            </a:r>
          </a:p>
        </p:txBody>
      </p:sp>
    </p:spTree>
    <p:extLst>
      <p:ext uri="{BB962C8B-B14F-4D97-AF65-F5344CB8AC3E}">
        <p14:creationId xmlns:p14="http://schemas.microsoft.com/office/powerpoint/2010/main" val="419445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Arrays in JS</a:t>
            </a:r>
          </a:p>
        </p:txBody>
      </p:sp>
      <p:sp>
        <p:nvSpPr>
          <p:cNvPr id="4" name="Rectangle 3"/>
          <p:cNvSpPr/>
          <p:nvPr/>
        </p:nvSpPr>
        <p:spPr>
          <a:xfrm>
            <a:off x="4498529" y="1809000"/>
            <a:ext cx="3892150" cy="3781802"/>
          </a:xfrm>
          <a:prstGeom prst="rect">
            <a:avLst/>
          </a:prstGeom>
          <a:solidFill>
            <a:schemeClr val="tx1">
              <a:lumMod val="65000"/>
              <a:alpha val="20000"/>
            </a:schemeClr>
          </a:solidFill>
          <a:ln>
            <a:solidFill>
              <a:schemeClr val="tx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783625"/>
              </p:ext>
            </p:extLst>
          </p:nvPr>
        </p:nvGraphicFramePr>
        <p:xfrm>
          <a:off x="5118633" y="2548848"/>
          <a:ext cx="2909696" cy="691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117729"/>
              </p:ext>
            </p:extLst>
          </p:nvPr>
        </p:nvGraphicFramePr>
        <p:xfrm>
          <a:off x="5118633" y="3229780"/>
          <a:ext cx="2182272" cy="691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-2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601277"/>
              </p:ext>
            </p:extLst>
          </p:nvPr>
        </p:nvGraphicFramePr>
        <p:xfrm>
          <a:off x="5118633" y="3920872"/>
          <a:ext cx="1454848" cy="691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-5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17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956283"/>
              </p:ext>
            </p:extLst>
          </p:nvPr>
        </p:nvGraphicFramePr>
        <p:xfrm>
          <a:off x="5118633" y="4601804"/>
          <a:ext cx="2909696" cy="691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734600" y="2725363"/>
            <a:ext cx="381000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500" dirty="0"/>
              <a:t>0</a:t>
            </a:r>
          </a:p>
          <a:p>
            <a:pPr>
              <a:lnSpc>
                <a:spcPct val="90000"/>
              </a:lnSpc>
            </a:pPr>
            <a:endParaRPr lang="en-US" sz="2500" dirty="0"/>
          </a:p>
          <a:p>
            <a:pPr>
              <a:lnSpc>
                <a:spcPct val="90000"/>
              </a:lnSpc>
            </a:pPr>
            <a:r>
              <a:rPr lang="en-US" sz="2500" dirty="0"/>
              <a:t>1</a:t>
            </a:r>
          </a:p>
          <a:p>
            <a:pPr>
              <a:lnSpc>
                <a:spcPct val="90000"/>
              </a:lnSpc>
            </a:pPr>
            <a:endParaRPr lang="en-US" sz="2500" dirty="0"/>
          </a:p>
          <a:p>
            <a:pPr>
              <a:lnSpc>
                <a:spcPct val="90000"/>
              </a:lnSpc>
            </a:pPr>
            <a:r>
              <a:rPr lang="en-US" sz="2500" dirty="0"/>
              <a:t>2</a:t>
            </a:r>
          </a:p>
          <a:p>
            <a:pPr>
              <a:lnSpc>
                <a:spcPct val="90000"/>
              </a:lnSpc>
            </a:pPr>
            <a:endParaRPr lang="en-US" sz="2500" dirty="0"/>
          </a:p>
          <a:p>
            <a:pPr>
              <a:lnSpc>
                <a:spcPct val="90000"/>
              </a:lnSpc>
            </a:pPr>
            <a:r>
              <a:rPr lang="en-US" sz="2500" dirty="0"/>
              <a:t>3</a:t>
            </a:r>
            <a:endParaRPr lang="bg-BG" sz="2500" dirty="0"/>
          </a:p>
        </p:txBody>
      </p:sp>
      <p:sp>
        <p:nvSpPr>
          <p:cNvPr id="10" name="TextBox 9"/>
          <p:cNvSpPr txBox="1"/>
          <p:nvPr/>
        </p:nvSpPr>
        <p:spPr>
          <a:xfrm>
            <a:off x="5093538" y="2123254"/>
            <a:ext cx="29096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0        1        2       3</a:t>
            </a:r>
            <a:endParaRPr lang="bg-BG" sz="2500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719674" y="2582023"/>
            <a:ext cx="3106799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a-DK" sz="2400" b="1" dirty="0">
                <a:latin typeface="Consolas" panose="020B0609020204030204" pitchFamily="49" charset="0"/>
              </a:rPr>
              <a:t>let arr = 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    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da-DK" sz="2400" b="1" dirty="0">
                <a:latin typeface="Consolas" panose="020B0609020204030204" pitchFamily="49" charset="0"/>
              </a:rPr>
              <a:t>4, 6, 3, 0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da-DK" sz="2400" b="1" dirty="0">
                <a:latin typeface="Consolas" panose="020B0609020204030204" pitchFamily="49" charset="0"/>
              </a:rPr>
              <a:t>,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    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da-DK" sz="2400" b="1" dirty="0">
                <a:latin typeface="Consolas" panose="020B0609020204030204" pitchFamily="49" charset="0"/>
              </a:rPr>
              <a:t>2, 1, -2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da-DK" sz="2400" b="1" dirty="0">
                <a:latin typeface="Consolas" panose="020B0609020204030204" pitchFamily="49" charset="0"/>
              </a:rPr>
              <a:t>,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    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da-DK" sz="2400" b="1" dirty="0">
                <a:latin typeface="Consolas" panose="020B0609020204030204" pitchFamily="49" charset="0"/>
              </a:rPr>
              <a:t>-5, 17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da-DK" sz="2400" b="1" dirty="0">
                <a:latin typeface="Consolas" panose="020B0609020204030204" pitchFamily="49" charset="0"/>
              </a:rPr>
              <a:t>,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    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da-DK" sz="2400" b="1" dirty="0">
                <a:latin typeface="Consolas" panose="020B0609020204030204" pitchFamily="49" charset="0"/>
              </a:rPr>
              <a:t>7, 3, 9, 12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da-DK" sz="2400" b="1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2" name="Закръглено правоъгълно изнесено означение 7"/>
          <p:cNvSpPr/>
          <p:nvPr/>
        </p:nvSpPr>
        <p:spPr bwMode="auto">
          <a:xfrm>
            <a:off x="2218630" y="2602099"/>
            <a:ext cx="2279899" cy="710665"/>
          </a:xfrm>
          <a:prstGeom prst="wedgeRoundRectCallout">
            <a:avLst>
              <a:gd name="adj1" fmla="val 57329"/>
              <a:gd name="adj2" fmla="val 36751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de-DE" sz="2400" b="1" dirty="0">
                <a:solidFill>
                  <a:schemeClr val="bg2"/>
                </a:solidFill>
              </a:rPr>
              <a:t>Array </a:t>
            </a:r>
            <a:r>
              <a:rPr lang="de-DE" sz="2400" b="1" dirty="0" err="1">
                <a:solidFill>
                  <a:schemeClr val="bg2"/>
                </a:solidFill>
              </a:rPr>
              <a:t>of</a:t>
            </a:r>
            <a:r>
              <a:rPr lang="de-DE" sz="2400" b="1" dirty="0">
                <a:solidFill>
                  <a:schemeClr val="bg2"/>
                </a:solidFill>
              </a:rPr>
              <a:t> 4 </a:t>
            </a:r>
            <a:r>
              <a:rPr lang="de-DE" sz="2400" b="1" dirty="0" err="1">
                <a:solidFill>
                  <a:schemeClr val="bg2"/>
                </a:solidFill>
              </a:rPr>
              <a:t>arrays</a:t>
            </a:r>
            <a:endParaRPr lang="en-US" sz="2400" b="1" dirty="0">
              <a:solidFill>
                <a:schemeClr val="bg2"/>
              </a:solidFill>
            </a:endParaRPr>
          </a:p>
        </p:txBody>
      </p:sp>
      <p:sp>
        <p:nvSpPr>
          <p:cNvPr id="13" name="Закръглено правоъгълно изнесено означение 7"/>
          <p:cNvSpPr/>
          <p:nvPr/>
        </p:nvSpPr>
        <p:spPr bwMode="auto">
          <a:xfrm>
            <a:off x="1736515" y="4433992"/>
            <a:ext cx="2687372" cy="1056510"/>
          </a:xfrm>
          <a:prstGeom prst="wedgeRoundRectCallout">
            <a:avLst>
              <a:gd name="adj1" fmla="val 72423"/>
              <a:gd name="adj2" fmla="val -54838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400" b="1" dirty="0">
                <a:solidFill>
                  <a:srgbClr val="FFFFFF"/>
                </a:solidFill>
              </a:rPr>
              <a:t>Element </a:t>
            </a:r>
            <a:r>
              <a:rPr lang="en-US" sz="2400" b="1" noProof="1">
                <a:solidFill>
                  <a:schemeClr val="bg2"/>
                </a:solidFill>
                <a:latin typeface="Consolas" panose="020B0609020204030204" pitchFamily="49" charset="0"/>
              </a:rPr>
              <a:t>arr[2][0]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en-US" sz="2400" b="1" dirty="0">
                <a:solidFill>
                  <a:srgbClr val="FFFFFF"/>
                </a:solidFill>
              </a:rPr>
              <a:t>at row </a:t>
            </a:r>
            <a:r>
              <a:rPr lang="en-US" sz="2400" b="1" dirty="0">
                <a:solidFill>
                  <a:schemeClr val="bg2"/>
                </a:solidFill>
                <a:latin typeface="Consolas" panose="020B0609020204030204" pitchFamily="49" charset="0"/>
              </a:rPr>
              <a:t>2</a:t>
            </a:r>
            <a:r>
              <a:rPr lang="en-US" sz="2400" b="1" dirty="0">
                <a:solidFill>
                  <a:srgbClr val="FFFFFF"/>
                </a:solidFill>
              </a:rPr>
              <a:t>, column </a:t>
            </a:r>
            <a:r>
              <a:rPr lang="en-US" sz="2400" b="1" dirty="0">
                <a:solidFill>
                  <a:schemeClr val="bg2"/>
                </a:solidFill>
                <a:latin typeface="Consolas" panose="020B0609020204030204" pitchFamily="49" charset="0"/>
              </a:rPr>
              <a:t>0</a:t>
            </a:r>
            <a:endParaRPr lang="en-US" sz="2400" b="1" noProof="1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401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0" grpId="0"/>
      <p:bldP spid="11" grpId="0" animBg="1"/>
      <p:bldP spid="12" grpId="0" animBg="1"/>
      <p:bldP spid="13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Looping Through a Nested Array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067375" y="2815675"/>
            <a:ext cx="9332146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Consolas" panose="020B0609020204030204" pitchFamily="49" charset="0"/>
              </a:rPr>
              <a:t>arr.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forEach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printRow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function </a:t>
            </a:r>
            <a:r>
              <a:rPr lang="en-US" sz="2400" b="1" dirty="0" err="1">
                <a:latin typeface="Consolas" panose="020B0609020204030204" pitchFamily="49" charset="0"/>
              </a:rPr>
              <a:t>printRow</a:t>
            </a:r>
            <a:r>
              <a:rPr lang="en-US" sz="2400" b="1" dirty="0">
                <a:latin typeface="Consolas" panose="020B0609020204030204" pitchFamily="49" charset="0"/>
              </a:rPr>
              <a:t>(row){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console.log(row);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row.forEach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printNumber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function </a:t>
            </a:r>
            <a:r>
              <a:rPr lang="en-US" sz="2400" b="1" dirty="0" err="1">
                <a:latin typeface="Consolas" panose="020B0609020204030204" pitchFamily="49" charset="0"/>
              </a:rPr>
              <a:t>printNumber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num</a:t>
            </a:r>
            <a:r>
              <a:rPr lang="en-US" sz="2400" b="1" dirty="0">
                <a:latin typeface="Consolas" panose="020B0609020204030204" pitchFamily="49" charset="0"/>
              </a:rPr>
              <a:t>){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console.log(</a:t>
            </a:r>
            <a:r>
              <a:rPr lang="en-US" sz="2400" b="1" dirty="0" err="1">
                <a:latin typeface="Consolas" panose="020B0609020204030204" pitchFamily="49" charset="0"/>
              </a:rPr>
              <a:t>num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67375" y="1238990"/>
            <a:ext cx="446061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a-DK" sz="2400" b="1" dirty="0">
                <a:latin typeface="Consolas" panose="020B0609020204030204" pitchFamily="49" charset="0"/>
              </a:rPr>
              <a:t>let arr = [[4, 5, 6],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           [6, 5, 4],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           [5, 5, 5]];</a:t>
            </a:r>
            <a:endParaRPr lang="da-DK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8" name="Закръглено правоъгълно изнесено означение 7">
            <a:extLst>
              <a:ext uri="{FF2B5EF4-FFF2-40B4-BE49-F238E27FC236}">
                <a16:creationId xmlns:a16="http://schemas.microsoft.com/office/drawing/2014/main" id="{88E1A09B-1C9F-44CB-9FFE-20264C459288}"/>
              </a:ext>
            </a:extLst>
          </p:cNvPr>
          <p:cNvSpPr/>
          <p:nvPr/>
        </p:nvSpPr>
        <p:spPr bwMode="auto">
          <a:xfrm>
            <a:off x="7066342" y="4937989"/>
            <a:ext cx="3660319" cy="743726"/>
          </a:xfrm>
          <a:prstGeom prst="wedgeRoundRectCallout">
            <a:avLst>
              <a:gd name="adj1" fmla="val -63004"/>
              <a:gd name="adj2" fmla="val -49273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de-DE" sz="2400" b="1" dirty="0">
                <a:solidFill>
                  <a:schemeClr val="bg2"/>
                </a:solidFill>
              </a:rPr>
              <a:t>Prints each element of </a:t>
            </a:r>
            <a:r>
              <a:rPr lang="de-DE" sz="2400" b="1" dirty="0" err="1">
                <a:solidFill>
                  <a:schemeClr val="bg2"/>
                </a:solidFill>
              </a:rPr>
              <a:t>the</a:t>
            </a:r>
            <a:r>
              <a:rPr lang="de-DE" sz="2400" b="1" dirty="0">
                <a:solidFill>
                  <a:schemeClr val="bg2"/>
                </a:solidFill>
              </a:rPr>
              <a:t> </a:t>
            </a:r>
            <a:r>
              <a:rPr lang="de-DE" sz="2400" b="1" dirty="0" err="1">
                <a:solidFill>
                  <a:schemeClr val="bg2"/>
                </a:solidFill>
              </a:rPr>
              <a:t>array</a:t>
            </a:r>
            <a:r>
              <a:rPr lang="de-DE" sz="2400" b="1" dirty="0">
                <a:solidFill>
                  <a:schemeClr val="bg2"/>
                </a:solidFill>
              </a:rPr>
              <a:t> on a separate line</a:t>
            </a:r>
            <a:endParaRPr lang="en-US" sz="2400" b="1" dirty="0">
              <a:solidFill>
                <a:schemeClr val="bg2"/>
              </a:solidFill>
            </a:endParaRPr>
          </a:p>
        </p:txBody>
      </p:sp>
      <p:sp>
        <p:nvSpPr>
          <p:cNvPr id="9" name="Закръглено правоъгълно изнесено означение 7">
            <a:extLst>
              <a:ext uri="{FF2B5EF4-FFF2-40B4-BE49-F238E27FC236}">
                <a16:creationId xmlns:a16="http://schemas.microsoft.com/office/drawing/2014/main" id="{4E60731D-422D-4C6C-A8A2-4C6FD77671B5}"/>
              </a:ext>
            </a:extLst>
          </p:cNvPr>
          <p:cNvSpPr/>
          <p:nvPr/>
        </p:nvSpPr>
        <p:spPr bwMode="auto">
          <a:xfrm>
            <a:off x="7005091" y="3021008"/>
            <a:ext cx="3453491" cy="743726"/>
          </a:xfrm>
          <a:prstGeom prst="wedgeRoundRectCallout">
            <a:avLst>
              <a:gd name="adj1" fmla="val -81092"/>
              <a:gd name="adj2" fmla="val 34976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de-DE" sz="2400" b="1" dirty="0">
                <a:solidFill>
                  <a:schemeClr val="bg2"/>
                </a:solidFill>
              </a:rPr>
              <a:t>Prints </a:t>
            </a:r>
            <a:r>
              <a:rPr lang="de-DE" sz="2400" b="1" dirty="0" err="1">
                <a:solidFill>
                  <a:schemeClr val="bg2"/>
                </a:solidFill>
              </a:rPr>
              <a:t>each</a:t>
            </a:r>
            <a:r>
              <a:rPr lang="de-DE" sz="2400" b="1" dirty="0">
                <a:solidFill>
                  <a:schemeClr val="bg2"/>
                </a:solidFill>
              </a:rPr>
              <a:t> </a:t>
            </a:r>
            <a:r>
              <a:rPr lang="de-DE" sz="2400" b="1" dirty="0" err="1">
                <a:solidFill>
                  <a:schemeClr val="bg2"/>
                </a:solidFill>
              </a:rPr>
              <a:t>row</a:t>
            </a:r>
            <a:r>
              <a:rPr lang="de-DE" sz="2400" b="1" dirty="0">
                <a:solidFill>
                  <a:schemeClr val="bg2"/>
                </a:solidFill>
              </a:rPr>
              <a:t> of </a:t>
            </a:r>
            <a:r>
              <a:rPr lang="de-DE" sz="2400" b="1" dirty="0" err="1">
                <a:solidFill>
                  <a:schemeClr val="bg2"/>
                </a:solidFill>
              </a:rPr>
              <a:t>the</a:t>
            </a:r>
            <a:r>
              <a:rPr lang="de-DE" sz="2400" b="1" dirty="0">
                <a:solidFill>
                  <a:schemeClr val="bg2"/>
                </a:solidFill>
              </a:rPr>
              <a:t> </a:t>
            </a:r>
            <a:r>
              <a:rPr lang="de-DE" sz="2400" b="1" dirty="0" err="1">
                <a:solidFill>
                  <a:schemeClr val="bg2"/>
                </a:solidFill>
              </a:rPr>
              <a:t>array</a:t>
            </a:r>
            <a:r>
              <a:rPr lang="de-DE" sz="2400" b="1" dirty="0">
                <a:solidFill>
                  <a:schemeClr val="bg2"/>
                </a:solidFill>
              </a:rPr>
              <a:t> on a separate line</a:t>
            </a:r>
            <a:endParaRPr lang="en-US" sz="2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60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are given an </a:t>
            </a:r>
            <a:r>
              <a:rPr lang="en-US" b="1" dirty="0">
                <a:solidFill>
                  <a:schemeClr val="bg1"/>
                </a:solidFill>
              </a:rPr>
              <a:t>array of arrays</a:t>
            </a:r>
            <a:r>
              <a:rPr lang="en-US" dirty="0"/>
              <a:t>, containing number elements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Find what is the </a:t>
            </a:r>
            <a:r>
              <a:rPr lang="en-US" b="1" dirty="0">
                <a:solidFill>
                  <a:schemeClr val="bg1"/>
                </a:solidFill>
              </a:rPr>
              <a:t>sum</a:t>
            </a:r>
            <a:r>
              <a:rPr lang="en-US" dirty="0"/>
              <a:t> at the </a:t>
            </a:r>
            <a:r>
              <a:rPr lang="en-US" b="1" dirty="0">
                <a:solidFill>
                  <a:schemeClr val="bg1"/>
                </a:solidFill>
              </a:rPr>
              <a:t>main</a:t>
            </a:r>
            <a:r>
              <a:rPr lang="en-US" dirty="0"/>
              <a:t> diagonal</a:t>
            </a:r>
          </a:p>
          <a:p>
            <a:pPr lvl="1"/>
            <a:r>
              <a:rPr lang="en-US" dirty="0"/>
              <a:t>Find what is the </a:t>
            </a:r>
            <a:r>
              <a:rPr lang="en-US" b="1" dirty="0">
                <a:solidFill>
                  <a:schemeClr val="bg1"/>
                </a:solidFill>
              </a:rPr>
              <a:t>sum</a:t>
            </a:r>
            <a:r>
              <a:rPr lang="en-US" dirty="0"/>
              <a:t> at the </a:t>
            </a:r>
            <a:r>
              <a:rPr lang="en-US" b="1" dirty="0">
                <a:solidFill>
                  <a:schemeClr val="bg1"/>
                </a:solidFill>
              </a:rPr>
              <a:t>secondary</a:t>
            </a:r>
            <a:r>
              <a:rPr lang="en-US" dirty="0"/>
              <a:t> diagonal</a:t>
            </a:r>
          </a:p>
          <a:p>
            <a:pPr lvl="1"/>
            <a:r>
              <a:rPr lang="en-US" dirty="0"/>
              <a:t>Print the diagonal sums separated by </a:t>
            </a:r>
            <a:r>
              <a:rPr lang="en-US" b="1" dirty="0">
                <a:solidFill>
                  <a:schemeClr val="bg1"/>
                </a:solidFill>
              </a:rPr>
              <a:t>space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Diagonal Sums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92F4BC-E3A9-4DD2-B34E-BBB0293D5A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12783" y="3537127"/>
            <a:ext cx="2540247" cy="3118373"/>
          </a:xfrm>
          <a:prstGeom prst="rect">
            <a:avLst/>
          </a:prstGeom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D3C2037-6991-4192-BDF6-52F6196059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907492"/>
              </p:ext>
            </p:extLst>
          </p:nvPr>
        </p:nvGraphicFramePr>
        <p:xfrm>
          <a:off x="3936000" y="4149000"/>
          <a:ext cx="2540247" cy="19746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6749">
                  <a:extLst>
                    <a:ext uri="{9D8B030D-6E8A-4147-A177-3AD203B41FA5}">
                      <a16:colId xmlns:a16="http://schemas.microsoft.com/office/drawing/2014/main" val="774665971"/>
                    </a:ext>
                  </a:extLst>
                </a:gridCol>
                <a:gridCol w="846749">
                  <a:extLst>
                    <a:ext uri="{9D8B030D-6E8A-4147-A177-3AD203B41FA5}">
                      <a16:colId xmlns:a16="http://schemas.microsoft.com/office/drawing/2014/main" val="1714370509"/>
                    </a:ext>
                  </a:extLst>
                </a:gridCol>
                <a:gridCol w="846749">
                  <a:extLst>
                    <a:ext uri="{9D8B030D-6E8A-4147-A177-3AD203B41FA5}">
                      <a16:colId xmlns:a16="http://schemas.microsoft.com/office/drawing/2014/main" val="2816388527"/>
                    </a:ext>
                  </a:extLst>
                </a:gridCol>
              </a:tblGrid>
              <a:tr h="6582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7D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7D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7D2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832417"/>
                  </a:ext>
                </a:extLst>
              </a:tr>
              <a:tr h="6582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7D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7D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7D2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201895"/>
                  </a:ext>
                </a:extLst>
              </a:tr>
              <a:tr h="6582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7D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7D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7D2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51320"/>
                  </a:ext>
                </a:extLst>
              </a:tr>
            </a:tbl>
          </a:graphicData>
        </a:graphic>
      </p:graphicFrame>
      <p:sp>
        <p:nvSpPr>
          <p:cNvPr id="10" name="Rectangle: Rounded Corners 7"/>
          <p:cNvSpPr/>
          <p:nvPr/>
        </p:nvSpPr>
        <p:spPr>
          <a:xfrm rot="18395914">
            <a:off x="4949537" y="3822651"/>
            <a:ext cx="486615" cy="2640362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3"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8"/>
          <p:cNvSpPr/>
          <p:nvPr/>
        </p:nvSpPr>
        <p:spPr>
          <a:xfrm rot="3143924">
            <a:off x="4961173" y="3833694"/>
            <a:ext cx="486615" cy="2617276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3"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45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92130" y="1539000"/>
            <a:ext cx="10820398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 </a:t>
            </a:r>
            <a:r>
              <a:rPr lang="en-US" sz="2400" b="1" dirty="0" err="1">
                <a:latin typeface="Consolas" panose="020B0609020204030204" pitchFamily="49" charset="0"/>
              </a:rPr>
              <a:t>diagonalSums</a:t>
            </a:r>
            <a:r>
              <a:rPr lang="en-US" sz="2400" b="1" dirty="0">
                <a:latin typeface="Consolas" panose="020B0609020204030204" pitchFamily="49" charset="0"/>
              </a:rPr>
              <a:t>(input)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let </a:t>
            </a:r>
            <a:r>
              <a:rPr lang="en-US" sz="2400" b="1" dirty="0" err="1">
                <a:latin typeface="Consolas" panose="020B0609020204030204" pitchFamily="49" charset="0"/>
              </a:rPr>
              <a:t>firstDiagonal</a:t>
            </a:r>
            <a:r>
              <a:rPr lang="en-US" sz="2400" b="1" dirty="0">
                <a:latin typeface="Consolas" panose="020B0609020204030204" pitchFamily="49" charset="0"/>
              </a:rPr>
              <a:t> = 0;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let </a:t>
            </a:r>
            <a:r>
              <a:rPr lang="en-US" sz="2400" b="1" dirty="0" err="1">
                <a:latin typeface="Consolas" panose="020B0609020204030204" pitchFamily="49" charset="0"/>
              </a:rPr>
              <a:t>secondDiagonal</a:t>
            </a:r>
            <a:r>
              <a:rPr lang="en-US" sz="2400" b="1" dirty="0">
                <a:latin typeface="Consolas" panose="020B0609020204030204" pitchFamily="49" charset="0"/>
              </a:rPr>
              <a:t> = 0;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let </a:t>
            </a:r>
            <a:r>
              <a:rPr lang="en-US" sz="2400" b="1" dirty="0" err="1">
                <a:latin typeface="Consolas" panose="020B0609020204030204" pitchFamily="49" charset="0"/>
              </a:rPr>
              <a:t>firstIndex</a:t>
            </a:r>
            <a:r>
              <a:rPr lang="en-US" sz="2400" b="1" dirty="0">
                <a:latin typeface="Consolas" panose="020B0609020204030204" pitchFamily="49" charset="0"/>
              </a:rPr>
              <a:t> = 0;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let </a:t>
            </a:r>
            <a:r>
              <a:rPr lang="en-US" sz="2400" b="1" dirty="0" err="1">
                <a:latin typeface="Consolas" panose="020B0609020204030204" pitchFamily="49" charset="0"/>
              </a:rPr>
              <a:t>secondIndex</a:t>
            </a:r>
            <a:r>
              <a:rPr lang="en-US" sz="2400" b="1" dirty="0">
                <a:latin typeface="Consolas" panose="020B0609020204030204" pitchFamily="49" charset="0"/>
              </a:rPr>
              <a:t> = input[0].length - 1;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input.forEach</a:t>
            </a:r>
            <a:r>
              <a:rPr lang="en-US" sz="2400" b="1" dirty="0">
                <a:latin typeface="Consolas" panose="020B0609020204030204" pitchFamily="49" charset="0"/>
              </a:rPr>
              <a:t>(array =&gt;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    </a:t>
            </a:r>
            <a:r>
              <a:rPr lang="en-US" sz="2400" b="1" dirty="0" err="1">
                <a:latin typeface="Consolas" panose="020B0609020204030204" pitchFamily="49" charset="0"/>
              </a:rPr>
              <a:t>firstDiagonal</a:t>
            </a:r>
            <a:r>
              <a:rPr lang="en-US" sz="2400" b="1" dirty="0">
                <a:latin typeface="Consolas" panose="020B0609020204030204" pitchFamily="49" charset="0"/>
              </a:rPr>
              <a:t> +=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array[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firstIndex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++]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    </a:t>
            </a:r>
            <a:r>
              <a:rPr lang="en-US" sz="2400" b="1" dirty="0" err="1">
                <a:latin typeface="Consolas" panose="020B0609020204030204" pitchFamily="49" charset="0"/>
              </a:rPr>
              <a:t>secondDiagonal</a:t>
            </a:r>
            <a:r>
              <a:rPr lang="en-US" sz="2400" b="1" dirty="0">
                <a:latin typeface="Consolas" panose="020B0609020204030204" pitchFamily="49" charset="0"/>
              </a:rPr>
              <a:t> +=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array[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secondIndex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--]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    });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console.log(</a:t>
            </a:r>
            <a:r>
              <a:rPr lang="en-US" sz="2400" b="1" dirty="0" err="1">
                <a:latin typeface="Consolas" panose="020B0609020204030204" pitchFamily="49" charset="0"/>
              </a:rPr>
              <a:t>firstDiagonal</a:t>
            </a:r>
            <a:r>
              <a:rPr lang="en-US" sz="2400" b="1" dirty="0">
                <a:latin typeface="Consolas" panose="020B0609020204030204" pitchFamily="49" charset="0"/>
              </a:rPr>
              <a:t> + '</a:t>
            </a:r>
            <a:r>
              <a:rPr lang="bg-BG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' + </a:t>
            </a:r>
            <a:r>
              <a:rPr lang="en-US" sz="2400" b="1" dirty="0" err="1">
                <a:latin typeface="Consolas" panose="020B0609020204030204" pitchFamily="49" charset="0"/>
              </a:rPr>
              <a:t>secondDiagonal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Diagonal Sums</a:t>
            </a:r>
          </a:p>
        </p:txBody>
      </p:sp>
    </p:spTree>
    <p:extLst>
      <p:ext uri="{BB962C8B-B14F-4D97-AF65-F5344CB8AC3E}">
        <p14:creationId xmlns:p14="http://schemas.microsoft.com/office/powerpoint/2010/main" val="3515020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</p:spTree>
    <p:extLst>
      <p:ext uri="{BB962C8B-B14F-4D97-AF65-F5344CB8AC3E}">
        <p14:creationId xmlns:p14="http://schemas.microsoft.com/office/powerpoint/2010/main" val="297058510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40596" y="1596445"/>
            <a:ext cx="7970736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3000" dirty="0">
                <a:solidFill>
                  <a:schemeClr val="bg2"/>
                </a:solidFill>
              </a:rPr>
              <a:t>Arrays are </a:t>
            </a:r>
            <a:r>
              <a:rPr lang="en-US" sz="3000" b="1" dirty="0">
                <a:solidFill>
                  <a:schemeClr val="bg1"/>
                </a:solidFill>
              </a:rPr>
              <a:t>list-like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objects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  <a:latin typeface="+mj-lt"/>
              </a:rPr>
              <a:t>Elements are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accessed</a:t>
            </a:r>
            <a:r>
              <a:rPr lang="en-US" sz="3000" dirty="0">
                <a:solidFill>
                  <a:schemeClr val="bg2"/>
                </a:solidFill>
                <a:latin typeface="+mj-lt"/>
              </a:rPr>
              <a:t> using their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index </a:t>
            </a:r>
            <a:endParaRPr lang="en-US" sz="3000" dirty="0">
              <a:solidFill>
                <a:schemeClr val="bg2"/>
              </a:solidFill>
              <a:latin typeface="+mj-lt"/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  <a:latin typeface="+mj-lt"/>
              </a:rPr>
              <a:t>Mutator</a:t>
            </a:r>
            <a:r>
              <a:rPr lang="en-US" sz="3000" dirty="0">
                <a:solidFill>
                  <a:schemeClr val="bg2"/>
                </a:solidFill>
                <a:latin typeface="+mj-lt"/>
              </a:rPr>
              <a:t> methods </a:t>
            </a:r>
            <a:r>
              <a:rPr lang="en-US" sz="3000" b="1" dirty="0">
                <a:solidFill>
                  <a:schemeClr val="bg1"/>
                </a:solidFill>
              </a:rPr>
              <a:t>change</a:t>
            </a:r>
            <a:r>
              <a:rPr lang="en-US" sz="3000" dirty="0">
                <a:solidFill>
                  <a:schemeClr val="bg2"/>
                </a:solidFill>
                <a:latin typeface="+mj-lt"/>
              </a:rPr>
              <a:t> the original </a:t>
            </a:r>
            <a:r>
              <a:rPr lang="en-US" sz="3000" b="1" dirty="0">
                <a:solidFill>
                  <a:schemeClr val="bg1"/>
                </a:solidFill>
              </a:rPr>
              <a:t>array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Accessor</a:t>
            </a:r>
            <a:r>
              <a:rPr lang="en-US" sz="3000" dirty="0">
                <a:solidFill>
                  <a:schemeClr val="bg2"/>
                </a:solidFill>
                <a:latin typeface="+mj-lt"/>
              </a:rPr>
              <a:t> methods return a </a:t>
            </a:r>
            <a:r>
              <a:rPr lang="en-US" sz="3000" b="1" dirty="0">
                <a:solidFill>
                  <a:schemeClr val="bg1"/>
                </a:solidFill>
              </a:rPr>
              <a:t>new</a:t>
            </a:r>
            <a:r>
              <a:rPr lang="en-US" sz="3000" dirty="0">
                <a:solidFill>
                  <a:schemeClr val="bg2"/>
                </a:solidFill>
                <a:latin typeface="+mj-lt"/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array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  <a:latin typeface="+mj-lt"/>
              </a:rPr>
              <a:t>Arrays can be </a:t>
            </a:r>
            <a:r>
              <a:rPr lang="en-US" sz="3000" b="1" dirty="0">
                <a:solidFill>
                  <a:schemeClr val="bg1"/>
                </a:solidFill>
              </a:rPr>
              <a:t>reduced</a:t>
            </a:r>
            <a:r>
              <a:rPr lang="en-US" sz="3000" dirty="0">
                <a:solidFill>
                  <a:schemeClr val="bg2"/>
                </a:solidFill>
                <a:latin typeface="+mj-lt"/>
              </a:rPr>
              <a:t> to a single value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  <a:latin typeface="+mj-lt"/>
              </a:rPr>
              <a:t>An array of arrays is called a </a:t>
            </a:r>
            <a:r>
              <a:rPr lang="en-US" sz="3000" b="1" dirty="0">
                <a:solidFill>
                  <a:schemeClr val="bg1"/>
                </a:solidFill>
              </a:rPr>
              <a:t>matrix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  <a:latin typeface="+mj-lt"/>
              </a:rPr>
              <a:t>Matrices can have </a:t>
            </a:r>
            <a:r>
              <a:rPr lang="en-US" sz="3000" b="1" dirty="0">
                <a:solidFill>
                  <a:schemeClr val="bg1"/>
                </a:solidFill>
              </a:rPr>
              <a:t>more</a:t>
            </a:r>
            <a:r>
              <a:rPr lang="en-US" sz="3000" dirty="0">
                <a:solidFill>
                  <a:schemeClr val="bg2"/>
                </a:solidFill>
                <a:latin typeface="+mj-lt"/>
              </a:rPr>
              <a:t> than 2 </a:t>
            </a:r>
            <a:r>
              <a:rPr lang="en-US" sz="3000" b="1" dirty="0">
                <a:solidFill>
                  <a:schemeClr val="bg1"/>
                </a:solidFill>
              </a:rPr>
              <a:t>dimensions</a:t>
            </a:r>
          </a:p>
        </p:txBody>
      </p:sp>
    </p:spTree>
    <p:extLst>
      <p:ext uri="{BB962C8B-B14F-4D97-AF65-F5344CB8AC3E}">
        <p14:creationId xmlns:p14="http://schemas.microsoft.com/office/powerpoint/2010/main" val="11020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21239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82950" y="1179000"/>
            <a:ext cx="9773050" cy="5546589"/>
          </a:xfrm>
        </p:spPr>
        <p:txBody>
          <a:bodyPr/>
          <a:lstStyle/>
          <a:p>
            <a:r>
              <a:rPr lang="en-US" dirty="0"/>
              <a:t>Neither the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a JavaScript array </a:t>
            </a:r>
            <a:r>
              <a:rPr lang="en-US" b="1" dirty="0">
                <a:solidFill>
                  <a:schemeClr val="bg1"/>
                </a:solidFill>
              </a:rPr>
              <a:t>nor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types</a:t>
            </a:r>
            <a:r>
              <a:rPr lang="en-US" dirty="0"/>
              <a:t> of its elements are </a:t>
            </a:r>
            <a:r>
              <a:rPr lang="en-US" b="1" dirty="0">
                <a:solidFill>
                  <a:schemeClr val="bg1"/>
                </a:solidFill>
              </a:rPr>
              <a:t>fixed</a:t>
            </a:r>
          </a:p>
          <a:p>
            <a:r>
              <a:rPr lang="en-US" dirty="0"/>
              <a:t>An array's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can be changed</a:t>
            </a:r>
            <a:r>
              <a:rPr lang="en-US" dirty="0"/>
              <a:t> at any time</a:t>
            </a:r>
          </a:p>
          <a:p>
            <a:r>
              <a:rPr lang="en-US" dirty="0"/>
              <a:t>Data can be stored at non-contiguous locations in the array</a:t>
            </a:r>
          </a:p>
          <a:p>
            <a:r>
              <a:rPr lang="en-US" dirty="0"/>
              <a:t>JavaScript arrays are not guaranteed to be dense</a:t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Array?</a:t>
            </a:r>
          </a:p>
        </p:txBody>
      </p:sp>
    </p:spTree>
    <p:extLst>
      <p:ext uri="{BB962C8B-B14F-4D97-AF65-F5344CB8AC3E}">
        <p14:creationId xmlns:p14="http://schemas.microsoft.com/office/powerpoint/2010/main" val="80505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4" name="Picture 3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2939F0F4-3ED6-472B-A433-83EF20E08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4" y="1379226"/>
            <a:ext cx="1758211" cy="1758211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64405134-F300-4030-A7E2-0A23D4A4C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736" y="2875650"/>
            <a:ext cx="2659131" cy="1519503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507BF898-91F4-4F65-8FE2-BDBF1AE584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5" b="20467"/>
          <a:stretch/>
        </p:blipFill>
        <p:spPr>
          <a:xfrm>
            <a:off x="3882697" y="5301550"/>
            <a:ext cx="4173036" cy="136732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45B3249F-54BF-4353-828B-12C972B875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8" y="5253448"/>
            <a:ext cx="3387314" cy="14080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35138918-5300-4AE4-879C-1625A6FA9A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1" y="983404"/>
            <a:ext cx="2953395" cy="2216326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8C2C72FA-551E-4848-897A-ADE3CB2FA6A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21" y="4137186"/>
            <a:ext cx="3393105" cy="115601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CE39ED70-FF59-475C-BBB5-94AFF55F709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68" y="3363226"/>
            <a:ext cx="2756894" cy="1490908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73811D35-BA35-44E3-AD5A-2AACE855CCD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91" y="2725641"/>
            <a:ext cx="3696057" cy="1367328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hlinkClick r:id="rId18"/>
            <a:extLst>
              <a:ext uri="{FF2B5EF4-FFF2-40B4-BE49-F238E27FC236}">
                <a16:creationId xmlns:a16="http://schemas.microsoft.com/office/drawing/2014/main" id="{2A7DB228-8D59-4367-804C-D8790DA1211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456" y="4644000"/>
            <a:ext cx="2446935" cy="1658179"/>
          </a:xfrm>
          <a:prstGeom prst="rect">
            <a:avLst/>
          </a:prstGeom>
        </p:spPr>
      </p:pic>
      <p:pic>
        <p:nvPicPr>
          <p:cNvPr id="14" name="Picture 13">
            <a:hlinkClick r:id="rId20"/>
            <a:extLst>
              <a:ext uri="{FF2B5EF4-FFF2-40B4-BE49-F238E27FC236}">
                <a16:creationId xmlns:a16="http://schemas.microsoft.com/office/drawing/2014/main" id="{7CC86C92-0BFC-4027-B5C9-A67CE050AFDA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1528909"/>
            <a:ext cx="2485055" cy="1191906"/>
          </a:xfrm>
          <a:prstGeom prst="rect">
            <a:avLst/>
          </a:prstGeom>
        </p:spPr>
      </p:pic>
      <p:pic>
        <p:nvPicPr>
          <p:cNvPr id="15" name="Picture 14" descr="Logo, company name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E3EFDAD9-ED94-4AC4-A7CF-C064DE74A22E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6" t="10220" r="4121" b="6578"/>
          <a:stretch/>
        </p:blipFill>
        <p:spPr>
          <a:xfrm>
            <a:off x="8668363" y="1224862"/>
            <a:ext cx="342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62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51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63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of Different Types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357839" y="1522206"/>
            <a:ext cx="9206792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Array holding numbers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let numbers = [10, 20, 30, 40, 50];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60999" y="2853437"/>
            <a:ext cx="9203631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Array holding strings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weekDays</a:t>
            </a:r>
            <a:r>
              <a:rPr lang="en-US" sz="2400" b="1" dirty="0">
                <a:latin typeface="Consolas" panose="020B0609020204030204" pitchFamily="49" charset="0"/>
              </a:rPr>
              <a:t> = ['Monday', 'Tuesday', 'Wednesday',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'Thursday', 'Friday', 'Saturday', 'Sunday'];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57839" y="4554000"/>
            <a:ext cx="9206792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Array holding mixed data </a:t>
            </a:r>
            <a:r>
              <a:rPr lang="en-US" sz="2400" b="1" i="1" dirty="0">
                <a:solidFill>
                  <a:schemeClr val="bg1"/>
                </a:solidFill>
                <a:latin typeface="Consolas" panose="020B0609020204030204" pitchFamily="49" charset="0"/>
              </a:rPr>
              <a:t>(not a good practice)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mixedArr</a:t>
            </a:r>
            <a:r>
              <a:rPr lang="en-US" sz="2400" b="1" dirty="0">
                <a:latin typeface="Consolas" panose="020B0609020204030204" pitchFamily="49" charset="0"/>
              </a:rPr>
              <a:t> = [20, new Date(), 'hello', {x:5, y:8}];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78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553" y="1629507"/>
            <a:ext cx="1920893" cy="1920893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Accessing Array Elements</a:t>
            </a:r>
          </a:p>
        </p:txBody>
      </p:sp>
    </p:spTree>
    <p:extLst>
      <p:ext uri="{BB962C8B-B14F-4D97-AF65-F5344CB8AC3E}">
        <p14:creationId xmlns:p14="http://schemas.microsoft.com/office/powerpoint/2010/main" val="329991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Array elements are accessed using their </a:t>
            </a:r>
            <a:r>
              <a:rPr lang="en-US" sz="3400" b="1" dirty="0">
                <a:solidFill>
                  <a:schemeClr val="bg1"/>
                </a:solidFill>
              </a:rPr>
              <a:t>index</a:t>
            </a:r>
            <a:endParaRPr lang="en-US" sz="3400" dirty="0"/>
          </a:p>
          <a:p>
            <a:pPr>
              <a:spcBef>
                <a:spcPts val="10200"/>
              </a:spcBef>
            </a:pPr>
            <a:r>
              <a:rPr lang="en-US" sz="3400" dirty="0"/>
              <a:t>Accessing indexes that do not exist in the array returns  </a:t>
            </a:r>
            <a:r>
              <a:rPr lang="en-US" sz="3400" b="1" dirty="0">
                <a:solidFill>
                  <a:schemeClr val="bg1"/>
                </a:solidFill>
              </a:rPr>
              <a:t>undefined</a:t>
            </a:r>
          </a:p>
          <a:p>
            <a:pPr>
              <a:spcBef>
                <a:spcPts val="7800"/>
              </a:spcBef>
            </a:pPr>
            <a:r>
              <a:rPr lang="en-US" sz="3400" dirty="0"/>
              <a:t>Arrays can be </a:t>
            </a:r>
            <a:r>
              <a:rPr lang="en-US" sz="3400" b="1" dirty="0">
                <a:solidFill>
                  <a:schemeClr val="bg1"/>
                </a:solidFill>
              </a:rPr>
              <a:t>iterated</a:t>
            </a:r>
            <a:r>
              <a:rPr lang="en-US" sz="3400" dirty="0"/>
              <a:t> using </a:t>
            </a:r>
            <a:r>
              <a:rPr lang="en-US" sz="3400" b="1" dirty="0">
                <a:solidFill>
                  <a:schemeClr val="bg1"/>
                </a:solidFill>
              </a:rPr>
              <a:t>for-of</a:t>
            </a:r>
            <a:r>
              <a:rPr lang="en-US" sz="3400" dirty="0"/>
              <a:t> loop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Elements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196618" y="1719000"/>
            <a:ext cx="7949381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cars = ['BMW', 'Audi', 'Opel'];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firstCar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>
                <a:solidFill>
                  <a:schemeClr val="bg1"/>
                </a:solidFill>
                <a:effectLst/>
              </a:rPr>
              <a:t>cars[0]</a:t>
            </a:r>
            <a:r>
              <a:rPr lang="en-US" sz="2400" dirty="0">
                <a:solidFill>
                  <a:schemeClr val="tx1"/>
                </a:solidFill>
                <a:effectLst/>
              </a:rPr>
              <a:t>; 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BMW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lastCar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>
                <a:solidFill>
                  <a:schemeClr val="bg1"/>
                </a:solidFill>
                <a:effectLst/>
              </a:rPr>
              <a:t>cars[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cars.length</a:t>
            </a:r>
            <a:r>
              <a:rPr lang="en-US" sz="2400" dirty="0">
                <a:solidFill>
                  <a:schemeClr val="bg1"/>
                </a:solidFill>
                <a:effectLst/>
              </a:rPr>
              <a:t> - 1]</a:t>
            </a:r>
            <a:r>
              <a:rPr lang="en-US" sz="2400" dirty="0">
                <a:solidFill>
                  <a:schemeClr val="tx1"/>
                </a:solidFill>
                <a:effectLst/>
              </a:rPr>
              <a:t>;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Opel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210011" y="4239000"/>
            <a:ext cx="6360449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>
                <a:solidFill>
                  <a:schemeClr val="bg1"/>
                </a:solidFill>
                <a:effectLst/>
              </a:rPr>
              <a:t>cars[3]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undefined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>
                <a:solidFill>
                  <a:schemeClr val="bg1"/>
                </a:solidFill>
                <a:effectLst/>
              </a:rPr>
              <a:t>cars[-1]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undefined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0FFE849-CFD8-4FCA-9890-8D11A7D6226C}"/>
              </a:ext>
            </a:extLst>
          </p:cNvPr>
          <p:cNvSpPr txBox="1">
            <a:spLocks/>
          </p:cNvSpPr>
          <p:nvPr/>
        </p:nvSpPr>
        <p:spPr>
          <a:xfrm>
            <a:off x="2210011" y="5856559"/>
            <a:ext cx="6360449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for</a:t>
            </a:r>
            <a:r>
              <a:rPr lang="en-US" sz="2400" dirty="0">
                <a:solidFill>
                  <a:schemeClr val="tx1"/>
                </a:solidFill>
                <a:effectLst/>
              </a:rPr>
              <a:t> (let car </a:t>
            </a:r>
            <a:r>
              <a:rPr lang="en-US" sz="2400" dirty="0">
                <a:solidFill>
                  <a:schemeClr val="bg1"/>
                </a:solidFill>
                <a:effectLst/>
              </a:rPr>
              <a:t>of</a:t>
            </a:r>
            <a:r>
              <a:rPr lang="en-US" sz="2400" dirty="0">
                <a:solidFill>
                  <a:schemeClr val="tx1"/>
                </a:solidFill>
                <a:effectLst/>
              </a:rPr>
              <a:t> cars) { … }</a:t>
            </a:r>
            <a:endParaRPr lang="en-US" sz="2400" i="1" dirty="0"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3204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6971</TotalTime>
  <Words>4829</Words>
  <Application>Microsoft Macintosh PowerPoint</Application>
  <PresentationFormat>Widescreen</PresentationFormat>
  <Paragraphs>579</Paragraphs>
  <Slides>63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1" baseType="lpstr">
      <vt:lpstr>맑은 고딕</vt:lpstr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Arrays and Nested Arrays</vt:lpstr>
      <vt:lpstr>Table of Contents</vt:lpstr>
      <vt:lpstr>Have a Question?</vt:lpstr>
      <vt:lpstr>Working with Arrays of Elements</vt:lpstr>
      <vt:lpstr>What is an Array?</vt:lpstr>
      <vt:lpstr>What is an Array?</vt:lpstr>
      <vt:lpstr>Arrays of Different Types</vt:lpstr>
      <vt:lpstr>Accessing Array Elements</vt:lpstr>
      <vt:lpstr>Accessing Elements</vt:lpstr>
      <vt:lpstr>Problem: Even Position Element</vt:lpstr>
      <vt:lpstr>Solution: Even Position Element</vt:lpstr>
      <vt:lpstr>Arrays Indexation</vt:lpstr>
      <vt:lpstr>Destructuring Syntax</vt:lpstr>
      <vt:lpstr>Mutator Methods</vt:lpstr>
      <vt:lpstr>Pop</vt:lpstr>
      <vt:lpstr>Push</vt:lpstr>
      <vt:lpstr>Shift</vt:lpstr>
      <vt:lpstr>Unshift</vt:lpstr>
      <vt:lpstr>Problem: Sum First and Last</vt:lpstr>
      <vt:lpstr>Solution: Sum First and Last</vt:lpstr>
      <vt:lpstr>Problem: Negative / Positive Numbers</vt:lpstr>
      <vt:lpstr>Solution: Negative / Positive Numbers</vt:lpstr>
      <vt:lpstr>Splice</vt:lpstr>
      <vt:lpstr>Fill</vt:lpstr>
      <vt:lpstr>Reverse</vt:lpstr>
      <vt:lpstr>Sorting Arrays</vt:lpstr>
      <vt:lpstr>Sorting Arrays – Example</vt:lpstr>
      <vt:lpstr>Compare Functions</vt:lpstr>
      <vt:lpstr>Sorting String Arrays</vt:lpstr>
      <vt:lpstr>Problem: Bigger Half</vt:lpstr>
      <vt:lpstr>Solution: Bigger Half</vt:lpstr>
      <vt:lpstr>Accessor Methods</vt:lpstr>
      <vt:lpstr>Join</vt:lpstr>
      <vt:lpstr>Concat</vt:lpstr>
      <vt:lpstr>Slice</vt:lpstr>
      <vt:lpstr>Includes</vt:lpstr>
      <vt:lpstr>IndexOf</vt:lpstr>
      <vt:lpstr>Problem: Piece of Pie</vt:lpstr>
      <vt:lpstr>Solution: Piece of Pie</vt:lpstr>
      <vt:lpstr>Iteration Methods</vt:lpstr>
      <vt:lpstr>ForEach</vt:lpstr>
      <vt:lpstr>Some</vt:lpstr>
      <vt:lpstr>Find</vt:lpstr>
      <vt:lpstr>Filter</vt:lpstr>
      <vt:lpstr>Map</vt:lpstr>
      <vt:lpstr>Problem: Process Odd Positions</vt:lpstr>
      <vt:lpstr>Solution: Process Odd Positions</vt:lpstr>
      <vt:lpstr>Reducing Arrays</vt:lpstr>
      <vt:lpstr>Reduce</vt:lpstr>
      <vt:lpstr>Reducer Function</vt:lpstr>
      <vt:lpstr>Examples</vt:lpstr>
      <vt:lpstr>Array of Arrays</vt:lpstr>
      <vt:lpstr>Nested Arrays in JS</vt:lpstr>
      <vt:lpstr>Looping Through a Nested Array</vt:lpstr>
      <vt:lpstr>Problem: Diagonal Sums</vt:lpstr>
      <vt:lpstr>Solution: Diagonal Sums</vt:lpstr>
      <vt:lpstr>Live Exercises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petianaidenova@hotmail.com</cp:lastModifiedBy>
  <cp:revision>121</cp:revision>
  <dcterms:created xsi:type="dcterms:W3CDTF">2018-05-23T13:08:44Z</dcterms:created>
  <dcterms:modified xsi:type="dcterms:W3CDTF">2022-01-11T16:48:12Z</dcterms:modified>
  <cp:category>computer programming;programming;software development;software engineering</cp:category>
</cp:coreProperties>
</file>