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65" r:id="rId5"/>
    <p:sldId id="266" r:id="rId6"/>
    <p:sldId id="267" r:id="rId7"/>
    <p:sldId id="268" r:id="rId8"/>
    <p:sldId id="269" r:id="rId9"/>
    <p:sldId id="270" r:id="rId1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89A0"/>
    <a:srgbClr val="1CA9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16"/>
    <p:restoredTop sz="94696"/>
  </p:normalViewPr>
  <p:slideViewPr>
    <p:cSldViewPr snapToGrid="0" snapToObjects="1">
      <p:cViewPr varScale="1">
        <p:scale>
          <a:sx n="105" d="100"/>
          <a:sy n="105" d="100"/>
        </p:scale>
        <p:origin x="1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6C97-BCCE-A544-A27A-2B6894C06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BB6FC5B7-8221-1A4C-A1DF-09C0C5EEA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4421563-3BDF-5A4E-B8A6-2AC23167B06F}"/>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ACC37B57-4324-F145-B287-5AEBFFB09FC8}"/>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4C8FB12B-A92E-3F48-8A29-9D00F6D900E2}"/>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162950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ED54-7CEA-234C-969D-F4741F0F5DA5}"/>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17FD57B-119C-CC4D-A0F5-41004B2577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48DD894A-C990-2249-BA96-978B5B78E5D3}"/>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28CE3617-6DB9-D54A-AF26-AFF402FD8EB7}"/>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DBEB09F9-932A-A54D-9649-AC06E453D0FA}"/>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51737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28332-96F2-A140-95EA-33080650D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8C1EBADC-81EC-374D-83C2-CCC5C73BEC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A626470E-DB8D-1248-A12A-13A36EC8A013}"/>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B5E959B8-8DF8-524D-80A5-1140F37580A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75684724-EB9E-6E40-9828-D714DC5B1018}"/>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232519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289-6AA5-3245-B561-61FA1439A2E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2D545D4A-9226-4E44-8FFE-64BF5277FD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E7B642A8-4B9B-124F-8254-96022E310869}"/>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CB350588-AC4C-F941-B67F-8AC57F6941E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F924087-65B1-FD40-AC62-0BF9F18B515B}"/>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142324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CF46-6E2C-0749-9ECF-476677B20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F6EF4F7E-A36C-9643-93B6-62017842C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C47FC5-BBF8-E042-8387-DE75BE2888F2}"/>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ACF503F9-0C97-234F-94DC-8584CEA86F4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8A3E548-5190-A94F-9997-942E993F5997}"/>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52835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82B1-D3B9-E446-B48A-2887384961E0}"/>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E48F6322-814F-0942-BFB7-337CE192BA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6D8A773B-3E7C-EB40-8FBA-FDE63D41E0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3A08643-87E8-8C46-96DE-76FBA7E27A10}"/>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6" name="Footer Placeholder 5">
            <a:extLst>
              <a:ext uri="{FF2B5EF4-FFF2-40B4-BE49-F238E27FC236}">
                <a16:creationId xmlns:a16="http://schemas.microsoft.com/office/drawing/2014/main" id="{B246BD97-CD84-2E42-877E-0A53AC240F80}"/>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B7D6367B-7411-2B43-A60F-A067CADF60B9}"/>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329770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8452-0F62-F14C-AC90-140E4845751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FE6DBF1-895E-EE48-8487-66202C810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828E83-A124-9044-AD50-72C5232D7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8AFA6C77-CAC7-7F4F-B1F9-E85F665E6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F9A0FA-A647-4647-AE7B-5AE02B1184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9D25BC98-5B05-5148-A563-8DDF1FD108A7}"/>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8" name="Footer Placeholder 7">
            <a:extLst>
              <a:ext uri="{FF2B5EF4-FFF2-40B4-BE49-F238E27FC236}">
                <a16:creationId xmlns:a16="http://schemas.microsoft.com/office/drawing/2014/main" id="{2AAB26DC-2B5F-5240-A621-B56DFEB39CF8}"/>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23AE4F20-96E4-B741-AAEE-15B1351BA806}"/>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222598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BFBC-FC5A-974F-8F69-238C79475C72}"/>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B2D89373-DFB0-7448-8685-9A43C97E54EF}"/>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4" name="Footer Placeholder 3">
            <a:extLst>
              <a:ext uri="{FF2B5EF4-FFF2-40B4-BE49-F238E27FC236}">
                <a16:creationId xmlns:a16="http://schemas.microsoft.com/office/drawing/2014/main" id="{373AB5B0-25EA-DC45-9A2C-05F11F3E65C2}"/>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B6FE3DB8-C2C5-894D-886C-01183ECFD2BF}"/>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32399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AF5A6-E573-A341-B463-57AC8A1B0DA6}"/>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3" name="Footer Placeholder 2">
            <a:extLst>
              <a:ext uri="{FF2B5EF4-FFF2-40B4-BE49-F238E27FC236}">
                <a16:creationId xmlns:a16="http://schemas.microsoft.com/office/drawing/2014/main" id="{4DC5274F-2307-5645-82AD-6EC305A92654}"/>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254C3B54-A3A6-0047-AC55-8876B2FC64D2}"/>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91026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F538-D6BD-B445-A449-F4F171FD2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A7B8BF3C-3125-9B45-8431-A02FE385F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78D1BC2A-BB11-624C-82BE-AA911292A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5AEE97-E9D5-7846-BD43-85604359352B}"/>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6" name="Footer Placeholder 5">
            <a:extLst>
              <a:ext uri="{FF2B5EF4-FFF2-40B4-BE49-F238E27FC236}">
                <a16:creationId xmlns:a16="http://schemas.microsoft.com/office/drawing/2014/main" id="{3585690E-D9C2-134D-9F3C-3C85664C10F4}"/>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1A912050-4AAB-A74C-92A6-6C83A58BF85E}"/>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280330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37DF-585F-8F48-8F89-5482F41F9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3FC81488-1F25-3D4D-B4B0-5FA181E05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010A212D-9882-454F-8084-E4696098B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AE5DE4-E67D-B642-ABB1-ED3A0BEFEA1A}"/>
              </a:ext>
            </a:extLst>
          </p:cNvPr>
          <p:cNvSpPr>
            <a:spLocks noGrp="1"/>
          </p:cNvSpPr>
          <p:nvPr>
            <p:ph type="dt" sz="half" idx="10"/>
          </p:nvPr>
        </p:nvSpPr>
        <p:spPr/>
        <p:txBody>
          <a:bodyPr/>
          <a:lstStyle/>
          <a:p>
            <a:fld id="{79CCD78F-9C93-CB46-B71F-4D238958A6A6}" type="datetimeFigureOut">
              <a:rPr lang="da-DK" smtClean="0"/>
              <a:t>05.11.2021</a:t>
            </a:fld>
            <a:endParaRPr lang="da-DK"/>
          </a:p>
        </p:txBody>
      </p:sp>
      <p:sp>
        <p:nvSpPr>
          <p:cNvPr id="6" name="Footer Placeholder 5">
            <a:extLst>
              <a:ext uri="{FF2B5EF4-FFF2-40B4-BE49-F238E27FC236}">
                <a16:creationId xmlns:a16="http://schemas.microsoft.com/office/drawing/2014/main" id="{B88BE82D-3926-CB40-AFEB-9F6F465A175B}"/>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6B39216F-1BC4-1E4F-A247-4E361829778F}"/>
              </a:ext>
            </a:extLst>
          </p:cNvPr>
          <p:cNvSpPr>
            <a:spLocks noGrp="1"/>
          </p:cNvSpPr>
          <p:nvPr>
            <p:ph type="sldNum" sz="quarter" idx="12"/>
          </p:nvPr>
        </p:nvSpPr>
        <p:spPr/>
        <p:txBody>
          <a:bodyPr/>
          <a:lstStyle/>
          <a:p>
            <a:fld id="{70576DD1-F89D-5540-806B-DDF7294B51C0}" type="slidenum">
              <a:rPr lang="da-DK" smtClean="0"/>
              <a:t>‹#›</a:t>
            </a:fld>
            <a:endParaRPr lang="da-DK"/>
          </a:p>
        </p:txBody>
      </p:sp>
    </p:spTree>
    <p:extLst>
      <p:ext uri="{BB962C8B-B14F-4D97-AF65-F5344CB8AC3E}">
        <p14:creationId xmlns:p14="http://schemas.microsoft.com/office/powerpoint/2010/main" val="373541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D8167-AC0D-CC42-AA00-D214F597C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E731AC1C-AAD1-9048-A5DC-00CE25831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B98641E-FC4D-1E4A-B7B2-3AE6AA051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D78F-9C93-CB46-B71F-4D238958A6A6}" type="datetimeFigureOut">
              <a:rPr lang="da-DK" smtClean="0"/>
              <a:t>05.11.2021</a:t>
            </a:fld>
            <a:endParaRPr lang="da-DK"/>
          </a:p>
        </p:txBody>
      </p:sp>
      <p:sp>
        <p:nvSpPr>
          <p:cNvPr id="5" name="Footer Placeholder 4">
            <a:extLst>
              <a:ext uri="{FF2B5EF4-FFF2-40B4-BE49-F238E27FC236}">
                <a16:creationId xmlns:a16="http://schemas.microsoft.com/office/drawing/2014/main" id="{CE3741CF-3090-D348-B1AF-B3F293044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41A1FB0-1778-944E-B0CD-30A2A3955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76DD1-F89D-5540-806B-DDF7294B51C0}" type="slidenum">
              <a:rPr lang="da-DK" smtClean="0"/>
              <a:t>‹#›</a:t>
            </a:fld>
            <a:endParaRPr lang="da-DK"/>
          </a:p>
        </p:txBody>
      </p:sp>
    </p:spTree>
    <p:extLst>
      <p:ext uri="{BB962C8B-B14F-4D97-AF65-F5344CB8AC3E}">
        <p14:creationId xmlns:p14="http://schemas.microsoft.com/office/powerpoint/2010/main" val="348659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1767-CF3D-F542-A1BA-64AB9F56C81A}"/>
              </a:ext>
            </a:extLst>
          </p:cNvPr>
          <p:cNvSpPr>
            <a:spLocks noGrp="1"/>
          </p:cNvSpPr>
          <p:nvPr>
            <p:ph type="ctrTitle"/>
          </p:nvPr>
        </p:nvSpPr>
        <p:spPr/>
        <p:txBody>
          <a:bodyPr/>
          <a:lstStyle/>
          <a:p>
            <a:r>
              <a:rPr lang="da-DK" dirty="0"/>
              <a:t>New </a:t>
            </a:r>
            <a:r>
              <a:rPr lang="en-US" dirty="0"/>
              <a:t>profiles</a:t>
            </a:r>
          </a:p>
        </p:txBody>
      </p:sp>
      <p:sp>
        <p:nvSpPr>
          <p:cNvPr id="3" name="Subtitle 2">
            <a:extLst>
              <a:ext uri="{FF2B5EF4-FFF2-40B4-BE49-F238E27FC236}">
                <a16:creationId xmlns:a16="http://schemas.microsoft.com/office/drawing/2014/main" id="{5BFEB235-6ABB-3448-89CC-81FD5FDADDC3}"/>
              </a:ext>
            </a:extLst>
          </p:cNvPr>
          <p:cNvSpPr>
            <a:spLocks noGrp="1"/>
          </p:cNvSpPr>
          <p:nvPr>
            <p:ph type="subTitle" idx="1"/>
          </p:nvPr>
        </p:nvSpPr>
        <p:spPr/>
        <p:txBody>
          <a:bodyPr/>
          <a:lstStyle/>
          <a:p>
            <a:r>
              <a:rPr lang="da-DK" dirty="0"/>
              <a:t>To </a:t>
            </a:r>
            <a:r>
              <a:rPr lang="da-DK" dirty="0" err="1"/>
              <a:t>be</a:t>
            </a:r>
            <a:r>
              <a:rPr lang="da-DK" dirty="0"/>
              <a:t> </a:t>
            </a:r>
            <a:r>
              <a:rPr lang="da-DK" dirty="0" err="1"/>
              <a:t>added</a:t>
            </a:r>
            <a:r>
              <a:rPr lang="da-DK" dirty="0"/>
              <a:t> to </a:t>
            </a:r>
            <a:r>
              <a:rPr lang="da-DK" dirty="0" err="1"/>
              <a:t>sumondo.co</a:t>
            </a:r>
            <a:endParaRPr lang="da-DK" dirty="0"/>
          </a:p>
        </p:txBody>
      </p:sp>
    </p:spTree>
    <p:extLst>
      <p:ext uri="{BB962C8B-B14F-4D97-AF65-F5344CB8AC3E}">
        <p14:creationId xmlns:p14="http://schemas.microsoft.com/office/powerpoint/2010/main" val="2934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Bo </a:t>
            </a:r>
            <a:r>
              <a:rPr lang="da-DK" dirty="0" err="1"/>
              <a:t>Netterstrom</a:t>
            </a:r>
            <a:endParaRPr lang="da-DK" dirty="0"/>
          </a:p>
        </p:txBody>
      </p:sp>
      <p:sp>
        <p:nvSpPr>
          <p:cNvPr id="7" name="Rectangle 6">
            <a:extLst>
              <a:ext uri="{FF2B5EF4-FFF2-40B4-BE49-F238E27FC236}">
                <a16:creationId xmlns:a16="http://schemas.microsoft.com/office/drawing/2014/main" id="{F3B174A5-E0B9-384E-AA8E-6D99B21ED04E}"/>
              </a:ext>
            </a:extLst>
          </p:cNvPr>
          <p:cNvSpPr/>
          <p:nvPr/>
        </p:nvSpPr>
        <p:spPr>
          <a:xfrm>
            <a:off x="978794" y="3503363"/>
            <a:ext cx="10277341" cy="2265975"/>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t>Bo Netterstrøm, chief physician, Dr. med., Senior Researcher</a:t>
            </a:r>
          </a:p>
          <a:p>
            <a:r>
              <a:rPr lang="en-US"/>
              <a:t>Dealing with stress treatment programmes i.e. CopeStress (latest publication BioMedResInt 2015) and stress research. Six books on stress. Latest ” Stress og Arbejde” Og ” Kort og Godt om Stress” med Yun Ladegaard og Pernille Rasmussen 2014. Publications on epidemiology in occupational health and psychosocial work environment.</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Medical professional</a:t>
            </a:r>
            <a:endParaRPr lang="en-US" dirty="0"/>
          </a:p>
        </p:txBody>
      </p:sp>
      <p:pic>
        <p:nvPicPr>
          <p:cNvPr id="10" name="Picture 9">
            <a:extLst>
              <a:ext uri="{FF2B5EF4-FFF2-40B4-BE49-F238E27FC236}">
                <a16:creationId xmlns:a16="http://schemas.microsoft.com/office/drawing/2014/main" id="{6F2C9FE9-0718-244D-AE8D-4B31800A5FE1}"/>
              </a:ext>
            </a:extLst>
          </p:cNvPr>
          <p:cNvPicPr>
            <a:picLocks noChangeAspect="1"/>
          </p:cNvPicPr>
          <p:nvPr/>
        </p:nvPicPr>
        <p:blipFill>
          <a:blip r:embed="rId2"/>
          <a:stretch>
            <a:fillRect/>
          </a:stretch>
        </p:blipFill>
        <p:spPr>
          <a:xfrm>
            <a:off x="978794" y="1522749"/>
            <a:ext cx="1800000" cy="1800000"/>
          </a:xfrm>
          <a:prstGeom prst="rect">
            <a:avLst/>
          </a:prstGeom>
        </p:spPr>
      </p:pic>
      <p:sp>
        <p:nvSpPr>
          <p:cNvPr id="11" name="Rectangle 10">
            <a:extLst>
              <a:ext uri="{FF2B5EF4-FFF2-40B4-BE49-F238E27FC236}">
                <a16:creationId xmlns:a16="http://schemas.microsoft.com/office/drawing/2014/main" id="{0EB0FCEE-3779-D040-A59F-FFE4DDB67929}"/>
              </a:ext>
            </a:extLst>
          </p:cNvPr>
          <p:cNvSpPr/>
          <p:nvPr/>
        </p:nvSpPr>
        <p:spPr>
          <a:xfrm>
            <a:off x="978793" y="5949952"/>
            <a:ext cx="10277341" cy="446355"/>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MD 1975, Ph.D. 1983 Dr. Medical Science University of Copenhagen 1993 in Medicine.</a:t>
            </a:r>
          </a:p>
        </p:txBody>
      </p:sp>
    </p:spTree>
    <p:extLst>
      <p:ext uri="{BB962C8B-B14F-4D97-AF65-F5344CB8AC3E}">
        <p14:creationId xmlns:p14="http://schemas.microsoft.com/office/powerpoint/2010/main" val="212165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Søren</a:t>
            </a:r>
          </a:p>
        </p:txBody>
      </p:sp>
      <p:sp>
        <p:nvSpPr>
          <p:cNvPr id="7" name="Rectangle 6">
            <a:extLst>
              <a:ext uri="{FF2B5EF4-FFF2-40B4-BE49-F238E27FC236}">
                <a16:creationId xmlns:a16="http://schemas.microsoft.com/office/drawing/2014/main" id="{F3B174A5-E0B9-384E-AA8E-6D99B21ED04E}"/>
              </a:ext>
            </a:extLst>
          </p:cNvPr>
          <p:cNvSpPr/>
          <p:nvPr/>
        </p:nvSpPr>
        <p:spPr>
          <a:xfrm>
            <a:off x="978794" y="3503363"/>
            <a:ext cx="10277341" cy="2265975"/>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t>Søren</a:t>
            </a:r>
            <a:r>
              <a:rPr lang="en-US" dirty="0"/>
              <a:t> has 20+ experience in clinical practice as medical specialist doctor. He has passion for strategic business planning, health-tech innovation, and digital transformation within the health care industry. Extensive knowledge and international leadership experience in Medical Assistance and Health Insurance operations. A global commercial mindset with a long track record in presentations supporting sales and marketing.</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Medical professional</a:t>
            </a:r>
            <a:endParaRPr lang="en-US" dirty="0"/>
          </a:p>
        </p:txBody>
      </p:sp>
      <p:pic>
        <p:nvPicPr>
          <p:cNvPr id="4" name="Picture 3">
            <a:extLst>
              <a:ext uri="{FF2B5EF4-FFF2-40B4-BE49-F238E27FC236}">
                <a16:creationId xmlns:a16="http://schemas.microsoft.com/office/drawing/2014/main" id="{06D368C8-4CF7-B04E-BA91-B9F596A9AE76}"/>
              </a:ext>
            </a:extLst>
          </p:cNvPr>
          <p:cNvPicPr>
            <a:picLocks noChangeAspect="1"/>
          </p:cNvPicPr>
          <p:nvPr/>
        </p:nvPicPr>
        <p:blipFill>
          <a:blip r:embed="rId2"/>
          <a:stretch>
            <a:fillRect/>
          </a:stretch>
        </p:blipFill>
        <p:spPr>
          <a:xfrm>
            <a:off x="978793" y="1522749"/>
            <a:ext cx="1800000" cy="1800000"/>
          </a:xfrm>
          <a:prstGeom prst="rect">
            <a:avLst/>
          </a:prstGeom>
        </p:spPr>
      </p:pic>
    </p:spTree>
    <p:extLst>
      <p:ext uri="{BB962C8B-B14F-4D97-AF65-F5344CB8AC3E}">
        <p14:creationId xmlns:p14="http://schemas.microsoft.com/office/powerpoint/2010/main" val="5231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Henrik Harboe</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DEVICES ADVISOR</a:t>
            </a:r>
          </a:p>
        </p:txBody>
      </p:sp>
      <p:pic>
        <p:nvPicPr>
          <p:cNvPr id="4" name="Picture 3">
            <a:extLst>
              <a:ext uri="{FF2B5EF4-FFF2-40B4-BE49-F238E27FC236}">
                <a16:creationId xmlns:a16="http://schemas.microsoft.com/office/drawing/2014/main" id="{2B6C9DD5-527A-4940-9268-8A14235E4180}"/>
              </a:ext>
            </a:extLst>
          </p:cNvPr>
          <p:cNvPicPr>
            <a:picLocks noChangeAspect="1"/>
          </p:cNvPicPr>
          <p:nvPr/>
        </p:nvPicPr>
        <p:blipFill>
          <a:blip r:embed="rId2"/>
          <a:stretch>
            <a:fillRect/>
          </a:stretch>
        </p:blipFill>
        <p:spPr>
          <a:xfrm>
            <a:off x="978794" y="1522749"/>
            <a:ext cx="1800000" cy="1800000"/>
          </a:xfrm>
          <a:prstGeom prst="rect">
            <a:avLst/>
          </a:prstGeom>
        </p:spPr>
      </p:pic>
      <p:sp>
        <p:nvSpPr>
          <p:cNvPr id="9" name="Rectangle 8">
            <a:extLst>
              <a:ext uri="{FF2B5EF4-FFF2-40B4-BE49-F238E27FC236}">
                <a16:creationId xmlns:a16="http://schemas.microsoft.com/office/drawing/2014/main" id="{228B9860-251A-044B-9CB4-114A064E5518}"/>
              </a:ext>
            </a:extLst>
          </p:cNvPr>
          <p:cNvSpPr/>
          <p:nvPr/>
        </p:nvSpPr>
        <p:spPr>
          <a:xfrm>
            <a:off x="978794" y="3503363"/>
            <a:ext cx="10277341" cy="2265975"/>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Henrik </a:t>
            </a:r>
            <a:r>
              <a:rPr lang="en-US" dirty="0" err="1"/>
              <a:t>Harboe</a:t>
            </a:r>
            <a:r>
              <a:rPr lang="en-US" dirty="0"/>
              <a:t>, medical devices advisor and member of Board of Directors in several </a:t>
            </a:r>
            <a:r>
              <a:rPr lang="en-US" dirty="0" err="1"/>
              <a:t>organisations</a:t>
            </a:r>
            <a:r>
              <a:rPr lang="en-US" dirty="0"/>
              <a:t>.</a:t>
            </a:r>
          </a:p>
          <a:p>
            <a:r>
              <a:rPr lang="en-US" dirty="0"/>
              <a:t>World class medical professional with affinity to device development and clinical documentation including transcription of scientific facts into clinically relevant product positioning, marketing and sales.</a:t>
            </a:r>
          </a:p>
        </p:txBody>
      </p:sp>
      <p:sp>
        <p:nvSpPr>
          <p:cNvPr id="11" name="Rectangle 10">
            <a:extLst>
              <a:ext uri="{FF2B5EF4-FFF2-40B4-BE49-F238E27FC236}">
                <a16:creationId xmlns:a16="http://schemas.microsoft.com/office/drawing/2014/main" id="{A40C1F73-2B1F-7B49-893C-F29A4E67A829}"/>
              </a:ext>
            </a:extLst>
          </p:cNvPr>
          <p:cNvSpPr/>
          <p:nvPr/>
        </p:nvSpPr>
        <p:spPr>
          <a:xfrm>
            <a:off x="978793" y="5949951"/>
            <a:ext cx="10277341" cy="54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Master Degree in Medicine from University of Copenhagen, 1978</a:t>
            </a:r>
          </a:p>
          <a:p>
            <a:r>
              <a:rPr lang="en-US" dirty="0"/>
              <a:t>Licensed physician by The National Health Service of Denmark, 1980</a:t>
            </a:r>
          </a:p>
        </p:txBody>
      </p:sp>
    </p:spTree>
    <p:extLst>
      <p:ext uri="{BB962C8B-B14F-4D97-AF65-F5344CB8AC3E}">
        <p14:creationId xmlns:p14="http://schemas.microsoft.com/office/powerpoint/2010/main" val="301461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Claudia Kjeldgaard</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DIRECTOR</a:t>
            </a:r>
          </a:p>
        </p:txBody>
      </p:sp>
      <p:sp>
        <p:nvSpPr>
          <p:cNvPr id="9" name="Rectangle 8">
            <a:extLst>
              <a:ext uri="{FF2B5EF4-FFF2-40B4-BE49-F238E27FC236}">
                <a16:creationId xmlns:a16="http://schemas.microsoft.com/office/drawing/2014/main" id="{228B9860-251A-044B-9CB4-114A064E5518}"/>
              </a:ext>
            </a:extLst>
          </p:cNvPr>
          <p:cNvSpPr/>
          <p:nvPr/>
        </p:nvSpPr>
        <p:spPr>
          <a:xfrm>
            <a:off x="978794" y="3503364"/>
            <a:ext cx="10277341" cy="1685582"/>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Claudia </a:t>
            </a:r>
            <a:r>
              <a:rPr lang="en-US" dirty="0" err="1"/>
              <a:t>Kjeldgaard</a:t>
            </a:r>
            <a:r>
              <a:rPr lang="en-US" dirty="0"/>
              <a:t> is a performance-oriented sales manager with broad experience in strategic solutions, sales and negotiation in the Nordic region. She has specialized in performance management, coaching, negotiations, sales and communication. Claudia has extensive professional experience from big companies like: Danske Bank, PFA Pension, </a:t>
            </a:r>
            <a:r>
              <a:rPr lang="en-US" dirty="0" err="1"/>
              <a:t>Tryg</a:t>
            </a:r>
            <a:r>
              <a:rPr lang="en-US" dirty="0"/>
              <a:t>, Aon Denmark. Currently she is working as a Sales Director in </a:t>
            </a:r>
            <a:r>
              <a:rPr lang="en-US" dirty="0" err="1"/>
              <a:t>Gjensidige</a:t>
            </a:r>
            <a:r>
              <a:rPr lang="en-US" dirty="0"/>
              <a:t>.</a:t>
            </a:r>
          </a:p>
        </p:txBody>
      </p:sp>
      <p:sp>
        <p:nvSpPr>
          <p:cNvPr id="11" name="Rectangle 10">
            <a:extLst>
              <a:ext uri="{FF2B5EF4-FFF2-40B4-BE49-F238E27FC236}">
                <a16:creationId xmlns:a16="http://schemas.microsoft.com/office/drawing/2014/main" id="{A40C1F73-2B1F-7B49-893C-F29A4E67A829}"/>
              </a:ext>
            </a:extLst>
          </p:cNvPr>
          <p:cNvSpPr/>
          <p:nvPr/>
        </p:nvSpPr>
        <p:spPr>
          <a:xfrm>
            <a:off x="978793" y="5369561"/>
            <a:ext cx="10277341" cy="112039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Master Degree in Leadership in Practice from Niels Brock, 2015</a:t>
            </a:r>
          </a:p>
          <a:p>
            <a:r>
              <a:rPr lang="en-US" dirty="0"/>
              <a:t>Master Degree in Coaching and Organizations from </a:t>
            </a:r>
            <a:r>
              <a:rPr lang="en-US" dirty="0" err="1"/>
              <a:t>Erhvervsakademi</a:t>
            </a:r>
            <a:r>
              <a:rPr lang="en-US" dirty="0"/>
              <a:t> </a:t>
            </a:r>
            <a:r>
              <a:rPr lang="en-US" dirty="0" err="1"/>
              <a:t>Sjælland</a:t>
            </a:r>
            <a:r>
              <a:rPr lang="en-US" dirty="0"/>
              <a:t>, 2014</a:t>
            </a:r>
          </a:p>
          <a:p>
            <a:r>
              <a:rPr lang="en-US" dirty="0"/>
              <a:t>Masters Degree in Leadership from Niels Brock, 2008</a:t>
            </a:r>
          </a:p>
        </p:txBody>
      </p:sp>
      <p:pic>
        <p:nvPicPr>
          <p:cNvPr id="5" name="Picture 4">
            <a:extLst>
              <a:ext uri="{FF2B5EF4-FFF2-40B4-BE49-F238E27FC236}">
                <a16:creationId xmlns:a16="http://schemas.microsoft.com/office/drawing/2014/main" id="{1E5CAD27-A6CB-174D-A9D8-8D7C4CAC2C52}"/>
              </a:ext>
            </a:extLst>
          </p:cNvPr>
          <p:cNvPicPr>
            <a:picLocks noChangeAspect="1"/>
          </p:cNvPicPr>
          <p:nvPr/>
        </p:nvPicPr>
        <p:blipFill>
          <a:blip r:embed="rId2"/>
          <a:stretch>
            <a:fillRect/>
          </a:stretch>
        </p:blipFill>
        <p:spPr>
          <a:xfrm>
            <a:off x="978794" y="1522749"/>
            <a:ext cx="1800000" cy="1800000"/>
          </a:xfrm>
          <a:prstGeom prst="rect">
            <a:avLst/>
          </a:prstGeom>
        </p:spPr>
      </p:pic>
    </p:spTree>
    <p:extLst>
      <p:ext uri="{BB962C8B-B14F-4D97-AF65-F5344CB8AC3E}">
        <p14:creationId xmlns:p14="http://schemas.microsoft.com/office/powerpoint/2010/main" val="326702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Frank Østergaard</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 EXECUTIVE CUSTOMER SERVICE IBM NORDIC</a:t>
            </a:r>
          </a:p>
        </p:txBody>
      </p:sp>
      <p:sp>
        <p:nvSpPr>
          <p:cNvPr id="9" name="Rectangle 8">
            <a:extLst>
              <a:ext uri="{FF2B5EF4-FFF2-40B4-BE49-F238E27FC236}">
                <a16:creationId xmlns:a16="http://schemas.microsoft.com/office/drawing/2014/main" id="{228B9860-251A-044B-9CB4-114A064E5518}"/>
              </a:ext>
            </a:extLst>
          </p:cNvPr>
          <p:cNvSpPr/>
          <p:nvPr/>
        </p:nvSpPr>
        <p:spPr>
          <a:xfrm>
            <a:off x="978794" y="3503364"/>
            <a:ext cx="10277341" cy="2643436"/>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Frank </a:t>
            </a:r>
            <a:r>
              <a:rPr lang="en-US" dirty="0" err="1"/>
              <a:t>Østergaard</a:t>
            </a:r>
            <a:r>
              <a:rPr lang="en-US" dirty="0"/>
              <a:t> is director of the Customer Success Management organization within IBM. He and his team work to secure that the customers achieve the business objectives from their investments in IBM’s open, hybrid cloud platform and AI solutions. The CSM team works with customers to understand their needs, realize and identify use cases, design and architect solutions based on modernized architectures. Frank has more than 22 years of experience in Senior Leadership positions in Nordic, Europe and EMEA. During his career he has been leading teams from 25 to 250+ people and held budget responsibility of over 100 million USD.</a:t>
            </a:r>
          </a:p>
        </p:txBody>
      </p:sp>
      <p:pic>
        <p:nvPicPr>
          <p:cNvPr id="7" name="Picture 6">
            <a:extLst>
              <a:ext uri="{FF2B5EF4-FFF2-40B4-BE49-F238E27FC236}">
                <a16:creationId xmlns:a16="http://schemas.microsoft.com/office/drawing/2014/main" id="{B8FCF013-40B9-774D-8A05-6CB2E4C0B8B3}"/>
              </a:ext>
            </a:extLst>
          </p:cNvPr>
          <p:cNvPicPr>
            <a:picLocks noChangeAspect="1"/>
          </p:cNvPicPr>
          <p:nvPr/>
        </p:nvPicPr>
        <p:blipFill>
          <a:blip r:embed="rId2"/>
          <a:stretch>
            <a:fillRect/>
          </a:stretch>
        </p:blipFill>
        <p:spPr>
          <a:xfrm>
            <a:off x="978793" y="1522749"/>
            <a:ext cx="1800000" cy="1800000"/>
          </a:xfrm>
          <a:prstGeom prst="rect">
            <a:avLst/>
          </a:prstGeom>
        </p:spPr>
      </p:pic>
    </p:spTree>
    <p:extLst>
      <p:ext uri="{BB962C8B-B14F-4D97-AF65-F5344CB8AC3E}">
        <p14:creationId xmlns:p14="http://schemas.microsoft.com/office/powerpoint/2010/main" val="4148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Christina Andersen</a:t>
            </a:r>
          </a:p>
        </p:txBody>
      </p:sp>
      <p:sp>
        <p:nvSpPr>
          <p:cNvPr id="8" name="Rectangle 7">
            <a:extLst>
              <a:ext uri="{FF2B5EF4-FFF2-40B4-BE49-F238E27FC236}">
                <a16:creationId xmlns:a16="http://schemas.microsoft.com/office/drawing/2014/main" id="{7693427C-9000-F645-BAAC-304C08A3071B}"/>
              </a:ext>
            </a:extLst>
          </p:cNvPr>
          <p:cNvSpPr/>
          <p:nvPr/>
        </p:nvSpPr>
        <p:spPr>
          <a:xfrm>
            <a:off x="3357182" y="1522749"/>
            <a:ext cx="2173286"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SENIOR MANAGER</a:t>
            </a:r>
          </a:p>
          <a:p>
            <a:pPr algn="ctr"/>
            <a:r>
              <a:rPr lang="en-US" dirty="0"/>
              <a:t>SALES EXCELLENCE</a:t>
            </a:r>
          </a:p>
          <a:p>
            <a:pPr algn="ctr"/>
            <a:r>
              <a:rPr lang="en-US" dirty="0"/>
              <a:t>COLOPLAST</a:t>
            </a:r>
          </a:p>
        </p:txBody>
      </p:sp>
      <p:sp>
        <p:nvSpPr>
          <p:cNvPr id="9" name="Rectangle 8">
            <a:extLst>
              <a:ext uri="{FF2B5EF4-FFF2-40B4-BE49-F238E27FC236}">
                <a16:creationId xmlns:a16="http://schemas.microsoft.com/office/drawing/2014/main" id="{228B9860-251A-044B-9CB4-114A064E5518}"/>
              </a:ext>
            </a:extLst>
          </p:cNvPr>
          <p:cNvSpPr/>
          <p:nvPr/>
        </p:nvSpPr>
        <p:spPr>
          <a:xfrm>
            <a:off x="978794" y="3810000"/>
            <a:ext cx="10277341" cy="1896532"/>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Christina Andersen is an international oriented business leader with high transformation and strategic skills. Christina has 15+ years of pharma leadership experience with prelaunch activities, product launches and market access. She led the transformation of Roche Denmark focusing on creating strong results, high transparency and trust. Changing from a traditional organizational setup into a matrix organization in 2015, and in 2019 she led the transformation and turned Roche into a highly agile organization.</a:t>
            </a:r>
          </a:p>
        </p:txBody>
      </p:sp>
      <p:pic>
        <p:nvPicPr>
          <p:cNvPr id="4" name="Picture 3">
            <a:extLst>
              <a:ext uri="{FF2B5EF4-FFF2-40B4-BE49-F238E27FC236}">
                <a16:creationId xmlns:a16="http://schemas.microsoft.com/office/drawing/2014/main" id="{B64B002D-1C84-9540-AA42-6B26ABBD1503}"/>
              </a:ext>
            </a:extLst>
          </p:cNvPr>
          <p:cNvPicPr>
            <a:picLocks noChangeAspect="1"/>
          </p:cNvPicPr>
          <p:nvPr/>
        </p:nvPicPr>
        <p:blipFill>
          <a:blip r:embed="rId2"/>
          <a:stretch>
            <a:fillRect/>
          </a:stretch>
        </p:blipFill>
        <p:spPr>
          <a:xfrm>
            <a:off x="978794" y="1522749"/>
            <a:ext cx="1800000" cy="1800000"/>
          </a:xfrm>
          <a:prstGeom prst="rect">
            <a:avLst/>
          </a:prstGeom>
        </p:spPr>
      </p:pic>
      <p:sp>
        <p:nvSpPr>
          <p:cNvPr id="10" name="Rectangle 9">
            <a:extLst>
              <a:ext uri="{FF2B5EF4-FFF2-40B4-BE49-F238E27FC236}">
                <a16:creationId xmlns:a16="http://schemas.microsoft.com/office/drawing/2014/main" id="{B19B338C-21CE-E84D-BBE9-10CE305215DF}"/>
              </a:ext>
            </a:extLst>
          </p:cNvPr>
          <p:cNvSpPr/>
          <p:nvPr/>
        </p:nvSpPr>
        <p:spPr>
          <a:xfrm>
            <a:off x="978793" y="5949951"/>
            <a:ext cx="10277341" cy="54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Master Degree in Business Development from Copenhagen Business School, 2020</a:t>
            </a:r>
          </a:p>
        </p:txBody>
      </p:sp>
    </p:spTree>
    <p:extLst>
      <p:ext uri="{BB962C8B-B14F-4D97-AF65-F5344CB8AC3E}">
        <p14:creationId xmlns:p14="http://schemas.microsoft.com/office/powerpoint/2010/main" val="271332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Birgitte Claudius</a:t>
            </a:r>
          </a:p>
        </p:txBody>
      </p:sp>
      <p:sp>
        <p:nvSpPr>
          <p:cNvPr id="8" name="Rectangle 7">
            <a:extLst>
              <a:ext uri="{FF2B5EF4-FFF2-40B4-BE49-F238E27FC236}">
                <a16:creationId xmlns:a16="http://schemas.microsoft.com/office/drawing/2014/main" id="{7693427C-9000-F645-BAAC-304C08A3071B}"/>
              </a:ext>
            </a:extLst>
          </p:cNvPr>
          <p:cNvSpPr/>
          <p:nvPr/>
        </p:nvSpPr>
        <p:spPr>
          <a:xfrm>
            <a:off x="3357181" y="1522749"/>
            <a:ext cx="3585485"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MD HD</a:t>
            </a:r>
          </a:p>
          <a:p>
            <a:pPr algn="ctr"/>
            <a:r>
              <a:rPr lang="en-US" dirty="0"/>
              <a:t>SENIOR MEDICAL LEADER IN LIFE SCIENCE, DRUG DEVELOPMENT AND CHANGE MANAGEMENT</a:t>
            </a:r>
          </a:p>
        </p:txBody>
      </p:sp>
      <p:sp>
        <p:nvSpPr>
          <p:cNvPr id="9" name="Rectangle 8">
            <a:extLst>
              <a:ext uri="{FF2B5EF4-FFF2-40B4-BE49-F238E27FC236}">
                <a16:creationId xmlns:a16="http://schemas.microsoft.com/office/drawing/2014/main" id="{228B9860-251A-044B-9CB4-114A064E5518}"/>
              </a:ext>
            </a:extLst>
          </p:cNvPr>
          <p:cNvSpPr/>
          <p:nvPr/>
        </p:nvSpPr>
        <p:spPr>
          <a:xfrm>
            <a:off x="978794" y="3810000"/>
            <a:ext cx="10277341" cy="1896532"/>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t>Birgitte</a:t>
            </a:r>
            <a:r>
              <a:rPr lang="en-US" dirty="0"/>
              <a:t> Claudius is a medical leader in Life Science with 20+ years of experience from strategic and </a:t>
            </a:r>
            <a:r>
              <a:rPr lang="en-US" dirty="0" err="1"/>
              <a:t>organisational</a:t>
            </a:r>
            <a:r>
              <a:rPr lang="en-US" dirty="0"/>
              <a:t> Leadership, Drug Development, People Management and Change Management. She has a deep understanding of all aspects of planning and executing drug development </a:t>
            </a:r>
            <a:r>
              <a:rPr lang="en-US" dirty="0" err="1"/>
              <a:t>programmes</a:t>
            </a:r>
            <a:r>
              <a:rPr lang="en-US" dirty="0"/>
              <a:t> - clinical trials from phase I-IV. Her therapeutic areas of expertise are Diabetes, Obesity, NASH, respiratory medicine, cardiovascular, oncology and general endocrinology</a:t>
            </a:r>
          </a:p>
        </p:txBody>
      </p:sp>
      <p:sp>
        <p:nvSpPr>
          <p:cNvPr id="10" name="Rectangle 9">
            <a:extLst>
              <a:ext uri="{FF2B5EF4-FFF2-40B4-BE49-F238E27FC236}">
                <a16:creationId xmlns:a16="http://schemas.microsoft.com/office/drawing/2014/main" id="{B19B338C-21CE-E84D-BBE9-10CE305215DF}"/>
              </a:ext>
            </a:extLst>
          </p:cNvPr>
          <p:cNvSpPr/>
          <p:nvPr/>
        </p:nvSpPr>
        <p:spPr>
          <a:xfrm>
            <a:off x="978793" y="5842000"/>
            <a:ext cx="10277341" cy="647951"/>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Master Degree in Medical Science from University of Copenhagen, 2000</a:t>
            </a:r>
          </a:p>
          <a:p>
            <a:r>
              <a:rPr lang="en-US" dirty="0"/>
              <a:t>Bachelor in Organization and Management, Copenhagen Business School, 2008</a:t>
            </a:r>
          </a:p>
        </p:txBody>
      </p:sp>
      <p:pic>
        <p:nvPicPr>
          <p:cNvPr id="5" name="Picture 4">
            <a:extLst>
              <a:ext uri="{FF2B5EF4-FFF2-40B4-BE49-F238E27FC236}">
                <a16:creationId xmlns:a16="http://schemas.microsoft.com/office/drawing/2014/main" id="{7B559848-C255-B34B-98E3-BB3845CFD683}"/>
              </a:ext>
            </a:extLst>
          </p:cNvPr>
          <p:cNvPicPr>
            <a:picLocks noChangeAspect="1"/>
          </p:cNvPicPr>
          <p:nvPr/>
        </p:nvPicPr>
        <p:blipFill>
          <a:blip r:embed="rId2"/>
          <a:stretch>
            <a:fillRect/>
          </a:stretch>
        </p:blipFill>
        <p:spPr>
          <a:xfrm>
            <a:off x="978793" y="1522749"/>
            <a:ext cx="1800000" cy="1800000"/>
          </a:xfrm>
          <a:prstGeom prst="rect">
            <a:avLst/>
          </a:prstGeom>
        </p:spPr>
      </p:pic>
    </p:spTree>
    <p:extLst>
      <p:ext uri="{BB962C8B-B14F-4D97-AF65-F5344CB8AC3E}">
        <p14:creationId xmlns:p14="http://schemas.microsoft.com/office/powerpoint/2010/main" val="297413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3F9-8C58-C449-A92C-23997F526DA8}"/>
              </a:ext>
            </a:extLst>
          </p:cNvPr>
          <p:cNvSpPr>
            <a:spLocks noGrp="1"/>
          </p:cNvSpPr>
          <p:nvPr>
            <p:ph type="title"/>
          </p:nvPr>
        </p:nvSpPr>
        <p:spPr/>
        <p:txBody>
          <a:bodyPr/>
          <a:lstStyle/>
          <a:p>
            <a:r>
              <a:rPr lang="da-DK" dirty="0"/>
              <a:t>Morten </a:t>
            </a:r>
            <a:r>
              <a:rPr lang="da-DK" dirty="0" err="1"/>
              <a:t>Ronde</a:t>
            </a:r>
            <a:endParaRPr lang="da-DK" dirty="0"/>
          </a:p>
        </p:txBody>
      </p:sp>
      <p:sp>
        <p:nvSpPr>
          <p:cNvPr id="8" name="Rectangle 7">
            <a:extLst>
              <a:ext uri="{FF2B5EF4-FFF2-40B4-BE49-F238E27FC236}">
                <a16:creationId xmlns:a16="http://schemas.microsoft.com/office/drawing/2014/main" id="{7693427C-9000-F645-BAAC-304C08A3071B}"/>
              </a:ext>
            </a:extLst>
          </p:cNvPr>
          <p:cNvSpPr/>
          <p:nvPr/>
        </p:nvSpPr>
        <p:spPr>
          <a:xfrm>
            <a:off x="3357181" y="1522749"/>
            <a:ext cx="3585485" cy="1800000"/>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LAWYER, LOBBYIST AND ENTREPRENEUR</a:t>
            </a:r>
            <a:endParaRPr lang="en-US" dirty="0"/>
          </a:p>
        </p:txBody>
      </p:sp>
      <p:sp>
        <p:nvSpPr>
          <p:cNvPr id="9" name="Rectangle 8">
            <a:extLst>
              <a:ext uri="{FF2B5EF4-FFF2-40B4-BE49-F238E27FC236}">
                <a16:creationId xmlns:a16="http://schemas.microsoft.com/office/drawing/2014/main" id="{228B9860-251A-044B-9CB4-114A064E5518}"/>
              </a:ext>
            </a:extLst>
          </p:cNvPr>
          <p:cNvSpPr/>
          <p:nvPr/>
        </p:nvSpPr>
        <p:spPr>
          <a:xfrm>
            <a:off x="978794" y="3810000"/>
            <a:ext cx="10277341" cy="1896532"/>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Morten Ronde is founder and  managing partner at Nordic Gambling. He works in the cross-field of politics and regulation and is driven by diving into granular details of a legal issue, or working with a completely new business challenge. He has already built two thriving businesses: The Danish Online Gambling Association (</a:t>
            </a:r>
            <a:r>
              <a:rPr lang="en-US" dirty="0" err="1"/>
              <a:t>Spillebranchen</a:t>
            </a:r>
            <a:r>
              <a:rPr lang="en-US" dirty="0"/>
              <a:t>) and Nordic Gambling where he works with politicians, government regulators, gambling operators and software suppliers. Currently he is working on building Nordic Legal Law Firm, which will be focusing on legal fields outside of the gambling world.</a:t>
            </a:r>
          </a:p>
        </p:txBody>
      </p:sp>
      <p:sp>
        <p:nvSpPr>
          <p:cNvPr id="10" name="Rectangle 9">
            <a:extLst>
              <a:ext uri="{FF2B5EF4-FFF2-40B4-BE49-F238E27FC236}">
                <a16:creationId xmlns:a16="http://schemas.microsoft.com/office/drawing/2014/main" id="{B19B338C-21CE-E84D-BBE9-10CE305215DF}"/>
              </a:ext>
            </a:extLst>
          </p:cNvPr>
          <p:cNvSpPr/>
          <p:nvPr/>
        </p:nvSpPr>
        <p:spPr>
          <a:xfrm>
            <a:off x="978793" y="6011333"/>
            <a:ext cx="10277341" cy="478618"/>
          </a:xfrm>
          <a:prstGeom prst="rect">
            <a:avLst/>
          </a:prstGeom>
          <a:solidFill>
            <a:srgbClr val="1589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Master Degree in Law from University of Copenhagen, 2000</a:t>
            </a:r>
          </a:p>
        </p:txBody>
      </p:sp>
      <p:pic>
        <p:nvPicPr>
          <p:cNvPr id="4" name="Picture 3">
            <a:extLst>
              <a:ext uri="{FF2B5EF4-FFF2-40B4-BE49-F238E27FC236}">
                <a16:creationId xmlns:a16="http://schemas.microsoft.com/office/drawing/2014/main" id="{D1F3A1DA-CDB2-744E-9609-27C59F6FD787}"/>
              </a:ext>
            </a:extLst>
          </p:cNvPr>
          <p:cNvPicPr>
            <a:picLocks noChangeAspect="1"/>
          </p:cNvPicPr>
          <p:nvPr/>
        </p:nvPicPr>
        <p:blipFill>
          <a:blip r:embed="rId2"/>
          <a:stretch>
            <a:fillRect/>
          </a:stretch>
        </p:blipFill>
        <p:spPr>
          <a:xfrm>
            <a:off x="978793" y="1522749"/>
            <a:ext cx="1800000" cy="1800000"/>
          </a:xfrm>
          <a:prstGeom prst="rect">
            <a:avLst/>
          </a:prstGeom>
        </p:spPr>
      </p:pic>
    </p:spTree>
    <p:extLst>
      <p:ext uri="{BB962C8B-B14F-4D97-AF65-F5344CB8AC3E}">
        <p14:creationId xmlns:p14="http://schemas.microsoft.com/office/powerpoint/2010/main" val="1891090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789</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New profiles</vt:lpstr>
      <vt:lpstr>Bo Netterstrom</vt:lpstr>
      <vt:lpstr>Søren</vt:lpstr>
      <vt:lpstr>Henrik Harboe</vt:lpstr>
      <vt:lpstr>Claudia Kjeldgaard</vt:lpstr>
      <vt:lpstr>Frank Østergaard</vt:lpstr>
      <vt:lpstr>Christina Andersen</vt:lpstr>
      <vt:lpstr>Birgitte Claudius</vt:lpstr>
      <vt:lpstr>Morten Ronde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petianaidenova@hotmail.com</dc:creator>
  <cp:lastModifiedBy>petianaidenova@hotmail.com</cp:lastModifiedBy>
  <cp:revision>25</cp:revision>
  <dcterms:created xsi:type="dcterms:W3CDTF">2021-11-03T10:54:07Z</dcterms:created>
  <dcterms:modified xsi:type="dcterms:W3CDTF">2021-11-05T13:53:17Z</dcterms:modified>
</cp:coreProperties>
</file>