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0E07A0-D8FC-45F0-948F-B47A51EB04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cap="none" dirty="0"/>
              <a:t>交互式</a:t>
            </a:r>
            <a:r>
              <a:rPr lang="en-US" altLang="zh-CN" cap="none" dirty="0"/>
              <a:t>Shell</a:t>
            </a:r>
            <a:r>
              <a:rPr lang="zh-CN" altLang="en-US" cap="none" dirty="0"/>
              <a:t>的设计与实现</a:t>
            </a:r>
          </a:p>
        </p:txBody>
      </p:sp>
    </p:spTree>
    <p:extLst>
      <p:ext uri="{BB962C8B-B14F-4D97-AF65-F5344CB8AC3E}">
        <p14:creationId xmlns:p14="http://schemas.microsoft.com/office/powerpoint/2010/main" val="639868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765575-1308-4296-A085-93FAA77C6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63979"/>
          </a:xfrm>
        </p:spPr>
        <p:txBody>
          <a:bodyPr/>
          <a:lstStyle/>
          <a:p>
            <a:pPr algn="l"/>
            <a:r>
              <a:rPr lang="zh-CN" altLang="en-US" dirty="0"/>
              <a:t>题目简介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D9C3B6-094B-42BF-8939-508872C631D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1956816"/>
            <a:ext cx="10363826" cy="3688079"/>
          </a:xfrm>
        </p:spPr>
        <p:txBody>
          <a:bodyPr/>
          <a:lstStyle/>
          <a:p>
            <a:r>
              <a:rPr lang="zh-CN" altLang="zh-CN" dirty="0"/>
              <a:t>模拟实现一个简单的交互式</a:t>
            </a:r>
            <a:r>
              <a:rPr lang="en-US" altLang="zh-CN" dirty="0"/>
              <a:t>S</a:t>
            </a:r>
            <a:r>
              <a:rPr lang="en-US" altLang="zh-CN" cap="none" dirty="0"/>
              <a:t>hell</a:t>
            </a:r>
            <a:r>
              <a:rPr lang="zh-CN" altLang="zh-CN" dirty="0"/>
              <a:t>，取名为</a:t>
            </a:r>
            <a:r>
              <a:rPr lang="en-US" altLang="zh-CN" dirty="0" err="1"/>
              <a:t>M</a:t>
            </a:r>
            <a:r>
              <a:rPr lang="en-US" altLang="zh-CN" cap="none" dirty="0" err="1"/>
              <a:t>y</a:t>
            </a:r>
            <a:r>
              <a:rPr lang="en-US" altLang="zh-CN" dirty="0" err="1"/>
              <a:t>S</a:t>
            </a:r>
            <a:r>
              <a:rPr lang="en-US" altLang="zh-CN" cap="none" dirty="0" err="1"/>
              <a:t>hell</a:t>
            </a:r>
            <a:r>
              <a:rPr lang="zh-CN" altLang="zh-CN" dirty="0"/>
              <a:t>。为了得到命令行，</a:t>
            </a:r>
            <a:r>
              <a:rPr lang="en-US" altLang="zh-CN" dirty="0" err="1"/>
              <a:t>M</a:t>
            </a:r>
            <a:r>
              <a:rPr lang="en-US" altLang="zh-CN" cap="none" dirty="0" err="1"/>
              <a:t>y</a:t>
            </a:r>
            <a:r>
              <a:rPr lang="en-US" altLang="zh-CN" dirty="0" err="1"/>
              <a:t>S</a:t>
            </a:r>
            <a:r>
              <a:rPr lang="en-US" altLang="zh-CN" cap="none" dirty="0" err="1"/>
              <a:t>hell</a:t>
            </a:r>
            <a:r>
              <a:rPr lang="zh-CN" altLang="zh-CN" dirty="0"/>
              <a:t>执行一个阻塞性操作，直到用户根据提示符输入一条命令。</a:t>
            </a:r>
            <a:r>
              <a:rPr lang="en-US" altLang="zh-CN" cap="none" dirty="0" err="1"/>
              <a:t>My</a:t>
            </a:r>
            <a:r>
              <a:rPr lang="en-US" altLang="zh-CN" dirty="0" err="1"/>
              <a:t>S</a:t>
            </a:r>
            <a:r>
              <a:rPr lang="en-US" altLang="zh-CN" cap="none" dirty="0" err="1"/>
              <a:t>hell</a:t>
            </a:r>
            <a:r>
              <a:rPr lang="zh-CN" altLang="zh-CN" dirty="0"/>
              <a:t>通过</a:t>
            </a:r>
            <a:r>
              <a:rPr lang="en-US" altLang="zh-CN" cap="none" dirty="0"/>
              <a:t>gets</a:t>
            </a:r>
            <a:r>
              <a:rPr lang="en-US" altLang="zh-CN" dirty="0"/>
              <a:t>()</a:t>
            </a:r>
            <a:r>
              <a:rPr lang="zh-CN" altLang="zh-CN" dirty="0"/>
              <a:t>函数获得用户输入的命令行，并对输入进行解析。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）支持程序后台运行（判断是否包含“</a:t>
            </a:r>
            <a:r>
              <a:rPr lang="en-US" altLang="zh-CN" dirty="0"/>
              <a:t>&amp;”</a:t>
            </a:r>
            <a:r>
              <a:rPr lang="zh-CN" altLang="zh-CN" dirty="0"/>
              <a:t>字符）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）支持重定向（判断是否包含</a:t>
            </a:r>
            <a:r>
              <a:rPr lang="en-US" altLang="zh-CN" dirty="0"/>
              <a:t>”&lt;”</a:t>
            </a:r>
            <a:r>
              <a:rPr lang="zh-CN" altLang="zh-CN" dirty="0"/>
              <a:t>、</a:t>
            </a:r>
            <a:r>
              <a:rPr lang="en-US" altLang="zh-CN" dirty="0"/>
              <a:t>”&gt;”</a:t>
            </a:r>
            <a:r>
              <a:rPr lang="zh-CN" altLang="zh-CN" dirty="0"/>
              <a:t>字符）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）支持管道（判断是否包含</a:t>
            </a:r>
            <a:r>
              <a:rPr lang="en-US" altLang="zh-CN" dirty="0"/>
              <a:t>”|”</a:t>
            </a:r>
            <a:r>
              <a:rPr lang="zh-CN" altLang="zh-CN" dirty="0"/>
              <a:t>字符）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）支持内置命令：</a:t>
            </a:r>
            <a:r>
              <a:rPr lang="en-US" altLang="zh-CN" cap="none" dirty="0"/>
              <a:t>cd</a:t>
            </a:r>
            <a:r>
              <a:rPr lang="zh-CN" altLang="zh-CN" dirty="0"/>
              <a:t>（切换目录）、</a:t>
            </a:r>
            <a:r>
              <a:rPr lang="en-US" altLang="zh-CN" cap="none" dirty="0"/>
              <a:t>exit</a:t>
            </a:r>
            <a:r>
              <a:rPr lang="zh-CN" altLang="zh-CN" dirty="0"/>
              <a:t>（退出</a:t>
            </a:r>
            <a:r>
              <a:rPr lang="en-US" altLang="zh-CN" dirty="0"/>
              <a:t>S</a:t>
            </a:r>
            <a:r>
              <a:rPr lang="en-US" altLang="zh-CN" cap="none" dirty="0"/>
              <a:t>hell</a:t>
            </a:r>
            <a:r>
              <a:rPr lang="zh-CN" altLang="zh-CN" dirty="0"/>
              <a:t>）和</a:t>
            </a:r>
            <a:r>
              <a:rPr lang="en-US" altLang="zh-CN" cap="none" dirty="0"/>
              <a:t>path</a:t>
            </a:r>
            <a:r>
              <a:rPr lang="zh-CN" altLang="zh-CN" dirty="0"/>
              <a:t>（设置搜索路径）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9546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7ECD01-B3EB-4856-8129-AC8101E70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71955"/>
          </a:xfrm>
        </p:spPr>
        <p:txBody>
          <a:bodyPr/>
          <a:lstStyle/>
          <a:p>
            <a:pPr algn="l"/>
            <a:r>
              <a:rPr lang="zh-CN" altLang="en-US" dirty="0"/>
              <a:t>管道功能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D5D438-D2EB-4266-8D2B-69A4EE139E8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1554480"/>
            <a:ext cx="10363826" cy="1938528"/>
          </a:xfrm>
        </p:spPr>
        <p:txBody>
          <a:bodyPr/>
          <a:lstStyle/>
          <a:p>
            <a:r>
              <a:rPr lang="zh-CN" altLang="en-US" dirty="0"/>
              <a:t>根据“</a:t>
            </a:r>
            <a:r>
              <a:rPr lang="en-US" altLang="zh-CN" dirty="0"/>
              <a:t>|</a:t>
            </a:r>
            <a:r>
              <a:rPr lang="zh-CN" altLang="en-US" dirty="0"/>
              <a:t>”分割字符串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cap="none" dirty="0"/>
              <a:t>pipe</a:t>
            </a:r>
            <a:r>
              <a:rPr lang="en-US" altLang="zh-CN" dirty="0"/>
              <a:t>()</a:t>
            </a:r>
            <a:r>
              <a:rPr lang="zh-CN" altLang="en-US" dirty="0"/>
              <a:t>创建无名管道，</a:t>
            </a:r>
            <a:r>
              <a:rPr lang="en-US" altLang="zh-CN" cap="none" dirty="0"/>
              <a:t>fork</a:t>
            </a:r>
            <a:r>
              <a:rPr lang="en-US" altLang="zh-CN" dirty="0"/>
              <a:t>()</a:t>
            </a:r>
            <a:r>
              <a:rPr lang="zh-CN" altLang="en-US" dirty="0"/>
              <a:t>创建子进程</a:t>
            </a:r>
            <a:endParaRPr lang="en-US" altLang="zh-CN" dirty="0"/>
          </a:p>
          <a:p>
            <a:r>
              <a:rPr lang="zh-CN" altLang="en-US" dirty="0"/>
              <a:t>将标准输出重定向到管道，在子进程中执行第一个命令，结果写入管道中</a:t>
            </a:r>
            <a:endParaRPr lang="en-US" altLang="zh-CN" dirty="0"/>
          </a:p>
          <a:p>
            <a:r>
              <a:rPr lang="zh-CN" altLang="en-US" dirty="0"/>
              <a:t>将标准输入重定向到管道，在父进程中执行第二个命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7F67958-5764-473E-8284-5D6BA9346B21}"/>
              </a:ext>
            </a:extLst>
          </p:cNvPr>
          <p:cNvSpPr txBox="1"/>
          <p:nvPr/>
        </p:nvSpPr>
        <p:spPr>
          <a:xfrm>
            <a:off x="5052586" y="3639312"/>
            <a:ext cx="2086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命令</a:t>
            </a:r>
            <a:r>
              <a:rPr lang="en-US" altLang="zh-CN" sz="2400" dirty="0"/>
              <a:t>1 | </a:t>
            </a:r>
            <a:r>
              <a:rPr lang="zh-CN" altLang="en-US" sz="2400" dirty="0"/>
              <a:t>命令</a:t>
            </a:r>
            <a:r>
              <a:rPr lang="en-US" altLang="zh-CN" sz="2400" dirty="0"/>
              <a:t>2</a:t>
            </a:r>
            <a:endParaRPr lang="zh-CN" altLang="en-US" sz="2400" dirty="0"/>
          </a:p>
        </p:txBody>
      </p:sp>
      <p:sp>
        <p:nvSpPr>
          <p:cNvPr id="5" name="流程图: 直接访问存储器 4">
            <a:extLst>
              <a:ext uri="{FF2B5EF4-FFF2-40B4-BE49-F238E27FC236}">
                <a16:creationId xmlns:a16="http://schemas.microsoft.com/office/drawing/2014/main" id="{54665E04-857A-4F85-8100-69489E233813}"/>
              </a:ext>
            </a:extLst>
          </p:cNvPr>
          <p:cNvSpPr/>
          <p:nvPr/>
        </p:nvSpPr>
        <p:spPr>
          <a:xfrm>
            <a:off x="5769864" y="4526280"/>
            <a:ext cx="786384" cy="694944"/>
          </a:xfrm>
          <a:prstGeom prst="flowChartMagneticDru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7222EBC6-3A3F-4F76-9BA7-7EF695A61B06}"/>
              </a:ext>
            </a:extLst>
          </p:cNvPr>
          <p:cNvCxnSpPr>
            <a:cxnSpLocks/>
            <a:stCxn id="4" idx="1"/>
            <a:endCxn id="5" idx="1"/>
          </p:cNvCxnSpPr>
          <p:nvPr/>
        </p:nvCxnSpPr>
        <p:spPr>
          <a:xfrm rot="10800000" flipH="1" flipV="1">
            <a:off x="5052586" y="3870144"/>
            <a:ext cx="717278" cy="1003607"/>
          </a:xfrm>
          <a:prstGeom prst="bentConnector3">
            <a:avLst>
              <a:gd name="adj1" fmla="val -318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F6EC3746-5EC4-4F6A-81E3-A000AD577419}"/>
              </a:ext>
            </a:extLst>
          </p:cNvPr>
          <p:cNvCxnSpPr>
            <a:stCxn id="5" idx="4"/>
          </p:cNvCxnSpPr>
          <p:nvPr/>
        </p:nvCxnSpPr>
        <p:spPr>
          <a:xfrm flipV="1">
            <a:off x="6556248" y="4100977"/>
            <a:ext cx="201168" cy="7727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996147D-B4D2-47A6-864C-7CB88837610C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7139413" y="3870145"/>
            <a:ext cx="1126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D20A2785-F8EA-4FE4-B8B9-0970767CE776}"/>
              </a:ext>
            </a:extLst>
          </p:cNvPr>
          <p:cNvSpPr txBox="1"/>
          <p:nvPr/>
        </p:nvSpPr>
        <p:spPr>
          <a:xfrm>
            <a:off x="8266176" y="373164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输出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CB2AE4B-2913-45C2-AFBE-5A287D5CA7D5}"/>
              </a:ext>
            </a:extLst>
          </p:cNvPr>
          <p:cNvSpPr txBox="1"/>
          <p:nvPr/>
        </p:nvSpPr>
        <p:spPr>
          <a:xfrm>
            <a:off x="4347758" y="4156948"/>
            <a:ext cx="960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execvp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36AE293-6A2F-438E-9F27-134FC437BD7C}"/>
              </a:ext>
            </a:extLst>
          </p:cNvPr>
          <p:cNvSpPr txBox="1"/>
          <p:nvPr/>
        </p:nvSpPr>
        <p:spPr>
          <a:xfrm>
            <a:off x="6474691" y="4182380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system()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9732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B73C6F-3EDF-4FB5-B6DD-364995929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90243"/>
          </a:xfrm>
        </p:spPr>
        <p:txBody>
          <a:bodyPr/>
          <a:lstStyle/>
          <a:p>
            <a:pPr algn="l"/>
            <a:r>
              <a:rPr lang="zh-CN" altLang="en-US" dirty="0"/>
              <a:t>重定向功能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100617-A3AC-401D-B35F-6432D7FF760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1716946"/>
            <a:ext cx="10363826" cy="1584037"/>
          </a:xfrm>
        </p:spPr>
        <p:txBody>
          <a:bodyPr>
            <a:normAutofit/>
          </a:bodyPr>
          <a:lstStyle/>
          <a:p>
            <a:r>
              <a:rPr lang="zh-CN" altLang="en-US" dirty="0"/>
              <a:t>根据“</a:t>
            </a:r>
            <a:r>
              <a:rPr lang="en-US" altLang="zh-CN" dirty="0"/>
              <a:t>&gt;</a:t>
            </a:r>
            <a:r>
              <a:rPr lang="zh-CN" altLang="en-US" dirty="0"/>
              <a:t>”或“</a:t>
            </a:r>
            <a:r>
              <a:rPr lang="en-US" altLang="zh-CN" dirty="0"/>
              <a:t>&lt;</a:t>
            </a:r>
            <a:r>
              <a:rPr lang="zh-CN" altLang="en-US" dirty="0"/>
              <a:t>”分割字符串，得到命令和文件</a:t>
            </a:r>
            <a:endParaRPr lang="en-US" altLang="zh-CN" dirty="0"/>
          </a:p>
          <a:p>
            <a:r>
              <a:rPr lang="zh-CN" altLang="en-US" dirty="0"/>
              <a:t>如果是“</a:t>
            </a:r>
            <a:r>
              <a:rPr lang="en-US" altLang="zh-CN" dirty="0"/>
              <a:t>&gt;</a:t>
            </a:r>
            <a:r>
              <a:rPr lang="zh-CN" altLang="en-US" dirty="0"/>
              <a:t>” 将标准输出重定向到文件中</a:t>
            </a:r>
            <a:endParaRPr lang="en-US" altLang="zh-CN" dirty="0"/>
          </a:p>
          <a:p>
            <a:r>
              <a:rPr lang="zh-CN" altLang="en-US" dirty="0"/>
              <a:t>如果是“</a:t>
            </a:r>
            <a:r>
              <a:rPr lang="en-US" altLang="zh-CN" dirty="0"/>
              <a:t>&lt;</a:t>
            </a:r>
            <a:r>
              <a:rPr lang="zh-CN" altLang="en-US" dirty="0"/>
              <a:t>” 将标准输入重定向到文件中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A5ECAED-F817-43F5-B3FF-16BEAD2E302C}"/>
              </a:ext>
            </a:extLst>
          </p:cNvPr>
          <p:cNvSpPr txBox="1"/>
          <p:nvPr/>
        </p:nvSpPr>
        <p:spPr>
          <a:xfrm>
            <a:off x="1385842" y="3849624"/>
            <a:ext cx="2086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命令</a:t>
            </a:r>
            <a:r>
              <a:rPr lang="en-US" altLang="zh-CN" sz="2400" dirty="0"/>
              <a:t> &gt; </a:t>
            </a:r>
            <a:r>
              <a:rPr lang="zh-CN" altLang="en-US" sz="2400" dirty="0"/>
              <a:t>文件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FB0882A-B1C5-4770-A28E-53DEF89720FE}"/>
              </a:ext>
            </a:extLst>
          </p:cNvPr>
          <p:cNvSpPr txBox="1"/>
          <p:nvPr/>
        </p:nvSpPr>
        <p:spPr>
          <a:xfrm>
            <a:off x="1648126" y="4999875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dup2(fd,1)</a:t>
            </a:r>
            <a:endParaRPr lang="zh-CN" altLang="en-US" dirty="0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C074FDEB-43B0-4688-9560-464109A2629C}"/>
              </a:ext>
            </a:extLst>
          </p:cNvPr>
          <p:cNvCxnSpPr/>
          <p:nvPr/>
        </p:nvCxnSpPr>
        <p:spPr>
          <a:xfrm>
            <a:off x="1719072" y="4206240"/>
            <a:ext cx="0" cy="1188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FCCB01A-02C0-4DD0-B778-C3C409C0A6DA}"/>
              </a:ext>
            </a:extLst>
          </p:cNvPr>
          <p:cNvCxnSpPr>
            <a:cxnSpLocks/>
          </p:cNvCxnSpPr>
          <p:nvPr/>
        </p:nvCxnSpPr>
        <p:spPr>
          <a:xfrm>
            <a:off x="1719072" y="5394960"/>
            <a:ext cx="1030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478AA64-B6E0-40C9-8502-452A25E94D90}"/>
              </a:ext>
            </a:extLst>
          </p:cNvPr>
          <p:cNvCxnSpPr/>
          <p:nvPr/>
        </p:nvCxnSpPr>
        <p:spPr>
          <a:xfrm flipV="1">
            <a:off x="2749296" y="4206240"/>
            <a:ext cx="0" cy="1188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0DC2EB39-5BC1-4F21-A63B-42AE3DA96138}"/>
              </a:ext>
            </a:extLst>
          </p:cNvPr>
          <p:cNvSpPr txBox="1"/>
          <p:nvPr/>
        </p:nvSpPr>
        <p:spPr>
          <a:xfrm>
            <a:off x="5479306" y="3849624"/>
            <a:ext cx="2086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命令</a:t>
            </a:r>
            <a:r>
              <a:rPr lang="en-US" altLang="zh-CN" sz="2400" dirty="0"/>
              <a:t> &lt; </a:t>
            </a:r>
            <a:r>
              <a:rPr lang="zh-CN" altLang="en-US" sz="2400" dirty="0"/>
              <a:t>文件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846172D-048A-4154-9900-67422D3279A1}"/>
              </a:ext>
            </a:extLst>
          </p:cNvPr>
          <p:cNvSpPr txBox="1"/>
          <p:nvPr/>
        </p:nvSpPr>
        <p:spPr>
          <a:xfrm>
            <a:off x="5741590" y="4999875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dup2(fd,0)</a:t>
            </a:r>
            <a:endParaRPr lang="zh-CN" altLang="en-US" dirty="0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7A713D98-EBCB-4844-BC80-A78EA60213F3}"/>
              </a:ext>
            </a:extLst>
          </p:cNvPr>
          <p:cNvCxnSpPr/>
          <p:nvPr/>
        </p:nvCxnSpPr>
        <p:spPr>
          <a:xfrm>
            <a:off x="5812536" y="4206240"/>
            <a:ext cx="0" cy="1188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D6D1544C-59EC-47B2-B9A1-9F5066ADB07E}"/>
              </a:ext>
            </a:extLst>
          </p:cNvPr>
          <p:cNvCxnSpPr>
            <a:cxnSpLocks/>
          </p:cNvCxnSpPr>
          <p:nvPr/>
        </p:nvCxnSpPr>
        <p:spPr>
          <a:xfrm>
            <a:off x="5812536" y="5394960"/>
            <a:ext cx="1030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536C403-7D73-4F6E-A0E9-CE66A3368A0A}"/>
              </a:ext>
            </a:extLst>
          </p:cNvPr>
          <p:cNvCxnSpPr/>
          <p:nvPr/>
        </p:nvCxnSpPr>
        <p:spPr>
          <a:xfrm flipV="1">
            <a:off x="6842760" y="4206240"/>
            <a:ext cx="0" cy="1188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410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B73C6F-3EDF-4FB5-B6DD-364995929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90243"/>
          </a:xfrm>
        </p:spPr>
        <p:txBody>
          <a:bodyPr/>
          <a:lstStyle/>
          <a:p>
            <a:pPr algn="l"/>
            <a:r>
              <a:rPr lang="zh-CN" altLang="en-US" dirty="0"/>
              <a:t>后台运行功能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100617-A3AC-401D-B35F-6432D7FF760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1716946"/>
            <a:ext cx="10363826" cy="1053686"/>
          </a:xfrm>
        </p:spPr>
        <p:txBody>
          <a:bodyPr>
            <a:normAutofit/>
          </a:bodyPr>
          <a:lstStyle/>
          <a:p>
            <a:r>
              <a:rPr lang="zh-CN" altLang="en-US" dirty="0"/>
              <a:t>使用</a:t>
            </a:r>
            <a:r>
              <a:rPr lang="en-US" altLang="zh-CN" cap="none" dirty="0" err="1"/>
              <a:t>strchr</a:t>
            </a:r>
            <a:r>
              <a:rPr lang="en-US" altLang="zh-CN" cap="none" dirty="0"/>
              <a:t>()</a:t>
            </a:r>
            <a:r>
              <a:rPr lang="zh-CN" altLang="en-US" cap="none" dirty="0"/>
              <a:t>函数判断命令中是否含有“</a:t>
            </a:r>
            <a:r>
              <a:rPr lang="en-US" altLang="zh-CN" cap="none" dirty="0"/>
              <a:t>&amp;</a:t>
            </a:r>
            <a:r>
              <a:rPr lang="zh-CN" altLang="en-US" cap="none" dirty="0"/>
              <a:t>”</a:t>
            </a:r>
            <a:endParaRPr lang="en-US" altLang="zh-CN" cap="none" dirty="0"/>
          </a:p>
          <a:p>
            <a:r>
              <a:rPr lang="zh-CN" altLang="en-US" dirty="0"/>
              <a:t>创建子进程，在子进程中执行该命令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25343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604F9E-2532-4210-88E0-8BF8E8BEF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09115"/>
          </a:xfrm>
        </p:spPr>
        <p:txBody>
          <a:bodyPr/>
          <a:lstStyle/>
          <a:p>
            <a:pPr algn="l"/>
            <a:r>
              <a:rPr lang="zh-CN" altLang="en-US" dirty="0"/>
              <a:t>内置命令功能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74CEF2-4B7A-4E7F-A6CB-3C769ED0726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28216"/>
            <a:ext cx="10363826" cy="4062983"/>
          </a:xfrm>
        </p:spPr>
        <p:txBody>
          <a:bodyPr/>
          <a:lstStyle/>
          <a:p>
            <a:r>
              <a:rPr lang="zh-CN" altLang="en-US" dirty="0"/>
              <a:t>判断输入的命令是否包含</a:t>
            </a:r>
            <a:r>
              <a:rPr lang="zh-CN" altLang="en-US" cap="none" dirty="0"/>
              <a:t>“</a:t>
            </a:r>
            <a:r>
              <a:rPr lang="en-US" altLang="zh-CN" cap="none" dirty="0"/>
              <a:t>cd</a:t>
            </a:r>
            <a:r>
              <a:rPr lang="zh-CN" altLang="en-US" cap="none" dirty="0"/>
              <a:t>”“</a:t>
            </a:r>
            <a:r>
              <a:rPr lang="en-US" altLang="zh-CN" cap="none" dirty="0"/>
              <a:t>path</a:t>
            </a:r>
            <a:r>
              <a:rPr lang="zh-CN" altLang="en-US" cap="none" dirty="0"/>
              <a:t>”和“</a:t>
            </a:r>
            <a:r>
              <a:rPr lang="en-US" altLang="zh-CN" cap="none" dirty="0"/>
              <a:t>exit</a:t>
            </a:r>
            <a:r>
              <a:rPr lang="zh-CN" altLang="en-US" cap="none" dirty="0"/>
              <a:t>”</a:t>
            </a:r>
            <a:endParaRPr lang="en-US" altLang="zh-CN" cap="none" dirty="0"/>
          </a:p>
          <a:p>
            <a:r>
              <a:rPr lang="zh-CN" altLang="en-US" cap="none" dirty="0"/>
              <a:t>如果包含“</a:t>
            </a:r>
            <a:r>
              <a:rPr lang="en-US" altLang="zh-CN" cap="none" dirty="0"/>
              <a:t>cd</a:t>
            </a:r>
            <a:r>
              <a:rPr lang="zh-CN" altLang="en-US" cap="none" dirty="0"/>
              <a:t>”，使用</a:t>
            </a:r>
            <a:r>
              <a:rPr lang="en-US" altLang="zh-CN" cap="none" dirty="0" err="1"/>
              <a:t>chdir</a:t>
            </a:r>
            <a:r>
              <a:rPr lang="en-US" altLang="zh-CN" cap="none" dirty="0"/>
              <a:t>()</a:t>
            </a:r>
            <a:r>
              <a:rPr lang="zh-CN" altLang="en-US" cap="none" dirty="0"/>
              <a:t>切换工作目录</a:t>
            </a:r>
            <a:endParaRPr lang="en-US" altLang="zh-CN" cap="none" dirty="0"/>
          </a:p>
          <a:p>
            <a:r>
              <a:rPr lang="zh-CN" altLang="en-US" cap="none" dirty="0"/>
              <a:t>如果包含“</a:t>
            </a:r>
            <a:r>
              <a:rPr lang="en-US" altLang="zh-CN" cap="none" dirty="0"/>
              <a:t>path</a:t>
            </a:r>
            <a:r>
              <a:rPr lang="zh-CN" altLang="en-US" cap="none" dirty="0"/>
              <a:t>”，直接对全局变量</a:t>
            </a:r>
            <a:r>
              <a:rPr lang="en-US" altLang="zh-CN" cap="none" dirty="0" err="1"/>
              <a:t>gpath</a:t>
            </a:r>
            <a:r>
              <a:rPr lang="zh-CN" altLang="en-US" cap="none" dirty="0"/>
              <a:t>赋值</a:t>
            </a:r>
            <a:endParaRPr lang="en-US" altLang="zh-CN" cap="none" dirty="0"/>
          </a:p>
          <a:p>
            <a:r>
              <a:rPr lang="zh-CN" altLang="en-US" cap="none" dirty="0"/>
              <a:t>如果包含“</a:t>
            </a:r>
            <a:r>
              <a:rPr lang="en-US" altLang="zh-CN" cap="none" dirty="0"/>
              <a:t>exit</a:t>
            </a:r>
            <a:r>
              <a:rPr lang="zh-CN" altLang="en-US" cap="none"/>
              <a:t>”退出程序</a:t>
            </a:r>
            <a:endParaRPr lang="en-US" altLang="zh-CN" cap="none" dirty="0"/>
          </a:p>
          <a:p>
            <a:endParaRPr lang="en-US" altLang="zh-CN" cap="none" dirty="0"/>
          </a:p>
          <a:p>
            <a:endParaRPr lang="zh-CN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4036336481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265</TotalTime>
  <Words>322</Words>
  <Application>Microsoft Office PowerPoint</Application>
  <PresentationFormat>宽屏</PresentationFormat>
  <Paragraphs>32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宋体</vt:lpstr>
      <vt:lpstr>Arial</vt:lpstr>
      <vt:lpstr>Tw Cen MT</vt:lpstr>
      <vt:lpstr>水滴</vt:lpstr>
      <vt:lpstr>交互式Shell的设计与实现</vt:lpstr>
      <vt:lpstr>题目简介</vt:lpstr>
      <vt:lpstr>管道功能</vt:lpstr>
      <vt:lpstr>重定向功能</vt:lpstr>
      <vt:lpstr>后台运行功能</vt:lpstr>
      <vt:lpstr>内置命令功能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交互式Shell的设计与实现</dc:title>
  <dc:creator>Administrator</dc:creator>
  <cp:lastModifiedBy>PWH</cp:lastModifiedBy>
  <cp:revision>12</cp:revision>
  <dcterms:created xsi:type="dcterms:W3CDTF">2023-06-01T07:03:59Z</dcterms:created>
  <dcterms:modified xsi:type="dcterms:W3CDTF">2023-06-02T03:38:56Z</dcterms:modified>
</cp:coreProperties>
</file>