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58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23454;&#20064;\&#25968;&#25454;&#24211;&#23454;&#36341;\&#25968;&#25454;&#24211;&#35774;&#35745;\&#38656;&#27714;&#20998;&#26512;\&#25968;&#25454;&#23383;&#20856;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D346-3299-4240-9ECC-CF48AD64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907949" cy="1646302"/>
          </a:xfrm>
        </p:spPr>
        <p:txBody>
          <a:bodyPr/>
          <a:lstStyle/>
          <a:p>
            <a:pPr algn="ctr"/>
            <a:r>
              <a:rPr lang="zh-CN" altLang="zh-CN" dirty="0"/>
              <a:t>学校医院门诊管理信息系统数据库设计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8B077-E526-4DB9-815B-49EE42B92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901225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/>
              <a:t>汇报人：彭文皓</a:t>
            </a:r>
          </a:p>
        </p:txBody>
      </p:sp>
    </p:spTree>
    <p:extLst>
      <p:ext uri="{BB962C8B-B14F-4D97-AF65-F5344CB8AC3E}">
        <p14:creationId xmlns:p14="http://schemas.microsoft.com/office/powerpoint/2010/main" val="236152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609600"/>
            <a:ext cx="8615634" cy="670560"/>
          </a:xfrm>
        </p:spPr>
        <p:txBody>
          <a:bodyPr/>
          <a:lstStyle/>
          <a:p>
            <a:r>
              <a:rPr lang="zh-CN" altLang="en-US" dirty="0"/>
              <a:t>概念结构设计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438A67-F9E0-4292-B626-A09818956576}"/>
              </a:ext>
            </a:extLst>
          </p:cNvPr>
          <p:cNvSpPr txBox="1"/>
          <p:nvPr/>
        </p:nvSpPr>
        <p:spPr>
          <a:xfrm>
            <a:off x="877824" y="1482937"/>
            <a:ext cx="2941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</a:t>
            </a:r>
            <a:r>
              <a:rPr lang="en-US" altLang="zh-CN" sz="2400" dirty="0"/>
              <a:t>E-R</a:t>
            </a:r>
            <a:r>
              <a:rPr lang="zh-CN" altLang="en-US" sz="2400" dirty="0"/>
              <a:t>图</a:t>
            </a:r>
            <a:r>
              <a:rPr lang="en-US" altLang="zh-CN" sz="2400" dirty="0"/>
              <a:t>——</a:t>
            </a:r>
            <a:r>
              <a:rPr lang="zh-CN" altLang="en-US" sz="2400" dirty="0"/>
              <a:t>药品统计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437A53C-B4DB-46B5-84AF-19342E7D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66816" y="2299500"/>
            <a:ext cx="5489448" cy="2186876"/>
          </a:xfrm>
        </p:spPr>
        <p:txBody>
          <a:bodyPr>
            <a:normAutofit/>
          </a:bodyPr>
          <a:lstStyle/>
          <a:p>
            <a:r>
              <a:rPr lang="zh-CN" altLang="zh-CN" dirty="0"/>
              <a:t>警戒药品单：</a:t>
            </a:r>
            <a:r>
              <a:rPr lang="en-US" altLang="zh-CN" dirty="0"/>
              <a:t>{</a:t>
            </a:r>
            <a:r>
              <a:rPr lang="zh-CN" altLang="zh-CN" dirty="0"/>
              <a:t>药品号、药品名、药品当前数量、警戒类型、警戒上限、警戒下限、日期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报损单：</a:t>
            </a:r>
            <a:r>
              <a:rPr lang="en-US" altLang="zh-CN" dirty="0"/>
              <a:t>{</a:t>
            </a:r>
            <a:r>
              <a:rPr lang="zh-CN" altLang="zh-CN" dirty="0"/>
              <a:t>药品号、药品名、药品报损数量，报损原因、日期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出库单：</a:t>
            </a:r>
            <a:r>
              <a:rPr lang="en-US" altLang="zh-CN" dirty="0"/>
              <a:t>{</a:t>
            </a:r>
            <a:r>
              <a:rPr lang="zh-CN" altLang="zh-CN" dirty="0"/>
              <a:t>出库单号、药品号、药品名、药品出库数量、日期</a:t>
            </a: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319F88E2-1E69-4AC5-B34A-2A0B99D4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" y="2306466"/>
            <a:ext cx="4714875" cy="36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609600"/>
            <a:ext cx="8615634" cy="670560"/>
          </a:xfrm>
        </p:spPr>
        <p:txBody>
          <a:bodyPr/>
          <a:lstStyle/>
          <a:p>
            <a:r>
              <a:rPr lang="zh-CN" altLang="en-US" dirty="0"/>
              <a:t>概念结构设计</a:t>
            </a:r>
            <a:r>
              <a:rPr lang="en-US" altLang="zh-CN" dirty="0"/>
              <a:t>——</a:t>
            </a:r>
            <a:r>
              <a:rPr lang="zh-CN" altLang="en-US" dirty="0"/>
              <a:t>全局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65DCC8-3E3B-4380-BBAF-F2A3F9A9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1280160"/>
            <a:ext cx="8723376" cy="54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296"/>
          </a:xfrm>
        </p:spPr>
        <p:txBody>
          <a:bodyPr/>
          <a:lstStyle/>
          <a:p>
            <a:r>
              <a:rPr lang="zh-CN" altLang="en-US" dirty="0"/>
              <a:t>逻辑结构设计</a:t>
            </a:r>
            <a:r>
              <a:rPr lang="en-US" altLang="zh-CN" dirty="0"/>
              <a:t>——</a:t>
            </a:r>
            <a:r>
              <a:rPr lang="zh-CN" altLang="en-US" dirty="0"/>
              <a:t>关系模式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A016D-7A22-495C-920B-EA25C91D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7709"/>
            <a:ext cx="4818210" cy="388077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病人：（</a:t>
            </a:r>
            <a:r>
              <a:rPr lang="zh-CN" altLang="zh-CN" u="sng" dirty="0"/>
              <a:t>病人号</a:t>
            </a:r>
            <a:r>
              <a:rPr lang="zh-CN" altLang="zh-CN" dirty="0"/>
              <a:t>，病人姓名，性别，年龄，住址）</a:t>
            </a:r>
          </a:p>
          <a:p>
            <a:r>
              <a:rPr lang="zh-CN" altLang="zh-CN" dirty="0"/>
              <a:t>挂号单：（</a:t>
            </a:r>
            <a:r>
              <a:rPr lang="zh-CN" altLang="zh-CN" u="sng" dirty="0"/>
              <a:t>挂号单号</a:t>
            </a:r>
            <a:r>
              <a:rPr lang="zh-CN" altLang="zh-CN" dirty="0"/>
              <a:t>，</a:t>
            </a:r>
            <a:r>
              <a:rPr lang="zh-CN" altLang="zh-CN" u="wavy" dirty="0"/>
              <a:t>病人号，医生号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科室：（</a:t>
            </a:r>
            <a:r>
              <a:rPr lang="zh-CN" altLang="zh-CN" u="sng" dirty="0"/>
              <a:t>科室号</a:t>
            </a:r>
            <a:r>
              <a:rPr lang="zh-CN" altLang="zh-CN" dirty="0"/>
              <a:t>、科室名称、地址）</a:t>
            </a:r>
          </a:p>
          <a:p>
            <a:r>
              <a:rPr lang="zh-CN" altLang="zh-CN" dirty="0"/>
              <a:t>医生：（</a:t>
            </a:r>
            <a:r>
              <a:rPr lang="zh-CN" altLang="zh-CN" u="sng" dirty="0"/>
              <a:t>医生号</a:t>
            </a:r>
            <a:r>
              <a:rPr lang="zh-CN" altLang="zh-CN" dirty="0"/>
              <a:t>、医生姓名、性别、年龄、</a:t>
            </a:r>
            <a:r>
              <a:rPr lang="zh-CN" altLang="zh-CN" u="wavy" dirty="0"/>
              <a:t>科室号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病史记录（</a:t>
            </a:r>
            <a:r>
              <a:rPr lang="zh-CN" altLang="zh-CN" u="sng" dirty="0"/>
              <a:t>病史记录号</a:t>
            </a:r>
            <a:r>
              <a:rPr lang="zh-CN" altLang="zh-CN" dirty="0"/>
              <a:t>、</a:t>
            </a:r>
            <a:r>
              <a:rPr lang="zh-CN" altLang="zh-CN" u="wavy" dirty="0"/>
              <a:t>病人号</a:t>
            </a:r>
            <a:r>
              <a:rPr lang="zh-CN" altLang="zh-CN" dirty="0"/>
              <a:t>，病情描述，日期，</a:t>
            </a:r>
            <a:r>
              <a:rPr lang="zh-CN" altLang="zh-CN" u="wavy" dirty="0"/>
              <a:t>就诊科室号</a:t>
            </a:r>
            <a:r>
              <a:rPr lang="zh-CN" altLang="zh-CN" dirty="0"/>
              <a:t>）</a:t>
            </a:r>
          </a:p>
          <a:p>
            <a:r>
              <a:rPr lang="zh-CN" altLang="zh-CN" dirty="0"/>
              <a:t>处方单：（</a:t>
            </a:r>
            <a:r>
              <a:rPr lang="zh-CN" altLang="zh-CN" u="sng" dirty="0"/>
              <a:t>处方单号</a:t>
            </a:r>
            <a:r>
              <a:rPr lang="zh-CN" altLang="zh-CN" dirty="0"/>
              <a:t>、</a:t>
            </a:r>
            <a:r>
              <a:rPr lang="zh-CN" altLang="zh-CN" u="wavy" dirty="0"/>
              <a:t>挂号单</a:t>
            </a:r>
            <a:r>
              <a:rPr lang="zh-CN" altLang="zh-CN" dirty="0"/>
              <a:t>、日期）</a:t>
            </a:r>
          </a:p>
          <a:p>
            <a:r>
              <a:rPr lang="zh-CN" altLang="zh-CN" dirty="0"/>
              <a:t>药品处方细则单：（</a:t>
            </a:r>
            <a:r>
              <a:rPr lang="zh-CN" altLang="zh-CN" u="sng" dirty="0"/>
              <a:t>处方单号、药品号</a:t>
            </a:r>
            <a:r>
              <a:rPr lang="zh-CN" altLang="zh-CN" dirty="0"/>
              <a:t>、药品数量）</a:t>
            </a:r>
          </a:p>
          <a:p>
            <a:r>
              <a:rPr lang="zh-CN" altLang="zh-CN" dirty="0"/>
              <a:t>药品信息基本表：（</a:t>
            </a:r>
            <a:r>
              <a:rPr lang="zh-CN" altLang="zh-CN" u="sng" dirty="0"/>
              <a:t>药品号</a:t>
            </a:r>
            <a:r>
              <a:rPr lang="zh-CN" altLang="zh-CN" dirty="0"/>
              <a:t>、药品名、药品数量、生产日期、保质期）</a:t>
            </a:r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82451C-B571-4AAC-AD9F-E5A44F7F63AF}"/>
              </a:ext>
            </a:extLst>
          </p:cNvPr>
          <p:cNvSpPr txBox="1">
            <a:spLocks/>
          </p:cNvSpPr>
          <p:nvPr/>
        </p:nvSpPr>
        <p:spPr>
          <a:xfrm>
            <a:off x="6014382" y="1977709"/>
            <a:ext cx="501328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药品单价表：（</a:t>
            </a:r>
            <a:r>
              <a:rPr lang="zh-CN" altLang="zh-CN" u="sng" dirty="0"/>
              <a:t>药品号</a:t>
            </a:r>
            <a:r>
              <a:rPr lang="zh-CN" altLang="zh-CN" dirty="0"/>
              <a:t>、单价）</a:t>
            </a:r>
          </a:p>
          <a:p>
            <a:r>
              <a:rPr lang="zh-CN" altLang="zh-CN" dirty="0"/>
              <a:t>缴费单：（</a:t>
            </a:r>
            <a:r>
              <a:rPr lang="zh-CN" altLang="zh-CN" u="sng" dirty="0"/>
              <a:t>缴费单号</a:t>
            </a:r>
            <a:r>
              <a:rPr lang="zh-CN" altLang="zh-CN" dirty="0"/>
              <a:t>、</a:t>
            </a:r>
            <a:r>
              <a:rPr lang="zh-CN" altLang="zh-CN" u="wavy" dirty="0"/>
              <a:t>处方单号</a:t>
            </a:r>
            <a:r>
              <a:rPr lang="zh-CN" altLang="zh-CN" dirty="0"/>
              <a:t>、支付金额、收银员姓名、日期）</a:t>
            </a:r>
            <a:endParaRPr lang="en-US" altLang="zh-CN" dirty="0"/>
          </a:p>
          <a:p>
            <a:r>
              <a:rPr lang="zh-CN" altLang="zh-CN" dirty="0"/>
              <a:t>药品警戒表：（</a:t>
            </a:r>
            <a:r>
              <a:rPr lang="zh-CN" altLang="zh-CN" u="sng" dirty="0"/>
              <a:t>药品号</a:t>
            </a:r>
            <a:r>
              <a:rPr lang="zh-CN" altLang="zh-CN" dirty="0"/>
              <a:t>、警戒上限、警戒下限）</a:t>
            </a:r>
          </a:p>
          <a:p>
            <a:r>
              <a:rPr lang="zh-CN" altLang="zh-CN" dirty="0"/>
              <a:t>报损单：（</a:t>
            </a:r>
            <a:r>
              <a:rPr lang="zh-CN" altLang="zh-CN" u="sng" dirty="0"/>
              <a:t>报损单号</a:t>
            </a:r>
            <a:r>
              <a:rPr lang="zh-CN" altLang="zh-CN" dirty="0"/>
              <a:t>、</a:t>
            </a:r>
            <a:r>
              <a:rPr lang="zh-CN" altLang="zh-CN" u="wavy" dirty="0"/>
              <a:t>药品号</a:t>
            </a:r>
            <a:r>
              <a:rPr lang="zh-CN" altLang="zh-CN" dirty="0"/>
              <a:t>、药品报损数量，报损原因、日期）</a:t>
            </a:r>
          </a:p>
          <a:p>
            <a:r>
              <a:rPr lang="zh-CN" altLang="zh-CN" dirty="0"/>
              <a:t>出库单：（</a:t>
            </a:r>
            <a:r>
              <a:rPr lang="zh-CN" altLang="zh-CN" u="sng" dirty="0"/>
              <a:t>出库单号</a:t>
            </a:r>
            <a:r>
              <a:rPr lang="zh-CN" altLang="zh-CN" dirty="0"/>
              <a:t>、</a:t>
            </a:r>
            <a:r>
              <a:rPr lang="zh-CN" altLang="zh-CN" u="wavy" dirty="0"/>
              <a:t>药品号</a:t>
            </a:r>
            <a:r>
              <a:rPr lang="zh-CN" altLang="zh-CN" dirty="0"/>
              <a:t>、药品出库数量、出库日期）</a:t>
            </a:r>
          </a:p>
          <a:p>
            <a:r>
              <a:rPr lang="zh-CN" altLang="zh-CN" dirty="0"/>
              <a:t>药品需求单：（</a:t>
            </a:r>
            <a:r>
              <a:rPr lang="zh-CN" altLang="zh-CN" u="sng" dirty="0"/>
              <a:t>药品需求单号</a:t>
            </a:r>
            <a:r>
              <a:rPr lang="zh-CN" altLang="zh-CN" dirty="0"/>
              <a:t>、</a:t>
            </a:r>
            <a:r>
              <a:rPr lang="zh-CN" altLang="zh-CN" u="wavy" dirty="0"/>
              <a:t>药品号</a:t>
            </a:r>
            <a:r>
              <a:rPr lang="zh-CN" altLang="zh-CN" dirty="0"/>
              <a:t>、药品需求数量、日期）</a:t>
            </a:r>
          </a:p>
          <a:p>
            <a:r>
              <a:rPr lang="zh-CN" altLang="zh-CN" dirty="0"/>
              <a:t>供应药品单：（</a:t>
            </a:r>
            <a:r>
              <a:rPr lang="zh-CN" altLang="zh-CN" u="sng" dirty="0"/>
              <a:t>供应单号</a:t>
            </a:r>
            <a:r>
              <a:rPr lang="zh-CN" altLang="zh-CN" dirty="0"/>
              <a:t>、</a:t>
            </a:r>
            <a:r>
              <a:rPr lang="zh-CN" altLang="zh-CN" u="wavy" dirty="0"/>
              <a:t>药品号</a:t>
            </a:r>
            <a:r>
              <a:rPr lang="zh-CN" altLang="zh-CN" dirty="0"/>
              <a:t>、供应单价、药品数量、日期）</a:t>
            </a:r>
          </a:p>
          <a:p>
            <a:r>
              <a:rPr lang="zh-CN" altLang="zh-CN" dirty="0"/>
              <a:t>入库单：（</a:t>
            </a:r>
            <a:r>
              <a:rPr lang="zh-CN" altLang="zh-CN" u="sng" dirty="0"/>
              <a:t>入库单号</a:t>
            </a:r>
            <a:r>
              <a:rPr lang="zh-CN" altLang="zh-CN" dirty="0"/>
              <a:t>、</a:t>
            </a:r>
            <a:r>
              <a:rPr lang="zh-CN" altLang="zh-CN" u="wavy" dirty="0"/>
              <a:t>药品号</a:t>
            </a:r>
            <a:r>
              <a:rPr lang="zh-CN" altLang="zh-CN" dirty="0"/>
              <a:t>、药品数量、日期）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20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296"/>
          </a:xfrm>
        </p:spPr>
        <p:txBody>
          <a:bodyPr/>
          <a:lstStyle/>
          <a:p>
            <a:r>
              <a:rPr lang="zh-CN" altLang="en-US" dirty="0"/>
              <a:t>逻辑结构设计</a:t>
            </a:r>
            <a:r>
              <a:rPr lang="en-US" altLang="zh-CN" dirty="0"/>
              <a:t>——</a:t>
            </a:r>
            <a:r>
              <a:rPr lang="zh-CN" altLang="en-US" dirty="0"/>
              <a:t>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A016D-7A22-495C-920B-EA25C91D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7709"/>
            <a:ext cx="5013282" cy="4270691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挂号单：（挂号单号，病人姓名，性别，年龄，住址，医生姓名、所在科室）</a:t>
            </a:r>
          </a:p>
          <a:p>
            <a:r>
              <a:rPr lang="zh-CN" altLang="zh-CN" dirty="0"/>
              <a:t>病史信息：（病人姓名，性别，年龄，住址、病情描述，日期，就诊医生、所在科室）</a:t>
            </a:r>
          </a:p>
          <a:p>
            <a:r>
              <a:rPr lang="zh-CN" altLang="zh-CN" dirty="0"/>
              <a:t>处方单：（处方单号、病人姓名，性别，年龄，医生姓名、所在科室、药品号、药品名、药品数量、日期）</a:t>
            </a:r>
          </a:p>
          <a:p>
            <a:r>
              <a:rPr lang="zh-CN" altLang="zh-CN" dirty="0"/>
              <a:t>药品信息表：（药品号、药品名、单价、药品数量、警戒上限、警戒下限、生产日期、保质期）</a:t>
            </a:r>
          </a:p>
          <a:p>
            <a:r>
              <a:rPr lang="en-US" altLang="zh-CN" dirty="0"/>
              <a:t>	</a:t>
            </a:r>
            <a:r>
              <a:rPr lang="zh-CN" altLang="zh-CN" dirty="0"/>
              <a:t>缴费单：（缴费单号，总金额）</a:t>
            </a:r>
          </a:p>
          <a:p>
            <a:r>
              <a:rPr lang="zh-CN" altLang="zh-CN" dirty="0"/>
              <a:t>缴费详情单：（缴费单号、药品名，单价、数量、单项金额、总金额、支付金额、找零、收银员姓名、日期）</a:t>
            </a:r>
          </a:p>
          <a:p>
            <a:r>
              <a:rPr lang="zh-CN" altLang="zh-CN" dirty="0"/>
              <a:t>未缴费信息表：（处方单号、姓名，年龄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E82451C-B571-4AAC-AD9F-E5A44F7F63AF}"/>
              </a:ext>
            </a:extLst>
          </p:cNvPr>
          <p:cNvSpPr txBox="1">
            <a:spLocks/>
          </p:cNvSpPr>
          <p:nvPr/>
        </p:nvSpPr>
        <p:spPr>
          <a:xfrm>
            <a:off x="6014382" y="1977709"/>
            <a:ext cx="5013282" cy="3965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收入信息表：（缴费单号、收入、收银员姓名、日期）</a:t>
            </a:r>
          </a:p>
          <a:p>
            <a:r>
              <a:rPr lang="zh-CN" altLang="zh-CN" dirty="0"/>
              <a:t>警戒药品单：（警戒药品号、药品名、药品数量、警戒上限、警戒下限）</a:t>
            </a:r>
          </a:p>
          <a:p>
            <a:r>
              <a:rPr lang="zh-CN" altLang="zh-CN" dirty="0"/>
              <a:t>报损单：（报损单号、药品号、药品名、药品报损数量，报损原因、日期）</a:t>
            </a:r>
          </a:p>
          <a:p>
            <a:r>
              <a:rPr lang="zh-CN" altLang="zh-CN" dirty="0"/>
              <a:t>出库单：（出库单号、药品号、药品名、药品出库数量、出库日期）</a:t>
            </a:r>
          </a:p>
          <a:p>
            <a:r>
              <a:rPr lang="zh-CN" altLang="zh-CN" dirty="0"/>
              <a:t>药品需求单：（药品需求单号、药品号、药品名、药品需求数量、日期）</a:t>
            </a:r>
          </a:p>
          <a:p>
            <a:r>
              <a:rPr lang="zh-CN" altLang="zh-CN" dirty="0"/>
              <a:t>供应药品单：（供应单号、药品号、药品名、单价、药品数量、生产日期、保质期、日期）</a:t>
            </a:r>
          </a:p>
          <a:p>
            <a:r>
              <a:rPr lang="zh-CN" altLang="zh-CN" dirty="0"/>
              <a:t>入库单：（入库单号、药品号、药品名、药品数量、日期）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67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数据库实施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E2022-4791-43A4-B501-01D5344F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7" y="1930400"/>
            <a:ext cx="1600200" cy="2600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8DDB7D-443E-472C-97B1-73445800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12" y="1930400"/>
            <a:ext cx="1571625" cy="205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2155D-67E0-4E02-81A3-5EAA1DCB7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752" y="1930400"/>
            <a:ext cx="1600200" cy="1724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5A3B63-8E1A-4900-8F26-6ADF04BDB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367" y="1930400"/>
            <a:ext cx="1724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br>
              <a:rPr lang="en-US" altLang="zh-CN" dirty="0"/>
            </a:br>
            <a:endParaRPr lang="zh-CN" altLang="en-US" sz="24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606AB9-2C5C-4282-A482-2D29122C4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02476"/>
            <a:ext cx="7780337" cy="3197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E7E9DE-2A51-4651-ADFC-95A8F83ABE50}"/>
              </a:ext>
            </a:extLst>
          </p:cNvPr>
          <p:cNvSpPr txBox="1"/>
          <p:nvPr/>
        </p:nvSpPr>
        <p:spPr>
          <a:xfrm>
            <a:off x="677334" y="162864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</a:t>
            </a:r>
            <a:r>
              <a:rPr lang="zh-CN" altLang="zh-CN" sz="2400" dirty="0"/>
              <a:t>据流程图第一层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267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br>
              <a:rPr lang="en-US" altLang="zh-CN" dirty="0"/>
            </a:b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E7E9DE-2A51-4651-ADFC-95A8F83ABE50}"/>
              </a:ext>
            </a:extLst>
          </p:cNvPr>
          <p:cNvSpPr txBox="1"/>
          <p:nvPr/>
        </p:nvSpPr>
        <p:spPr>
          <a:xfrm>
            <a:off x="677334" y="146873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</a:t>
            </a:r>
            <a:r>
              <a:rPr lang="zh-CN" altLang="zh-CN" sz="2400" dirty="0"/>
              <a:t>据流程图第</a:t>
            </a:r>
            <a:r>
              <a:rPr lang="zh-CN" altLang="en-US" sz="2400" dirty="0"/>
              <a:t>二</a:t>
            </a:r>
            <a:r>
              <a:rPr lang="zh-CN" altLang="zh-CN" sz="2400" dirty="0"/>
              <a:t>层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3785FC-9AD2-4445-9B11-484E2A10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9152984" cy="47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8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br>
              <a:rPr lang="en-US" altLang="zh-CN" dirty="0"/>
            </a:b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E7E9DE-2A51-4651-ADFC-95A8F83ABE50}"/>
              </a:ext>
            </a:extLst>
          </p:cNvPr>
          <p:cNvSpPr txBox="1"/>
          <p:nvPr/>
        </p:nvSpPr>
        <p:spPr>
          <a:xfrm>
            <a:off x="677334" y="1628648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</a:t>
            </a:r>
            <a:r>
              <a:rPr lang="zh-CN" altLang="zh-CN" sz="2400" dirty="0"/>
              <a:t>据流程图第</a:t>
            </a:r>
            <a:r>
              <a:rPr lang="zh-CN" altLang="en-US" sz="2400" dirty="0"/>
              <a:t>三</a:t>
            </a:r>
            <a:r>
              <a:rPr lang="zh-CN" altLang="zh-CN" sz="2400" dirty="0"/>
              <a:t>层</a:t>
            </a:r>
            <a:r>
              <a:rPr lang="en-US" altLang="zh-CN" sz="2400" dirty="0"/>
              <a:t>——</a:t>
            </a:r>
            <a:r>
              <a:rPr lang="zh-CN" altLang="en-US" sz="2400" dirty="0"/>
              <a:t>诊断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32AACD-3427-4F95-9C44-D17386AB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90312"/>
            <a:ext cx="8768418" cy="430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4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br>
              <a:rPr lang="en-US" altLang="zh-CN" dirty="0"/>
            </a:b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E7E9DE-2A51-4651-ADFC-95A8F83ABE50}"/>
              </a:ext>
            </a:extLst>
          </p:cNvPr>
          <p:cNvSpPr txBox="1"/>
          <p:nvPr/>
        </p:nvSpPr>
        <p:spPr>
          <a:xfrm>
            <a:off x="677334" y="1628648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</a:t>
            </a:r>
            <a:r>
              <a:rPr lang="zh-CN" altLang="zh-CN" sz="2400" dirty="0"/>
              <a:t>据流程图第</a:t>
            </a:r>
            <a:r>
              <a:rPr lang="zh-CN" altLang="en-US" sz="2400" dirty="0"/>
              <a:t>三</a:t>
            </a:r>
            <a:r>
              <a:rPr lang="zh-CN" altLang="zh-CN" sz="2400" dirty="0"/>
              <a:t>层</a:t>
            </a:r>
            <a:r>
              <a:rPr lang="en-US" altLang="zh-CN" sz="2400" dirty="0"/>
              <a:t>——</a:t>
            </a:r>
            <a:r>
              <a:rPr lang="zh-CN" altLang="en-US" sz="2400" dirty="0"/>
              <a:t>收费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B8B7EA-7295-4086-A33E-D8901856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194179"/>
            <a:ext cx="8704410" cy="44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02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br>
              <a:rPr lang="en-US" altLang="zh-CN" dirty="0"/>
            </a:b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E7E9DE-2A51-4651-ADFC-95A8F83ABE50}"/>
              </a:ext>
            </a:extLst>
          </p:cNvPr>
          <p:cNvSpPr txBox="1"/>
          <p:nvPr/>
        </p:nvSpPr>
        <p:spPr>
          <a:xfrm>
            <a:off x="677334" y="1628648"/>
            <a:ext cx="4330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</a:t>
            </a:r>
            <a:r>
              <a:rPr lang="zh-CN" altLang="zh-CN" sz="2400" dirty="0"/>
              <a:t>据流程图第</a:t>
            </a:r>
            <a:r>
              <a:rPr lang="zh-CN" altLang="en-US" sz="2400" dirty="0"/>
              <a:t>三</a:t>
            </a:r>
            <a:r>
              <a:rPr lang="zh-CN" altLang="zh-CN" sz="2400" dirty="0"/>
              <a:t>层</a:t>
            </a:r>
            <a:r>
              <a:rPr lang="en-US" altLang="zh-CN" sz="2400" dirty="0"/>
              <a:t>——</a:t>
            </a:r>
            <a:r>
              <a:rPr lang="zh-CN" altLang="en-US" sz="2400" dirty="0"/>
              <a:t>药品统计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638FF7-BE0A-4314-B607-48CD62F6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090313"/>
            <a:ext cx="8036898" cy="48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8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E7E9DE-2A51-4651-ADFC-95A8F83ABE50}"/>
              </a:ext>
            </a:extLst>
          </p:cNvPr>
          <p:cNvSpPr txBox="1"/>
          <p:nvPr/>
        </p:nvSpPr>
        <p:spPr>
          <a:xfrm>
            <a:off x="677334" y="40493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hlinkClick r:id="rId2" action="ppaction://hlinkfile"/>
              </a:rPr>
              <a:t>数据字典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9B451E-B46D-4EB8-BB07-698A980D65B4}"/>
              </a:ext>
            </a:extLst>
          </p:cNvPr>
          <p:cNvSpPr txBox="1"/>
          <p:nvPr/>
        </p:nvSpPr>
        <p:spPr>
          <a:xfrm>
            <a:off x="677334" y="1436935"/>
            <a:ext cx="91775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>
                <a:latin typeface="+mn-ea"/>
              </a:rPr>
              <a:t>通过分析数据流程图及模块功能关系，确定出</a:t>
            </a:r>
            <a:r>
              <a:rPr lang="en-US" altLang="zh-CN" sz="2800" u="sng" dirty="0">
                <a:latin typeface="+mn-ea"/>
              </a:rPr>
              <a:t>56</a:t>
            </a:r>
            <a:r>
              <a:rPr lang="zh-CN" altLang="zh-CN" sz="2800" dirty="0">
                <a:latin typeface="+mn-ea"/>
              </a:rPr>
              <a:t>个数据项</a:t>
            </a:r>
            <a:endParaRPr lang="en-US" altLang="zh-CN" sz="2800" dirty="0">
              <a:latin typeface="+mn-ea"/>
            </a:endParaRPr>
          </a:p>
          <a:p>
            <a:r>
              <a:rPr lang="zh-CN" altLang="zh-CN" sz="2800" dirty="0">
                <a:latin typeface="+mn-ea"/>
              </a:rPr>
              <a:t>根据数据流程图，确定</a:t>
            </a:r>
            <a:r>
              <a:rPr lang="en-US" altLang="zh-CN" sz="2800" u="sng" dirty="0">
                <a:latin typeface="+mn-ea"/>
              </a:rPr>
              <a:t>12</a:t>
            </a:r>
            <a:r>
              <a:rPr lang="zh-CN" altLang="zh-CN" sz="2800" dirty="0">
                <a:latin typeface="+mn-ea"/>
              </a:rPr>
              <a:t>个数据结构</a:t>
            </a:r>
            <a:endParaRPr lang="en-US" altLang="zh-CN" sz="2800" dirty="0">
              <a:latin typeface="+mn-ea"/>
            </a:endParaRPr>
          </a:p>
          <a:p>
            <a:r>
              <a:rPr lang="zh-CN" altLang="zh-CN" sz="2800" dirty="0">
                <a:latin typeface="+mn-ea"/>
              </a:rPr>
              <a:t>根据流程图分析并删除冗余与错误，共包含</a:t>
            </a:r>
            <a:r>
              <a:rPr lang="en-US" altLang="zh-CN" sz="2800" u="sng" dirty="0">
                <a:latin typeface="+mn-ea"/>
              </a:rPr>
              <a:t>19</a:t>
            </a:r>
            <a:r>
              <a:rPr lang="zh-CN" altLang="zh-CN" sz="2800" dirty="0">
                <a:latin typeface="+mn-ea"/>
              </a:rPr>
              <a:t>个数据流</a:t>
            </a:r>
            <a:endParaRPr lang="en-US" altLang="zh-CN" sz="2800" dirty="0">
              <a:latin typeface="+mn-ea"/>
            </a:endParaRPr>
          </a:p>
          <a:p>
            <a:r>
              <a:rPr lang="zh-CN" altLang="zh-CN" sz="2800" dirty="0">
                <a:latin typeface="+mn-ea"/>
              </a:rPr>
              <a:t>数据流程图中有</a:t>
            </a:r>
            <a:r>
              <a:rPr lang="en-US" altLang="zh-CN" sz="2800" u="sng" dirty="0">
                <a:latin typeface="+mn-ea"/>
              </a:rPr>
              <a:t>15</a:t>
            </a:r>
            <a:r>
              <a:rPr lang="zh-CN" altLang="zh-CN" sz="2800" dirty="0">
                <a:latin typeface="+mn-ea"/>
              </a:rPr>
              <a:t>个处理逻辑</a:t>
            </a:r>
            <a:endParaRPr lang="en-US" altLang="zh-CN" sz="2800" dirty="0">
              <a:latin typeface="+mn-ea"/>
            </a:endParaRPr>
          </a:p>
          <a:p>
            <a:r>
              <a:rPr lang="zh-CN" altLang="zh-CN" sz="2800" dirty="0">
                <a:latin typeface="+mn-ea"/>
              </a:rPr>
              <a:t>分析数据流程图，确定</a:t>
            </a:r>
            <a:r>
              <a:rPr lang="en-US" altLang="zh-CN" sz="2800" u="sng" dirty="0">
                <a:latin typeface="+mn-ea"/>
              </a:rPr>
              <a:t>3</a:t>
            </a:r>
            <a:r>
              <a:rPr lang="zh-CN" altLang="zh-CN" sz="2800">
                <a:latin typeface="+mn-ea"/>
              </a:rPr>
              <a:t>个</a:t>
            </a:r>
            <a:r>
              <a:rPr lang="zh-CN" altLang="zh-CN" sz="2800" dirty="0">
                <a:latin typeface="+mn-ea"/>
              </a:rPr>
              <a:t>数据存储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671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D621-6EF1-43FF-A9E5-EC6BB896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609600"/>
            <a:ext cx="8615634" cy="670560"/>
          </a:xfrm>
        </p:spPr>
        <p:txBody>
          <a:bodyPr/>
          <a:lstStyle/>
          <a:p>
            <a:r>
              <a:rPr lang="zh-CN" altLang="en-US" dirty="0"/>
              <a:t>概念结构设计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7D35A6-EF9F-45E7-A80B-AAE1C44D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4" y="2147380"/>
            <a:ext cx="4956048" cy="426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5438A67-F9E0-4292-B626-A09818956576}"/>
              </a:ext>
            </a:extLst>
          </p:cNvPr>
          <p:cNvSpPr txBox="1"/>
          <p:nvPr/>
        </p:nvSpPr>
        <p:spPr>
          <a:xfrm>
            <a:off x="877824" y="1482937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</a:t>
            </a:r>
            <a:r>
              <a:rPr lang="en-US" altLang="zh-CN" sz="2400" dirty="0"/>
              <a:t>E-R</a:t>
            </a:r>
            <a:r>
              <a:rPr lang="zh-CN" altLang="en-US" sz="2400" dirty="0"/>
              <a:t>图</a:t>
            </a:r>
            <a:r>
              <a:rPr lang="en-US" altLang="zh-CN" sz="2400" dirty="0"/>
              <a:t>——</a:t>
            </a:r>
            <a:r>
              <a:rPr lang="zh-CN" altLang="en-US" sz="2400" dirty="0"/>
              <a:t>诊断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437A53C-B4DB-46B5-84AF-19342E7D7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147380"/>
            <a:ext cx="5489448" cy="3794799"/>
          </a:xfrm>
        </p:spPr>
        <p:txBody>
          <a:bodyPr>
            <a:normAutofit/>
          </a:bodyPr>
          <a:lstStyle/>
          <a:p>
            <a:r>
              <a:rPr lang="zh-CN" altLang="zh-CN" dirty="0"/>
              <a:t>病人：</a:t>
            </a:r>
            <a:r>
              <a:rPr lang="en-US" altLang="zh-CN" dirty="0"/>
              <a:t>{</a:t>
            </a:r>
            <a:r>
              <a:rPr lang="zh-CN" altLang="zh-CN" dirty="0"/>
              <a:t>病人号，病人姓名，性别，年龄，住址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挂号单：</a:t>
            </a:r>
            <a:r>
              <a:rPr lang="en-US" altLang="zh-CN" dirty="0"/>
              <a:t>{</a:t>
            </a:r>
            <a:r>
              <a:rPr lang="zh-CN" altLang="zh-CN" dirty="0"/>
              <a:t>病人号、病人姓名、性别、年龄、住址、</a:t>
            </a:r>
            <a:r>
              <a:rPr lang="en-US" altLang="zh-CN" dirty="0"/>
              <a:t> 	</a:t>
            </a:r>
            <a:r>
              <a:rPr lang="zh-CN" altLang="zh-CN" dirty="0"/>
              <a:t>科室名称、医生姓名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科室：</a:t>
            </a:r>
            <a:r>
              <a:rPr lang="en-US" altLang="zh-CN" dirty="0"/>
              <a:t>{</a:t>
            </a:r>
            <a:r>
              <a:rPr lang="zh-CN" altLang="zh-CN" dirty="0"/>
              <a:t>科室号、科室名称、地址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医生：</a:t>
            </a:r>
            <a:r>
              <a:rPr lang="en-US" altLang="zh-CN" dirty="0"/>
              <a:t>{</a:t>
            </a:r>
            <a:r>
              <a:rPr lang="zh-CN" altLang="zh-CN" dirty="0"/>
              <a:t>医生号、医生姓名、性别、年龄、所属科室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病史记录：</a:t>
            </a:r>
            <a:r>
              <a:rPr lang="en-US" altLang="zh-CN" dirty="0"/>
              <a:t>{</a:t>
            </a:r>
            <a:r>
              <a:rPr lang="zh-CN" altLang="zh-CN" dirty="0"/>
              <a:t>处方单号、病人号、病情描述、日期、</a:t>
            </a:r>
            <a:r>
              <a:rPr lang="en-US" altLang="zh-CN" dirty="0"/>
              <a:t>	</a:t>
            </a:r>
            <a:r>
              <a:rPr lang="zh-CN" altLang="zh-CN" dirty="0"/>
              <a:t>就诊科室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处方单：</a:t>
            </a:r>
            <a:r>
              <a:rPr lang="en-US" altLang="zh-CN" dirty="0"/>
              <a:t>{</a:t>
            </a:r>
            <a:r>
              <a:rPr lang="zh-CN" altLang="zh-CN" dirty="0"/>
              <a:t>处方单号、病人号、医生号、药品处方细</a:t>
            </a:r>
            <a:r>
              <a:rPr lang="en-US" altLang="zh-CN" dirty="0"/>
              <a:t>	</a:t>
            </a:r>
            <a:r>
              <a:rPr lang="zh-CN" altLang="zh-CN" dirty="0"/>
              <a:t>则单号、日期</a:t>
            </a: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96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20AF8-97F5-459A-9934-6C93F5CF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2"/>
          </a:xfrm>
        </p:spPr>
        <p:txBody>
          <a:bodyPr/>
          <a:lstStyle/>
          <a:p>
            <a:r>
              <a:rPr lang="zh-CN" altLang="en-US" dirty="0"/>
              <a:t>概念结构设计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E65-4CC0-40B5-B5E8-F2940C1D2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4579" y="5111815"/>
            <a:ext cx="4184035" cy="1663889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收费明细单：</a:t>
            </a:r>
            <a:r>
              <a:rPr lang="en-US" altLang="zh-CN" dirty="0"/>
              <a:t>{</a:t>
            </a:r>
            <a:r>
              <a:rPr lang="zh-CN" altLang="zh-CN" dirty="0"/>
              <a:t>处方单号、收费明细单号、收费项目、数量、单价、项目总金额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缴费单：</a:t>
            </a:r>
            <a:r>
              <a:rPr lang="en-US" altLang="zh-CN" dirty="0"/>
              <a:t>{</a:t>
            </a:r>
            <a:r>
              <a:rPr lang="zh-CN" altLang="zh-CN" dirty="0"/>
              <a:t>缴费单号、收费明细单号、总金额、支付金额、找零、收银员姓名、日期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收入信息表：</a:t>
            </a:r>
            <a:r>
              <a:rPr lang="en-US" altLang="zh-CN" dirty="0"/>
              <a:t>{</a:t>
            </a:r>
            <a:r>
              <a:rPr lang="zh-CN" altLang="zh-CN" dirty="0"/>
              <a:t>缴费单号，缴费金额、缴费日期</a:t>
            </a:r>
            <a:r>
              <a:rPr lang="en-US" altLang="zh-CN" dirty="0"/>
              <a:t>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F24882-9D68-4352-A2C3-9734E7C0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0018" y="5111814"/>
            <a:ext cx="4184034" cy="1956497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供应药品单：</a:t>
            </a:r>
            <a:r>
              <a:rPr lang="en-US" altLang="zh-CN" dirty="0"/>
              <a:t>{</a:t>
            </a:r>
            <a:r>
              <a:rPr lang="zh-CN" altLang="zh-CN" dirty="0"/>
              <a:t>供应单号、药品号、药品名、药品数量、生产日期、保质期、日期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入库单：</a:t>
            </a:r>
            <a:r>
              <a:rPr lang="en-US" altLang="zh-CN" dirty="0"/>
              <a:t>{</a:t>
            </a:r>
            <a:r>
              <a:rPr lang="zh-CN" altLang="zh-CN" dirty="0"/>
              <a:t>入库单号、药品号、药品名、药品数量、日期</a:t>
            </a:r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药品需求单：</a:t>
            </a:r>
            <a:r>
              <a:rPr lang="en-US" altLang="zh-CN" dirty="0"/>
              <a:t>{</a:t>
            </a:r>
            <a:r>
              <a:rPr lang="zh-CN" altLang="zh-CN" dirty="0"/>
              <a:t>药品需求单号、药品号、药品名、药品需求数量、日期</a:t>
            </a: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CE12DC39-650E-4581-8485-D19007FA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527" y="2144713"/>
            <a:ext cx="4678553" cy="270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515FE5-744E-43E9-BB61-CFBF0CD13E6D}"/>
              </a:ext>
            </a:extLst>
          </p:cNvPr>
          <p:cNvSpPr txBox="1"/>
          <p:nvPr/>
        </p:nvSpPr>
        <p:spPr>
          <a:xfrm>
            <a:off x="664579" y="1447283"/>
            <a:ext cx="3029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</a:t>
            </a:r>
            <a:r>
              <a:rPr lang="en-US" altLang="zh-CN" sz="2400" dirty="0"/>
              <a:t>E-R</a:t>
            </a:r>
            <a:r>
              <a:rPr lang="zh-CN" altLang="en-US" sz="2400" dirty="0"/>
              <a:t>图</a:t>
            </a:r>
            <a:r>
              <a:rPr lang="en-US" altLang="zh-CN" sz="2400" dirty="0"/>
              <a:t>——</a:t>
            </a:r>
            <a:r>
              <a:rPr lang="zh-CN" altLang="en-US" sz="2400" dirty="0"/>
              <a:t>收费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B0E9C1-0472-4A4F-A669-7B056D2AC1BC}"/>
              </a:ext>
            </a:extLst>
          </p:cNvPr>
          <p:cNvSpPr txBox="1"/>
          <p:nvPr/>
        </p:nvSpPr>
        <p:spPr>
          <a:xfrm>
            <a:off x="5279251" y="1455500"/>
            <a:ext cx="3029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</a:t>
            </a:r>
            <a:r>
              <a:rPr lang="en-US" altLang="zh-CN" sz="2400" dirty="0"/>
              <a:t>E-R</a:t>
            </a:r>
            <a:r>
              <a:rPr lang="zh-CN" altLang="en-US" sz="2400" dirty="0"/>
              <a:t>图</a:t>
            </a:r>
            <a:r>
              <a:rPr lang="en-US" altLang="zh-CN" sz="2400" dirty="0"/>
              <a:t>——</a:t>
            </a:r>
            <a:r>
              <a:rPr lang="zh-CN" altLang="en-US" sz="2400" dirty="0"/>
              <a:t>药品供应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27DEE3-2350-4932-9FD1-4DB4E021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0" y="2144713"/>
            <a:ext cx="4406404" cy="276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478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1014</Words>
  <Application>Microsoft Office PowerPoint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方正姚体</vt:lpstr>
      <vt:lpstr>华文新魏</vt:lpstr>
      <vt:lpstr>Arial</vt:lpstr>
      <vt:lpstr>Trebuchet MS</vt:lpstr>
      <vt:lpstr>Wingdings 3</vt:lpstr>
      <vt:lpstr>平面</vt:lpstr>
      <vt:lpstr>学校医院门诊管理信息系统数据库设计</vt:lpstr>
      <vt:lpstr>需求分析 </vt:lpstr>
      <vt:lpstr>需求分析 </vt:lpstr>
      <vt:lpstr>需求分析 </vt:lpstr>
      <vt:lpstr>需求分析 </vt:lpstr>
      <vt:lpstr>需求分析 </vt:lpstr>
      <vt:lpstr>需求分析</vt:lpstr>
      <vt:lpstr>概念结构设计</vt:lpstr>
      <vt:lpstr>概念结构设计</vt:lpstr>
      <vt:lpstr>概念结构设计</vt:lpstr>
      <vt:lpstr>概念结构设计——全局E-R图</vt:lpstr>
      <vt:lpstr>逻辑结构设计——关系模式</vt:lpstr>
      <vt:lpstr>逻辑结构设计——视图</vt:lpstr>
      <vt:lpstr>数据库实施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学校医院门诊管理信息系统数据库设计</dc:title>
  <dc:creator>PWH</dc:creator>
  <cp:lastModifiedBy>PWH</cp:lastModifiedBy>
  <cp:revision>8</cp:revision>
  <dcterms:created xsi:type="dcterms:W3CDTF">2023-06-29T00:05:40Z</dcterms:created>
  <dcterms:modified xsi:type="dcterms:W3CDTF">2023-06-30T02:42:37Z</dcterms:modified>
</cp:coreProperties>
</file>