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06" autoAdjust="0"/>
    <p:restoredTop sz="94660"/>
  </p:normalViewPr>
  <p:slideViewPr>
    <p:cSldViewPr snapToGrid="0">
      <p:cViewPr varScale="1">
        <p:scale>
          <a:sx n="105" d="100"/>
          <a:sy n="105" d="100"/>
        </p:scale>
        <p:origin x="12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7/14/2023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7/14/2023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31243;&#24207;&#28436;&#31034;v3.mp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16962-B368-4D0F-BD2F-A0C19F1E0BA2}"/>
              </a:ext>
            </a:extLst>
          </p:cNvPr>
          <p:cNvSpPr>
            <a:spLocks noGrp="1"/>
          </p:cNvSpPr>
          <p:nvPr>
            <p:ph type="ctrTitle"/>
          </p:nvPr>
        </p:nvSpPr>
        <p:spPr/>
        <p:txBody>
          <a:bodyPr/>
          <a:lstStyle/>
          <a:p>
            <a:r>
              <a:rPr lang="zh-CN" altLang="zh-CN" dirty="0"/>
              <a:t>文件目录管理系统</a:t>
            </a:r>
            <a:endParaRPr lang="zh-CN" altLang="en-US" dirty="0"/>
          </a:p>
        </p:txBody>
      </p:sp>
      <p:sp>
        <p:nvSpPr>
          <p:cNvPr id="3" name="副标题 2">
            <a:extLst>
              <a:ext uri="{FF2B5EF4-FFF2-40B4-BE49-F238E27FC236}">
                <a16:creationId xmlns:a16="http://schemas.microsoft.com/office/drawing/2014/main" id="{A704F2D9-E39E-4E71-877E-500D19800407}"/>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07109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CAB1BF-935B-4036-A83C-56BADBFF2508}"/>
              </a:ext>
            </a:extLst>
          </p:cNvPr>
          <p:cNvSpPr>
            <a:spLocks noGrp="1"/>
          </p:cNvSpPr>
          <p:nvPr>
            <p:ph type="title"/>
          </p:nvPr>
        </p:nvSpPr>
        <p:spPr>
          <a:xfrm>
            <a:off x="485311" y="219456"/>
            <a:ext cx="8596668" cy="677824"/>
          </a:xfrm>
        </p:spPr>
        <p:txBody>
          <a:bodyPr>
            <a:normAutofit fontScale="90000"/>
          </a:bodyPr>
          <a:lstStyle/>
          <a:p>
            <a:r>
              <a:rPr lang="zh-CN" altLang="en-US" dirty="0">
                <a:latin typeface="宋体" panose="02010600030101010101" pitchFamily="2" charset="-122"/>
                <a:ea typeface="宋体" panose="02010600030101010101" pitchFamily="2" charset="-122"/>
              </a:rPr>
              <a:t>问题描述</a:t>
            </a:r>
            <a:endParaRPr lang="zh-CN" altLang="en-US" dirty="0"/>
          </a:p>
        </p:txBody>
      </p:sp>
      <p:sp>
        <p:nvSpPr>
          <p:cNvPr id="7" name="文本框 6">
            <a:extLst>
              <a:ext uri="{FF2B5EF4-FFF2-40B4-BE49-F238E27FC236}">
                <a16:creationId xmlns:a16="http://schemas.microsoft.com/office/drawing/2014/main" id="{087574FF-B8A3-4EB5-ABC6-F6F37FC8534B}"/>
              </a:ext>
            </a:extLst>
          </p:cNvPr>
          <p:cNvSpPr txBox="1"/>
          <p:nvPr/>
        </p:nvSpPr>
        <p:spPr>
          <a:xfrm>
            <a:off x="485311" y="1252728"/>
            <a:ext cx="8475809" cy="4460195"/>
          </a:xfrm>
          <a:prstGeom prst="rect">
            <a:avLst/>
          </a:prstGeom>
          <a:noFill/>
        </p:spPr>
        <p:txBody>
          <a:bodyPr wrap="square" rtlCol="0">
            <a:spAutoFit/>
          </a:bodyPr>
          <a:lstStyle/>
          <a:p>
            <a:pPr>
              <a:lnSpc>
                <a:spcPts val="2900"/>
              </a:lnSpc>
            </a:pPr>
            <a:r>
              <a:rPr lang="en-US" altLang="zh-CN" dirty="0"/>
              <a:t>	</a:t>
            </a:r>
            <a:r>
              <a:rPr lang="zh-CN" altLang="en-US" sz="2000" dirty="0">
                <a:latin typeface="宋体" panose="02010600030101010101" pitchFamily="2" charset="-122"/>
                <a:ea typeface="宋体" panose="02010600030101010101" pitchFamily="2" charset="-122"/>
              </a:rPr>
              <a:t>文件是管理用户信息和应用程序的一种工具。每个文件有唯一的文 件名，</a:t>
            </a:r>
            <a:r>
              <a:rPr lang="zh-CN" altLang="en-US" sz="2000" b="1" dirty="0">
                <a:latin typeface="宋体" panose="02010600030101010101" pitchFamily="2" charset="-122"/>
                <a:ea typeface="宋体" panose="02010600030101010101" pitchFamily="2" charset="-122"/>
              </a:rPr>
              <a:t>可以通过文件名访问文件，同时可对文件进行生成、删除及文件名修改等操作</a:t>
            </a:r>
            <a:r>
              <a:rPr lang="zh-CN" altLang="en-US" sz="2000" dirty="0">
                <a:latin typeface="宋体" panose="02010600030101010101" pitchFamily="2" charset="-122"/>
                <a:ea typeface="宋体" panose="02010600030101010101" pitchFamily="2" charset="-122"/>
              </a:rPr>
              <a:t>。文件系统对若干文件进行管理时将所有的文件目录组合在一起构成一个目录文件。通过对目录文件的管理达到“</a:t>
            </a:r>
            <a:r>
              <a:rPr lang="zh-CN" altLang="en-US" sz="2000" b="1" dirty="0">
                <a:latin typeface="宋体" panose="02010600030101010101" pitchFamily="2" charset="-122"/>
                <a:ea typeface="宋体" panose="02010600030101010101" pitchFamily="2" charset="-122"/>
              </a:rPr>
              <a:t>按名存取</a:t>
            </a:r>
            <a:r>
              <a:rPr lang="zh-CN" altLang="en-US" sz="2000" dirty="0">
                <a:latin typeface="宋体" panose="02010600030101010101" pitchFamily="2" charset="-122"/>
                <a:ea typeface="宋体" panose="02010600030101010101" pitchFamily="2" charset="-122"/>
              </a:rPr>
              <a:t>”的目的，目录文件常采用的组织结构是</a:t>
            </a:r>
            <a:r>
              <a:rPr lang="zh-CN" altLang="en-US" sz="2000" b="1" dirty="0">
                <a:latin typeface="宋体" panose="02010600030101010101" pitchFamily="2" charset="-122"/>
                <a:ea typeface="宋体" panose="02010600030101010101" pitchFamily="2" charset="-122"/>
              </a:rPr>
              <a:t>树型目录结构</a:t>
            </a:r>
            <a:r>
              <a:rPr lang="zh-CN" altLang="en-US" sz="2000" dirty="0">
                <a:latin typeface="宋体" panose="02010600030101010101" pitchFamily="2" charset="-122"/>
                <a:ea typeface="宋体" panose="02010600030101010101" pitchFamily="2" charset="-122"/>
              </a:rPr>
              <a:t>。</a:t>
            </a:r>
          </a:p>
          <a:p>
            <a:pPr>
              <a:lnSpc>
                <a:spcPts val="2900"/>
              </a:lnSpc>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基本要求： 函数功能要划分好，程序要有必要的注释。 用户通过界面菜单选择以下操作：</a:t>
            </a:r>
          </a:p>
          <a:p>
            <a:pPr>
              <a:lnSpc>
                <a:spcPts val="2900"/>
              </a:lnSpc>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 生成文件，选择路径和文件名，实现对文件的生成。 </a:t>
            </a:r>
          </a:p>
          <a:p>
            <a:pPr>
              <a:lnSpc>
                <a:spcPts val="2900"/>
              </a:lnSpc>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 删除文件，对指定文件进行删除操作。 </a:t>
            </a:r>
          </a:p>
          <a:p>
            <a:pPr>
              <a:lnSpc>
                <a:spcPts val="2900"/>
              </a:lnSpc>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 修改文件，对指定文件进行内容修改或者文件名修改。 </a:t>
            </a:r>
          </a:p>
          <a:p>
            <a:pPr>
              <a:lnSpc>
                <a:spcPts val="2900"/>
              </a:lnSpc>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 输出该目录结构。</a:t>
            </a:r>
          </a:p>
          <a:p>
            <a:endParaRPr lang="zh-CN" altLang="en-US" dirty="0"/>
          </a:p>
        </p:txBody>
      </p:sp>
    </p:spTree>
    <p:extLst>
      <p:ext uri="{BB962C8B-B14F-4D97-AF65-F5344CB8AC3E}">
        <p14:creationId xmlns:p14="http://schemas.microsoft.com/office/powerpoint/2010/main" val="4057700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1DB26C-549B-464E-A402-BFACA4EA8864}"/>
              </a:ext>
            </a:extLst>
          </p:cNvPr>
          <p:cNvSpPr>
            <a:spLocks noGrp="1"/>
          </p:cNvSpPr>
          <p:nvPr>
            <p:ph type="title"/>
          </p:nvPr>
        </p:nvSpPr>
        <p:spPr/>
        <p:txBody>
          <a:bodyPr/>
          <a:lstStyle/>
          <a:p>
            <a:r>
              <a:rPr lang="zh-CN" altLang="en-US" dirty="0"/>
              <a:t>类</a:t>
            </a:r>
            <a:r>
              <a:rPr lang="en-US" altLang="zh-CN" dirty="0"/>
              <a:t>——</a:t>
            </a:r>
            <a:r>
              <a:rPr lang="zh-CN" altLang="en-US" dirty="0"/>
              <a:t>目录</a:t>
            </a:r>
          </a:p>
        </p:txBody>
      </p:sp>
      <p:pic>
        <p:nvPicPr>
          <p:cNvPr id="4" name="内容占位符 3">
            <a:extLst>
              <a:ext uri="{FF2B5EF4-FFF2-40B4-BE49-F238E27FC236}">
                <a16:creationId xmlns:a16="http://schemas.microsoft.com/office/drawing/2014/main" id="{3B087DDD-3EAC-43D9-A920-B1FC3C4C78E2}"/>
              </a:ext>
            </a:extLst>
          </p:cNvPr>
          <p:cNvPicPr>
            <a:picLocks noGrp="1" noChangeAspect="1"/>
          </p:cNvPicPr>
          <p:nvPr>
            <p:ph idx="1"/>
          </p:nvPr>
        </p:nvPicPr>
        <p:blipFill>
          <a:blip r:embed="rId2"/>
          <a:stretch>
            <a:fillRect/>
          </a:stretch>
        </p:blipFill>
        <p:spPr>
          <a:xfrm>
            <a:off x="677334" y="1930400"/>
            <a:ext cx="6848178" cy="4441380"/>
          </a:xfrm>
          <a:prstGeom prst="rect">
            <a:avLst/>
          </a:prstGeom>
        </p:spPr>
      </p:pic>
      <p:cxnSp>
        <p:nvCxnSpPr>
          <p:cNvPr id="7" name="直接连接符 6">
            <a:extLst>
              <a:ext uri="{FF2B5EF4-FFF2-40B4-BE49-F238E27FC236}">
                <a16:creationId xmlns:a16="http://schemas.microsoft.com/office/drawing/2014/main" id="{78DDB958-0F3E-4760-BF51-F56C3E537182}"/>
              </a:ext>
            </a:extLst>
          </p:cNvPr>
          <p:cNvCxnSpPr/>
          <p:nvPr/>
        </p:nvCxnSpPr>
        <p:spPr>
          <a:xfrm>
            <a:off x="1197864" y="3136392"/>
            <a:ext cx="859536"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9" name="直接连接符 8">
            <a:extLst>
              <a:ext uri="{FF2B5EF4-FFF2-40B4-BE49-F238E27FC236}">
                <a16:creationId xmlns:a16="http://schemas.microsoft.com/office/drawing/2014/main" id="{F8A89DCD-A7A6-4103-954D-931CB81AD2F2}"/>
              </a:ext>
            </a:extLst>
          </p:cNvPr>
          <p:cNvCxnSpPr/>
          <p:nvPr/>
        </p:nvCxnSpPr>
        <p:spPr>
          <a:xfrm>
            <a:off x="1197864" y="3566160"/>
            <a:ext cx="164592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1" name="直接连接符 10">
            <a:extLst>
              <a:ext uri="{FF2B5EF4-FFF2-40B4-BE49-F238E27FC236}">
                <a16:creationId xmlns:a16="http://schemas.microsoft.com/office/drawing/2014/main" id="{96E0D669-DB80-4B0F-9AB2-CCF3DAD12E03}"/>
              </a:ext>
            </a:extLst>
          </p:cNvPr>
          <p:cNvCxnSpPr/>
          <p:nvPr/>
        </p:nvCxnSpPr>
        <p:spPr>
          <a:xfrm>
            <a:off x="1197864" y="3767328"/>
            <a:ext cx="1563624"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525310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1DB26C-549B-464E-A402-BFACA4EA8864}"/>
              </a:ext>
            </a:extLst>
          </p:cNvPr>
          <p:cNvSpPr>
            <a:spLocks noGrp="1"/>
          </p:cNvSpPr>
          <p:nvPr>
            <p:ph type="title"/>
          </p:nvPr>
        </p:nvSpPr>
        <p:spPr/>
        <p:txBody>
          <a:bodyPr/>
          <a:lstStyle/>
          <a:p>
            <a:r>
              <a:rPr lang="zh-CN" altLang="en-US" dirty="0"/>
              <a:t>类</a:t>
            </a:r>
            <a:r>
              <a:rPr lang="en-US" altLang="zh-CN" dirty="0"/>
              <a:t>——</a:t>
            </a:r>
            <a:r>
              <a:rPr lang="zh-CN" altLang="en-US" dirty="0"/>
              <a:t>文件</a:t>
            </a:r>
          </a:p>
        </p:txBody>
      </p:sp>
      <p:pic>
        <p:nvPicPr>
          <p:cNvPr id="5" name="内容占位符 4">
            <a:extLst>
              <a:ext uri="{FF2B5EF4-FFF2-40B4-BE49-F238E27FC236}">
                <a16:creationId xmlns:a16="http://schemas.microsoft.com/office/drawing/2014/main" id="{04FB033A-083D-43BA-8E93-8CC9F79CCA94}"/>
              </a:ext>
            </a:extLst>
          </p:cNvPr>
          <p:cNvPicPr>
            <a:picLocks noGrp="1" noChangeAspect="1"/>
          </p:cNvPicPr>
          <p:nvPr>
            <p:ph idx="1"/>
          </p:nvPr>
        </p:nvPicPr>
        <p:blipFill>
          <a:blip r:embed="rId2"/>
          <a:stretch>
            <a:fillRect/>
          </a:stretch>
        </p:blipFill>
        <p:spPr>
          <a:xfrm>
            <a:off x="677334" y="1503091"/>
            <a:ext cx="4390143" cy="3424510"/>
          </a:xfrm>
          <a:prstGeom prst="rect">
            <a:avLst/>
          </a:prstGeom>
        </p:spPr>
      </p:pic>
    </p:spTree>
    <p:extLst>
      <p:ext uri="{BB962C8B-B14F-4D97-AF65-F5344CB8AC3E}">
        <p14:creationId xmlns:p14="http://schemas.microsoft.com/office/powerpoint/2010/main" val="2565586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1DB26C-549B-464E-A402-BFACA4EA8864}"/>
              </a:ext>
            </a:extLst>
          </p:cNvPr>
          <p:cNvSpPr>
            <a:spLocks noGrp="1"/>
          </p:cNvSpPr>
          <p:nvPr>
            <p:ph type="title"/>
          </p:nvPr>
        </p:nvSpPr>
        <p:spPr>
          <a:xfrm>
            <a:off x="348348" y="401386"/>
            <a:ext cx="8596668" cy="871728"/>
          </a:xfrm>
        </p:spPr>
        <p:txBody>
          <a:bodyPr/>
          <a:lstStyle/>
          <a:p>
            <a:r>
              <a:rPr lang="zh-CN" altLang="en-US" dirty="0"/>
              <a:t>存储结构</a:t>
            </a:r>
          </a:p>
        </p:txBody>
      </p:sp>
      <p:sp>
        <p:nvSpPr>
          <p:cNvPr id="6" name="矩形 5">
            <a:extLst>
              <a:ext uri="{FF2B5EF4-FFF2-40B4-BE49-F238E27FC236}">
                <a16:creationId xmlns:a16="http://schemas.microsoft.com/office/drawing/2014/main" id="{174C15E1-536F-416B-99B7-069D4578489A}"/>
              </a:ext>
            </a:extLst>
          </p:cNvPr>
          <p:cNvSpPr/>
          <p:nvPr/>
        </p:nvSpPr>
        <p:spPr>
          <a:xfrm>
            <a:off x="3689268" y="1644613"/>
            <a:ext cx="1003465" cy="4868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root</a:t>
            </a:r>
            <a:endParaRPr lang="zh-CN" altLang="en-US" dirty="0"/>
          </a:p>
        </p:txBody>
      </p:sp>
      <p:sp>
        <p:nvSpPr>
          <p:cNvPr id="7" name="矩形 6">
            <a:extLst>
              <a:ext uri="{FF2B5EF4-FFF2-40B4-BE49-F238E27FC236}">
                <a16:creationId xmlns:a16="http://schemas.microsoft.com/office/drawing/2014/main" id="{2F03E491-0ED6-473A-B953-8F28B676A654}"/>
              </a:ext>
            </a:extLst>
          </p:cNvPr>
          <p:cNvSpPr/>
          <p:nvPr/>
        </p:nvSpPr>
        <p:spPr>
          <a:xfrm>
            <a:off x="5659582" y="1644613"/>
            <a:ext cx="1588324" cy="4868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d1</a:t>
            </a:r>
            <a:endParaRPr lang="zh-CN" altLang="en-US" dirty="0"/>
          </a:p>
        </p:txBody>
      </p:sp>
      <p:sp>
        <p:nvSpPr>
          <p:cNvPr id="8" name="矩形 7">
            <a:extLst>
              <a:ext uri="{FF2B5EF4-FFF2-40B4-BE49-F238E27FC236}">
                <a16:creationId xmlns:a16="http://schemas.microsoft.com/office/drawing/2014/main" id="{691DAD9D-2AC0-4933-94BB-B5D45A22D2EF}"/>
              </a:ext>
            </a:extLst>
          </p:cNvPr>
          <p:cNvSpPr/>
          <p:nvPr/>
        </p:nvSpPr>
        <p:spPr>
          <a:xfrm>
            <a:off x="7749638" y="1625328"/>
            <a:ext cx="1988128" cy="4868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d11</a:t>
            </a:r>
            <a:endParaRPr lang="zh-CN" altLang="en-US" dirty="0"/>
          </a:p>
        </p:txBody>
      </p:sp>
      <p:sp>
        <p:nvSpPr>
          <p:cNvPr id="10" name="矩形 9">
            <a:extLst>
              <a:ext uri="{FF2B5EF4-FFF2-40B4-BE49-F238E27FC236}">
                <a16:creationId xmlns:a16="http://schemas.microsoft.com/office/drawing/2014/main" id="{1DCE4DD8-9C1E-4096-821C-B5DC99B045BB}"/>
              </a:ext>
            </a:extLst>
          </p:cNvPr>
          <p:cNvSpPr/>
          <p:nvPr/>
        </p:nvSpPr>
        <p:spPr>
          <a:xfrm>
            <a:off x="9115008" y="2614260"/>
            <a:ext cx="870240" cy="4868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d12</a:t>
            </a:r>
            <a:endParaRPr lang="zh-CN" altLang="en-US" dirty="0"/>
          </a:p>
        </p:txBody>
      </p:sp>
      <p:sp>
        <p:nvSpPr>
          <p:cNvPr id="12" name="矩形 11">
            <a:extLst>
              <a:ext uri="{FF2B5EF4-FFF2-40B4-BE49-F238E27FC236}">
                <a16:creationId xmlns:a16="http://schemas.microsoft.com/office/drawing/2014/main" id="{399A7E7B-B2F3-4FB7-AAC1-7D954D69FA5F}"/>
              </a:ext>
            </a:extLst>
          </p:cNvPr>
          <p:cNvSpPr/>
          <p:nvPr/>
        </p:nvSpPr>
        <p:spPr>
          <a:xfrm>
            <a:off x="7129401" y="3605357"/>
            <a:ext cx="873331" cy="4868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d3</a:t>
            </a:r>
            <a:endParaRPr lang="zh-CN" altLang="en-US" dirty="0"/>
          </a:p>
        </p:txBody>
      </p:sp>
      <p:sp>
        <p:nvSpPr>
          <p:cNvPr id="13" name="矩形 12">
            <a:extLst>
              <a:ext uri="{FF2B5EF4-FFF2-40B4-BE49-F238E27FC236}">
                <a16:creationId xmlns:a16="http://schemas.microsoft.com/office/drawing/2014/main" id="{44D0FD9C-9CCB-473B-AB0B-FAC8737E0FD5}"/>
              </a:ext>
            </a:extLst>
          </p:cNvPr>
          <p:cNvSpPr/>
          <p:nvPr/>
        </p:nvSpPr>
        <p:spPr>
          <a:xfrm>
            <a:off x="6430487" y="2767066"/>
            <a:ext cx="1572245" cy="4605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d2</a:t>
            </a:r>
            <a:endParaRPr lang="zh-CN" altLang="en-US" dirty="0"/>
          </a:p>
        </p:txBody>
      </p:sp>
      <p:sp>
        <p:nvSpPr>
          <p:cNvPr id="14" name="矩形 13">
            <a:extLst>
              <a:ext uri="{FF2B5EF4-FFF2-40B4-BE49-F238E27FC236}">
                <a16:creationId xmlns:a16="http://schemas.microsoft.com/office/drawing/2014/main" id="{FF0B03B3-6502-43AA-A5C4-97121A7DB04C}"/>
              </a:ext>
            </a:extLst>
          </p:cNvPr>
          <p:cNvSpPr/>
          <p:nvPr/>
        </p:nvSpPr>
        <p:spPr>
          <a:xfrm>
            <a:off x="486888" y="1481328"/>
            <a:ext cx="724395" cy="3265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5C52157-83F1-4341-A2F7-00684A2127C5}"/>
              </a:ext>
            </a:extLst>
          </p:cNvPr>
          <p:cNvSpPr/>
          <p:nvPr/>
        </p:nvSpPr>
        <p:spPr>
          <a:xfrm>
            <a:off x="486888" y="1997904"/>
            <a:ext cx="724395" cy="4096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33A559A3-A935-4325-8BDA-BDB6C84610ED}"/>
              </a:ext>
            </a:extLst>
          </p:cNvPr>
          <p:cNvSpPr txBox="1"/>
          <p:nvPr/>
        </p:nvSpPr>
        <p:spPr>
          <a:xfrm>
            <a:off x="1496291" y="1481328"/>
            <a:ext cx="724395" cy="369332"/>
          </a:xfrm>
          <a:prstGeom prst="rect">
            <a:avLst/>
          </a:prstGeom>
          <a:noFill/>
        </p:spPr>
        <p:txBody>
          <a:bodyPr wrap="square" rtlCol="0">
            <a:spAutoFit/>
          </a:bodyPr>
          <a:lstStyle/>
          <a:p>
            <a:r>
              <a:rPr lang="zh-CN" altLang="en-US" dirty="0"/>
              <a:t>目录</a:t>
            </a:r>
          </a:p>
        </p:txBody>
      </p:sp>
      <p:sp>
        <p:nvSpPr>
          <p:cNvPr id="17" name="文本框 16">
            <a:extLst>
              <a:ext uri="{FF2B5EF4-FFF2-40B4-BE49-F238E27FC236}">
                <a16:creationId xmlns:a16="http://schemas.microsoft.com/office/drawing/2014/main" id="{C1AD58CC-E141-4EAF-81A0-8D2C3B228792}"/>
              </a:ext>
            </a:extLst>
          </p:cNvPr>
          <p:cNvSpPr txBox="1"/>
          <p:nvPr/>
        </p:nvSpPr>
        <p:spPr>
          <a:xfrm>
            <a:off x="1496290" y="1997904"/>
            <a:ext cx="724395" cy="369332"/>
          </a:xfrm>
          <a:prstGeom prst="rect">
            <a:avLst/>
          </a:prstGeom>
          <a:noFill/>
        </p:spPr>
        <p:txBody>
          <a:bodyPr wrap="square" rtlCol="0">
            <a:spAutoFit/>
          </a:bodyPr>
          <a:lstStyle/>
          <a:p>
            <a:r>
              <a:rPr lang="zh-CN" altLang="en-US" dirty="0"/>
              <a:t>文件</a:t>
            </a:r>
          </a:p>
        </p:txBody>
      </p:sp>
      <p:sp>
        <p:nvSpPr>
          <p:cNvPr id="18" name="文本框 17">
            <a:extLst>
              <a:ext uri="{FF2B5EF4-FFF2-40B4-BE49-F238E27FC236}">
                <a16:creationId xmlns:a16="http://schemas.microsoft.com/office/drawing/2014/main" id="{40FCBFE4-9C01-4E44-968B-32EE46557F01}"/>
              </a:ext>
            </a:extLst>
          </p:cNvPr>
          <p:cNvSpPr txBox="1"/>
          <p:nvPr/>
        </p:nvSpPr>
        <p:spPr>
          <a:xfrm>
            <a:off x="1464623" y="2549509"/>
            <a:ext cx="1571501" cy="369332"/>
          </a:xfrm>
          <a:prstGeom prst="rect">
            <a:avLst/>
          </a:prstGeom>
          <a:noFill/>
        </p:spPr>
        <p:txBody>
          <a:bodyPr wrap="square" rtlCol="0">
            <a:spAutoFit/>
          </a:bodyPr>
          <a:lstStyle/>
          <a:p>
            <a:r>
              <a:rPr lang="zh-CN" altLang="en-US" dirty="0"/>
              <a:t>兄弟目录指针</a:t>
            </a:r>
          </a:p>
        </p:txBody>
      </p:sp>
      <p:sp>
        <p:nvSpPr>
          <p:cNvPr id="19" name="文本框 18">
            <a:extLst>
              <a:ext uri="{FF2B5EF4-FFF2-40B4-BE49-F238E27FC236}">
                <a16:creationId xmlns:a16="http://schemas.microsoft.com/office/drawing/2014/main" id="{450228A9-4B94-4233-9673-0E07B6D365B1}"/>
              </a:ext>
            </a:extLst>
          </p:cNvPr>
          <p:cNvSpPr txBox="1"/>
          <p:nvPr/>
        </p:nvSpPr>
        <p:spPr>
          <a:xfrm>
            <a:off x="736272" y="2446589"/>
            <a:ext cx="260269" cy="369332"/>
          </a:xfrm>
          <a:prstGeom prst="rect">
            <a:avLst/>
          </a:prstGeom>
          <a:noFill/>
        </p:spPr>
        <p:txBody>
          <a:bodyPr wrap="square" rtlCol="0">
            <a:spAutoFit/>
          </a:bodyPr>
          <a:lstStyle/>
          <a:p>
            <a:r>
              <a:rPr lang="en-US" altLang="zh-CN" dirty="0"/>
              <a:t>n</a:t>
            </a:r>
            <a:endParaRPr lang="zh-CN" altLang="en-US" dirty="0"/>
          </a:p>
        </p:txBody>
      </p:sp>
      <p:cxnSp>
        <p:nvCxnSpPr>
          <p:cNvPr id="20" name="直接箭头连接符 19">
            <a:extLst>
              <a:ext uri="{FF2B5EF4-FFF2-40B4-BE49-F238E27FC236}">
                <a16:creationId xmlns:a16="http://schemas.microsoft.com/office/drawing/2014/main" id="{7723DC67-5951-4F89-BAD2-4D4686AAE05B}"/>
              </a:ext>
            </a:extLst>
          </p:cNvPr>
          <p:cNvCxnSpPr/>
          <p:nvPr/>
        </p:nvCxnSpPr>
        <p:spPr>
          <a:xfrm>
            <a:off x="486888" y="2740712"/>
            <a:ext cx="9084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ED0AB2EF-6A30-4887-B4D1-FF929095F2B9}"/>
              </a:ext>
            </a:extLst>
          </p:cNvPr>
          <p:cNvSpPr txBox="1"/>
          <p:nvPr/>
        </p:nvSpPr>
        <p:spPr>
          <a:xfrm>
            <a:off x="1465614" y="2945261"/>
            <a:ext cx="1571501" cy="369332"/>
          </a:xfrm>
          <a:prstGeom prst="rect">
            <a:avLst/>
          </a:prstGeom>
          <a:noFill/>
        </p:spPr>
        <p:txBody>
          <a:bodyPr wrap="square" rtlCol="0">
            <a:spAutoFit/>
          </a:bodyPr>
          <a:lstStyle/>
          <a:p>
            <a:r>
              <a:rPr lang="zh-CN" altLang="en-US" dirty="0"/>
              <a:t>子目录指针</a:t>
            </a:r>
          </a:p>
        </p:txBody>
      </p:sp>
      <p:sp>
        <p:nvSpPr>
          <p:cNvPr id="22" name="文本框 21">
            <a:extLst>
              <a:ext uri="{FF2B5EF4-FFF2-40B4-BE49-F238E27FC236}">
                <a16:creationId xmlns:a16="http://schemas.microsoft.com/office/drawing/2014/main" id="{6D36C242-FEF9-4E81-8F10-24EA5BCE8802}"/>
              </a:ext>
            </a:extLst>
          </p:cNvPr>
          <p:cNvSpPr txBox="1"/>
          <p:nvPr/>
        </p:nvSpPr>
        <p:spPr>
          <a:xfrm>
            <a:off x="737263" y="2842341"/>
            <a:ext cx="260269" cy="369332"/>
          </a:xfrm>
          <a:prstGeom prst="rect">
            <a:avLst/>
          </a:prstGeom>
          <a:noFill/>
        </p:spPr>
        <p:txBody>
          <a:bodyPr wrap="square" rtlCol="0">
            <a:spAutoFit/>
          </a:bodyPr>
          <a:lstStyle/>
          <a:p>
            <a:r>
              <a:rPr lang="en-US" altLang="zh-CN" dirty="0"/>
              <a:t>c</a:t>
            </a:r>
            <a:endParaRPr lang="zh-CN" altLang="en-US" dirty="0"/>
          </a:p>
        </p:txBody>
      </p:sp>
      <p:cxnSp>
        <p:nvCxnSpPr>
          <p:cNvPr id="23" name="直接箭头连接符 22">
            <a:extLst>
              <a:ext uri="{FF2B5EF4-FFF2-40B4-BE49-F238E27FC236}">
                <a16:creationId xmlns:a16="http://schemas.microsoft.com/office/drawing/2014/main" id="{5527FD05-64A1-40C3-BA7D-FF79EE8CA83E}"/>
              </a:ext>
            </a:extLst>
          </p:cNvPr>
          <p:cNvCxnSpPr/>
          <p:nvPr/>
        </p:nvCxnSpPr>
        <p:spPr>
          <a:xfrm>
            <a:off x="487879" y="3136464"/>
            <a:ext cx="9084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BF5078A7-E91A-4BDA-BFEB-AB9652819F26}"/>
              </a:ext>
            </a:extLst>
          </p:cNvPr>
          <p:cNvSpPr txBox="1"/>
          <p:nvPr/>
        </p:nvSpPr>
        <p:spPr>
          <a:xfrm>
            <a:off x="1434934" y="3387045"/>
            <a:ext cx="1571501" cy="369332"/>
          </a:xfrm>
          <a:prstGeom prst="rect">
            <a:avLst/>
          </a:prstGeom>
          <a:noFill/>
        </p:spPr>
        <p:txBody>
          <a:bodyPr wrap="square" rtlCol="0">
            <a:spAutoFit/>
          </a:bodyPr>
          <a:lstStyle/>
          <a:p>
            <a:r>
              <a:rPr lang="zh-CN" altLang="en-US" dirty="0"/>
              <a:t>文件指针</a:t>
            </a:r>
          </a:p>
        </p:txBody>
      </p:sp>
      <p:sp>
        <p:nvSpPr>
          <p:cNvPr id="25" name="文本框 24">
            <a:extLst>
              <a:ext uri="{FF2B5EF4-FFF2-40B4-BE49-F238E27FC236}">
                <a16:creationId xmlns:a16="http://schemas.microsoft.com/office/drawing/2014/main" id="{FB2E48F4-A03A-42DB-B04B-57E78FB91C2D}"/>
              </a:ext>
            </a:extLst>
          </p:cNvPr>
          <p:cNvSpPr txBox="1"/>
          <p:nvPr/>
        </p:nvSpPr>
        <p:spPr>
          <a:xfrm>
            <a:off x="3923807" y="2186585"/>
            <a:ext cx="260269" cy="369332"/>
          </a:xfrm>
          <a:prstGeom prst="rect">
            <a:avLst/>
          </a:prstGeom>
          <a:noFill/>
        </p:spPr>
        <p:txBody>
          <a:bodyPr wrap="square" rtlCol="0">
            <a:spAutoFit/>
          </a:bodyPr>
          <a:lstStyle/>
          <a:p>
            <a:r>
              <a:rPr lang="en-US" altLang="zh-CN" dirty="0"/>
              <a:t>f</a:t>
            </a:r>
            <a:endParaRPr lang="zh-CN" altLang="en-US" dirty="0"/>
          </a:p>
        </p:txBody>
      </p:sp>
      <p:cxnSp>
        <p:nvCxnSpPr>
          <p:cNvPr id="26" name="直接箭头连接符 25">
            <a:extLst>
              <a:ext uri="{FF2B5EF4-FFF2-40B4-BE49-F238E27FC236}">
                <a16:creationId xmlns:a16="http://schemas.microsoft.com/office/drawing/2014/main" id="{CB1BCF36-202A-4795-A0D1-459816206CF2}"/>
              </a:ext>
            </a:extLst>
          </p:cNvPr>
          <p:cNvCxnSpPr/>
          <p:nvPr/>
        </p:nvCxnSpPr>
        <p:spPr>
          <a:xfrm>
            <a:off x="439388" y="3571711"/>
            <a:ext cx="9084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7C0A64E8-827B-4970-A5E2-66E778E71626}"/>
              </a:ext>
            </a:extLst>
          </p:cNvPr>
          <p:cNvCxnSpPr>
            <a:cxnSpLocks/>
            <a:stCxn id="6" idx="3"/>
            <a:endCxn id="7" idx="1"/>
          </p:cNvCxnSpPr>
          <p:nvPr/>
        </p:nvCxnSpPr>
        <p:spPr>
          <a:xfrm>
            <a:off x="4692733" y="1888057"/>
            <a:ext cx="9668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76C1076D-E125-4441-A3F6-859F46D9E1EC}"/>
              </a:ext>
            </a:extLst>
          </p:cNvPr>
          <p:cNvCxnSpPr>
            <a:cxnSpLocks/>
            <a:endCxn id="29" idx="0"/>
          </p:cNvCxnSpPr>
          <p:nvPr/>
        </p:nvCxnSpPr>
        <p:spPr>
          <a:xfrm flipH="1">
            <a:off x="4136571" y="2131501"/>
            <a:ext cx="7912" cy="489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椭圆 28">
            <a:extLst>
              <a:ext uri="{FF2B5EF4-FFF2-40B4-BE49-F238E27FC236}">
                <a16:creationId xmlns:a16="http://schemas.microsoft.com/office/drawing/2014/main" id="{5CF615D0-2F7B-4C44-8A71-8BC14D4E3A06}"/>
              </a:ext>
            </a:extLst>
          </p:cNvPr>
          <p:cNvSpPr/>
          <p:nvPr/>
        </p:nvSpPr>
        <p:spPr>
          <a:xfrm>
            <a:off x="3774373" y="2620668"/>
            <a:ext cx="724395" cy="4096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f1</a:t>
            </a:r>
            <a:endParaRPr lang="zh-CN" altLang="en-US" dirty="0"/>
          </a:p>
        </p:txBody>
      </p:sp>
      <p:sp>
        <p:nvSpPr>
          <p:cNvPr id="30" name="文本框 29">
            <a:extLst>
              <a:ext uri="{FF2B5EF4-FFF2-40B4-BE49-F238E27FC236}">
                <a16:creationId xmlns:a16="http://schemas.microsoft.com/office/drawing/2014/main" id="{FBAFC3C9-54D9-421F-84A4-CFD25E9CF000}"/>
              </a:ext>
            </a:extLst>
          </p:cNvPr>
          <p:cNvSpPr txBox="1"/>
          <p:nvPr/>
        </p:nvSpPr>
        <p:spPr>
          <a:xfrm>
            <a:off x="736272" y="3278448"/>
            <a:ext cx="260269" cy="369332"/>
          </a:xfrm>
          <a:prstGeom prst="rect">
            <a:avLst/>
          </a:prstGeom>
          <a:noFill/>
        </p:spPr>
        <p:txBody>
          <a:bodyPr wrap="square" rtlCol="0">
            <a:spAutoFit/>
          </a:bodyPr>
          <a:lstStyle/>
          <a:p>
            <a:r>
              <a:rPr lang="en-US" altLang="zh-CN" dirty="0"/>
              <a:t>f</a:t>
            </a:r>
            <a:endParaRPr lang="zh-CN" altLang="en-US" dirty="0"/>
          </a:p>
        </p:txBody>
      </p:sp>
      <p:sp>
        <p:nvSpPr>
          <p:cNvPr id="32" name="文本框 31">
            <a:extLst>
              <a:ext uri="{FF2B5EF4-FFF2-40B4-BE49-F238E27FC236}">
                <a16:creationId xmlns:a16="http://schemas.microsoft.com/office/drawing/2014/main" id="{08D1E3ED-0EC6-4C85-8B20-A73775981637}"/>
              </a:ext>
            </a:extLst>
          </p:cNvPr>
          <p:cNvSpPr txBox="1"/>
          <p:nvPr/>
        </p:nvSpPr>
        <p:spPr>
          <a:xfrm>
            <a:off x="7325096" y="1571409"/>
            <a:ext cx="260269" cy="369332"/>
          </a:xfrm>
          <a:prstGeom prst="rect">
            <a:avLst/>
          </a:prstGeom>
          <a:noFill/>
        </p:spPr>
        <p:txBody>
          <a:bodyPr wrap="square" rtlCol="0">
            <a:spAutoFit/>
          </a:bodyPr>
          <a:lstStyle/>
          <a:p>
            <a:r>
              <a:rPr lang="en-US" altLang="zh-CN" dirty="0"/>
              <a:t>c</a:t>
            </a:r>
            <a:endParaRPr lang="zh-CN" altLang="en-US" dirty="0"/>
          </a:p>
        </p:txBody>
      </p:sp>
      <p:sp>
        <p:nvSpPr>
          <p:cNvPr id="33" name="文本框 32">
            <a:extLst>
              <a:ext uri="{FF2B5EF4-FFF2-40B4-BE49-F238E27FC236}">
                <a16:creationId xmlns:a16="http://schemas.microsoft.com/office/drawing/2014/main" id="{116C8632-7E49-4D14-AFEC-06BAAA622329}"/>
              </a:ext>
            </a:extLst>
          </p:cNvPr>
          <p:cNvSpPr txBox="1"/>
          <p:nvPr/>
        </p:nvSpPr>
        <p:spPr>
          <a:xfrm>
            <a:off x="9351820" y="2146000"/>
            <a:ext cx="260269" cy="369332"/>
          </a:xfrm>
          <a:prstGeom prst="rect">
            <a:avLst/>
          </a:prstGeom>
          <a:noFill/>
        </p:spPr>
        <p:txBody>
          <a:bodyPr wrap="square" rtlCol="0">
            <a:spAutoFit/>
          </a:bodyPr>
          <a:lstStyle/>
          <a:p>
            <a:r>
              <a:rPr lang="en-US" altLang="zh-CN" dirty="0"/>
              <a:t>n</a:t>
            </a:r>
            <a:endParaRPr lang="zh-CN" altLang="en-US" dirty="0"/>
          </a:p>
        </p:txBody>
      </p:sp>
      <p:sp>
        <p:nvSpPr>
          <p:cNvPr id="34" name="文本框 33">
            <a:extLst>
              <a:ext uri="{FF2B5EF4-FFF2-40B4-BE49-F238E27FC236}">
                <a16:creationId xmlns:a16="http://schemas.microsoft.com/office/drawing/2014/main" id="{6CC26C13-ECC2-41E0-B2E1-15E7C508B15A}"/>
              </a:ext>
            </a:extLst>
          </p:cNvPr>
          <p:cNvSpPr txBox="1"/>
          <p:nvPr/>
        </p:nvSpPr>
        <p:spPr>
          <a:xfrm>
            <a:off x="5009408" y="1573660"/>
            <a:ext cx="260269" cy="369332"/>
          </a:xfrm>
          <a:prstGeom prst="rect">
            <a:avLst/>
          </a:prstGeom>
          <a:noFill/>
        </p:spPr>
        <p:txBody>
          <a:bodyPr wrap="square" rtlCol="0">
            <a:spAutoFit/>
          </a:bodyPr>
          <a:lstStyle/>
          <a:p>
            <a:r>
              <a:rPr lang="en-US" altLang="zh-CN" dirty="0"/>
              <a:t>c</a:t>
            </a:r>
            <a:endParaRPr lang="zh-CN" altLang="en-US" dirty="0"/>
          </a:p>
        </p:txBody>
      </p:sp>
      <p:cxnSp>
        <p:nvCxnSpPr>
          <p:cNvPr id="35" name="直接箭头连接符 34">
            <a:extLst>
              <a:ext uri="{FF2B5EF4-FFF2-40B4-BE49-F238E27FC236}">
                <a16:creationId xmlns:a16="http://schemas.microsoft.com/office/drawing/2014/main" id="{067738A5-DA82-4D7F-A35C-3D680509EA89}"/>
              </a:ext>
            </a:extLst>
          </p:cNvPr>
          <p:cNvCxnSpPr>
            <a:cxnSpLocks/>
          </p:cNvCxnSpPr>
          <p:nvPr/>
        </p:nvCxnSpPr>
        <p:spPr>
          <a:xfrm>
            <a:off x="7247906" y="1902419"/>
            <a:ext cx="5017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21D07336-4C9F-4D27-88C6-D3CDA41AF6D1}"/>
              </a:ext>
            </a:extLst>
          </p:cNvPr>
          <p:cNvCxnSpPr>
            <a:cxnSpLocks/>
          </p:cNvCxnSpPr>
          <p:nvPr/>
        </p:nvCxnSpPr>
        <p:spPr>
          <a:xfrm>
            <a:off x="9352733" y="2131501"/>
            <a:ext cx="0" cy="448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9CDF46B1-1E8A-4E31-8F78-FA09083032D9}"/>
              </a:ext>
            </a:extLst>
          </p:cNvPr>
          <p:cNvCxnSpPr>
            <a:cxnSpLocks/>
          </p:cNvCxnSpPr>
          <p:nvPr/>
        </p:nvCxnSpPr>
        <p:spPr>
          <a:xfrm>
            <a:off x="6889420" y="2112216"/>
            <a:ext cx="0" cy="628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73EC6E3B-6F08-4A38-BA43-95BF1CEA1A61}"/>
              </a:ext>
            </a:extLst>
          </p:cNvPr>
          <p:cNvCxnSpPr>
            <a:cxnSpLocks/>
          </p:cNvCxnSpPr>
          <p:nvPr/>
        </p:nvCxnSpPr>
        <p:spPr>
          <a:xfrm>
            <a:off x="7585430" y="3218694"/>
            <a:ext cx="10639" cy="381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文本框 40">
            <a:extLst>
              <a:ext uri="{FF2B5EF4-FFF2-40B4-BE49-F238E27FC236}">
                <a16:creationId xmlns:a16="http://schemas.microsoft.com/office/drawing/2014/main" id="{24B06EC6-9F9D-442C-AC7F-70E556D6929C}"/>
              </a:ext>
            </a:extLst>
          </p:cNvPr>
          <p:cNvSpPr txBox="1"/>
          <p:nvPr/>
        </p:nvSpPr>
        <p:spPr>
          <a:xfrm>
            <a:off x="5718960" y="2180177"/>
            <a:ext cx="260269" cy="369332"/>
          </a:xfrm>
          <a:prstGeom prst="rect">
            <a:avLst/>
          </a:prstGeom>
          <a:noFill/>
        </p:spPr>
        <p:txBody>
          <a:bodyPr wrap="square" rtlCol="0">
            <a:spAutoFit/>
          </a:bodyPr>
          <a:lstStyle/>
          <a:p>
            <a:r>
              <a:rPr lang="en-US" altLang="zh-CN" dirty="0"/>
              <a:t>f</a:t>
            </a:r>
            <a:endParaRPr lang="zh-CN" altLang="en-US" dirty="0"/>
          </a:p>
        </p:txBody>
      </p:sp>
      <p:cxnSp>
        <p:nvCxnSpPr>
          <p:cNvPr id="42" name="直接箭头连接符 41">
            <a:extLst>
              <a:ext uri="{FF2B5EF4-FFF2-40B4-BE49-F238E27FC236}">
                <a16:creationId xmlns:a16="http://schemas.microsoft.com/office/drawing/2014/main" id="{CE0B4938-8AAA-4AD3-9E66-751ABBC01EF9}"/>
              </a:ext>
            </a:extLst>
          </p:cNvPr>
          <p:cNvCxnSpPr>
            <a:cxnSpLocks/>
            <a:endCxn id="43" idx="0"/>
          </p:cNvCxnSpPr>
          <p:nvPr/>
        </p:nvCxnSpPr>
        <p:spPr>
          <a:xfrm flipH="1">
            <a:off x="5931724" y="2125093"/>
            <a:ext cx="7912" cy="489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椭圆 42">
            <a:extLst>
              <a:ext uri="{FF2B5EF4-FFF2-40B4-BE49-F238E27FC236}">
                <a16:creationId xmlns:a16="http://schemas.microsoft.com/office/drawing/2014/main" id="{26F6337C-EA95-425C-9A7A-0981D12AA153}"/>
              </a:ext>
            </a:extLst>
          </p:cNvPr>
          <p:cNvSpPr/>
          <p:nvPr/>
        </p:nvSpPr>
        <p:spPr>
          <a:xfrm>
            <a:off x="5569526" y="2614260"/>
            <a:ext cx="724395" cy="4096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f2</a:t>
            </a:r>
            <a:endParaRPr lang="zh-CN" altLang="en-US" dirty="0"/>
          </a:p>
        </p:txBody>
      </p:sp>
      <p:sp>
        <p:nvSpPr>
          <p:cNvPr id="44" name="文本框 43">
            <a:extLst>
              <a:ext uri="{FF2B5EF4-FFF2-40B4-BE49-F238E27FC236}">
                <a16:creationId xmlns:a16="http://schemas.microsoft.com/office/drawing/2014/main" id="{BDD9856F-33AC-447A-B17A-5CD1E64493BA}"/>
              </a:ext>
            </a:extLst>
          </p:cNvPr>
          <p:cNvSpPr txBox="1"/>
          <p:nvPr/>
        </p:nvSpPr>
        <p:spPr>
          <a:xfrm>
            <a:off x="5733554" y="3060656"/>
            <a:ext cx="260269" cy="369332"/>
          </a:xfrm>
          <a:prstGeom prst="rect">
            <a:avLst/>
          </a:prstGeom>
          <a:noFill/>
        </p:spPr>
        <p:txBody>
          <a:bodyPr wrap="square" rtlCol="0">
            <a:spAutoFit/>
          </a:bodyPr>
          <a:lstStyle/>
          <a:p>
            <a:r>
              <a:rPr lang="en-US" altLang="zh-CN" dirty="0"/>
              <a:t>f</a:t>
            </a:r>
            <a:endParaRPr lang="zh-CN" altLang="en-US" dirty="0"/>
          </a:p>
        </p:txBody>
      </p:sp>
      <p:cxnSp>
        <p:nvCxnSpPr>
          <p:cNvPr id="45" name="直接箭头连接符 44">
            <a:extLst>
              <a:ext uri="{FF2B5EF4-FFF2-40B4-BE49-F238E27FC236}">
                <a16:creationId xmlns:a16="http://schemas.microsoft.com/office/drawing/2014/main" id="{110EE3F0-67D4-4740-AF9E-2A3987BE755C}"/>
              </a:ext>
            </a:extLst>
          </p:cNvPr>
          <p:cNvCxnSpPr>
            <a:cxnSpLocks/>
            <a:endCxn id="46" idx="0"/>
          </p:cNvCxnSpPr>
          <p:nvPr/>
        </p:nvCxnSpPr>
        <p:spPr>
          <a:xfrm flipH="1">
            <a:off x="5946318" y="3005572"/>
            <a:ext cx="7912" cy="489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椭圆 45">
            <a:extLst>
              <a:ext uri="{FF2B5EF4-FFF2-40B4-BE49-F238E27FC236}">
                <a16:creationId xmlns:a16="http://schemas.microsoft.com/office/drawing/2014/main" id="{621A93E7-4282-4B5C-8A3F-41D97B04CF1F}"/>
              </a:ext>
            </a:extLst>
          </p:cNvPr>
          <p:cNvSpPr/>
          <p:nvPr/>
        </p:nvSpPr>
        <p:spPr>
          <a:xfrm>
            <a:off x="5584120" y="3494739"/>
            <a:ext cx="724395" cy="4096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f3</a:t>
            </a:r>
            <a:endParaRPr lang="zh-CN" altLang="en-US" dirty="0"/>
          </a:p>
        </p:txBody>
      </p:sp>
      <p:sp>
        <p:nvSpPr>
          <p:cNvPr id="58" name="文本框 57">
            <a:extLst>
              <a:ext uri="{FF2B5EF4-FFF2-40B4-BE49-F238E27FC236}">
                <a16:creationId xmlns:a16="http://schemas.microsoft.com/office/drawing/2014/main" id="{4D405ACB-C107-432A-9AC1-02536B1AD17B}"/>
              </a:ext>
            </a:extLst>
          </p:cNvPr>
          <p:cNvSpPr txBox="1"/>
          <p:nvPr/>
        </p:nvSpPr>
        <p:spPr>
          <a:xfrm>
            <a:off x="7514233" y="3214369"/>
            <a:ext cx="260269" cy="369332"/>
          </a:xfrm>
          <a:prstGeom prst="rect">
            <a:avLst/>
          </a:prstGeom>
          <a:noFill/>
        </p:spPr>
        <p:txBody>
          <a:bodyPr wrap="square" rtlCol="0">
            <a:spAutoFit/>
          </a:bodyPr>
          <a:lstStyle/>
          <a:p>
            <a:r>
              <a:rPr lang="en-US" altLang="zh-CN" dirty="0"/>
              <a:t>n</a:t>
            </a:r>
            <a:endParaRPr lang="zh-CN" altLang="en-US" dirty="0"/>
          </a:p>
        </p:txBody>
      </p:sp>
      <p:sp>
        <p:nvSpPr>
          <p:cNvPr id="59" name="文本框 58">
            <a:extLst>
              <a:ext uri="{FF2B5EF4-FFF2-40B4-BE49-F238E27FC236}">
                <a16:creationId xmlns:a16="http://schemas.microsoft.com/office/drawing/2014/main" id="{770CDE41-9883-4D67-B4E0-29EC89070DD9}"/>
              </a:ext>
            </a:extLst>
          </p:cNvPr>
          <p:cNvSpPr txBox="1"/>
          <p:nvPr/>
        </p:nvSpPr>
        <p:spPr>
          <a:xfrm>
            <a:off x="6819400" y="2254975"/>
            <a:ext cx="260269" cy="369332"/>
          </a:xfrm>
          <a:prstGeom prst="rect">
            <a:avLst/>
          </a:prstGeom>
          <a:noFill/>
        </p:spPr>
        <p:txBody>
          <a:bodyPr wrap="square" rtlCol="0">
            <a:spAutoFit/>
          </a:bodyPr>
          <a:lstStyle/>
          <a:p>
            <a:r>
              <a:rPr lang="en-US" altLang="zh-CN" dirty="0"/>
              <a:t>n</a:t>
            </a:r>
            <a:endParaRPr lang="zh-CN" altLang="en-US" dirty="0"/>
          </a:p>
        </p:txBody>
      </p:sp>
      <p:sp>
        <p:nvSpPr>
          <p:cNvPr id="60" name="文本框 59">
            <a:extLst>
              <a:ext uri="{FF2B5EF4-FFF2-40B4-BE49-F238E27FC236}">
                <a16:creationId xmlns:a16="http://schemas.microsoft.com/office/drawing/2014/main" id="{5DF5DED0-C789-429F-A719-17D45CF4AF89}"/>
              </a:ext>
            </a:extLst>
          </p:cNvPr>
          <p:cNvSpPr txBox="1"/>
          <p:nvPr/>
        </p:nvSpPr>
        <p:spPr>
          <a:xfrm>
            <a:off x="348348" y="4387160"/>
            <a:ext cx="5615640" cy="646331"/>
          </a:xfrm>
          <a:prstGeom prst="rect">
            <a:avLst/>
          </a:prstGeom>
          <a:noFill/>
        </p:spPr>
        <p:txBody>
          <a:bodyPr wrap="none" rtlCol="0">
            <a:spAutoFit/>
          </a:bodyPr>
          <a:lstStyle/>
          <a:p>
            <a:r>
              <a:rPr lang="en-US" altLang="zh-CN" dirty="0"/>
              <a:t>1</a:t>
            </a:r>
            <a:r>
              <a:rPr lang="zh-CN" altLang="en-US" dirty="0"/>
              <a:t>、</a:t>
            </a:r>
            <a:r>
              <a:rPr lang="en-US" altLang="zh-CN" dirty="0"/>
              <a:t>root</a:t>
            </a:r>
            <a:r>
              <a:rPr lang="zh-CN" altLang="en-US" dirty="0"/>
              <a:t>目录下有一个文件</a:t>
            </a:r>
            <a:r>
              <a:rPr lang="en-US" altLang="zh-CN" dirty="0"/>
              <a:t>f1</a:t>
            </a:r>
            <a:r>
              <a:rPr lang="zh-CN" altLang="en-US" dirty="0"/>
              <a:t>，和三个目录</a:t>
            </a:r>
            <a:r>
              <a:rPr lang="en-US" altLang="zh-CN" dirty="0"/>
              <a:t>d1</a:t>
            </a:r>
            <a:r>
              <a:rPr lang="zh-CN" altLang="en-US" dirty="0"/>
              <a:t>、</a:t>
            </a:r>
            <a:r>
              <a:rPr lang="en-US" altLang="zh-CN" dirty="0"/>
              <a:t>d2</a:t>
            </a:r>
            <a:r>
              <a:rPr lang="zh-CN" altLang="en-US" dirty="0"/>
              <a:t>、</a:t>
            </a:r>
            <a:r>
              <a:rPr lang="en-US" altLang="zh-CN" dirty="0"/>
              <a:t>d3</a:t>
            </a:r>
          </a:p>
          <a:p>
            <a:r>
              <a:rPr lang="en-US" altLang="zh-CN" dirty="0"/>
              <a:t>2</a:t>
            </a:r>
            <a:r>
              <a:rPr lang="zh-CN" altLang="en-US" dirty="0"/>
              <a:t>、</a:t>
            </a:r>
            <a:r>
              <a:rPr lang="en-US" altLang="zh-CN" dirty="0"/>
              <a:t>d1</a:t>
            </a:r>
            <a:r>
              <a:rPr lang="zh-CN" altLang="en-US" dirty="0"/>
              <a:t>目录下有两个文件</a:t>
            </a:r>
            <a:r>
              <a:rPr lang="en-US" altLang="zh-CN" dirty="0"/>
              <a:t>f2</a:t>
            </a:r>
            <a:r>
              <a:rPr lang="zh-CN" altLang="en-US" dirty="0"/>
              <a:t>和</a:t>
            </a:r>
            <a:r>
              <a:rPr lang="en-US" altLang="zh-CN" dirty="0"/>
              <a:t>f3</a:t>
            </a:r>
            <a:r>
              <a:rPr lang="zh-CN" altLang="en-US" dirty="0"/>
              <a:t>，有两个目录</a:t>
            </a:r>
            <a:r>
              <a:rPr lang="en-US" altLang="zh-CN" dirty="0"/>
              <a:t>d11</a:t>
            </a:r>
            <a:r>
              <a:rPr lang="zh-CN" altLang="en-US" dirty="0"/>
              <a:t>和</a:t>
            </a:r>
            <a:r>
              <a:rPr lang="en-US" altLang="zh-CN" dirty="0"/>
              <a:t>d12</a:t>
            </a:r>
          </a:p>
        </p:txBody>
      </p:sp>
    </p:spTree>
    <p:extLst>
      <p:ext uri="{BB962C8B-B14F-4D97-AF65-F5344CB8AC3E}">
        <p14:creationId xmlns:p14="http://schemas.microsoft.com/office/powerpoint/2010/main" val="283894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2" grpId="0" animBg="1"/>
      <p:bldP spid="13" grpId="0" animBg="1"/>
      <p:bldP spid="25" grpId="0"/>
      <p:bldP spid="29" grpId="0" animBg="1"/>
      <p:bldP spid="32" grpId="0"/>
      <p:bldP spid="33" grpId="0"/>
      <p:bldP spid="34" grpId="0"/>
      <p:bldP spid="41" grpId="0"/>
      <p:bldP spid="43" grpId="0" animBg="1"/>
      <p:bldP spid="44" grpId="0"/>
      <p:bldP spid="46" grpId="0" animBg="1"/>
      <p:bldP spid="58" grpId="0"/>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1DB26C-549B-464E-A402-BFACA4EA8864}"/>
              </a:ext>
            </a:extLst>
          </p:cNvPr>
          <p:cNvSpPr>
            <a:spLocks noGrp="1"/>
          </p:cNvSpPr>
          <p:nvPr>
            <p:ph type="title"/>
          </p:nvPr>
        </p:nvSpPr>
        <p:spPr>
          <a:xfrm>
            <a:off x="677334" y="609600"/>
            <a:ext cx="8596668" cy="927524"/>
          </a:xfrm>
        </p:spPr>
        <p:txBody>
          <a:bodyPr/>
          <a:lstStyle/>
          <a:p>
            <a:r>
              <a:rPr lang="zh-CN" altLang="en-US" dirty="0"/>
              <a:t>设计说明</a:t>
            </a:r>
          </a:p>
        </p:txBody>
      </p:sp>
      <p:sp>
        <p:nvSpPr>
          <p:cNvPr id="4" name="内容占位符 3">
            <a:extLst>
              <a:ext uri="{FF2B5EF4-FFF2-40B4-BE49-F238E27FC236}">
                <a16:creationId xmlns:a16="http://schemas.microsoft.com/office/drawing/2014/main" id="{2A91B47C-B21C-49F2-A888-36D313CDF862}"/>
              </a:ext>
            </a:extLst>
          </p:cNvPr>
          <p:cNvSpPr>
            <a:spLocks noGrp="1"/>
          </p:cNvSpPr>
          <p:nvPr>
            <p:ph idx="1"/>
          </p:nvPr>
        </p:nvSpPr>
        <p:spPr>
          <a:xfrm>
            <a:off x="677334" y="1488613"/>
            <a:ext cx="8596668" cy="3055955"/>
          </a:xfrm>
        </p:spPr>
        <p:txBody>
          <a:bodyPr/>
          <a:lstStyle/>
          <a:p>
            <a:r>
              <a:rPr lang="zh-CN" altLang="en-US" sz="2400" dirty="0"/>
              <a:t>程序的各种功能实现基本上是通过链表操作和递归实现的。</a:t>
            </a:r>
            <a:endParaRPr lang="en-US" altLang="zh-CN" sz="2400" dirty="0"/>
          </a:p>
          <a:p>
            <a:r>
              <a:rPr lang="zh-CN" altLang="en-US" sz="2400" dirty="0"/>
              <a:t>搜索功能。程序的创建、修改、查看、删除都是基于搜索实现的。递归搜索各个子目录，然后再搜索同级目录。</a:t>
            </a:r>
            <a:endParaRPr lang="en-US" altLang="zh-CN" sz="2400" dirty="0"/>
          </a:p>
          <a:p>
            <a:r>
              <a:rPr lang="zh-CN" altLang="en-US" sz="2400" dirty="0"/>
              <a:t>创建功能。搜索到以后直接在该目录下的对应链表创建。</a:t>
            </a:r>
            <a:endParaRPr lang="en-US" altLang="zh-CN" sz="2400" dirty="0"/>
          </a:p>
          <a:p>
            <a:r>
              <a:rPr lang="zh-CN" altLang="en-US" sz="2400" dirty="0"/>
              <a:t>查看和修改功能。搜索到以后直接输出信息或修改。</a:t>
            </a:r>
            <a:endParaRPr lang="en-US" altLang="zh-CN" sz="2400" dirty="0"/>
          </a:p>
          <a:p>
            <a:r>
              <a:rPr lang="zh-CN" altLang="en-US" sz="2400" dirty="0"/>
              <a:t>删除功能。搜索到之后，获取父目录，进行删除。</a:t>
            </a:r>
            <a:endParaRPr lang="en-US" altLang="zh-CN" sz="2400" dirty="0"/>
          </a:p>
          <a:p>
            <a:endParaRPr lang="en-US" altLang="zh-CN" sz="2400" dirty="0"/>
          </a:p>
          <a:p>
            <a:endParaRPr lang="en-US" altLang="zh-CN" sz="2400" dirty="0"/>
          </a:p>
        </p:txBody>
      </p:sp>
      <p:sp>
        <p:nvSpPr>
          <p:cNvPr id="3" name="文本框 2">
            <a:extLst>
              <a:ext uri="{FF2B5EF4-FFF2-40B4-BE49-F238E27FC236}">
                <a16:creationId xmlns:a16="http://schemas.microsoft.com/office/drawing/2014/main" id="{5D10DDC6-7C24-4425-ADCA-6F126FA6EC34}"/>
              </a:ext>
            </a:extLst>
          </p:cNvPr>
          <p:cNvSpPr txBox="1"/>
          <p:nvPr/>
        </p:nvSpPr>
        <p:spPr>
          <a:xfrm>
            <a:off x="677334" y="6063734"/>
            <a:ext cx="1107996" cy="369332"/>
          </a:xfrm>
          <a:prstGeom prst="rect">
            <a:avLst/>
          </a:prstGeom>
          <a:noFill/>
        </p:spPr>
        <p:txBody>
          <a:bodyPr wrap="none" rtlCol="0">
            <a:spAutoFit/>
          </a:bodyPr>
          <a:lstStyle/>
          <a:p>
            <a:r>
              <a:rPr lang="zh-CN" altLang="en-US" dirty="0">
                <a:hlinkClick r:id="rId2" action="ppaction://hlinkfile"/>
              </a:rPr>
              <a:t>程序演示</a:t>
            </a:r>
            <a:endParaRPr lang="zh-CN" altLang="en-US" dirty="0"/>
          </a:p>
        </p:txBody>
      </p:sp>
    </p:spTree>
    <p:extLst>
      <p:ext uri="{BB962C8B-B14F-4D97-AF65-F5344CB8AC3E}">
        <p14:creationId xmlns:p14="http://schemas.microsoft.com/office/powerpoint/2010/main" val="3872726264"/>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276</TotalTime>
  <Words>344</Words>
  <Application>Microsoft Office PowerPoint</Application>
  <PresentationFormat>宽屏</PresentationFormat>
  <Paragraphs>45</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方正姚体</vt:lpstr>
      <vt:lpstr>华文新魏</vt:lpstr>
      <vt:lpstr>宋体</vt:lpstr>
      <vt:lpstr>Arial</vt:lpstr>
      <vt:lpstr>Trebuchet MS</vt:lpstr>
      <vt:lpstr>Wingdings 3</vt:lpstr>
      <vt:lpstr>平面</vt:lpstr>
      <vt:lpstr>文件目录管理系统</vt:lpstr>
      <vt:lpstr>问题描述</vt:lpstr>
      <vt:lpstr>类——目录</vt:lpstr>
      <vt:lpstr>类——文件</vt:lpstr>
      <vt:lpstr>存储结构</vt:lpstr>
      <vt:lpstr>设计说明</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文件目录管理系统</dc:title>
  <dc:creator>PWH</dc:creator>
  <cp:lastModifiedBy>PWH</cp:lastModifiedBy>
  <cp:revision>13</cp:revision>
  <dcterms:created xsi:type="dcterms:W3CDTF">2023-07-13T02:37:28Z</dcterms:created>
  <dcterms:modified xsi:type="dcterms:W3CDTF">2023-07-14T02:33:28Z</dcterms:modified>
</cp:coreProperties>
</file>