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36CD8E-CC0A-4C6D-B4AE-5EDB81F297E7}" type="datetimeFigureOut">
              <a:rPr lang="en-US" smtClean="0"/>
              <a:t>05-Mar-22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75970-4D2E-40A9-AB99-36C57E1A92A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4327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6CD8E-CC0A-4C6D-B4AE-5EDB81F297E7}" type="datetimeFigureOut">
              <a:rPr lang="en-US" smtClean="0"/>
              <a:t>05-Mar-22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75970-4D2E-40A9-AB99-36C57E1A92A7}" type="slidenum">
              <a:rPr lang="en-US" smtClean="0"/>
              <a:t>‹#›</a:t>
            </a:fld>
            <a:endParaRPr lang="en-US"/>
          </a:p>
        </p:txBody>
      </p:sp>
    </p:spTree>
    <p:extLst>
      <p:ext uri="{BB962C8B-B14F-4D97-AF65-F5344CB8AC3E}">
        <p14:creationId xmlns:p14="http://schemas.microsoft.com/office/powerpoint/2010/main" val="534991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6CD8E-CC0A-4C6D-B4AE-5EDB81F297E7}" type="datetimeFigureOut">
              <a:rPr lang="en-US" smtClean="0"/>
              <a:t>05-Mar-22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75970-4D2E-40A9-AB99-36C57E1A92A7}" type="slidenum">
              <a:rPr lang="en-US" smtClean="0"/>
              <a:t>‹#›</a:t>
            </a:fld>
            <a:endParaRPr lang="en-US"/>
          </a:p>
        </p:txBody>
      </p:sp>
    </p:spTree>
    <p:extLst>
      <p:ext uri="{BB962C8B-B14F-4D97-AF65-F5344CB8AC3E}">
        <p14:creationId xmlns:p14="http://schemas.microsoft.com/office/powerpoint/2010/main" val="702147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6CD8E-CC0A-4C6D-B4AE-5EDB81F297E7}" type="datetimeFigureOut">
              <a:rPr lang="en-US" smtClean="0"/>
              <a:t>05-Mar-22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75970-4D2E-40A9-AB99-36C57E1A92A7}" type="slidenum">
              <a:rPr lang="en-US" smtClean="0"/>
              <a:t>‹#›</a:t>
            </a:fld>
            <a:endParaRPr lang="en-US"/>
          </a:p>
        </p:txBody>
      </p:sp>
    </p:spTree>
    <p:extLst>
      <p:ext uri="{BB962C8B-B14F-4D97-AF65-F5344CB8AC3E}">
        <p14:creationId xmlns:p14="http://schemas.microsoft.com/office/powerpoint/2010/main" val="3651836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36CD8E-CC0A-4C6D-B4AE-5EDB81F297E7}" type="datetimeFigureOut">
              <a:rPr lang="en-US" smtClean="0"/>
              <a:t>05-Mar-22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75970-4D2E-40A9-AB99-36C57E1A92A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8591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36CD8E-CC0A-4C6D-B4AE-5EDB81F297E7}" type="datetimeFigureOut">
              <a:rPr lang="en-US" smtClean="0"/>
              <a:t>05-Mar-22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75970-4D2E-40A9-AB99-36C57E1A92A7}" type="slidenum">
              <a:rPr lang="en-US" smtClean="0"/>
              <a:t>‹#›</a:t>
            </a:fld>
            <a:endParaRPr lang="en-US"/>
          </a:p>
        </p:txBody>
      </p:sp>
    </p:spTree>
    <p:extLst>
      <p:ext uri="{BB962C8B-B14F-4D97-AF65-F5344CB8AC3E}">
        <p14:creationId xmlns:p14="http://schemas.microsoft.com/office/powerpoint/2010/main" val="1979127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36CD8E-CC0A-4C6D-B4AE-5EDB81F297E7}" type="datetimeFigureOut">
              <a:rPr lang="en-US" smtClean="0"/>
              <a:t>05-Mar-22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C75970-4D2E-40A9-AB99-36C57E1A92A7}" type="slidenum">
              <a:rPr lang="en-US" smtClean="0"/>
              <a:t>‹#›</a:t>
            </a:fld>
            <a:endParaRPr lang="en-US"/>
          </a:p>
        </p:txBody>
      </p:sp>
    </p:spTree>
    <p:extLst>
      <p:ext uri="{BB962C8B-B14F-4D97-AF65-F5344CB8AC3E}">
        <p14:creationId xmlns:p14="http://schemas.microsoft.com/office/powerpoint/2010/main" val="2635104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36CD8E-CC0A-4C6D-B4AE-5EDB81F297E7}" type="datetimeFigureOut">
              <a:rPr lang="en-US" smtClean="0"/>
              <a:t>05-Mar-22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C75970-4D2E-40A9-AB99-36C57E1A92A7}" type="slidenum">
              <a:rPr lang="en-US" smtClean="0"/>
              <a:t>‹#›</a:t>
            </a:fld>
            <a:endParaRPr lang="en-US"/>
          </a:p>
        </p:txBody>
      </p:sp>
    </p:spTree>
    <p:extLst>
      <p:ext uri="{BB962C8B-B14F-4D97-AF65-F5344CB8AC3E}">
        <p14:creationId xmlns:p14="http://schemas.microsoft.com/office/powerpoint/2010/main" val="2933176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036CD8E-CC0A-4C6D-B4AE-5EDB81F297E7}" type="datetimeFigureOut">
              <a:rPr lang="en-US" smtClean="0"/>
              <a:t>05-Mar-22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7C75970-4D2E-40A9-AB99-36C57E1A92A7}" type="slidenum">
              <a:rPr lang="en-US" smtClean="0"/>
              <a:t>‹#›</a:t>
            </a:fld>
            <a:endParaRPr lang="en-US"/>
          </a:p>
        </p:txBody>
      </p:sp>
    </p:spTree>
    <p:extLst>
      <p:ext uri="{BB962C8B-B14F-4D97-AF65-F5344CB8AC3E}">
        <p14:creationId xmlns:p14="http://schemas.microsoft.com/office/powerpoint/2010/main" val="1977814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036CD8E-CC0A-4C6D-B4AE-5EDB81F297E7}" type="datetimeFigureOut">
              <a:rPr lang="en-US" smtClean="0"/>
              <a:t>05-Mar-22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7C75970-4D2E-40A9-AB99-36C57E1A92A7}" type="slidenum">
              <a:rPr lang="en-US" smtClean="0"/>
              <a:t>‹#›</a:t>
            </a:fld>
            <a:endParaRPr lang="en-US"/>
          </a:p>
        </p:txBody>
      </p:sp>
    </p:spTree>
    <p:extLst>
      <p:ext uri="{BB962C8B-B14F-4D97-AF65-F5344CB8AC3E}">
        <p14:creationId xmlns:p14="http://schemas.microsoft.com/office/powerpoint/2010/main" val="3890527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36CD8E-CC0A-4C6D-B4AE-5EDB81F297E7}" type="datetimeFigureOut">
              <a:rPr lang="en-US" smtClean="0"/>
              <a:t>05-Mar-22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75970-4D2E-40A9-AB99-36C57E1A92A7}" type="slidenum">
              <a:rPr lang="en-US" smtClean="0"/>
              <a:t>‹#›</a:t>
            </a:fld>
            <a:endParaRPr lang="en-US"/>
          </a:p>
        </p:txBody>
      </p:sp>
    </p:spTree>
    <p:extLst>
      <p:ext uri="{BB962C8B-B14F-4D97-AF65-F5344CB8AC3E}">
        <p14:creationId xmlns:p14="http://schemas.microsoft.com/office/powerpoint/2010/main" val="1340031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036CD8E-CC0A-4C6D-B4AE-5EDB81F297E7}" type="datetimeFigureOut">
              <a:rPr lang="en-US" smtClean="0"/>
              <a:t>05-Mar-22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7C75970-4D2E-40A9-AB99-36C57E1A92A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85976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investopedia.com/terms/t/termdeposit.as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997FF-4689-4D26-8CED-564C998B045C}"/>
              </a:ext>
            </a:extLst>
          </p:cNvPr>
          <p:cNvSpPr>
            <a:spLocks noGrp="1"/>
          </p:cNvSpPr>
          <p:nvPr>
            <p:ph type="ctrTitle"/>
          </p:nvPr>
        </p:nvSpPr>
        <p:spPr>
          <a:xfrm>
            <a:off x="1097280" y="758952"/>
            <a:ext cx="10058400" cy="1507170"/>
          </a:xfrm>
        </p:spPr>
        <p:txBody>
          <a:bodyPr>
            <a:normAutofit/>
          </a:bodyPr>
          <a:lstStyle/>
          <a:p>
            <a:r>
              <a:rPr lang="en-US" sz="4800" b="1" u="sng" dirty="0">
                <a:solidFill>
                  <a:schemeClr val="accent2">
                    <a:lumMod val="75000"/>
                  </a:schemeClr>
                </a:solidFill>
              </a:rPr>
              <a:t>Predicting Whether a Customer Will Subscribe to a Term Deposit</a:t>
            </a:r>
          </a:p>
        </p:txBody>
      </p:sp>
      <p:sp>
        <p:nvSpPr>
          <p:cNvPr id="3" name="Subtitle 2">
            <a:extLst>
              <a:ext uri="{FF2B5EF4-FFF2-40B4-BE49-F238E27FC236}">
                <a16:creationId xmlns:a16="http://schemas.microsoft.com/office/drawing/2014/main" id="{EA0B0430-1425-4254-AA4B-08B6A28EAFE4}"/>
              </a:ext>
            </a:extLst>
          </p:cNvPr>
          <p:cNvSpPr>
            <a:spLocks noGrp="1"/>
          </p:cNvSpPr>
          <p:nvPr>
            <p:ph type="subTitle" idx="1"/>
          </p:nvPr>
        </p:nvSpPr>
        <p:spPr/>
        <p:txBody>
          <a:bodyPr/>
          <a:lstStyle/>
          <a:p>
            <a:r>
              <a:rPr lang="en-US" dirty="0"/>
              <a:t>PREPARED BY</a:t>
            </a:r>
          </a:p>
          <a:p>
            <a:r>
              <a:rPr lang="en-US" dirty="0"/>
              <a:t>PEYAL BHATTACHARJEE (A21021)</a:t>
            </a:r>
          </a:p>
        </p:txBody>
      </p:sp>
      <p:pic>
        <p:nvPicPr>
          <p:cNvPr id="1026" name="Picture 2" descr="How to get Car Loan">
            <a:extLst>
              <a:ext uri="{FF2B5EF4-FFF2-40B4-BE49-F238E27FC236}">
                <a16:creationId xmlns:a16="http://schemas.microsoft.com/office/drawing/2014/main" id="{5CF109A4-AA9C-437F-B847-8AE29DACC4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5866" y="2315818"/>
            <a:ext cx="5413140" cy="384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499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7D4BA-7726-4C22-9662-3F763C1A4A46}"/>
              </a:ext>
            </a:extLst>
          </p:cNvPr>
          <p:cNvSpPr>
            <a:spLocks noGrp="1"/>
          </p:cNvSpPr>
          <p:nvPr>
            <p:ph type="title"/>
          </p:nvPr>
        </p:nvSpPr>
        <p:spPr/>
        <p:txBody>
          <a:bodyPr/>
          <a:lstStyle/>
          <a:p>
            <a:r>
              <a:rPr lang="en-US" sz="4800" b="1" dirty="0"/>
              <a:t>DATA PREPROCESSING CONTINUED</a:t>
            </a:r>
            <a:endParaRPr lang="en-US" dirty="0"/>
          </a:p>
        </p:txBody>
      </p:sp>
      <p:sp>
        <p:nvSpPr>
          <p:cNvPr id="3" name="Content Placeholder 2">
            <a:extLst>
              <a:ext uri="{FF2B5EF4-FFF2-40B4-BE49-F238E27FC236}">
                <a16:creationId xmlns:a16="http://schemas.microsoft.com/office/drawing/2014/main" id="{D804F050-A6D7-4C97-8A09-949D3C34BACF}"/>
              </a:ext>
            </a:extLst>
          </p:cNvPr>
          <p:cNvSpPr>
            <a:spLocks noGrp="1"/>
          </p:cNvSpPr>
          <p:nvPr>
            <p:ph idx="1"/>
          </p:nvPr>
        </p:nvSpPr>
        <p:spPr/>
        <p:txBody>
          <a:bodyPr/>
          <a:lstStyle/>
          <a:p>
            <a:pPr>
              <a:buFont typeface="Wingdings" panose="05000000000000000000" pitchFamily="2" charset="2"/>
              <a:buChar char="§"/>
            </a:pPr>
            <a:r>
              <a:rPr lang="en-US" dirty="0"/>
              <a:t> Before splitting the data, lets us check the 1</a:t>
            </a:r>
            <a:r>
              <a:rPr lang="en-US" baseline="30000" dirty="0"/>
              <a:t>st</a:t>
            </a:r>
            <a:r>
              <a:rPr lang="en-US" dirty="0"/>
              <a:t> few features with their indexed label and labels – </a:t>
            </a:r>
          </a:p>
          <a:p>
            <a:pPr marL="0" indent="0">
              <a:buNone/>
            </a:pPr>
            <a:endParaRPr lang="en-US" dirty="0"/>
          </a:p>
        </p:txBody>
      </p:sp>
      <p:pic>
        <p:nvPicPr>
          <p:cNvPr id="5" name="Picture 4">
            <a:extLst>
              <a:ext uri="{FF2B5EF4-FFF2-40B4-BE49-F238E27FC236}">
                <a16:creationId xmlns:a16="http://schemas.microsoft.com/office/drawing/2014/main" id="{673F2BA5-FA59-46FA-B648-328DFE821DAA}"/>
              </a:ext>
            </a:extLst>
          </p:cNvPr>
          <p:cNvPicPr>
            <a:picLocks noChangeAspect="1"/>
          </p:cNvPicPr>
          <p:nvPr/>
        </p:nvPicPr>
        <p:blipFill>
          <a:blip r:embed="rId2"/>
          <a:stretch>
            <a:fillRect/>
          </a:stretch>
        </p:blipFill>
        <p:spPr>
          <a:xfrm>
            <a:off x="1097281" y="2419350"/>
            <a:ext cx="10058400" cy="3337394"/>
          </a:xfrm>
          <a:prstGeom prst="rect">
            <a:avLst/>
          </a:prstGeom>
        </p:spPr>
      </p:pic>
    </p:spTree>
    <p:extLst>
      <p:ext uri="{BB962C8B-B14F-4D97-AF65-F5344CB8AC3E}">
        <p14:creationId xmlns:p14="http://schemas.microsoft.com/office/powerpoint/2010/main" val="630657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FFDCF-34E6-4913-B9C9-F81AD0409948}"/>
              </a:ext>
            </a:extLst>
          </p:cNvPr>
          <p:cNvSpPr>
            <a:spLocks noGrp="1"/>
          </p:cNvSpPr>
          <p:nvPr>
            <p:ph type="title"/>
          </p:nvPr>
        </p:nvSpPr>
        <p:spPr/>
        <p:txBody>
          <a:bodyPr/>
          <a:lstStyle/>
          <a:p>
            <a:r>
              <a:rPr lang="en-US" sz="4800" b="1" dirty="0"/>
              <a:t>DATA SPLITTING</a:t>
            </a:r>
            <a:endParaRPr lang="en-US" dirty="0"/>
          </a:p>
        </p:txBody>
      </p:sp>
      <p:sp>
        <p:nvSpPr>
          <p:cNvPr id="3" name="Content Placeholder 2">
            <a:extLst>
              <a:ext uri="{FF2B5EF4-FFF2-40B4-BE49-F238E27FC236}">
                <a16:creationId xmlns:a16="http://schemas.microsoft.com/office/drawing/2014/main" id="{67DE2B5C-F263-475A-A9C1-B6960B0055F4}"/>
              </a:ext>
            </a:extLst>
          </p:cNvPr>
          <p:cNvSpPr>
            <a:spLocks noGrp="1"/>
          </p:cNvSpPr>
          <p:nvPr>
            <p:ph idx="1"/>
          </p:nvPr>
        </p:nvSpPr>
        <p:spPr/>
        <p:txBody>
          <a:bodyPr/>
          <a:lstStyle/>
          <a:p>
            <a:pPr>
              <a:buFont typeface="Wingdings" panose="05000000000000000000" pitchFamily="2" charset="2"/>
              <a:buChar char="§"/>
            </a:pPr>
            <a:r>
              <a:rPr lang="en-US" dirty="0"/>
              <a:t> Split the data randomly in training and testing sets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a:buFont typeface="Wingdings" panose="05000000000000000000" pitchFamily="2" charset="2"/>
              <a:buChar char="§"/>
            </a:pPr>
            <a:r>
              <a:rPr lang="en-US" dirty="0"/>
              <a:t> According to the count, there are 36169 in training dataset and 9042 in the test dataset</a:t>
            </a:r>
          </a:p>
        </p:txBody>
      </p:sp>
      <p:pic>
        <p:nvPicPr>
          <p:cNvPr id="5" name="Picture 4">
            <a:extLst>
              <a:ext uri="{FF2B5EF4-FFF2-40B4-BE49-F238E27FC236}">
                <a16:creationId xmlns:a16="http://schemas.microsoft.com/office/drawing/2014/main" id="{ACE57D24-3C32-48D3-8132-B3754EDA6443}"/>
              </a:ext>
            </a:extLst>
          </p:cNvPr>
          <p:cNvPicPr>
            <a:picLocks noChangeAspect="1"/>
          </p:cNvPicPr>
          <p:nvPr/>
        </p:nvPicPr>
        <p:blipFill>
          <a:blip r:embed="rId2"/>
          <a:stretch>
            <a:fillRect/>
          </a:stretch>
        </p:blipFill>
        <p:spPr>
          <a:xfrm>
            <a:off x="1297056" y="2271129"/>
            <a:ext cx="6019800" cy="2372434"/>
          </a:xfrm>
          <a:prstGeom prst="rect">
            <a:avLst/>
          </a:prstGeom>
        </p:spPr>
      </p:pic>
    </p:spTree>
    <p:extLst>
      <p:ext uri="{BB962C8B-B14F-4D97-AF65-F5344CB8AC3E}">
        <p14:creationId xmlns:p14="http://schemas.microsoft.com/office/powerpoint/2010/main" val="78621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D73C9-5F23-4CC1-8E60-2A5CA1519975}"/>
              </a:ext>
            </a:extLst>
          </p:cNvPr>
          <p:cNvSpPr>
            <a:spLocks noGrp="1"/>
          </p:cNvSpPr>
          <p:nvPr>
            <p:ph type="title"/>
          </p:nvPr>
        </p:nvSpPr>
        <p:spPr/>
        <p:txBody>
          <a:bodyPr/>
          <a:lstStyle/>
          <a:p>
            <a:r>
              <a:rPr lang="en-US" sz="4800" b="1" dirty="0"/>
              <a:t>CHECKING THE FIRST FEW SAMPLES OF TRAIN AND TEST</a:t>
            </a:r>
            <a:endParaRPr lang="en-US" dirty="0"/>
          </a:p>
        </p:txBody>
      </p:sp>
      <p:sp>
        <p:nvSpPr>
          <p:cNvPr id="3" name="Content Placeholder 2">
            <a:extLst>
              <a:ext uri="{FF2B5EF4-FFF2-40B4-BE49-F238E27FC236}">
                <a16:creationId xmlns:a16="http://schemas.microsoft.com/office/drawing/2014/main" id="{6CAE9F5C-32FD-4922-B8D6-45C920A38C3A}"/>
              </a:ext>
            </a:extLst>
          </p:cNvPr>
          <p:cNvSpPr>
            <a:spLocks noGrp="1"/>
          </p:cNvSpPr>
          <p:nvPr>
            <p:ph idx="1"/>
          </p:nvPr>
        </p:nvSpPr>
        <p:spPr/>
        <p:txBody>
          <a:bodyPr/>
          <a:lstStyle/>
          <a:p>
            <a:pPr>
              <a:buFont typeface="Wingdings" panose="05000000000000000000" pitchFamily="2" charset="2"/>
              <a:buChar char="§"/>
            </a:pPr>
            <a:r>
              <a:rPr lang="en-US" dirty="0"/>
              <a:t> Training set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a:buFont typeface="Wingdings" panose="05000000000000000000" pitchFamily="2" charset="2"/>
              <a:buChar char="§"/>
            </a:pPr>
            <a:r>
              <a:rPr lang="en-US" dirty="0"/>
              <a:t> Test set</a:t>
            </a:r>
          </a:p>
          <a:p>
            <a:pPr marL="0" indent="0">
              <a:buNone/>
            </a:pPr>
            <a:endParaRPr lang="en-US" dirty="0"/>
          </a:p>
        </p:txBody>
      </p:sp>
      <p:pic>
        <p:nvPicPr>
          <p:cNvPr id="5" name="Picture 4">
            <a:extLst>
              <a:ext uri="{FF2B5EF4-FFF2-40B4-BE49-F238E27FC236}">
                <a16:creationId xmlns:a16="http://schemas.microsoft.com/office/drawing/2014/main" id="{B58B8BF2-DAEA-4A49-A64C-BC45E10622B2}"/>
              </a:ext>
            </a:extLst>
          </p:cNvPr>
          <p:cNvPicPr>
            <a:picLocks noChangeAspect="1"/>
          </p:cNvPicPr>
          <p:nvPr/>
        </p:nvPicPr>
        <p:blipFill>
          <a:blip r:embed="rId2"/>
          <a:stretch>
            <a:fillRect/>
          </a:stretch>
        </p:blipFill>
        <p:spPr>
          <a:xfrm>
            <a:off x="1097279" y="2190540"/>
            <a:ext cx="9613127" cy="1821880"/>
          </a:xfrm>
          <a:prstGeom prst="rect">
            <a:avLst/>
          </a:prstGeom>
        </p:spPr>
      </p:pic>
      <p:pic>
        <p:nvPicPr>
          <p:cNvPr id="7" name="Picture 6">
            <a:extLst>
              <a:ext uri="{FF2B5EF4-FFF2-40B4-BE49-F238E27FC236}">
                <a16:creationId xmlns:a16="http://schemas.microsoft.com/office/drawing/2014/main" id="{D651DCDC-A7DD-42A7-96D4-38508708F440}"/>
              </a:ext>
            </a:extLst>
          </p:cNvPr>
          <p:cNvPicPr>
            <a:picLocks noChangeAspect="1"/>
          </p:cNvPicPr>
          <p:nvPr/>
        </p:nvPicPr>
        <p:blipFill>
          <a:blip r:embed="rId3"/>
          <a:stretch>
            <a:fillRect/>
          </a:stretch>
        </p:blipFill>
        <p:spPr>
          <a:xfrm>
            <a:off x="1139066" y="4499191"/>
            <a:ext cx="9955654" cy="1856675"/>
          </a:xfrm>
          <a:prstGeom prst="rect">
            <a:avLst/>
          </a:prstGeom>
        </p:spPr>
      </p:pic>
    </p:spTree>
    <p:extLst>
      <p:ext uri="{BB962C8B-B14F-4D97-AF65-F5344CB8AC3E}">
        <p14:creationId xmlns:p14="http://schemas.microsoft.com/office/powerpoint/2010/main" val="2681610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08784-1BAE-4844-8EF5-59B0AB7E8036}"/>
              </a:ext>
            </a:extLst>
          </p:cNvPr>
          <p:cNvSpPr>
            <a:spLocks noGrp="1"/>
          </p:cNvSpPr>
          <p:nvPr>
            <p:ph type="title"/>
          </p:nvPr>
        </p:nvSpPr>
        <p:spPr/>
        <p:txBody>
          <a:bodyPr/>
          <a:lstStyle/>
          <a:p>
            <a:r>
              <a:rPr lang="en-US" sz="4800" b="1" dirty="0"/>
              <a:t>EVALUATING MACHINE LEARNING MODELS – LOGISTIC REGRESSION</a:t>
            </a:r>
            <a:endParaRPr lang="en-US" dirty="0"/>
          </a:p>
        </p:txBody>
      </p:sp>
      <p:sp>
        <p:nvSpPr>
          <p:cNvPr id="3" name="Content Placeholder 2">
            <a:extLst>
              <a:ext uri="{FF2B5EF4-FFF2-40B4-BE49-F238E27FC236}">
                <a16:creationId xmlns:a16="http://schemas.microsoft.com/office/drawing/2014/main" id="{D9C8C202-82C8-4354-8338-36AAE7C8DA96}"/>
              </a:ext>
            </a:extLst>
          </p:cNvPr>
          <p:cNvSpPr>
            <a:spLocks noGrp="1"/>
          </p:cNvSpPr>
          <p:nvPr>
            <p:ph idx="1"/>
          </p:nvPr>
        </p:nvSpPr>
        <p:spPr/>
        <p:txBody>
          <a:bodyPr/>
          <a:lstStyle/>
          <a:p>
            <a:pPr>
              <a:buFont typeface="Wingdings" panose="05000000000000000000" pitchFamily="2" charset="2"/>
              <a:buChar char="§"/>
            </a:pPr>
            <a:r>
              <a:rPr lang="en-US" dirty="0"/>
              <a:t> Fitted the training data with logistic regression algorithm</a:t>
            </a:r>
          </a:p>
          <a:p>
            <a:pPr>
              <a:buFont typeface="Wingdings" panose="05000000000000000000" pitchFamily="2" charset="2"/>
              <a:buChar char="§"/>
            </a:pPr>
            <a:r>
              <a:rPr lang="en-US" dirty="0"/>
              <a:t> Predicted on the test set</a:t>
            </a:r>
          </a:p>
          <a:p>
            <a:pPr>
              <a:buFont typeface="Wingdings" panose="05000000000000000000" pitchFamily="2" charset="2"/>
              <a:buChar char="§"/>
            </a:pPr>
            <a:r>
              <a:rPr lang="en-US" dirty="0"/>
              <a:t> Generated the predictions</a:t>
            </a:r>
          </a:p>
          <a:p>
            <a:pPr>
              <a:buFont typeface="Wingdings" panose="05000000000000000000" pitchFamily="2" charset="2"/>
              <a:buChar char="§"/>
            </a:pPr>
            <a:r>
              <a:rPr lang="en-US" dirty="0"/>
              <a:t> Checked the models prediction and probabilities of each prediction class</a:t>
            </a:r>
          </a:p>
          <a:p>
            <a:pPr marL="0" indent="0">
              <a:buNone/>
            </a:pPr>
            <a:endParaRPr lang="en-US" dirty="0"/>
          </a:p>
        </p:txBody>
      </p:sp>
      <p:pic>
        <p:nvPicPr>
          <p:cNvPr id="5" name="Picture 4">
            <a:extLst>
              <a:ext uri="{FF2B5EF4-FFF2-40B4-BE49-F238E27FC236}">
                <a16:creationId xmlns:a16="http://schemas.microsoft.com/office/drawing/2014/main" id="{0A95E689-5C65-40C6-A467-FF24E334F0DB}"/>
              </a:ext>
            </a:extLst>
          </p:cNvPr>
          <p:cNvPicPr>
            <a:picLocks noChangeAspect="1"/>
          </p:cNvPicPr>
          <p:nvPr/>
        </p:nvPicPr>
        <p:blipFill>
          <a:blip r:embed="rId2"/>
          <a:stretch>
            <a:fillRect/>
          </a:stretch>
        </p:blipFill>
        <p:spPr>
          <a:xfrm>
            <a:off x="1199736" y="3580547"/>
            <a:ext cx="7848848" cy="2693032"/>
          </a:xfrm>
          <a:prstGeom prst="rect">
            <a:avLst/>
          </a:prstGeom>
        </p:spPr>
      </p:pic>
    </p:spTree>
    <p:extLst>
      <p:ext uri="{BB962C8B-B14F-4D97-AF65-F5344CB8AC3E}">
        <p14:creationId xmlns:p14="http://schemas.microsoft.com/office/powerpoint/2010/main" val="340277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A021A-ECE1-48E7-B1C9-D6BECB84545D}"/>
              </a:ext>
            </a:extLst>
          </p:cNvPr>
          <p:cNvSpPr>
            <a:spLocks noGrp="1"/>
          </p:cNvSpPr>
          <p:nvPr>
            <p:ph type="title"/>
          </p:nvPr>
        </p:nvSpPr>
        <p:spPr/>
        <p:txBody>
          <a:bodyPr/>
          <a:lstStyle/>
          <a:p>
            <a:r>
              <a:rPr lang="en-US" sz="4800" b="1" dirty="0"/>
              <a:t>MODEL ACCURACY</a:t>
            </a:r>
            <a:endParaRPr lang="en-US" dirty="0"/>
          </a:p>
        </p:txBody>
      </p:sp>
      <p:sp>
        <p:nvSpPr>
          <p:cNvPr id="7" name="Content Placeholder 6">
            <a:extLst>
              <a:ext uri="{FF2B5EF4-FFF2-40B4-BE49-F238E27FC236}">
                <a16:creationId xmlns:a16="http://schemas.microsoft.com/office/drawing/2014/main" id="{08A0B428-692A-4469-8FAC-189B1CA94D65}"/>
              </a:ext>
            </a:extLst>
          </p:cNvPr>
          <p:cNvSpPr>
            <a:spLocks noGrp="1"/>
          </p:cNvSpPr>
          <p:nvPr>
            <p:ph idx="1"/>
          </p:nvPr>
        </p:nvSpPr>
        <p:spPr/>
        <p:txBody>
          <a:bodyPr/>
          <a:lstStyle/>
          <a:p>
            <a:pPr>
              <a:buFont typeface="Wingdings" panose="05000000000000000000" pitchFamily="2" charset="2"/>
              <a:buChar char="§"/>
            </a:pPr>
            <a:r>
              <a:rPr lang="en-US" dirty="0"/>
              <a:t> I</a:t>
            </a:r>
            <a:r>
              <a:rPr lang="en-US" i="0" dirty="0">
                <a:effectLst/>
              </a:rPr>
              <a:t>n the test dataset there are 1025 customers that have the intension to subscribe a deposit and 8017 who does not</a:t>
            </a:r>
          </a:p>
          <a:p>
            <a:pPr>
              <a:buFont typeface="Wingdings" panose="05000000000000000000" pitchFamily="2" charset="2"/>
              <a:buChar char="§"/>
            </a:pPr>
            <a:r>
              <a:rPr lang="en-US" i="0" dirty="0">
                <a:effectLst/>
              </a:rPr>
              <a:t> The classifier, however, predicted 508 clients having the intention to subscribe a deposit</a:t>
            </a:r>
          </a:p>
          <a:p>
            <a:pPr>
              <a:buFont typeface="Wingdings" panose="05000000000000000000" pitchFamily="2" charset="2"/>
              <a:buChar char="§"/>
            </a:pPr>
            <a:r>
              <a:rPr lang="en-US" dirty="0"/>
              <a:t> C</a:t>
            </a:r>
            <a:r>
              <a:rPr lang="en-US" i="0" dirty="0">
                <a:effectLst/>
              </a:rPr>
              <a:t>omputed the accuracy of the model by computing the count when the labels are correctly classified over the total number of rows</a:t>
            </a:r>
            <a:endParaRPr lang="en-US" b="1" dirty="0">
              <a:latin typeface="-apple-system"/>
            </a:endParaRPr>
          </a:p>
          <a:p>
            <a:pPr>
              <a:buFont typeface="Wingdings" panose="05000000000000000000" pitchFamily="2" charset="2"/>
              <a:buChar char="§"/>
            </a:pPr>
            <a:r>
              <a:rPr lang="en-US" b="1" i="0" dirty="0">
                <a:effectLst/>
                <a:latin typeface="-apple-system"/>
              </a:rPr>
              <a:t> </a:t>
            </a:r>
            <a:r>
              <a:rPr lang="en-US" dirty="0"/>
              <a:t>The accuracy of the test set is coming as 0.901</a:t>
            </a:r>
          </a:p>
        </p:txBody>
      </p:sp>
      <p:pic>
        <p:nvPicPr>
          <p:cNvPr id="9" name="Picture 8">
            <a:extLst>
              <a:ext uri="{FF2B5EF4-FFF2-40B4-BE49-F238E27FC236}">
                <a16:creationId xmlns:a16="http://schemas.microsoft.com/office/drawing/2014/main" id="{EB477BD5-3570-4689-A7E0-9E6ADC524000}"/>
              </a:ext>
            </a:extLst>
          </p:cNvPr>
          <p:cNvPicPr>
            <a:picLocks noChangeAspect="1"/>
          </p:cNvPicPr>
          <p:nvPr/>
        </p:nvPicPr>
        <p:blipFill>
          <a:blip r:embed="rId2"/>
          <a:stretch>
            <a:fillRect/>
          </a:stretch>
        </p:blipFill>
        <p:spPr>
          <a:xfrm>
            <a:off x="6612627" y="3859402"/>
            <a:ext cx="3419475" cy="1666875"/>
          </a:xfrm>
          <a:prstGeom prst="rect">
            <a:avLst/>
          </a:prstGeom>
        </p:spPr>
      </p:pic>
    </p:spTree>
    <p:extLst>
      <p:ext uri="{BB962C8B-B14F-4D97-AF65-F5344CB8AC3E}">
        <p14:creationId xmlns:p14="http://schemas.microsoft.com/office/powerpoint/2010/main" val="2958742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986D7-DB7E-4495-97A7-25B8305737B2}"/>
              </a:ext>
            </a:extLst>
          </p:cNvPr>
          <p:cNvSpPr>
            <a:spLocks noGrp="1"/>
          </p:cNvSpPr>
          <p:nvPr>
            <p:ph type="title"/>
          </p:nvPr>
        </p:nvSpPr>
        <p:spPr/>
        <p:txBody>
          <a:bodyPr/>
          <a:lstStyle/>
          <a:p>
            <a:r>
              <a:rPr lang="en-US" sz="4800" b="1" dirty="0"/>
              <a:t>FINE TUNING MODEL</a:t>
            </a:r>
            <a:endParaRPr lang="en-US" dirty="0"/>
          </a:p>
        </p:txBody>
      </p:sp>
      <p:sp>
        <p:nvSpPr>
          <p:cNvPr id="3" name="Content Placeholder 2">
            <a:extLst>
              <a:ext uri="{FF2B5EF4-FFF2-40B4-BE49-F238E27FC236}">
                <a16:creationId xmlns:a16="http://schemas.microsoft.com/office/drawing/2014/main" id="{35FA7CEC-B371-477A-8F7F-DCA7C2DEA9FE}"/>
              </a:ext>
            </a:extLst>
          </p:cNvPr>
          <p:cNvSpPr>
            <a:spLocks noGrp="1"/>
          </p:cNvSpPr>
          <p:nvPr>
            <p:ph idx="1"/>
          </p:nvPr>
        </p:nvSpPr>
        <p:spPr/>
        <p:txBody>
          <a:bodyPr/>
          <a:lstStyle/>
          <a:p>
            <a:pPr>
              <a:buFont typeface="Wingdings" panose="05000000000000000000" pitchFamily="2" charset="2"/>
              <a:buChar char="§"/>
            </a:pPr>
            <a:r>
              <a:rPr lang="en-US" dirty="0"/>
              <a:t> Created and ran 5 fold cross validation</a:t>
            </a:r>
          </a:p>
          <a:p>
            <a:pPr>
              <a:buFont typeface="Wingdings" panose="05000000000000000000" pitchFamily="2" charset="2"/>
              <a:buChar char="§"/>
            </a:pPr>
            <a:r>
              <a:rPr lang="en-US" dirty="0"/>
              <a:t> Used the test data to measure the accuracy of the model</a:t>
            </a:r>
          </a:p>
          <a:p>
            <a:pPr>
              <a:buFont typeface="Wingdings" panose="05000000000000000000" pitchFamily="2" charset="2"/>
              <a:buChar char="§"/>
            </a:pPr>
            <a:r>
              <a:rPr lang="en-US" dirty="0"/>
              <a:t> Below are the probabilities and their corresponding predictions – </a:t>
            </a:r>
          </a:p>
          <a:p>
            <a:pPr marL="0" indent="0">
              <a:buNone/>
            </a:pPr>
            <a:endParaRPr lang="en-US" dirty="0"/>
          </a:p>
        </p:txBody>
      </p:sp>
      <p:pic>
        <p:nvPicPr>
          <p:cNvPr id="5" name="Picture 4">
            <a:extLst>
              <a:ext uri="{FF2B5EF4-FFF2-40B4-BE49-F238E27FC236}">
                <a16:creationId xmlns:a16="http://schemas.microsoft.com/office/drawing/2014/main" id="{9B09924A-D5C9-4D5B-BFFD-9FCA607B991B}"/>
              </a:ext>
            </a:extLst>
          </p:cNvPr>
          <p:cNvPicPr>
            <a:picLocks noChangeAspect="1"/>
          </p:cNvPicPr>
          <p:nvPr/>
        </p:nvPicPr>
        <p:blipFill>
          <a:blip r:embed="rId2"/>
          <a:stretch>
            <a:fillRect/>
          </a:stretch>
        </p:blipFill>
        <p:spPr>
          <a:xfrm>
            <a:off x="1097280" y="3193152"/>
            <a:ext cx="9549517" cy="3095625"/>
          </a:xfrm>
          <a:prstGeom prst="rect">
            <a:avLst/>
          </a:prstGeom>
        </p:spPr>
      </p:pic>
    </p:spTree>
    <p:extLst>
      <p:ext uri="{BB962C8B-B14F-4D97-AF65-F5344CB8AC3E}">
        <p14:creationId xmlns:p14="http://schemas.microsoft.com/office/powerpoint/2010/main" val="2413512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32BF7-AA54-461D-8AAB-D1481F454F75}"/>
              </a:ext>
            </a:extLst>
          </p:cNvPr>
          <p:cNvSpPr>
            <a:spLocks noGrp="1"/>
          </p:cNvSpPr>
          <p:nvPr>
            <p:ph type="title"/>
          </p:nvPr>
        </p:nvSpPr>
        <p:spPr/>
        <p:txBody>
          <a:bodyPr/>
          <a:lstStyle/>
          <a:p>
            <a:r>
              <a:rPr lang="en-US" sz="4800" b="1" dirty="0"/>
              <a:t>EVALUATING MACHINE LEARNING MODELS – DECISION TREE</a:t>
            </a:r>
            <a:endParaRPr lang="en-US" dirty="0"/>
          </a:p>
        </p:txBody>
      </p:sp>
      <p:sp>
        <p:nvSpPr>
          <p:cNvPr id="3" name="Content Placeholder 2">
            <a:extLst>
              <a:ext uri="{FF2B5EF4-FFF2-40B4-BE49-F238E27FC236}">
                <a16:creationId xmlns:a16="http://schemas.microsoft.com/office/drawing/2014/main" id="{BD1B18F0-35F1-4C4D-B0CB-C6F96C511A91}"/>
              </a:ext>
            </a:extLst>
          </p:cNvPr>
          <p:cNvSpPr>
            <a:spLocks noGrp="1"/>
          </p:cNvSpPr>
          <p:nvPr>
            <p:ph idx="1"/>
          </p:nvPr>
        </p:nvSpPr>
        <p:spPr/>
        <p:txBody>
          <a:bodyPr/>
          <a:lstStyle/>
          <a:p>
            <a:pPr>
              <a:buFont typeface="Wingdings" panose="05000000000000000000" pitchFamily="2" charset="2"/>
              <a:buChar char="§"/>
            </a:pPr>
            <a:r>
              <a:rPr lang="en-US" dirty="0"/>
              <a:t> Fitted the training data with logistic regression algorithm</a:t>
            </a:r>
          </a:p>
          <a:p>
            <a:pPr>
              <a:buFont typeface="Wingdings" panose="05000000000000000000" pitchFamily="2" charset="2"/>
              <a:buChar char="§"/>
            </a:pPr>
            <a:r>
              <a:rPr lang="en-US" dirty="0"/>
              <a:t> Predicted on the test set</a:t>
            </a:r>
          </a:p>
          <a:p>
            <a:pPr>
              <a:buFont typeface="Wingdings" panose="05000000000000000000" pitchFamily="2" charset="2"/>
              <a:buChar char="§"/>
            </a:pPr>
            <a:r>
              <a:rPr lang="en-US" dirty="0"/>
              <a:t> Generated the predictions</a:t>
            </a:r>
          </a:p>
          <a:p>
            <a:pPr>
              <a:buFont typeface="Wingdings" panose="05000000000000000000" pitchFamily="2" charset="2"/>
              <a:buChar char="§"/>
            </a:pPr>
            <a:r>
              <a:rPr lang="en-US" dirty="0"/>
              <a:t> The accuracy of the test set came at 0.89</a:t>
            </a:r>
          </a:p>
          <a:p>
            <a:pPr>
              <a:buFont typeface="Wingdings" panose="05000000000000000000" pitchFamily="2" charset="2"/>
              <a:buChar char="§"/>
            </a:pPr>
            <a:r>
              <a:rPr lang="en-US" dirty="0"/>
              <a:t> Performed hyperparameter tuning with 5-fold cross validation</a:t>
            </a:r>
          </a:p>
          <a:p>
            <a:pPr>
              <a:buFont typeface="Wingdings" panose="05000000000000000000" pitchFamily="2" charset="2"/>
              <a:buChar char="§"/>
            </a:pPr>
            <a:r>
              <a:rPr lang="en-US" dirty="0"/>
              <a:t> After comparing it was found out that hyperparameter tuning did not result into significant improvement in model performance</a:t>
            </a:r>
          </a:p>
        </p:txBody>
      </p:sp>
    </p:spTree>
    <p:extLst>
      <p:ext uri="{BB962C8B-B14F-4D97-AF65-F5344CB8AC3E}">
        <p14:creationId xmlns:p14="http://schemas.microsoft.com/office/powerpoint/2010/main" val="1195012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5411E-4452-4B35-9643-52A9CB37C1FF}"/>
              </a:ext>
            </a:extLst>
          </p:cNvPr>
          <p:cNvSpPr>
            <a:spLocks noGrp="1"/>
          </p:cNvSpPr>
          <p:nvPr>
            <p:ph type="title"/>
          </p:nvPr>
        </p:nvSpPr>
        <p:spPr/>
        <p:txBody>
          <a:bodyPr/>
          <a:lstStyle/>
          <a:p>
            <a:r>
              <a:rPr lang="en-US" sz="4800" b="1" dirty="0"/>
              <a:t>EVALUATING MACHINE LEARNING MODELS – RANDOM FOREST</a:t>
            </a:r>
            <a:endParaRPr lang="en-US" dirty="0"/>
          </a:p>
        </p:txBody>
      </p:sp>
      <p:sp>
        <p:nvSpPr>
          <p:cNvPr id="3" name="Content Placeholder 2">
            <a:extLst>
              <a:ext uri="{FF2B5EF4-FFF2-40B4-BE49-F238E27FC236}">
                <a16:creationId xmlns:a16="http://schemas.microsoft.com/office/drawing/2014/main" id="{E76F662E-7467-4CC9-8A7A-E2EBE29C3F66}"/>
              </a:ext>
            </a:extLst>
          </p:cNvPr>
          <p:cNvSpPr>
            <a:spLocks noGrp="1"/>
          </p:cNvSpPr>
          <p:nvPr>
            <p:ph idx="1"/>
          </p:nvPr>
        </p:nvSpPr>
        <p:spPr/>
        <p:txBody>
          <a:bodyPr/>
          <a:lstStyle/>
          <a:p>
            <a:pPr>
              <a:buFont typeface="Wingdings" panose="05000000000000000000" pitchFamily="2" charset="2"/>
              <a:buChar char="§"/>
            </a:pPr>
            <a:r>
              <a:rPr lang="en-US" dirty="0"/>
              <a:t>Fitted the training data with logistic regression algorithm</a:t>
            </a:r>
          </a:p>
          <a:p>
            <a:pPr>
              <a:buFont typeface="Wingdings" panose="05000000000000000000" pitchFamily="2" charset="2"/>
              <a:buChar char="§"/>
            </a:pPr>
            <a:r>
              <a:rPr lang="en-US" dirty="0"/>
              <a:t> Predicted on the test set</a:t>
            </a:r>
          </a:p>
          <a:p>
            <a:pPr>
              <a:buFont typeface="Wingdings" panose="05000000000000000000" pitchFamily="2" charset="2"/>
              <a:buChar char="§"/>
            </a:pPr>
            <a:r>
              <a:rPr lang="en-US" dirty="0"/>
              <a:t> Generated the predictions</a:t>
            </a:r>
          </a:p>
          <a:p>
            <a:pPr>
              <a:buFont typeface="Wingdings" panose="05000000000000000000" pitchFamily="2" charset="2"/>
              <a:buChar char="§"/>
            </a:pPr>
            <a:r>
              <a:rPr lang="en-US" dirty="0"/>
              <a:t> The accuracy of the test set came at 0.888</a:t>
            </a:r>
          </a:p>
          <a:p>
            <a:pPr>
              <a:buFont typeface="Wingdings" panose="05000000000000000000" pitchFamily="2" charset="2"/>
              <a:buChar char="§"/>
            </a:pPr>
            <a:r>
              <a:rPr lang="en-US" dirty="0"/>
              <a:t> Performed hyperparameter tuning with 5-fold cross validation</a:t>
            </a:r>
          </a:p>
          <a:p>
            <a:pPr>
              <a:buFont typeface="Wingdings" panose="05000000000000000000" pitchFamily="2" charset="2"/>
              <a:buChar char="§"/>
            </a:pPr>
            <a:r>
              <a:rPr lang="en-US" dirty="0"/>
              <a:t> After comparing it was found out that hyperparameter tuning did not result into significant improvement in model performance</a:t>
            </a:r>
          </a:p>
          <a:p>
            <a:endParaRPr lang="en-US" dirty="0"/>
          </a:p>
        </p:txBody>
      </p:sp>
    </p:spTree>
    <p:extLst>
      <p:ext uri="{BB962C8B-B14F-4D97-AF65-F5344CB8AC3E}">
        <p14:creationId xmlns:p14="http://schemas.microsoft.com/office/powerpoint/2010/main" val="2245491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608A-B235-4454-8FE4-7200F8B26CE1}"/>
              </a:ext>
            </a:extLst>
          </p:cNvPr>
          <p:cNvSpPr>
            <a:spLocks noGrp="1"/>
          </p:cNvSpPr>
          <p:nvPr>
            <p:ph type="title"/>
          </p:nvPr>
        </p:nvSpPr>
        <p:spPr/>
        <p:txBody>
          <a:bodyPr/>
          <a:lstStyle/>
          <a:p>
            <a:r>
              <a:rPr lang="en-US" sz="4800" b="1" dirty="0"/>
              <a:t>EVALUATING MACHINE LEARNING MODELS – ROC, PRECISION, RECALL</a:t>
            </a:r>
            <a:endParaRPr lang="en-US" dirty="0"/>
          </a:p>
        </p:txBody>
      </p:sp>
      <p:sp>
        <p:nvSpPr>
          <p:cNvPr id="3" name="Content Placeholder 2">
            <a:extLst>
              <a:ext uri="{FF2B5EF4-FFF2-40B4-BE49-F238E27FC236}">
                <a16:creationId xmlns:a16="http://schemas.microsoft.com/office/drawing/2014/main" id="{AEE9CBA2-D9A1-4863-9C85-FFC4A7C13B54}"/>
              </a:ext>
            </a:extLst>
          </p:cNvPr>
          <p:cNvSpPr>
            <a:spLocks noGrp="1"/>
          </p:cNvSpPr>
          <p:nvPr>
            <p:ph idx="1"/>
          </p:nvPr>
        </p:nvSpPr>
        <p:spPr/>
        <p:txBody>
          <a:bodyPr/>
          <a:lstStyle/>
          <a:p>
            <a:pPr>
              <a:buFont typeface="Wingdings" panose="05000000000000000000" pitchFamily="2" charset="2"/>
              <a:buChar char="§"/>
            </a:pPr>
            <a:r>
              <a:rPr lang="en-US" dirty="0"/>
              <a:t> Compared the ROC, AUC, Precision and Recall of all the 3 models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a:buFont typeface="Wingdings" panose="05000000000000000000" pitchFamily="2" charset="2"/>
              <a:buChar char="§"/>
            </a:pPr>
            <a:r>
              <a:rPr lang="en-US" dirty="0"/>
              <a:t> Upon comparing we can see that Logistic Regression model performed well as compared to the other two in this case</a:t>
            </a:r>
          </a:p>
          <a:p>
            <a:pPr marL="0" indent="0">
              <a:buNone/>
            </a:pPr>
            <a:endParaRPr lang="en-US" dirty="0"/>
          </a:p>
        </p:txBody>
      </p:sp>
      <p:graphicFrame>
        <p:nvGraphicFramePr>
          <p:cNvPr id="4" name="Table 3">
            <a:extLst>
              <a:ext uri="{FF2B5EF4-FFF2-40B4-BE49-F238E27FC236}">
                <a16:creationId xmlns:a16="http://schemas.microsoft.com/office/drawing/2014/main" id="{70703E38-DC22-42BC-951B-72388984A146}"/>
              </a:ext>
            </a:extLst>
          </p:cNvPr>
          <p:cNvGraphicFramePr>
            <a:graphicFrameLocks noGrp="1"/>
          </p:cNvGraphicFramePr>
          <p:nvPr>
            <p:extLst>
              <p:ext uri="{D42A27DB-BD31-4B8C-83A1-F6EECF244321}">
                <p14:modId xmlns:p14="http://schemas.microsoft.com/office/powerpoint/2010/main" val="171611378"/>
              </p:ext>
            </p:extLst>
          </p:nvPr>
        </p:nvGraphicFramePr>
        <p:xfrm>
          <a:off x="1844701" y="2385392"/>
          <a:ext cx="8110331" cy="2051436"/>
        </p:xfrm>
        <a:graphic>
          <a:graphicData uri="http://schemas.openxmlformats.org/drawingml/2006/table">
            <a:tbl>
              <a:tblPr>
                <a:tableStyleId>{5C22544A-7EE6-4342-B048-85BDC9FD1C3A}</a:tableStyleId>
              </a:tblPr>
              <a:tblGrid>
                <a:gridCol w="1940621">
                  <a:extLst>
                    <a:ext uri="{9D8B030D-6E8A-4147-A177-3AD203B41FA5}">
                      <a16:colId xmlns:a16="http://schemas.microsoft.com/office/drawing/2014/main" val="1262323765"/>
                    </a:ext>
                  </a:extLst>
                </a:gridCol>
                <a:gridCol w="1006926">
                  <a:extLst>
                    <a:ext uri="{9D8B030D-6E8A-4147-A177-3AD203B41FA5}">
                      <a16:colId xmlns:a16="http://schemas.microsoft.com/office/drawing/2014/main" val="3894158916"/>
                    </a:ext>
                  </a:extLst>
                </a:gridCol>
                <a:gridCol w="714002">
                  <a:extLst>
                    <a:ext uri="{9D8B030D-6E8A-4147-A177-3AD203B41FA5}">
                      <a16:colId xmlns:a16="http://schemas.microsoft.com/office/drawing/2014/main" val="491089596"/>
                    </a:ext>
                  </a:extLst>
                </a:gridCol>
                <a:gridCol w="2856008">
                  <a:extLst>
                    <a:ext uri="{9D8B030D-6E8A-4147-A177-3AD203B41FA5}">
                      <a16:colId xmlns:a16="http://schemas.microsoft.com/office/drawing/2014/main" val="1623199981"/>
                    </a:ext>
                  </a:extLst>
                </a:gridCol>
                <a:gridCol w="1592774">
                  <a:extLst>
                    <a:ext uri="{9D8B030D-6E8A-4147-A177-3AD203B41FA5}">
                      <a16:colId xmlns:a16="http://schemas.microsoft.com/office/drawing/2014/main" val="3228892922"/>
                    </a:ext>
                  </a:extLst>
                </a:gridCol>
              </a:tblGrid>
              <a:tr h="512859">
                <a:tc>
                  <a:txBody>
                    <a:bodyPr/>
                    <a:lstStyle/>
                    <a:p>
                      <a:pPr algn="ctr" fontAlgn="b"/>
                      <a:r>
                        <a:rPr lang="en-US" sz="1100" b="1" u="none" strike="noStrike" dirty="0">
                          <a:effectLst/>
                        </a:rPr>
                        <a:t>MODEL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effectLst/>
                        </a:rPr>
                        <a:t>PRECISION</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effectLst/>
                        </a:rPr>
                        <a:t>RECALL</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effectLst/>
                        </a:rPr>
                        <a:t>AREA UNDER PRECISION-RECALL</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effectLst/>
                        </a:rPr>
                        <a:t>AREA UNDER ROC</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4819433"/>
                  </a:ext>
                </a:extLst>
              </a:tr>
              <a:tr h="512859">
                <a:tc>
                  <a:txBody>
                    <a:bodyPr/>
                    <a:lstStyle/>
                    <a:p>
                      <a:pPr algn="ctr" fontAlgn="b"/>
                      <a:r>
                        <a:rPr lang="en-US" sz="1100" u="none" strike="noStrike">
                          <a:effectLst/>
                        </a:rPr>
                        <a:t>LOGISTIC REGRESSION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0.63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0.31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0.45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0.64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05715510"/>
                  </a:ext>
                </a:extLst>
              </a:tr>
              <a:tr h="512859">
                <a:tc>
                  <a:txBody>
                    <a:bodyPr/>
                    <a:lstStyle/>
                    <a:p>
                      <a:pPr algn="ctr" fontAlgn="b"/>
                      <a:r>
                        <a:rPr lang="en-US" sz="1100" u="none" strike="noStrike">
                          <a:effectLst/>
                        </a:rPr>
                        <a:t>DECISION TREE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0.55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0.34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0.65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12715523"/>
                  </a:ext>
                </a:extLst>
              </a:tr>
              <a:tr h="512859">
                <a:tc>
                  <a:txBody>
                    <a:bodyPr/>
                    <a:lstStyle/>
                    <a:p>
                      <a:pPr algn="ctr" fontAlgn="b"/>
                      <a:r>
                        <a:rPr lang="en-US" sz="1100" u="none" strike="noStrike">
                          <a:effectLst/>
                        </a:rPr>
                        <a:t>RANDOM FOREST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0.74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0.01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0.43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0.51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13742950"/>
                  </a:ext>
                </a:extLst>
              </a:tr>
            </a:tbl>
          </a:graphicData>
        </a:graphic>
      </p:graphicFrame>
    </p:spTree>
    <p:extLst>
      <p:ext uri="{BB962C8B-B14F-4D97-AF65-F5344CB8AC3E}">
        <p14:creationId xmlns:p14="http://schemas.microsoft.com/office/powerpoint/2010/main" val="4270199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34A53-D355-4C7F-BE40-79A606262228}"/>
              </a:ext>
            </a:extLst>
          </p:cNvPr>
          <p:cNvSpPr>
            <a:spLocks noGrp="1"/>
          </p:cNvSpPr>
          <p:nvPr>
            <p:ph type="title"/>
          </p:nvPr>
        </p:nvSpPr>
        <p:spPr/>
        <p:txBody>
          <a:bodyPr/>
          <a:lstStyle/>
          <a:p>
            <a:r>
              <a:rPr lang="en-US" sz="4800" b="1" dirty="0"/>
              <a:t>RESULTS ACHIEVED</a:t>
            </a:r>
            <a:endParaRPr lang="en-US" dirty="0"/>
          </a:p>
        </p:txBody>
      </p:sp>
      <p:sp>
        <p:nvSpPr>
          <p:cNvPr id="3" name="Content Placeholder 2">
            <a:extLst>
              <a:ext uri="{FF2B5EF4-FFF2-40B4-BE49-F238E27FC236}">
                <a16:creationId xmlns:a16="http://schemas.microsoft.com/office/drawing/2014/main" id="{7579053D-0318-4A7A-B232-C6ED397DB814}"/>
              </a:ext>
            </a:extLst>
          </p:cNvPr>
          <p:cNvSpPr>
            <a:spLocks noGrp="1"/>
          </p:cNvSpPr>
          <p:nvPr>
            <p:ph idx="1"/>
          </p:nvPr>
        </p:nvSpPr>
        <p:spPr/>
        <p:txBody>
          <a:bodyPr/>
          <a:lstStyle/>
          <a:p>
            <a:pPr>
              <a:buFont typeface="Wingdings" panose="05000000000000000000" pitchFamily="2" charset="2"/>
              <a:buChar char="§"/>
            </a:pPr>
            <a:r>
              <a:rPr lang="en-US" dirty="0"/>
              <a:t> We can see that all of our models performed pretty well on our dataset</a:t>
            </a:r>
          </a:p>
          <a:p>
            <a:pPr>
              <a:buFont typeface="Wingdings" panose="05000000000000000000" pitchFamily="2" charset="2"/>
              <a:buChar char="§"/>
            </a:pPr>
            <a:r>
              <a:rPr lang="en-US" dirty="0"/>
              <a:t> Hyperparameter tuning was not so effective in improving the accuracy of the model for all the 3 algorithms</a:t>
            </a:r>
          </a:p>
          <a:p>
            <a:pPr>
              <a:buFont typeface="Wingdings" panose="05000000000000000000" pitchFamily="2" charset="2"/>
              <a:buChar char="§"/>
            </a:pPr>
            <a:r>
              <a:rPr lang="en-US" dirty="0"/>
              <a:t> We have been able to predict that whether a customer is going to subscribe to a term deposit or not. The results will help us to target potential customers which means upon seeing the customer profile we can very well say whether the given customer will be subscribing to a term deposit or not.</a:t>
            </a:r>
          </a:p>
          <a:p>
            <a:pPr>
              <a:buFont typeface="Wingdings" panose="05000000000000000000" pitchFamily="2" charset="2"/>
              <a:buChar char="§"/>
            </a:pPr>
            <a:r>
              <a:rPr lang="en-US" dirty="0"/>
              <a:t> Among all the 3 algorithms that we used, Logistic Regression model performed the best among all of them</a:t>
            </a:r>
          </a:p>
        </p:txBody>
      </p:sp>
    </p:spTree>
    <p:extLst>
      <p:ext uri="{BB962C8B-B14F-4D97-AF65-F5344CB8AC3E}">
        <p14:creationId xmlns:p14="http://schemas.microsoft.com/office/powerpoint/2010/main" val="3926329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AD706-43FE-4538-B4FC-CE69F2F1FF79}"/>
              </a:ext>
            </a:extLst>
          </p:cNvPr>
          <p:cNvSpPr>
            <a:spLocks noGrp="1"/>
          </p:cNvSpPr>
          <p:nvPr>
            <p:ph type="title"/>
          </p:nvPr>
        </p:nvSpPr>
        <p:spPr>
          <a:xfrm>
            <a:off x="1097280" y="580445"/>
            <a:ext cx="10058400" cy="946205"/>
          </a:xfrm>
        </p:spPr>
        <p:txBody>
          <a:bodyPr>
            <a:normAutofit/>
          </a:bodyPr>
          <a:lstStyle/>
          <a:p>
            <a:r>
              <a:rPr lang="en-US" sz="4400" b="1" dirty="0"/>
              <a:t>PROBLEM DESCRIPTION</a:t>
            </a:r>
          </a:p>
        </p:txBody>
      </p:sp>
      <p:sp>
        <p:nvSpPr>
          <p:cNvPr id="3" name="Content Placeholder 2">
            <a:extLst>
              <a:ext uri="{FF2B5EF4-FFF2-40B4-BE49-F238E27FC236}">
                <a16:creationId xmlns:a16="http://schemas.microsoft.com/office/drawing/2014/main" id="{A156B1D3-0666-449F-94C5-47C6A814CAA9}"/>
              </a:ext>
            </a:extLst>
          </p:cNvPr>
          <p:cNvSpPr>
            <a:spLocks noGrp="1"/>
          </p:cNvSpPr>
          <p:nvPr>
            <p:ph idx="1"/>
          </p:nvPr>
        </p:nvSpPr>
        <p:spPr>
          <a:xfrm>
            <a:off x="1097280" y="1845734"/>
            <a:ext cx="10058400" cy="4332429"/>
          </a:xfrm>
        </p:spPr>
        <p:txBody>
          <a:bodyPr>
            <a:normAutofit/>
          </a:bodyPr>
          <a:lstStyle/>
          <a:p>
            <a:r>
              <a:rPr lang="en-US" b="0" i="0" dirty="0">
                <a:solidFill>
                  <a:schemeClr val="tx1"/>
                </a:solidFill>
                <a:effectLst/>
              </a:rPr>
              <a:t>The dataset is related with direct marketing campaigns (phone calls) of a Portuguese banking institution.</a:t>
            </a:r>
          </a:p>
          <a:p>
            <a:r>
              <a:rPr lang="en-US" dirty="0">
                <a:solidFill>
                  <a:schemeClr val="tx1"/>
                </a:solidFill>
              </a:rPr>
              <a:t>Telephonic marketing campaigns still remain one of the most effective way to reach out to people. However, they require huge investment as large call centers are hired to actually execute these campaigns. Hence, it is crucial to identify the customers most likely to convert beforehand so that they can be specifically targeted via call.</a:t>
            </a:r>
          </a:p>
          <a:p>
            <a:r>
              <a:rPr lang="en-US" dirty="0">
                <a:solidFill>
                  <a:schemeClr val="tx1"/>
                </a:solidFill>
              </a:rPr>
              <a:t>The classification goal of this dataset is to predict if the client or the customer of a banking institution will subscribe a term deposit product of the bank or not.</a:t>
            </a:r>
          </a:p>
          <a:p>
            <a:r>
              <a:rPr lang="en-US" dirty="0">
                <a:solidFill>
                  <a:schemeClr val="tx1"/>
                </a:solidFill>
              </a:rPr>
              <a:t>The dataset is taken from the UCI Machine Learning Repository. Link for the same is - </a:t>
            </a:r>
            <a:r>
              <a:rPr lang="en-US" b="1" u="sng" dirty="0">
                <a:solidFill>
                  <a:schemeClr val="tx1"/>
                </a:solidFill>
              </a:rPr>
              <a:t>https://archive.ics.uci.edu/ml/datasets/Bank+Marketing</a:t>
            </a:r>
          </a:p>
        </p:txBody>
      </p:sp>
    </p:spTree>
    <p:extLst>
      <p:ext uri="{BB962C8B-B14F-4D97-AF65-F5344CB8AC3E}">
        <p14:creationId xmlns:p14="http://schemas.microsoft.com/office/powerpoint/2010/main" val="4123749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F692-F5FF-488E-BDD3-1969B6CA274D}"/>
              </a:ext>
            </a:extLst>
          </p:cNvPr>
          <p:cNvSpPr>
            <a:spLocks noGrp="1"/>
          </p:cNvSpPr>
          <p:nvPr>
            <p:ph type="title"/>
          </p:nvPr>
        </p:nvSpPr>
        <p:spPr/>
        <p:txBody>
          <a:bodyPr/>
          <a:lstStyle/>
          <a:p>
            <a:r>
              <a:rPr lang="en-US" sz="4800" b="1" dirty="0"/>
              <a:t>GENERAL DISCUSSION AND CONCLUSION</a:t>
            </a:r>
            <a:endParaRPr lang="en-US" dirty="0"/>
          </a:p>
        </p:txBody>
      </p:sp>
      <p:sp>
        <p:nvSpPr>
          <p:cNvPr id="3" name="Content Placeholder 2">
            <a:extLst>
              <a:ext uri="{FF2B5EF4-FFF2-40B4-BE49-F238E27FC236}">
                <a16:creationId xmlns:a16="http://schemas.microsoft.com/office/drawing/2014/main" id="{B49806CF-B07A-40C3-A7CB-FFB40A39C8DE}"/>
              </a:ext>
            </a:extLst>
          </p:cNvPr>
          <p:cNvSpPr>
            <a:spLocks noGrp="1"/>
          </p:cNvSpPr>
          <p:nvPr>
            <p:ph idx="1"/>
          </p:nvPr>
        </p:nvSpPr>
        <p:spPr/>
        <p:txBody>
          <a:bodyPr/>
          <a:lstStyle/>
          <a:p>
            <a:pPr>
              <a:buFont typeface="Wingdings" panose="05000000000000000000" pitchFamily="2" charset="2"/>
              <a:buChar char="§"/>
            </a:pPr>
            <a:r>
              <a:rPr lang="en-US" dirty="0"/>
              <a:t> </a:t>
            </a:r>
            <a:r>
              <a:rPr lang="en-US" b="0" i="0" dirty="0">
                <a:solidFill>
                  <a:srgbClr val="292929"/>
                </a:solidFill>
                <a:effectLst/>
                <a:latin typeface="charter"/>
              </a:rPr>
              <a:t>Marketing to potential clients has always been a crucial challenge in attaining success for banking institutions</a:t>
            </a:r>
          </a:p>
          <a:p>
            <a:pPr>
              <a:buFont typeface="Wingdings" panose="05000000000000000000" pitchFamily="2" charset="2"/>
              <a:buChar char="§"/>
            </a:pPr>
            <a:r>
              <a:rPr lang="en-US" dirty="0">
                <a:solidFill>
                  <a:srgbClr val="292929"/>
                </a:solidFill>
                <a:latin typeface="charter"/>
              </a:rPr>
              <a:t> B</a:t>
            </a:r>
            <a:r>
              <a:rPr lang="en-US" b="0" i="0" dirty="0">
                <a:solidFill>
                  <a:srgbClr val="292929"/>
                </a:solidFill>
                <a:effectLst/>
                <a:latin typeface="charter"/>
              </a:rPr>
              <a:t>anks usually deploy mediums such as social media, customer service, digital media and strategic partnerships to reach out to customers</a:t>
            </a:r>
          </a:p>
          <a:p>
            <a:pPr>
              <a:buFont typeface="Wingdings" panose="05000000000000000000" pitchFamily="2" charset="2"/>
              <a:buChar char="§"/>
            </a:pPr>
            <a:r>
              <a:rPr lang="en-US" dirty="0">
                <a:solidFill>
                  <a:srgbClr val="292929"/>
                </a:solidFill>
                <a:latin typeface="charter"/>
              </a:rPr>
              <a:t> B</a:t>
            </a:r>
            <a:r>
              <a:rPr lang="en-US" b="0" i="0" dirty="0">
                <a:solidFill>
                  <a:srgbClr val="292929"/>
                </a:solidFill>
                <a:effectLst/>
                <a:latin typeface="charter"/>
              </a:rPr>
              <a:t>anks need to market to a specific location, demographic, and society with increased accuracy</a:t>
            </a:r>
          </a:p>
          <a:p>
            <a:pPr>
              <a:buFont typeface="Wingdings" panose="05000000000000000000" pitchFamily="2" charset="2"/>
              <a:buChar char="§"/>
            </a:pPr>
            <a:r>
              <a:rPr lang="en-US" dirty="0">
                <a:solidFill>
                  <a:srgbClr val="292929"/>
                </a:solidFill>
                <a:latin typeface="charter"/>
              </a:rPr>
              <a:t> With the help of Machine Learning, one can provide </a:t>
            </a:r>
            <a:r>
              <a:rPr lang="en-US" b="0" i="0" dirty="0">
                <a:solidFill>
                  <a:srgbClr val="292929"/>
                </a:solidFill>
                <a:effectLst/>
                <a:latin typeface="charter"/>
              </a:rPr>
              <a:t>detailed strategies to inform banks which customers are more likely to subscribe to a financial product</a:t>
            </a:r>
            <a:endParaRPr lang="en-US" dirty="0">
              <a:solidFill>
                <a:srgbClr val="292929"/>
              </a:solidFill>
              <a:latin typeface="charter"/>
            </a:endParaRPr>
          </a:p>
          <a:p>
            <a:pPr>
              <a:buFont typeface="Wingdings" panose="05000000000000000000" pitchFamily="2" charset="2"/>
              <a:buChar char="§"/>
            </a:pPr>
            <a:r>
              <a:rPr lang="en-US" dirty="0">
                <a:solidFill>
                  <a:srgbClr val="292929"/>
                </a:solidFill>
                <a:latin typeface="charter"/>
              </a:rPr>
              <a:t> Hence, one can save </a:t>
            </a:r>
            <a:r>
              <a:rPr lang="en-US" b="0" i="0" dirty="0">
                <a:solidFill>
                  <a:srgbClr val="292929"/>
                </a:solidFill>
                <a:effectLst/>
                <a:latin typeface="charter"/>
              </a:rPr>
              <a:t>time and money knowing the characteristics of customers one should target to and that will lead to increased growth and revenue</a:t>
            </a:r>
            <a:endParaRPr lang="en-US" dirty="0"/>
          </a:p>
        </p:txBody>
      </p:sp>
    </p:spTree>
    <p:extLst>
      <p:ext uri="{BB962C8B-B14F-4D97-AF65-F5344CB8AC3E}">
        <p14:creationId xmlns:p14="http://schemas.microsoft.com/office/powerpoint/2010/main" val="3160465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AE576-5AB4-4499-98AC-7D90A7F51224}"/>
              </a:ext>
            </a:extLst>
          </p:cNvPr>
          <p:cNvSpPr>
            <a:spLocks noGrp="1"/>
          </p:cNvSpPr>
          <p:nvPr>
            <p:ph type="title"/>
          </p:nvPr>
        </p:nvSpPr>
        <p:spPr/>
        <p:txBody>
          <a:bodyPr>
            <a:normAutofit/>
          </a:bodyPr>
          <a:lstStyle/>
          <a:p>
            <a:r>
              <a:rPr lang="en-US" sz="4400" b="1" dirty="0"/>
              <a:t>INTRODUCTION</a:t>
            </a:r>
          </a:p>
        </p:txBody>
      </p:sp>
      <p:sp>
        <p:nvSpPr>
          <p:cNvPr id="3" name="Content Placeholder 2">
            <a:extLst>
              <a:ext uri="{FF2B5EF4-FFF2-40B4-BE49-F238E27FC236}">
                <a16:creationId xmlns:a16="http://schemas.microsoft.com/office/drawing/2014/main" id="{AC648BE2-B9EE-405A-BED0-A65A1F510F19}"/>
              </a:ext>
            </a:extLst>
          </p:cNvPr>
          <p:cNvSpPr>
            <a:spLocks noGrp="1"/>
          </p:cNvSpPr>
          <p:nvPr>
            <p:ph idx="1"/>
          </p:nvPr>
        </p:nvSpPr>
        <p:spPr/>
        <p:txBody>
          <a:bodyPr/>
          <a:lstStyle/>
          <a:p>
            <a:r>
              <a:rPr lang="en-US" b="0" i="0" dirty="0">
                <a:solidFill>
                  <a:schemeClr val="tx1"/>
                </a:solidFill>
                <a:effectLst/>
              </a:rPr>
              <a:t>Marketing is a process by which companies create value for customers and build strong customer relationships in order to capture value from customers in return.</a:t>
            </a:r>
          </a:p>
          <a:p>
            <a:r>
              <a:rPr lang="en-US" b="0" i="0" dirty="0">
                <a:solidFill>
                  <a:schemeClr val="tx1"/>
                </a:solidFill>
                <a:effectLst/>
              </a:rPr>
              <a:t>Marketing campaigns are characterized by focusing on the customer needs and their overall satisfaction. </a:t>
            </a:r>
          </a:p>
          <a:p>
            <a:r>
              <a:rPr lang="en-US" b="0" i="0" dirty="0">
                <a:solidFill>
                  <a:schemeClr val="tx1"/>
                </a:solidFill>
                <a:effectLst/>
              </a:rPr>
              <a:t>There are different variables that determine whether a marketing campaign will be successful or not.</a:t>
            </a:r>
          </a:p>
          <a:p>
            <a:r>
              <a:rPr lang="en-US" b="0" i="0" dirty="0">
                <a:solidFill>
                  <a:schemeClr val="tx1"/>
                </a:solidFill>
                <a:effectLst/>
              </a:rPr>
              <a:t>There are certain variables that we need to take into consideration when making a marketing campaign.</a:t>
            </a:r>
          </a:p>
          <a:p>
            <a:endParaRPr lang="en-US" dirty="0">
              <a:solidFill>
                <a:srgbClr val="C9D1D9"/>
              </a:solidFill>
              <a:latin typeface="-apple-system"/>
            </a:endParaRPr>
          </a:p>
        </p:txBody>
      </p:sp>
    </p:spTree>
    <p:extLst>
      <p:ext uri="{BB962C8B-B14F-4D97-AF65-F5344CB8AC3E}">
        <p14:creationId xmlns:p14="http://schemas.microsoft.com/office/powerpoint/2010/main" val="2856134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ECBEB-C0D3-4EC5-82F7-B9993F088B64}"/>
              </a:ext>
            </a:extLst>
          </p:cNvPr>
          <p:cNvSpPr>
            <a:spLocks noGrp="1"/>
          </p:cNvSpPr>
          <p:nvPr>
            <p:ph type="title"/>
          </p:nvPr>
        </p:nvSpPr>
        <p:spPr/>
        <p:txBody>
          <a:bodyPr>
            <a:normAutofit/>
          </a:bodyPr>
          <a:lstStyle/>
          <a:p>
            <a:r>
              <a:rPr lang="en-US" sz="4400" b="1" dirty="0"/>
              <a:t>INTRODUCTION CONTINUED</a:t>
            </a:r>
          </a:p>
        </p:txBody>
      </p:sp>
      <p:sp>
        <p:nvSpPr>
          <p:cNvPr id="3" name="Content Placeholder 2">
            <a:extLst>
              <a:ext uri="{FF2B5EF4-FFF2-40B4-BE49-F238E27FC236}">
                <a16:creationId xmlns:a16="http://schemas.microsoft.com/office/drawing/2014/main" id="{55AB551B-7339-46DE-8B9F-6A7CF2495C49}"/>
              </a:ext>
            </a:extLst>
          </p:cNvPr>
          <p:cNvSpPr>
            <a:spLocks noGrp="1"/>
          </p:cNvSpPr>
          <p:nvPr>
            <p:ph idx="1"/>
          </p:nvPr>
        </p:nvSpPr>
        <p:spPr/>
        <p:txBody>
          <a:bodyPr/>
          <a:lstStyle/>
          <a:p>
            <a:r>
              <a:rPr lang="en-US" b="1" dirty="0">
                <a:solidFill>
                  <a:schemeClr val="tx1"/>
                </a:solidFill>
              </a:rPr>
              <a:t>What</a:t>
            </a:r>
            <a:r>
              <a:rPr lang="en-US" b="1" i="0" dirty="0">
                <a:solidFill>
                  <a:srgbClr val="C9D1D9"/>
                </a:solidFill>
                <a:effectLst/>
                <a:latin typeface="-apple-system"/>
              </a:rPr>
              <a:t> </a:t>
            </a:r>
            <a:r>
              <a:rPr lang="en-US" b="1" dirty="0">
                <a:solidFill>
                  <a:schemeClr val="tx1"/>
                </a:solidFill>
              </a:rPr>
              <a:t>is a Term Deposit?</a:t>
            </a:r>
          </a:p>
          <a:p>
            <a:r>
              <a:rPr lang="en-US" dirty="0">
                <a:solidFill>
                  <a:schemeClr val="tx1"/>
                </a:solidFill>
              </a:rPr>
              <a:t>A term deposit is a cash investment held at a financial institution. Your money is invested for an agreed rate of interest over a fixed amount of time, or term. Term deposits can be invested into a bank, building society or credit union.</a:t>
            </a:r>
          </a:p>
          <a:p>
            <a:r>
              <a:rPr lang="en-US" dirty="0">
                <a:solidFill>
                  <a:schemeClr val="tx1"/>
                </a:solidFill>
              </a:rPr>
              <a:t>When the money is deposited, the customer understands that the money is there for the pre-determined period which usually ranges from 1 month to 5 years and the interest rate is guaranteed not to change for that nominated period of time. Typically, the money can only be withdrawn at the end of the period – or earlier with a penalty attached.</a:t>
            </a:r>
          </a:p>
          <a:p>
            <a:r>
              <a:rPr lang="en-US" dirty="0">
                <a:solidFill>
                  <a:schemeClr val="tx1"/>
                </a:solidFill>
              </a:rPr>
              <a:t>Term deposits are popular with investors who prefer capital security and a set return as opposed to the fluctuations of, say, the share market. Many investors also use term deposits as a part of their investment mix. For more information with regards to Term Deposits please click on this link from Investopedia: </a:t>
            </a:r>
            <a:r>
              <a:rPr lang="en-US" b="0" i="0" u="none" strike="noStrike" dirty="0">
                <a:effectLst/>
                <a:latin typeface="-apple-system"/>
                <a:hlinkClick r:id="rId2"/>
              </a:rPr>
              <a:t>https://www.investopedia.com/terms/t/termdeposit.asp</a:t>
            </a:r>
            <a:endParaRPr lang="en-US" dirty="0"/>
          </a:p>
        </p:txBody>
      </p:sp>
    </p:spTree>
    <p:extLst>
      <p:ext uri="{BB962C8B-B14F-4D97-AF65-F5344CB8AC3E}">
        <p14:creationId xmlns:p14="http://schemas.microsoft.com/office/powerpoint/2010/main" val="1311703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1615B-1C24-4993-937F-556E05DD29A0}"/>
              </a:ext>
            </a:extLst>
          </p:cNvPr>
          <p:cNvSpPr>
            <a:spLocks noGrp="1"/>
          </p:cNvSpPr>
          <p:nvPr>
            <p:ph type="title"/>
          </p:nvPr>
        </p:nvSpPr>
        <p:spPr/>
        <p:txBody>
          <a:bodyPr>
            <a:normAutofit/>
          </a:bodyPr>
          <a:lstStyle/>
          <a:p>
            <a:r>
              <a:rPr lang="en-US" sz="4400" b="1" dirty="0"/>
              <a:t>DATASET DESCRIPTION</a:t>
            </a:r>
          </a:p>
        </p:txBody>
      </p:sp>
      <p:sp>
        <p:nvSpPr>
          <p:cNvPr id="5" name="Content Placeholder 4">
            <a:extLst>
              <a:ext uri="{FF2B5EF4-FFF2-40B4-BE49-F238E27FC236}">
                <a16:creationId xmlns:a16="http://schemas.microsoft.com/office/drawing/2014/main" id="{E2E36F0C-BDE2-4B87-B802-E647A831235F}"/>
              </a:ext>
            </a:extLst>
          </p:cNvPr>
          <p:cNvSpPr>
            <a:spLocks noGrp="1"/>
          </p:cNvSpPr>
          <p:nvPr>
            <p:ph sz="half" idx="1"/>
          </p:nvPr>
        </p:nvSpPr>
        <p:spPr/>
        <p:txBody>
          <a:bodyPr>
            <a:normAutofit fontScale="77500" lnSpcReduction="20000"/>
          </a:bodyPr>
          <a:lstStyle/>
          <a:p>
            <a:r>
              <a:rPr lang="en-US" sz="2600" b="1" dirty="0">
                <a:solidFill>
                  <a:schemeClr val="tx1"/>
                </a:solidFill>
              </a:rPr>
              <a:t>Here is the description of all the variables :</a:t>
            </a:r>
          </a:p>
          <a:p>
            <a:pPr algn="l">
              <a:buFont typeface="Arial" panose="020B0604020202020204" pitchFamily="34" charset="0"/>
              <a:buChar char="•"/>
            </a:pPr>
            <a:r>
              <a:rPr lang="en-US" sz="2600" dirty="0">
                <a:solidFill>
                  <a:schemeClr val="tx1"/>
                </a:solidFill>
              </a:rPr>
              <a:t>age: Age of the client</a:t>
            </a:r>
          </a:p>
          <a:p>
            <a:pPr algn="l">
              <a:buFont typeface="Arial" panose="020B0604020202020204" pitchFamily="34" charset="0"/>
              <a:buChar char="•"/>
            </a:pPr>
            <a:r>
              <a:rPr lang="en-US" sz="2600" dirty="0">
                <a:solidFill>
                  <a:schemeClr val="tx1"/>
                </a:solidFill>
              </a:rPr>
              <a:t>job: Type of job</a:t>
            </a:r>
          </a:p>
          <a:p>
            <a:pPr algn="l">
              <a:buFont typeface="Arial" panose="020B0604020202020204" pitchFamily="34" charset="0"/>
              <a:buChar char="•"/>
            </a:pPr>
            <a:r>
              <a:rPr lang="en-US" sz="2600" dirty="0">
                <a:solidFill>
                  <a:schemeClr val="tx1"/>
                </a:solidFill>
              </a:rPr>
              <a:t>marital: Marital status of the client</a:t>
            </a:r>
          </a:p>
          <a:p>
            <a:pPr algn="l">
              <a:buFont typeface="Arial" panose="020B0604020202020204" pitchFamily="34" charset="0"/>
              <a:buChar char="•"/>
            </a:pPr>
            <a:r>
              <a:rPr lang="en-US" sz="2600" dirty="0">
                <a:solidFill>
                  <a:schemeClr val="tx1"/>
                </a:solidFill>
              </a:rPr>
              <a:t>education: Education level</a:t>
            </a:r>
          </a:p>
          <a:p>
            <a:pPr algn="l">
              <a:buFont typeface="Arial" panose="020B0604020202020204" pitchFamily="34" charset="0"/>
              <a:buChar char="•"/>
            </a:pPr>
            <a:r>
              <a:rPr lang="en-US" sz="2600" dirty="0">
                <a:solidFill>
                  <a:schemeClr val="tx1"/>
                </a:solidFill>
              </a:rPr>
              <a:t>default: Credit in default</a:t>
            </a:r>
          </a:p>
          <a:p>
            <a:pPr algn="l">
              <a:buFont typeface="Arial" panose="020B0604020202020204" pitchFamily="34" charset="0"/>
              <a:buChar char="•"/>
            </a:pPr>
            <a:r>
              <a:rPr lang="en-US" sz="2600" dirty="0">
                <a:solidFill>
                  <a:schemeClr val="tx1"/>
                </a:solidFill>
              </a:rPr>
              <a:t>housing: Housing loan</a:t>
            </a:r>
          </a:p>
          <a:p>
            <a:pPr algn="l">
              <a:buFont typeface="Arial" panose="020B0604020202020204" pitchFamily="34" charset="0"/>
              <a:buChar char="•"/>
            </a:pPr>
            <a:r>
              <a:rPr lang="en-US" sz="2600" dirty="0">
                <a:solidFill>
                  <a:schemeClr val="tx1"/>
                </a:solidFill>
              </a:rPr>
              <a:t>loan: Personal loan</a:t>
            </a:r>
          </a:p>
          <a:p>
            <a:pPr>
              <a:buFont typeface="Arial" panose="020B0604020202020204" pitchFamily="34" charset="0"/>
              <a:buChar char="•"/>
            </a:pPr>
            <a:r>
              <a:rPr lang="en-US" sz="2600" dirty="0">
                <a:solidFill>
                  <a:schemeClr val="tx1"/>
                </a:solidFill>
              </a:rPr>
              <a:t>contact: Type of communication</a:t>
            </a:r>
          </a:p>
          <a:p>
            <a:pPr>
              <a:buFont typeface="Arial" panose="020B0604020202020204" pitchFamily="34" charset="0"/>
              <a:buChar char="•"/>
            </a:pPr>
            <a:r>
              <a:rPr lang="en-US" sz="2600" dirty="0">
                <a:solidFill>
                  <a:schemeClr val="tx1"/>
                </a:solidFill>
              </a:rPr>
              <a:t>balance: Balance level</a:t>
            </a:r>
          </a:p>
          <a:p>
            <a:pPr marL="0" indent="0" algn="l">
              <a:buNone/>
            </a:pPr>
            <a:endParaRPr lang="en-US" sz="2600" dirty="0">
              <a:solidFill>
                <a:schemeClr val="tx1"/>
              </a:solidFill>
            </a:endParaRPr>
          </a:p>
          <a:p>
            <a:endParaRPr lang="en-US" dirty="0"/>
          </a:p>
        </p:txBody>
      </p:sp>
      <p:sp>
        <p:nvSpPr>
          <p:cNvPr id="6" name="Content Placeholder 5">
            <a:extLst>
              <a:ext uri="{FF2B5EF4-FFF2-40B4-BE49-F238E27FC236}">
                <a16:creationId xmlns:a16="http://schemas.microsoft.com/office/drawing/2014/main" id="{F81CD711-182F-494F-80A4-3CD656EBD899}"/>
              </a:ext>
            </a:extLst>
          </p:cNvPr>
          <p:cNvSpPr>
            <a:spLocks noGrp="1"/>
          </p:cNvSpPr>
          <p:nvPr>
            <p:ph sz="half" idx="2"/>
          </p:nvPr>
        </p:nvSpPr>
        <p:spPr>
          <a:xfrm>
            <a:off x="6217920" y="1845735"/>
            <a:ext cx="4937760" cy="4316526"/>
          </a:xfrm>
        </p:spPr>
        <p:txBody>
          <a:bodyPr>
            <a:normAutofit fontScale="77500" lnSpcReduction="20000"/>
          </a:bodyPr>
          <a:lstStyle/>
          <a:p>
            <a:pPr algn="l">
              <a:buFont typeface="Arial" panose="020B0604020202020204" pitchFamily="34" charset="0"/>
              <a:buChar char="•"/>
            </a:pPr>
            <a:r>
              <a:rPr lang="en-US" sz="2600" dirty="0">
                <a:solidFill>
                  <a:schemeClr val="tx1"/>
                </a:solidFill>
              </a:rPr>
              <a:t>month: Contact month</a:t>
            </a:r>
          </a:p>
          <a:p>
            <a:pPr algn="l">
              <a:buFont typeface="Arial" panose="020B0604020202020204" pitchFamily="34" charset="0"/>
              <a:buChar char="•"/>
            </a:pPr>
            <a:r>
              <a:rPr lang="en-US" sz="2600" dirty="0">
                <a:solidFill>
                  <a:schemeClr val="tx1"/>
                </a:solidFill>
              </a:rPr>
              <a:t>day: Day of week of contact</a:t>
            </a:r>
          </a:p>
          <a:p>
            <a:pPr algn="l">
              <a:buFont typeface="Arial" panose="020B0604020202020204" pitchFamily="34" charset="0"/>
              <a:buChar char="•"/>
            </a:pPr>
            <a:r>
              <a:rPr lang="en-US" sz="2600" dirty="0">
                <a:solidFill>
                  <a:schemeClr val="tx1"/>
                </a:solidFill>
              </a:rPr>
              <a:t>duration: Contact duration</a:t>
            </a:r>
          </a:p>
          <a:p>
            <a:pPr algn="l">
              <a:buFont typeface="Arial" panose="020B0604020202020204" pitchFamily="34" charset="0"/>
              <a:buChar char="•"/>
            </a:pPr>
            <a:r>
              <a:rPr lang="en-US" sz="2600" dirty="0">
                <a:solidFill>
                  <a:schemeClr val="tx1"/>
                </a:solidFill>
              </a:rPr>
              <a:t>campaign: number of contacts performed during this campaign to the client</a:t>
            </a:r>
          </a:p>
          <a:p>
            <a:pPr algn="l">
              <a:buFont typeface="Arial" panose="020B0604020202020204" pitchFamily="34" charset="0"/>
              <a:buChar char="•"/>
            </a:pPr>
            <a:r>
              <a:rPr lang="en-US" sz="2600" dirty="0">
                <a:solidFill>
                  <a:schemeClr val="tx1"/>
                </a:solidFill>
              </a:rPr>
              <a:t>pdays: number of days that passed by after the client was last contacted</a:t>
            </a:r>
          </a:p>
          <a:p>
            <a:pPr algn="l">
              <a:buFont typeface="Arial" panose="020B0604020202020204" pitchFamily="34" charset="0"/>
              <a:buChar char="•"/>
            </a:pPr>
            <a:r>
              <a:rPr lang="en-US" sz="2600" dirty="0">
                <a:solidFill>
                  <a:schemeClr val="tx1"/>
                </a:solidFill>
              </a:rPr>
              <a:t>previous: number of contacts performed before this campaign</a:t>
            </a:r>
          </a:p>
          <a:p>
            <a:pPr algn="l">
              <a:buFont typeface="Arial" panose="020B0604020202020204" pitchFamily="34" charset="0"/>
              <a:buChar char="•"/>
            </a:pPr>
            <a:r>
              <a:rPr lang="en-US" sz="2600" dirty="0" err="1">
                <a:solidFill>
                  <a:schemeClr val="tx1"/>
                </a:solidFill>
              </a:rPr>
              <a:t>poutcome</a:t>
            </a:r>
            <a:r>
              <a:rPr lang="en-US" sz="2600" dirty="0">
                <a:solidFill>
                  <a:schemeClr val="tx1"/>
                </a:solidFill>
              </a:rPr>
              <a:t>: outcome of the previous marketing campaign</a:t>
            </a:r>
          </a:p>
          <a:p>
            <a:r>
              <a:rPr lang="en-US" sz="2600" dirty="0">
                <a:solidFill>
                  <a:schemeClr val="tx1"/>
                </a:solidFill>
              </a:rPr>
              <a:t>Deposit (target): has the client subscribed a term deposit?</a:t>
            </a:r>
          </a:p>
          <a:p>
            <a:endParaRPr lang="en-US" dirty="0"/>
          </a:p>
        </p:txBody>
      </p:sp>
    </p:spTree>
    <p:extLst>
      <p:ext uri="{BB962C8B-B14F-4D97-AF65-F5344CB8AC3E}">
        <p14:creationId xmlns:p14="http://schemas.microsoft.com/office/powerpoint/2010/main" val="4142800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C9CF01-131D-40E3-B6FF-5989A802E62F}"/>
              </a:ext>
            </a:extLst>
          </p:cNvPr>
          <p:cNvSpPr>
            <a:spLocks noGrp="1"/>
          </p:cNvSpPr>
          <p:nvPr>
            <p:ph type="title"/>
          </p:nvPr>
        </p:nvSpPr>
        <p:spPr/>
        <p:txBody>
          <a:bodyPr>
            <a:normAutofit/>
          </a:bodyPr>
          <a:lstStyle/>
          <a:p>
            <a:r>
              <a:rPr lang="en-US" b="1" dirty="0"/>
              <a:t>APPROACH</a:t>
            </a:r>
          </a:p>
        </p:txBody>
      </p:sp>
      <p:sp>
        <p:nvSpPr>
          <p:cNvPr id="6" name="Content Placeholder 5">
            <a:extLst>
              <a:ext uri="{FF2B5EF4-FFF2-40B4-BE49-F238E27FC236}">
                <a16:creationId xmlns:a16="http://schemas.microsoft.com/office/drawing/2014/main" id="{340B2FCE-3641-4328-B3FC-1C584E8AE688}"/>
              </a:ext>
            </a:extLst>
          </p:cNvPr>
          <p:cNvSpPr>
            <a:spLocks noGrp="1"/>
          </p:cNvSpPr>
          <p:nvPr>
            <p:ph idx="1"/>
          </p:nvPr>
        </p:nvSpPr>
        <p:spPr/>
        <p:txBody>
          <a:bodyPr/>
          <a:lstStyle/>
          <a:p>
            <a:r>
              <a:rPr lang="en-US" dirty="0"/>
              <a:t>Below are some of the basic steps that was taken in the initial phase – </a:t>
            </a:r>
          </a:p>
          <a:p>
            <a:pPr>
              <a:buFont typeface="Wingdings" panose="05000000000000000000" pitchFamily="2" charset="2"/>
              <a:buChar char="§"/>
            </a:pPr>
            <a:r>
              <a:rPr lang="en-US" dirty="0"/>
              <a:t> Installed the latest version of Spark</a:t>
            </a:r>
          </a:p>
          <a:p>
            <a:pPr>
              <a:buFont typeface="Wingdings" panose="05000000000000000000" pitchFamily="2" charset="2"/>
              <a:buChar char="§"/>
            </a:pPr>
            <a:r>
              <a:rPr lang="en-US" dirty="0"/>
              <a:t> Imported all the required libraries Pipeline, Quantile </a:t>
            </a:r>
            <a:r>
              <a:rPr lang="en-US" dirty="0" err="1"/>
              <a:t>Discretizer</a:t>
            </a:r>
            <a:r>
              <a:rPr lang="en-US" dirty="0"/>
              <a:t>, One Hot Encoder, Logistic Regression, Decision Tree Classifier, Random Forest Classifier etc.</a:t>
            </a:r>
          </a:p>
          <a:p>
            <a:pPr>
              <a:buFont typeface="Wingdings" panose="05000000000000000000" pitchFamily="2" charset="2"/>
              <a:buChar char="§"/>
            </a:pPr>
            <a:r>
              <a:rPr lang="en-US" dirty="0"/>
              <a:t> Imported the dataset from Local Machine</a:t>
            </a:r>
          </a:p>
          <a:p>
            <a:pPr>
              <a:buFont typeface="Wingdings" panose="05000000000000000000" pitchFamily="2" charset="2"/>
              <a:buChar char="§"/>
            </a:pPr>
            <a:r>
              <a:rPr lang="en-US" dirty="0"/>
              <a:t> Read the colon separated file.</a:t>
            </a:r>
          </a:p>
          <a:p>
            <a:pPr>
              <a:buFont typeface="Wingdings" panose="05000000000000000000" pitchFamily="2" charset="2"/>
              <a:buChar char="§"/>
            </a:pPr>
            <a:r>
              <a:rPr lang="en-US" dirty="0"/>
              <a:t> Checked the Data types of each column</a:t>
            </a:r>
          </a:p>
          <a:p>
            <a:pPr>
              <a:buFont typeface="Wingdings" panose="05000000000000000000" pitchFamily="2" charset="2"/>
              <a:buChar char="§"/>
            </a:pPr>
            <a:r>
              <a:rPr lang="en-US" dirty="0"/>
              <a:t> Checked the 1</a:t>
            </a:r>
            <a:r>
              <a:rPr lang="en-US" baseline="30000" dirty="0"/>
              <a:t>st</a:t>
            </a:r>
            <a:r>
              <a:rPr lang="en-US" dirty="0"/>
              <a:t> few records of the </a:t>
            </a:r>
            <a:r>
              <a:rPr lang="en-US" dirty="0" err="1"/>
              <a:t>DataFrame</a:t>
            </a:r>
            <a:endParaRPr lang="en-US" dirty="0"/>
          </a:p>
          <a:p>
            <a:pPr>
              <a:buFont typeface="Wingdings" panose="05000000000000000000" pitchFamily="2" charset="2"/>
              <a:buChar char="§"/>
            </a:pPr>
            <a:r>
              <a:rPr lang="en-US" dirty="0"/>
              <a:t> Verified the count of the dataset after uploading the same</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2109103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9EF66-D3D2-45FD-A8DE-82B14123CF30}"/>
              </a:ext>
            </a:extLst>
          </p:cNvPr>
          <p:cNvSpPr>
            <a:spLocks noGrp="1"/>
          </p:cNvSpPr>
          <p:nvPr>
            <p:ph type="title"/>
          </p:nvPr>
        </p:nvSpPr>
        <p:spPr>
          <a:xfrm>
            <a:off x="1097280" y="286604"/>
            <a:ext cx="10058400" cy="937898"/>
          </a:xfrm>
        </p:spPr>
        <p:txBody>
          <a:bodyPr>
            <a:normAutofit/>
          </a:bodyPr>
          <a:lstStyle/>
          <a:p>
            <a:r>
              <a:rPr lang="en-US" sz="4400" b="1" dirty="0"/>
              <a:t>SUMMARY STATISTICS OF THE DATASET</a:t>
            </a:r>
          </a:p>
        </p:txBody>
      </p:sp>
      <p:sp>
        <p:nvSpPr>
          <p:cNvPr id="3" name="Content Placeholder 2">
            <a:extLst>
              <a:ext uri="{FF2B5EF4-FFF2-40B4-BE49-F238E27FC236}">
                <a16:creationId xmlns:a16="http://schemas.microsoft.com/office/drawing/2014/main" id="{FF51B931-D288-4E64-8F8F-BB681E970EF7}"/>
              </a:ext>
            </a:extLst>
          </p:cNvPr>
          <p:cNvSpPr>
            <a:spLocks noGrp="1"/>
          </p:cNvSpPr>
          <p:nvPr>
            <p:ph idx="1"/>
          </p:nvPr>
        </p:nvSpPr>
        <p:spPr/>
        <p:txBody>
          <a:bodyPr>
            <a:normAutofit fontScale="92500" lnSpcReduction="20000"/>
          </a:bodyPr>
          <a:lstStyle/>
          <a:p>
            <a:r>
              <a:rPr lang="en-US" dirty="0"/>
              <a:t>Below are the summary statistics of the columns that has data types as ‘int’ – </a:t>
            </a:r>
          </a:p>
          <a:p>
            <a:endParaRPr lang="en-US" dirty="0"/>
          </a:p>
          <a:p>
            <a:endParaRPr lang="en-US" dirty="0"/>
          </a:p>
          <a:p>
            <a:endParaRPr lang="en-US" dirty="0"/>
          </a:p>
          <a:p>
            <a:endParaRPr lang="en-US" dirty="0"/>
          </a:p>
          <a:p>
            <a:endParaRPr lang="en-US" dirty="0"/>
          </a:p>
          <a:p>
            <a:pPr>
              <a:buFont typeface="Wingdings" panose="05000000000000000000" pitchFamily="2" charset="2"/>
              <a:buChar char="§"/>
            </a:pPr>
            <a:r>
              <a:rPr lang="en-US" dirty="0"/>
              <a:t> Mean age of the customer is 41 years and the standard deviation is 10 years. Distribution is right skewed.</a:t>
            </a:r>
          </a:p>
          <a:p>
            <a:pPr>
              <a:buFont typeface="Wingdings" panose="05000000000000000000" pitchFamily="2" charset="2"/>
              <a:buChar char="§"/>
            </a:pPr>
            <a:r>
              <a:rPr lang="en-US" dirty="0"/>
              <a:t> Mean balance is 1362 while the median is 3044. Distribution is left skewed.</a:t>
            </a:r>
          </a:p>
          <a:p>
            <a:pPr>
              <a:buFont typeface="Wingdings" panose="05000000000000000000" pitchFamily="2" charset="2"/>
              <a:buChar char="§"/>
            </a:pPr>
            <a:r>
              <a:rPr lang="en-US" dirty="0"/>
              <a:t> Mean of contact duration is 258 seconds while standard deviation is 257 seconds.</a:t>
            </a:r>
          </a:p>
          <a:p>
            <a:pPr>
              <a:buFont typeface="Wingdings" panose="05000000000000000000" pitchFamily="2" charset="2"/>
              <a:buChar char="§"/>
            </a:pPr>
            <a:r>
              <a:rPr lang="en-US" dirty="0"/>
              <a:t> Renamed the target column as ‘deposit’ to go with the naming convention.</a:t>
            </a:r>
          </a:p>
        </p:txBody>
      </p:sp>
      <p:pic>
        <p:nvPicPr>
          <p:cNvPr id="5" name="Picture 4">
            <a:extLst>
              <a:ext uri="{FF2B5EF4-FFF2-40B4-BE49-F238E27FC236}">
                <a16:creationId xmlns:a16="http://schemas.microsoft.com/office/drawing/2014/main" id="{1479FCDD-CBF3-466E-B5E1-EC995EC803F9}"/>
              </a:ext>
            </a:extLst>
          </p:cNvPr>
          <p:cNvPicPr>
            <a:picLocks noChangeAspect="1"/>
          </p:cNvPicPr>
          <p:nvPr/>
        </p:nvPicPr>
        <p:blipFill>
          <a:blip r:embed="rId2"/>
          <a:stretch>
            <a:fillRect/>
          </a:stretch>
        </p:blipFill>
        <p:spPr>
          <a:xfrm>
            <a:off x="1086678" y="1396737"/>
            <a:ext cx="10805823" cy="2205204"/>
          </a:xfrm>
          <a:prstGeom prst="rect">
            <a:avLst/>
          </a:prstGeom>
        </p:spPr>
      </p:pic>
    </p:spTree>
    <p:extLst>
      <p:ext uri="{BB962C8B-B14F-4D97-AF65-F5344CB8AC3E}">
        <p14:creationId xmlns:p14="http://schemas.microsoft.com/office/powerpoint/2010/main" val="3957626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80ADF-2382-47F3-B31A-C4E0E6723AFE}"/>
              </a:ext>
            </a:extLst>
          </p:cNvPr>
          <p:cNvSpPr>
            <a:spLocks noGrp="1"/>
          </p:cNvSpPr>
          <p:nvPr>
            <p:ph type="title"/>
          </p:nvPr>
        </p:nvSpPr>
        <p:spPr/>
        <p:txBody>
          <a:bodyPr>
            <a:normAutofit/>
          </a:bodyPr>
          <a:lstStyle/>
          <a:p>
            <a:r>
              <a:rPr lang="en-US" sz="4400" b="1" dirty="0"/>
              <a:t>DATA PREPROCESSING</a:t>
            </a:r>
          </a:p>
        </p:txBody>
      </p:sp>
      <p:sp>
        <p:nvSpPr>
          <p:cNvPr id="3" name="Content Placeholder 2">
            <a:extLst>
              <a:ext uri="{FF2B5EF4-FFF2-40B4-BE49-F238E27FC236}">
                <a16:creationId xmlns:a16="http://schemas.microsoft.com/office/drawing/2014/main" id="{E2861561-62E9-4C00-93D3-56595671D4D5}"/>
              </a:ext>
            </a:extLst>
          </p:cNvPr>
          <p:cNvSpPr>
            <a:spLocks noGrp="1"/>
          </p:cNvSpPr>
          <p:nvPr>
            <p:ph idx="1"/>
          </p:nvPr>
        </p:nvSpPr>
        <p:spPr/>
        <p:txBody>
          <a:bodyPr/>
          <a:lstStyle/>
          <a:p>
            <a:pPr>
              <a:buFont typeface="Wingdings" panose="05000000000000000000" pitchFamily="2" charset="2"/>
              <a:buChar char="§"/>
            </a:pPr>
            <a:r>
              <a:rPr lang="en-US" dirty="0"/>
              <a:t> Used the string indexer function that indexes each categorical variable and converts the indexed categories into one-hot encoded variables</a:t>
            </a:r>
          </a:p>
          <a:p>
            <a:pPr>
              <a:buFont typeface="Wingdings" panose="05000000000000000000" pitchFamily="2" charset="2"/>
              <a:buChar char="§"/>
            </a:pPr>
            <a:r>
              <a:rPr lang="en-US" dirty="0"/>
              <a:t> The data is then put through all of the feature transformations</a:t>
            </a:r>
          </a:p>
          <a:p>
            <a:pPr>
              <a:buFont typeface="Wingdings" panose="05000000000000000000" pitchFamily="2" charset="2"/>
              <a:buChar char="§"/>
            </a:pPr>
            <a:r>
              <a:rPr lang="en-US" dirty="0"/>
              <a:t> Created a user defined function to execute the same</a:t>
            </a:r>
          </a:p>
          <a:p>
            <a:pPr>
              <a:buFont typeface="Wingdings" panose="05000000000000000000" pitchFamily="2" charset="2"/>
              <a:buChar char="§"/>
            </a:pPr>
            <a:r>
              <a:rPr lang="en-US" dirty="0"/>
              <a:t> Defined ordered lists of categorical as well as numerical variables after which the data was transformed. Below is the sample snip – </a:t>
            </a:r>
          </a:p>
          <a:p>
            <a:pPr marL="0" indent="0">
              <a:buNone/>
            </a:pPr>
            <a:endParaRPr lang="en-US" dirty="0"/>
          </a:p>
        </p:txBody>
      </p:sp>
      <p:pic>
        <p:nvPicPr>
          <p:cNvPr id="5" name="Picture 4">
            <a:extLst>
              <a:ext uri="{FF2B5EF4-FFF2-40B4-BE49-F238E27FC236}">
                <a16:creationId xmlns:a16="http://schemas.microsoft.com/office/drawing/2014/main" id="{09980D36-1AAF-4FD8-A71C-BB42F168FC95}"/>
              </a:ext>
            </a:extLst>
          </p:cNvPr>
          <p:cNvPicPr>
            <a:picLocks noChangeAspect="1"/>
          </p:cNvPicPr>
          <p:nvPr/>
        </p:nvPicPr>
        <p:blipFill>
          <a:blip r:embed="rId2"/>
          <a:stretch>
            <a:fillRect/>
          </a:stretch>
        </p:blipFill>
        <p:spPr>
          <a:xfrm>
            <a:off x="1433471" y="4087045"/>
            <a:ext cx="5802216" cy="2057400"/>
          </a:xfrm>
          <a:prstGeom prst="rect">
            <a:avLst/>
          </a:prstGeom>
        </p:spPr>
      </p:pic>
    </p:spTree>
    <p:extLst>
      <p:ext uri="{BB962C8B-B14F-4D97-AF65-F5344CB8AC3E}">
        <p14:creationId xmlns:p14="http://schemas.microsoft.com/office/powerpoint/2010/main" val="3904556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6A6AC-56FC-46A4-BF9C-37971CEE61A2}"/>
              </a:ext>
            </a:extLst>
          </p:cNvPr>
          <p:cNvSpPr>
            <a:spLocks noGrp="1"/>
          </p:cNvSpPr>
          <p:nvPr>
            <p:ph type="title"/>
          </p:nvPr>
        </p:nvSpPr>
        <p:spPr/>
        <p:txBody>
          <a:bodyPr/>
          <a:lstStyle/>
          <a:p>
            <a:r>
              <a:rPr lang="en-US" sz="4800" b="1" dirty="0"/>
              <a:t>DATA PREPROCESSING CONTINUED</a:t>
            </a:r>
            <a:endParaRPr lang="en-US" dirty="0"/>
          </a:p>
        </p:txBody>
      </p:sp>
      <p:sp>
        <p:nvSpPr>
          <p:cNvPr id="3" name="Content Placeholder 2">
            <a:extLst>
              <a:ext uri="{FF2B5EF4-FFF2-40B4-BE49-F238E27FC236}">
                <a16:creationId xmlns:a16="http://schemas.microsoft.com/office/drawing/2014/main" id="{0BF1CE4A-D35C-4D77-B067-E1937BBF153A}"/>
              </a:ext>
            </a:extLst>
          </p:cNvPr>
          <p:cNvSpPr>
            <a:spLocks noGrp="1"/>
          </p:cNvSpPr>
          <p:nvPr>
            <p:ph idx="1"/>
          </p:nvPr>
        </p:nvSpPr>
        <p:spPr/>
        <p:txBody>
          <a:bodyPr/>
          <a:lstStyle/>
          <a:p>
            <a:pPr>
              <a:buFont typeface="Wingdings" panose="05000000000000000000" pitchFamily="2" charset="2"/>
              <a:buChar char="§"/>
            </a:pPr>
            <a:r>
              <a:rPr lang="en-US" dirty="0"/>
              <a:t> Fitted the feature indexer model on the full bank </a:t>
            </a:r>
            <a:r>
              <a:rPr lang="en-US" dirty="0" err="1"/>
              <a:t>dataframe</a:t>
            </a:r>
            <a:endParaRPr lang="en-US" dirty="0"/>
          </a:p>
          <a:p>
            <a:pPr>
              <a:buFont typeface="Wingdings" panose="05000000000000000000" pitchFamily="2" charset="2"/>
              <a:buChar char="§"/>
            </a:pPr>
            <a:r>
              <a:rPr lang="en-US" dirty="0"/>
              <a:t> Automatically identified categorical features and indexed them</a:t>
            </a:r>
          </a:p>
          <a:p>
            <a:pPr>
              <a:buFont typeface="Wingdings" panose="05000000000000000000" pitchFamily="2" charset="2"/>
              <a:buChar char="§"/>
            </a:pPr>
            <a:r>
              <a:rPr lang="en-US" dirty="0"/>
              <a:t> Set the </a:t>
            </a:r>
            <a:r>
              <a:rPr lang="en-US" dirty="0" err="1"/>
              <a:t>maxCategories</a:t>
            </a:r>
            <a:r>
              <a:rPr lang="en-US" dirty="0"/>
              <a:t> features &gt; 4 so that features satisfying the criteria will be treated as continuous</a:t>
            </a:r>
          </a:p>
          <a:p>
            <a:pPr>
              <a:buFont typeface="Wingdings" panose="05000000000000000000" pitchFamily="2" charset="2"/>
              <a:buChar char="§"/>
            </a:pPr>
            <a:r>
              <a:rPr lang="en-US" dirty="0"/>
              <a:t> Below is the data snip – </a:t>
            </a:r>
          </a:p>
          <a:p>
            <a:pPr marL="0" indent="0">
              <a:buNone/>
            </a:pPr>
            <a:endParaRPr lang="en-US" dirty="0"/>
          </a:p>
        </p:txBody>
      </p:sp>
      <p:pic>
        <p:nvPicPr>
          <p:cNvPr id="5" name="Picture 4">
            <a:extLst>
              <a:ext uri="{FF2B5EF4-FFF2-40B4-BE49-F238E27FC236}">
                <a16:creationId xmlns:a16="http://schemas.microsoft.com/office/drawing/2014/main" id="{CF09E30C-98F2-4A6F-9AC8-FD0A7E15F203}"/>
              </a:ext>
            </a:extLst>
          </p:cNvPr>
          <p:cNvPicPr>
            <a:picLocks noChangeAspect="1"/>
          </p:cNvPicPr>
          <p:nvPr/>
        </p:nvPicPr>
        <p:blipFill>
          <a:blip r:embed="rId2"/>
          <a:stretch>
            <a:fillRect/>
          </a:stretch>
        </p:blipFill>
        <p:spPr>
          <a:xfrm>
            <a:off x="1261856" y="3857414"/>
            <a:ext cx="6880280" cy="2114550"/>
          </a:xfrm>
          <a:prstGeom prst="rect">
            <a:avLst/>
          </a:prstGeom>
        </p:spPr>
      </p:pic>
    </p:spTree>
    <p:extLst>
      <p:ext uri="{BB962C8B-B14F-4D97-AF65-F5344CB8AC3E}">
        <p14:creationId xmlns:p14="http://schemas.microsoft.com/office/powerpoint/2010/main" val="421777169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167</TotalTime>
  <Words>1491</Words>
  <Application>Microsoft Office PowerPoint</Application>
  <PresentationFormat>Widescreen</PresentationFormat>
  <Paragraphs>151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-apple-system</vt:lpstr>
      <vt:lpstr>Arial</vt:lpstr>
      <vt:lpstr>Calibri</vt:lpstr>
      <vt:lpstr>Calibri Light</vt:lpstr>
      <vt:lpstr>charter</vt:lpstr>
      <vt:lpstr>Wingdings</vt:lpstr>
      <vt:lpstr>Retrospect</vt:lpstr>
      <vt:lpstr>Predicting Whether a Customer Will Subscribe to a Term Deposit</vt:lpstr>
      <vt:lpstr>PROBLEM DESCRIPTION</vt:lpstr>
      <vt:lpstr>INTRODUCTION</vt:lpstr>
      <vt:lpstr>INTRODUCTION CONTINUED</vt:lpstr>
      <vt:lpstr>DATASET DESCRIPTION</vt:lpstr>
      <vt:lpstr>APPROACH</vt:lpstr>
      <vt:lpstr>SUMMARY STATISTICS OF THE DATASET</vt:lpstr>
      <vt:lpstr>DATA PREPROCESSING</vt:lpstr>
      <vt:lpstr>DATA PREPROCESSING CONTINUED</vt:lpstr>
      <vt:lpstr>DATA PREPROCESSING CONTINUED</vt:lpstr>
      <vt:lpstr>DATA SPLITTING</vt:lpstr>
      <vt:lpstr>CHECKING THE FIRST FEW SAMPLES OF TRAIN AND TEST</vt:lpstr>
      <vt:lpstr>EVALUATING MACHINE LEARNING MODELS – LOGISTIC REGRESSION</vt:lpstr>
      <vt:lpstr>MODEL ACCURACY</vt:lpstr>
      <vt:lpstr>FINE TUNING MODEL</vt:lpstr>
      <vt:lpstr>EVALUATING MACHINE LEARNING MODELS – DECISION TREE</vt:lpstr>
      <vt:lpstr>EVALUATING MACHINE LEARNING MODELS – RANDOM FOREST</vt:lpstr>
      <vt:lpstr>EVALUATING MACHINE LEARNING MODELS – ROC, PRECISION, RECALL</vt:lpstr>
      <vt:lpstr>RESULTS ACHIEVED</vt:lpstr>
      <vt:lpstr>GENERAL DISCUSSION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Whether a Customer Will Subscribe to a Term Deposit</dc:title>
  <dc:creator>Amitabh Bhattacharjee</dc:creator>
  <cp:lastModifiedBy>Amitabh Bhattacharjee</cp:lastModifiedBy>
  <cp:revision>35</cp:revision>
  <dcterms:created xsi:type="dcterms:W3CDTF">2022-03-05T16:02:22Z</dcterms:created>
  <dcterms:modified xsi:type="dcterms:W3CDTF">2022-03-05T18:49:34Z</dcterms:modified>
</cp:coreProperties>
</file>