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98" d="100"/>
          <a:sy n="98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48B1-3150-473E-8B5B-8458C9359307}" type="datetimeFigureOut">
              <a:rPr lang="fa-IR" smtClean="0"/>
              <a:t>04/06/1443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568-E90B-46F5-A9F6-F627C3DD654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7120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48B1-3150-473E-8B5B-8458C9359307}" type="datetimeFigureOut">
              <a:rPr lang="fa-IR" smtClean="0"/>
              <a:t>04/06/1443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568-E90B-46F5-A9F6-F627C3DD654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6831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48B1-3150-473E-8B5B-8458C9359307}" type="datetimeFigureOut">
              <a:rPr lang="fa-IR" smtClean="0"/>
              <a:t>04/06/1443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568-E90B-46F5-A9F6-F627C3DD654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1771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48B1-3150-473E-8B5B-8458C9359307}" type="datetimeFigureOut">
              <a:rPr lang="fa-IR" smtClean="0"/>
              <a:t>04/06/1443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568-E90B-46F5-A9F6-F627C3DD654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2349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48B1-3150-473E-8B5B-8458C9359307}" type="datetimeFigureOut">
              <a:rPr lang="fa-IR" smtClean="0"/>
              <a:t>04/06/1443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568-E90B-46F5-A9F6-F627C3DD654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6438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48B1-3150-473E-8B5B-8458C9359307}" type="datetimeFigureOut">
              <a:rPr lang="fa-IR" smtClean="0"/>
              <a:t>04/06/1443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568-E90B-46F5-A9F6-F627C3DD654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031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48B1-3150-473E-8B5B-8458C9359307}" type="datetimeFigureOut">
              <a:rPr lang="fa-IR" smtClean="0"/>
              <a:t>04/06/1443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568-E90B-46F5-A9F6-F627C3DD654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5279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48B1-3150-473E-8B5B-8458C9359307}" type="datetimeFigureOut">
              <a:rPr lang="fa-IR" smtClean="0"/>
              <a:t>04/06/1443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568-E90B-46F5-A9F6-F627C3DD654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4798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48B1-3150-473E-8B5B-8458C9359307}" type="datetimeFigureOut">
              <a:rPr lang="fa-IR" smtClean="0"/>
              <a:t>04/06/1443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568-E90B-46F5-A9F6-F627C3DD654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9864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48B1-3150-473E-8B5B-8458C9359307}" type="datetimeFigureOut">
              <a:rPr lang="fa-IR" smtClean="0"/>
              <a:t>04/06/1443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568-E90B-46F5-A9F6-F627C3DD654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62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48B1-3150-473E-8B5B-8458C9359307}" type="datetimeFigureOut">
              <a:rPr lang="fa-IR" smtClean="0"/>
              <a:t>04/06/1443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568-E90B-46F5-A9F6-F627C3DD654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7523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48B1-3150-473E-8B5B-8458C9359307}" type="datetimeFigureOut">
              <a:rPr lang="fa-IR" smtClean="0"/>
              <a:t>04/06/1443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1568-E90B-46F5-A9F6-F627C3DD654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6365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0978" y="457196"/>
            <a:ext cx="360000" cy="360000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Rectangle 3"/>
          <p:cNvSpPr/>
          <p:nvPr/>
        </p:nvSpPr>
        <p:spPr>
          <a:xfrm>
            <a:off x="2302212" y="457196"/>
            <a:ext cx="360000" cy="360000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Rectangle 4"/>
          <p:cNvSpPr/>
          <p:nvPr/>
        </p:nvSpPr>
        <p:spPr>
          <a:xfrm>
            <a:off x="2853446" y="457196"/>
            <a:ext cx="360000" cy="360000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Rectangle 5"/>
          <p:cNvSpPr/>
          <p:nvPr/>
        </p:nvSpPr>
        <p:spPr>
          <a:xfrm>
            <a:off x="3790545" y="457196"/>
            <a:ext cx="360000" cy="360000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Rectangle 6"/>
          <p:cNvSpPr/>
          <p:nvPr/>
        </p:nvSpPr>
        <p:spPr>
          <a:xfrm>
            <a:off x="4401728" y="457196"/>
            <a:ext cx="360000" cy="360000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Rectangle 7"/>
          <p:cNvSpPr/>
          <p:nvPr/>
        </p:nvSpPr>
        <p:spPr>
          <a:xfrm>
            <a:off x="5012911" y="457196"/>
            <a:ext cx="360000" cy="360000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6164094" y="457196"/>
            <a:ext cx="360000" cy="360000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Rectangle 9"/>
          <p:cNvSpPr/>
          <p:nvPr/>
        </p:nvSpPr>
        <p:spPr>
          <a:xfrm>
            <a:off x="6718570" y="457196"/>
            <a:ext cx="360000" cy="360000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 10"/>
          <p:cNvSpPr/>
          <p:nvPr/>
        </p:nvSpPr>
        <p:spPr>
          <a:xfrm>
            <a:off x="7323499" y="457196"/>
            <a:ext cx="360000" cy="360000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Rectangle 11"/>
          <p:cNvSpPr/>
          <p:nvPr/>
        </p:nvSpPr>
        <p:spPr>
          <a:xfrm>
            <a:off x="7872919" y="457196"/>
            <a:ext cx="360000" cy="360000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Rectangle 12"/>
          <p:cNvSpPr/>
          <p:nvPr/>
        </p:nvSpPr>
        <p:spPr>
          <a:xfrm>
            <a:off x="8427395" y="457196"/>
            <a:ext cx="360000" cy="360000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Rectangle 13"/>
          <p:cNvSpPr/>
          <p:nvPr/>
        </p:nvSpPr>
        <p:spPr>
          <a:xfrm>
            <a:off x="9032324" y="457196"/>
            <a:ext cx="360000" cy="360000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Left Brace 14"/>
          <p:cNvSpPr/>
          <p:nvPr/>
        </p:nvSpPr>
        <p:spPr>
          <a:xfrm rot="16200000">
            <a:off x="7695466" y="-738419"/>
            <a:ext cx="141012" cy="3495358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Left Brace 15"/>
          <p:cNvSpPr/>
          <p:nvPr/>
        </p:nvSpPr>
        <p:spPr>
          <a:xfrm rot="16200000">
            <a:off x="4560575" y="113524"/>
            <a:ext cx="87549" cy="1738008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Left Brace 16"/>
          <p:cNvSpPr/>
          <p:nvPr/>
        </p:nvSpPr>
        <p:spPr>
          <a:xfrm rot="16200000">
            <a:off x="2438437" y="113523"/>
            <a:ext cx="87549" cy="1738008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TextBox 17"/>
          <p:cNvSpPr txBox="1"/>
          <p:nvPr/>
        </p:nvSpPr>
        <p:spPr>
          <a:xfrm>
            <a:off x="6579293" y="1201323"/>
            <a:ext cx="19827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6 رقم آخر کد ملی</a:t>
            </a:r>
            <a:endParaRPr lang="fa-IR" dirty="0"/>
          </a:p>
        </p:txBody>
      </p:sp>
      <p:sp>
        <p:nvSpPr>
          <p:cNvPr id="19" name="TextBox 18"/>
          <p:cNvSpPr txBox="1"/>
          <p:nvPr/>
        </p:nvSpPr>
        <p:spPr>
          <a:xfrm>
            <a:off x="3545772" y="1201323"/>
            <a:ext cx="22940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3 رقم آخر </a:t>
            </a:r>
            <a:r>
              <a:rPr lang="en-US" dirty="0" smtClean="0"/>
              <a:t>UUID </a:t>
            </a:r>
            <a:r>
              <a:rPr lang="fa-IR" dirty="0" smtClean="0"/>
              <a:t> دوز دوم</a:t>
            </a:r>
            <a:endParaRPr lang="fa-IR" dirty="0"/>
          </a:p>
        </p:txBody>
      </p:sp>
      <p:sp>
        <p:nvSpPr>
          <p:cNvPr id="20" name="TextBox 19"/>
          <p:cNvSpPr txBox="1"/>
          <p:nvPr/>
        </p:nvSpPr>
        <p:spPr>
          <a:xfrm>
            <a:off x="1335177" y="1215716"/>
            <a:ext cx="22940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3 رقم آخر </a:t>
            </a:r>
            <a:r>
              <a:rPr lang="en-US" dirty="0" smtClean="0"/>
              <a:t>UUID </a:t>
            </a:r>
            <a:r>
              <a:rPr lang="fa-IR" dirty="0" smtClean="0"/>
              <a:t> دوز اول</a:t>
            </a:r>
            <a:endParaRPr lang="fa-IR" dirty="0"/>
          </a:p>
        </p:txBody>
      </p:sp>
      <p:sp>
        <p:nvSpPr>
          <p:cNvPr id="21" name="Rectangle 20"/>
          <p:cNvSpPr/>
          <p:nvPr/>
        </p:nvSpPr>
        <p:spPr>
          <a:xfrm>
            <a:off x="10342315" y="457196"/>
            <a:ext cx="360000" cy="36000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TextBox 21"/>
          <p:cNvSpPr txBox="1"/>
          <p:nvPr/>
        </p:nvSpPr>
        <p:spPr>
          <a:xfrm>
            <a:off x="9700289" y="1079766"/>
            <a:ext cx="12840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رقم کنترل</a:t>
            </a:r>
            <a:endParaRPr lang="fa-IR" dirty="0"/>
          </a:p>
        </p:txBody>
      </p:sp>
      <p:sp>
        <p:nvSpPr>
          <p:cNvPr id="23" name="TextBox 22"/>
          <p:cNvSpPr txBox="1"/>
          <p:nvPr/>
        </p:nvSpPr>
        <p:spPr>
          <a:xfrm>
            <a:off x="1040860" y="1867706"/>
            <a:ext cx="1025295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fa-IR" dirty="0" smtClean="0"/>
              <a:t>برای صدور کارت واکسیناسیون افراد واکسیناسیون از کد بلوکه ایی با فرمت بالا استفاده میشود . که پس از انجام مراحل صدور کارت به کاربر به همراه کد </a:t>
            </a:r>
            <a:r>
              <a:rPr lang="en-US" dirty="0" smtClean="0"/>
              <a:t>QR </a:t>
            </a:r>
            <a:r>
              <a:rPr lang="fa-IR" dirty="0" smtClean="0"/>
              <a:t> که حاویی لینک کارت است نمایش داده شده و سپس ثبت سیستم میشود که با استفاده از این کد بتوان وضعیت واکسیناسیون فرد را از سامانه استعلام گرفت .</a:t>
            </a:r>
            <a:endParaRPr lang="fa-IR" dirty="0"/>
          </a:p>
        </p:txBody>
      </p:sp>
      <p:sp>
        <p:nvSpPr>
          <p:cNvPr id="24" name="TextBox 23"/>
          <p:cNvSpPr txBox="1"/>
          <p:nvPr/>
        </p:nvSpPr>
        <p:spPr>
          <a:xfrm>
            <a:off x="1040860" y="2791036"/>
            <a:ext cx="1025295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و برای محاسبه رقم کنترل بر اساس مضرب 11 و روش تصاعد عددی استفاده میکنیم.</a:t>
            </a:r>
          </a:p>
          <a:p>
            <a:r>
              <a:rPr lang="fa-IR" dirty="0" smtClean="0"/>
              <a:t>در این روش ما از آخرین رقم کد (واضح است که قبل رقم کنترل) شروع کرده و رقم ها را در 2 ، 3 ، 4 ، .... ضرب میکنیم</a:t>
            </a:r>
            <a:br>
              <a:rPr lang="fa-IR" dirty="0" smtClean="0"/>
            </a:br>
            <a:r>
              <a:rPr lang="fa-IR" dirty="0" smtClean="0"/>
              <a:t>وسپس حاصل این ضرب هارا باهم جمع میکنیم و سپس عدد را از اولین مضرب 11 بزرگتر یا مساوی عدد کسر میکنیم رقم به دست آمده همان رقم کنترل است .</a:t>
            </a:r>
            <a:endParaRPr lang="fa-IR" dirty="0"/>
          </a:p>
        </p:txBody>
      </p:sp>
      <p:sp>
        <p:nvSpPr>
          <p:cNvPr id="25" name="TextBox 24"/>
          <p:cNvSpPr txBox="1"/>
          <p:nvPr/>
        </p:nvSpPr>
        <p:spPr>
          <a:xfrm>
            <a:off x="618668" y="4929612"/>
            <a:ext cx="4267124" cy="3696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13  12  11  10    9     8    7    6    5     4    3   2</a:t>
            </a:r>
            <a:endParaRPr lang="fa-IR" dirty="0"/>
          </a:p>
        </p:txBody>
      </p:sp>
      <p:sp>
        <p:nvSpPr>
          <p:cNvPr id="26" name="TextBox 25"/>
          <p:cNvSpPr txBox="1"/>
          <p:nvPr/>
        </p:nvSpPr>
        <p:spPr>
          <a:xfrm>
            <a:off x="846307" y="4290740"/>
            <a:ext cx="40394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1    3    4    2     3     3    4    3    8     7    8   4</a:t>
            </a:r>
            <a:endParaRPr lang="fa-IR" dirty="0"/>
          </a:p>
        </p:txBody>
      </p:sp>
      <p:sp>
        <p:nvSpPr>
          <p:cNvPr id="27" name="TextBox 26"/>
          <p:cNvSpPr txBox="1"/>
          <p:nvPr/>
        </p:nvSpPr>
        <p:spPr>
          <a:xfrm>
            <a:off x="269095" y="4475406"/>
            <a:ext cx="484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800" dirty="0" smtClean="0"/>
              <a:t>×</a:t>
            </a:r>
            <a:endParaRPr lang="fa-IR" sz="2800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040860" y="5437762"/>
            <a:ext cx="3540868" cy="1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8631" y="5684455"/>
            <a:ext cx="44471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13+36+44+20+27+24+28+18+40+28+24+8</a:t>
            </a:r>
            <a:endParaRPr lang="fa-IR" dirty="0"/>
          </a:p>
        </p:txBody>
      </p:sp>
      <p:sp>
        <p:nvSpPr>
          <p:cNvPr id="31" name="TextBox 30"/>
          <p:cNvSpPr txBox="1"/>
          <p:nvPr/>
        </p:nvSpPr>
        <p:spPr>
          <a:xfrm>
            <a:off x="5038853" y="5653677"/>
            <a:ext cx="44747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=</a:t>
            </a:r>
            <a:endParaRPr lang="fa-IR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499372" y="5684455"/>
            <a:ext cx="6809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310</a:t>
            </a:r>
            <a:endParaRPr lang="fa-IR" dirty="0"/>
          </a:p>
        </p:txBody>
      </p:sp>
      <p:sp>
        <p:nvSpPr>
          <p:cNvPr id="34" name="TextBox 33"/>
          <p:cNvSpPr txBox="1"/>
          <p:nvPr/>
        </p:nvSpPr>
        <p:spPr>
          <a:xfrm>
            <a:off x="8232919" y="4528220"/>
            <a:ext cx="4683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/>
              <a:t>= </a:t>
            </a:r>
            <a:endParaRPr lang="fa-IR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946686" y="4574386"/>
            <a:ext cx="14736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319-310</a:t>
            </a:r>
            <a:endParaRPr lang="fa-IR" dirty="0"/>
          </a:p>
        </p:txBody>
      </p:sp>
      <p:sp>
        <p:nvSpPr>
          <p:cNvPr id="36" name="TextBox 35"/>
          <p:cNvSpPr txBox="1"/>
          <p:nvPr/>
        </p:nvSpPr>
        <p:spPr>
          <a:xfrm>
            <a:off x="7872919" y="4572147"/>
            <a:ext cx="10196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9</a:t>
            </a:r>
            <a:endParaRPr lang="fa-IR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892588" y="4929612"/>
            <a:ext cx="499736" cy="184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41611" y="5114597"/>
            <a:ext cx="12840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رقم کنترل</a:t>
            </a:r>
            <a:endParaRPr lang="fa-IR" dirty="0"/>
          </a:p>
        </p:txBody>
      </p:sp>
      <p:sp>
        <p:nvSpPr>
          <p:cNvPr id="40" name="TextBox 39"/>
          <p:cNvSpPr txBox="1"/>
          <p:nvPr/>
        </p:nvSpPr>
        <p:spPr>
          <a:xfrm>
            <a:off x="7745107" y="5807565"/>
            <a:ext cx="183852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134233438784</a:t>
            </a:r>
            <a:r>
              <a:rPr lang="en-US" dirty="0"/>
              <a:t>9</a:t>
            </a:r>
            <a:endParaRPr lang="fa-IR" dirty="0"/>
          </a:p>
          <a:p>
            <a:endParaRPr lang="fa-IR" dirty="0"/>
          </a:p>
        </p:txBody>
      </p:sp>
      <p:sp>
        <p:nvSpPr>
          <p:cNvPr id="42" name="TextBox 41"/>
          <p:cNvSpPr txBox="1"/>
          <p:nvPr/>
        </p:nvSpPr>
        <p:spPr>
          <a:xfrm>
            <a:off x="9442852" y="5807565"/>
            <a:ext cx="2590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شماره کارت واکسیناسیون فرد: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60054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2022-01-07T14:26:42Z</dcterms:created>
  <dcterms:modified xsi:type="dcterms:W3CDTF">2022-01-07T14:27:13Z</dcterms:modified>
</cp:coreProperties>
</file>