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TUP.CO\Desktop\ExcelDashboard\Cars%20Dataset\US_Car_Sales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TUP.CO\Desktop\ExcelDashboard\Cars%20Dataset\US_Car_Sales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TUP.CO\Desktop\ExcelDashboard\Cars%20Dataset\US_Car_Sales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TUP.CO\Desktop\ExcelDashboard\Cars%20Dataset\US_Car_Sales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TUP.CO\Desktop\ExcelDashboard\Cars%20Dataset\US_Car_Sales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TUP.CO\Desktop\ExcelDashboard\Cars%20Dataset\US_Car_Sales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PreProcess!$O$27</c:f>
              <c:strCache>
                <c:ptCount val="1"/>
                <c:pt idx="0">
                  <c:v>Background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2A-4E56-99A0-BAAAA331E498}"/>
              </c:ext>
            </c:extLst>
          </c:dPt>
          <c:dPt>
            <c:idx val="1"/>
            <c:bubble3D val="0"/>
            <c:spPr>
              <a:gradFill>
                <a:gsLst>
                  <a:gs pos="2000">
                    <a:srgbClr val="002060"/>
                  </a:gs>
                  <a:gs pos="94000">
                    <a:srgbClr val="002060"/>
                  </a:gs>
                  <a:gs pos="63000">
                    <a:schemeClr val="tx2">
                      <a:lumMod val="75000"/>
                    </a:schemeClr>
                  </a:gs>
                  <a:gs pos="35000">
                    <a:srgbClr val="002060"/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2A-4E56-99A0-BAAAA331E498}"/>
              </c:ext>
            </c:extLst>
          </c:dPt>
          <c:dPt>
            <c:idx val="2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2A-4E56-99A0-BAAAA331E498}"/>
              </c:ext>
            </c:extLst>
          </c:dPt>
          <c:dPt>
            <c:idx val="3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2A-4E56-99A0-BAAAA331E498}"/>
              </c:ext>
            </c:extLst>
          </c:dPt>
          <c:val>
            <c:numRef>
              <c:f>PreProcess!$O$28:$O$31</c:f>
              <c:numCache>
                <c:formatCode>General</c:formatCode>
                <c:ptCount val="4"/>
                <c:pt idx="0">
                  <c:v>180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2A-4E56-99A0-BAAAA331E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PreProcess!$O$27</c:f>
              <c:strCache>
                <c:ptCount val="1"/>
                <c:pt idx="0">
                  <c:v>Background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51-4761-80CE-794051564624}"/>
              </c:ext>
            </c:extLst>
          </c:dPt>
          <c:dPt>
            <c:idx val="1"/>
            <c:bubble3D val="0"/>
            <c:spPr>
              <a:gradFill>
                <a:gsLst>
                  <a:gs pos="2000">
                    <a:srgbClr val="002060"/>
                  </a:gs>
                  <a:gs pos="94000">
                    <a:srgbClr val="002060"/>
                  </a:gs>
                  <a:gs pos="63000">
                    <a:schemeClr val="tx2">
                      <a:lumMod val="75000"/>
                    </a:schemeClr>
                  </a:gs>
                  <a:gs pos="35000">
                    <a:srgbClr val="002060"/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51-4761-80CE-794051564624}"/>
              </c:ext>
            </c:extLst>
          </c:dPt>
          <c:dPt>
            <c:idx val="2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51-4761-80CE-794051564624}"/>
              </c:ext>
            </c:extLst>
          </c:dPt>
          <c:dPt>
            <c:idx val="3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51-4761-80CE-794051564624}"/>
              </c:ext>
            </c:extLst>
          </c:dPt>
          <c:val>
            <c:numRef>
              <c:f>PreProcess!$O$28:$O$31</c:f>
              <c:numCache>
                <c:formatCode>General</c:formatCode>
                <c:ptCount val="4"/>
                <c:pt idx="0">
                  <c:v>180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51-4761-80CE-794051564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PreProcess!$O$27</c:f>
              <c:strCache>
                <c:ptCount val="1"/>
                <c:pt idx="0">
                  <c:v>Background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2A-4E56-99A0-BAAAA331E498}"/>
              </c:ext>
            </c:extLst>
          </c:dPt>
          <c:dPt>
            <c:idx val="1"/>
            <c:bubble3D val="0"/>
            <c:spPr>
              <a:gradFill>
                <a:gsLst>
                  <a:gs pos="2000">
                    <a:srgbClr val="002060"/>
                  </a:gs>
                  <a:gs pos="94000">
                    <a:srgbClr val="002060"/>
                  </a:gs>
                  <a:gs pos="63000">
                    <a:schemeClr val="tx2">
                      <a:lumMod val="75000"/>
                    </a:schemeClr>
                  </a:gs>
                  <a:gs pos="35000">
                    <a:srgbClr val="002060"/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2A-4E56-99A0-BAAAA331E498}"/>
              </c:ext>
            </c:extLst>
          </c:dPt>
          <c:dPt>
            <c:idx val="2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2A-4E56-99A0-BAAAA331E498}"/>
              </c:ext>
            </c:extLst>
          </c:dPt>
          <c:dPt>
            <c:idx val="3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2A-4E56-99A0-BAAAA331E498}"/>
              </c:ext>
            </c:extLst>
          </c:dPt>
          <c:val>
            <c:numRef>
              <c:f>PreProcess!$O$28:$O$31</c:f>
              <c:numCache>
                <c:formatCode>General</c:formatCode>
                <c:ptCount val="4"/>
                <c:pt idx="0">
                  <c:v>180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2A-4E56-99A0-BAAAA331E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PreProcess!$O$27</c:f>
              <c:strCache>
                <c:ptCount val="1"/>
                <c:pt idx="0">
                  <c:v>Background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51-4761-80CE-794051564624}"/>
              </c:ext>
            </c:extLst>
          </c:dPt>
          <c:dPt>
            <c:idx val="1"/>
            <c:bubble3D val="0"/>
            <c:spPr>
              <a:gradFill>
                <a:gsLst>
                  <a:gs pos="2000">
                    <a:srgbClr val="002060"/>
                  </a:gs>
                  <a:gs pos="94000">
                    <a:srgbClr val="002060"/>
                  </a:gs>
                  <a:gs pos="63000">
                    <a:schemeClr val="tx2">
                      <a:lumMod val="75000"/>
                    </a:schemeClr>
                  </a:gs>
                  <a:gs pos="35000">
                    <a:srgbClr val="002060"/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51-4761-80CE-794051564624}"/>
              </c:ext>
            </c:extLst>
          </c:dPt>
          <c:dPt>
            <c:idx val="2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51-4761-80CE-794051564624}"/>
              </c:ext>
            </c:extLst>
          </c:dPt>
          <c:dPt>
            <c:idx val="3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51-4761-80CE-794051564624}"/>
              </c:ext>
            </c:extLst>
          </c:dPt>
          <c:val>
            <c:numRef>
              <c:f>PreProcess!$O$28:$O$31</c:f>
              <c:numCache>
                <c:formatCode>General</c:formatCode>
                <c:ptCount val="4"/>
                <c:pt idx="0">
                  <c:v>180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51-4761-80CE-7940515646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100000">
                  <a:schemeClr val="accent1">
                    <a:lumMod val="89000"/>
                    <a:alpha val="40000"/>
                  </a:schemeClr>
                </a:gs>
                <a:gs pos="32000">
                  <a:srgbClr val="0070C0"/>
                </a:gs>
                <a:gs pos="64000">
                  <a:schemeClr val="accent1">
                    <a:lumMod val="75000"/>
                  </a:schemeClr>
                </a:gs>
                <a:gs pos="0">
                  <a:srgbClr val="00B0F0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PreProcess!$S$2:$S$5</c:f>
              <c:strCache>
                <c:ptCount val="4"/>
                <c:pt idx="0">
                  <c:v>West</c:v>
                </c:pt>
                <c:pt idx="1">
                  <c:v>South</c:v>
                </c:pt>
                <c:pt idx="2">
                  <c:v>Northeast</c:v>
                </c:pt>
                <c:pt idx="3">
                  <c:v>Midwest</c:v>
                </c:pt>
              </c:strCache>
            </c:strRef>
          </c:cat>
          <c:val>
            <c:numRef>
              <c:f>PreProcess!$T$2:$T$5</c:f>
              <c:numCache>
                <c:formatCode>"$"#,##0</c:formatCode>
                <c:ptCount val="4"/>
                <c:pt idx="0">
                  <c:v>6575372868</c:v>
                </c:pt>
                <c:pt idx="1">
                  <c:v>9319869176</c:v>
                </c:pt>
                <c:pt idx="2">
                  <c:v>5953891756</c:v>
                </c:pt>
                <c:pt idx="3">
                  <c:v>7365547665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1-4919-B361-2F726AB42F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1283105120"/>
        <c:axId val="1283089312"/>
      </c:barChart>
      <c:catAx>
        <c:axId val="1283105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089312"/>
        <c:crosses val="autoZero"/>
        <c:auto val="1"/>
        <c:lblAlgn val="ctr"/>
        <c:lblOffset val="100"/>
        <c:noMultiLvlLbl val="0"/>
      </c:catAx>
      <c:valAx>
        <c:axId val="1283089312"/>
        <c:scaling>
          <c:orientation val="minMax"/>
        </c:scaling>
        <c:delete val="1"/>
        <c:axPos val="l"/>
        <c:numFmt formatCode="&quot;$&quot;#,##0" sourceLinked="1"/>
        <c:majorTickMark val="out"/>
        <c:minorTickMark val="none"/>
        <c:tickLblPos val="nextTo"/>
        <c:crossAx val="128310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xVal>
            <c:numRef>
              <c:f>PreProcess!$X$3:$X$22</c:f>
              <c:numCache>
                <c:formatCode>General</c:formatCode>
                <c:ptCount val="20"/>
                <c:pt idx="0">
                  <c:v>5</c:v>
                </c:pt>
                <c:pt idx="1">
                  <c:v>-3</c:v>
                </c:pt>
                <c:pt idx="2">
                  <c:v>15</c:v>
                </c:pt>
                <c:pt idx="3">
                  <c:v>48.5</c:v>
                </c:pt>
                <c:pt idx="4">
                  <c:v>44</c:v>
                </c:pt>
                <c:pt idx="5">
                  <c:v>36</c:v>
                </c:pt>
                <c:pt idx="6">
                  <c:v>39</c:v>
                </c:pt>
                <c:pt idx="7">
                  <c:v>55</c:v>
                </c:pt>
                <c:pt idx="8">
                  <c:v>40</c:v>
                </c:pt>
                <c:pt idx="9">
                  <c:v>32</c:v>
                </c:pt>
                <c:pt idx="10">
                  <c:v>53</c:v>
                </c:pt>
                <c:pt idx="11">
                  <c:v>50</c:v>
                </c:pt>
                <c:pt idx="12">
                  <c:v>50</c:v>
                </c:pt>
                <c:pt idx="13">
                  <c:v>43</c:v>
                </c:pt>
                <c:pt idx="14">
                  <c:v>-1</c:v>
                </c:pt>
                <c:pt idx="15">
                  <c:v>50</c:v>
                </c:pt>
                <c:pt idx="16">
                  <c:v>40</c:v>
                </c:pt>
                <c:pt idx="17">
                  <c:v>25</c:v>
                </c:pt>
                <c:pt idx="18">
                  <c:v>50</c:v>
                </c:pt>
                <c:pt idx="19">
                  <c:v>0</c:v>
                </c:pt>
              </c:numCache>
            </c:numRef>
          </c:xVal>
          <c:yVal>
            <c:numRef>
              <c:f>PreProcess!$Y$3:$Y$22</c:f>
              <c:numCache>
                <c:formatCode>General</c:formatCode>
                <c:ptCount val="20"/>
                <c:pt idx="0">
                  <c:v>20</c:v>
                </c:pt>
                <c:pt idx="1">
                  <c:v>28</c:v>
                </c:pt>
                <c:pt idx="2">
                  <c:v>28</c:v>
                </c:pt>
                <c:pt idx="3">
                  <c:v>0</c:v>
                </c:pt>
                <c:pt idx="4">
                  <c:v>12</c:v>
                </c:pt>
                <c:pt idx="5">
                  <c:v>26</c:v>
                </c:pt>
                <c:pt idx="6">
                  <c:v>30</c:v>
                </c:pt>
                <c:pt idx="7">
                  <c:v>40</c:v>
                </c:pt>
                <c:pt idx="8">
                  <c:v>40</c:v>
                </c:pt>
                <c:pt idx="9">
                  <c:v>25</c:v>
                </c:pt>
                <c:pt idx="10">
                  <c:v>35</c:v>
                </c:pt>
                <c:pt idx="11">
                  <c:v>40</c:v>
                </c:pt>
                <c:pt idx="12">
                  <c:v>20</c:v>
                </c:pt>
                <c:pt idx="13">
                  <c:v>30</c:v>
                </c:pt>
                <c:pt idx="14">
                  <c:v>45</c:v>
                </c:pt>
                <c:pt idx="15">
                  <c:v>33</c:v>
                </c:pt>
                <c:pt idx="16">
                  <c:v>18</c:v>
                </c:pt>
                <c:pt idx="17">
                  <c:v>5</c:v>
                </c:pt>
                <c:pt idx="18">
                  <c:v>25</c:v>
                </c:pt>
                <c:pt idx="19">
                  <c:v>52</c:v>
                </c:pt>
              </c:numCache>
            </c:numRef>
          </c:yVal>
          <c:bubbleSize>
            <c:numRef>
              <c:f>PreProcess!$Z$3:$Z$22</c:f>
              <c:numCache>
                <c:formatCode>_("$"* #,##0_);_("$"* \(#,##0\);_("$"* "-"??_);_(@_)</c:formatCode>
                <c:ptCount val="20"/>
                <c:pt idx="0">
                  <c:v>1295734427</c:v>
                </c:pt>
                <c:pt idx="1">
                  <c:v>1288980736</c:v>
                </c:pt>
                <c:pt idx="2">
                  <c:v>1324768928</c:v>
                </c:pt>
                <c:pt idx="3">
                  <c:v>1435882445</c:v>
                </c:pt>
                <c:pt idx="4">
                  <c:v>1301025941</c:v>
                </c:pt>
                <c:pt idx="5">
                  <c:v>1818744465</c:v>
                </c:pt>
                <c:pt idx="6">
                  <c:v>1322166074</c:v>
                </c:pt>
                <c:pt idx="7">
                  <c:v>1393483462</c:v>
                </c:pt>
                <c:pt idx="8">
                  <c:v>1585611028</c:v>
                </c:pt>
                <c:pt idx="9">
                  <c:v>1466924725</c:v>
                </c:pt>
                <c:pt idx="10">
                  <c:v>1128856416</c:v>
                </c:pt>
                <c:pt idx="11">
                  <c:v>1591492743</c:v>
                </c:pt>
                <c:pt idx="12">
                  <c:v>1732968162</c:v>
                </c:pt>
                <c:pt idx="13">
                  <c:v>1172101373</c:v>
                </c:pt>
                <c:pt idx="14">
                  <c:v>888910373</c:v>
                </c:pt>
                <c:pt idx="15">
                  <c:v>1840059135</c:v>
                </c:pt>
                <c:pt idx="16">
                  <c:v>1446789820</c:v>
                </c:pt>
                <c:pt idx="17">
                  <c:v>1671955679</c:v>
                </c:pt>
                <c:pt idx="18">
                  <c:v>1731247129</c:v>
                </c:pt>
                <c:pt idx="19">
                  <c:v>1776978404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6F8C-4E05-8E9C-C19C21269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40"/>
        <c:showNegBubbles val="0"/>
        <c:axId val="802233328"/>
        <c:axId val="802237904"/>
      </c:bubbleChart>
      <c:valAx>
        <c:axId val="802233328"/>
        <c:scaling>
          <c:orientation val="minMax"/>
          <c:min val="-10"/>
        </c:scaling>
        <c:delete val="1"/>
        <c:axPos val="b"/>
        <c:numFmt formatCode="General" sourceLinked="1"/>
        <c:majorTickMark val="none"/>
        <c:minorTickMark val="none"/>
        <c:tickLblPos val="nextTo"/>
        <c:crossAx val="802237904"/>
        <c:crosses val="autoZero"/>
        <c:crossBetween val="midCat"/>
      </c:valAx>
      <c:valAx>
        <c:axId val="802237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02233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1B58-59F2-4B9C-AC69-AA82299D9DA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ED4B-77E5-4413-89DD-6935E44E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6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1B58-59F2-4B9C-AC69-AA82299D9DA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ED4B-77E5-4413-89DD-6935E44E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1B58-59F2-4B9C-AC69-AA82299D9DA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ED4B-77E5-4413-89DD-6935E44E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2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1B58-59F2-4B9C-AC69-AA82299D9DA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ED4B-77E5-4413-89DD-6935E44E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8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1B58-59F2-4B9C-AC69-AA82299D9DA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ED4B-77E5-4413-89DD-6935E44E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1B58-59F2-4B9C-AC69-AA82299D9DA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ED4B-77E5-4413-89DD-6935E44E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0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1B58-59F2-4B9C-AC69-AA82299D9DA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ED4B-77E5-4413-89DD-6935E44E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2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1B58-59F2-4B9C-AC69-AA82299D9DA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ED4B-77E5-4413-89DD-6935E44E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5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1B58-59F2-4B9C-AC69-AA82299D9DA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ED4B-77E5-4413-89DD-6935E44E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8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1B58-59F2-4B9C-AC69-AA82299D9DA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ED4B-77E5-4413-89DD-6935E44E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1B58-59F2-4B9C-AC69-AA82299D9DA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ED4B-77E5-4413-89DD-6935E44E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1B58-59F2-4B9C-AC69-AA82299D9DA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ED4B-77E5-4413-89DD-6935E44E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4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A28135-99B6-4ED1-81A6-43D630E51439}"/>
              </a:ext>
            </a:extLst>
          </p:cNvPr>
          <p:cNvSpPr/>
          <p:nvPr/>
        </p:nvSpPr>
        <p:spPr>
          <a:xfrm>
            <a:off x="164805" y="159488"/>
            <a:ext cx="8814391" cy="1031359"/>
          </a:xfrm>
          <a:prstGeom prst="round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67000">
                <a:schemeClr val="accent1">
                  <a:lumMod val="50000"/>
                  <a:alpha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5F7012-C4AF-4940-A7BC-554D05F31CA1}"/>
              </a:ext>
            </a:extLst>
          </p:cNvPr>
          <p:cNvSpPr/>
          <p:nvPr/>
        </p:nvSpPr>
        <p:spPr>
          <a:xfrm>
            <a:off x="85060" y="4940121"/>
            <a:ext cx="4486940" cy="1758391"/>
          </a:xfrm>
          <a:prstGeom prst="round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67000">
                <a:schemeClr val="accent1">
                  <a:lumMod val="50000"/>
                  <a:alpha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038EFF-2B94-4CA4-9560-41F85BAB819E}"/>
              </a:ext>
            </a:extLst>
          </p:cNvPr>
          <p:cNvSpPr/>
          <p:nvPr/>
        </p:nvSpPr>
        <p:spPr>
          <a:xfrm>
            <a:off x="85060" y="1275906"/>
            <a:ext cx="4486939" cy="3579156"/>
          </a:xfrm>
          <a:prstGeom prst="round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67000">
                <a:schemeClr val="accent1">
                  <a:lumMod val="50000"/>
                  <a:alpha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5AB27C-658C-4FDD-AC84-793B5B14C710}"/>
              </a:ext>
            </a:extLst>
          </p:cNvPr>
          <p:cNvSpPr/>
          <p:nvPr/>
        </p:nvSpPr>
        <p:spPr>
          <a:xfrm>
            <a:off x="6682592" y="4063172"/>
            <a:ext cx="2376348" cy="2743201"/>
          </a:xfrm>
          <a:prstGeom prst="round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67000">
                <a:schemeClr val="accent1">
                  <a:lumMod val="50000"/>
                  <a:alpha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43CB6C-4501-4F2D-BC34-0930846190A8}"/>
              </a:ext>
            </a:extLst>
          </p:cNvPr>
          <p:cNvSpPr/>
          <p:nvPr/>
        </p:nvSpPr>
        <p:spPr>
          <a:xfrm>
            <a:off x="4667693" y="1275906"/>
            <a:ext cx="1919206" cy="5422605"/>
          </a:xfrm>
          <a:prstGeom prst="round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67000">
                <a:schemeClr val="accent1">
                  <a:lumMod val="50000"/>
                  <a:alpha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B4C0E-9B74-4AC1-9F23-C103D9EC2C99}"/>
              </a:ext>
            </a:extLst>
          </p:cNvPr>
          <p:cNvSpPr txBox="1"/>
          <p:nvPr/>
        </p:nvSpPr>
        <p:spPr>
          <a:xfrm>
            <a:off x="2169042" y="340242"/>
            <a:ext cx="51780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_PDMS_Saleem_QuranFont" panose="02010000000000000000" pitchFamily="2" charset="-78"/>
                <a:cs typeface="_PDMS_Saleem_QuranFont" panose="02010000000000000000" pitchFamily="2" charset="-78"/>
              </a:rPr>
              <a:t>Car Sales Dashboard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316446-56FB-4613-AAEE-2772A2B3473A}"/>
              </a:ext>
            </a:extLst>
          </p:cNvPr>
          <p:cNvSpPr/>
          <p:nvPr/>
        </p:nvSpPr>
        <p:spPr>
          <a:xfrm>
            <a:off x="6651672" y="1292202"/>
            <a:ext cx="2376348" cy="2594345"/>
          </a:xfrm>
          <a:prstGeom prst="round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67000">
                <a:schemeClr val="accent1">
                  <a:lumMod val="50000"/>
                  <a:alpha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6024FF-7550-4C01-BCAF-4E65E6D186FC}"/>
              </a:ext>
            </a:extLst>
          </p:cNvPr>
          <p:cNvGrpSpPr/>
          <p:nvPr/>
        </p:nvGrpSpPr>
        <p:grpSpPr>
          <a:xfrm>
            <a:off x="6674326" y="1504854"/>
            <a:ext cx="2353694" cy="2282682"/>
            <a:chOff x="6828340" y="1488558"/>
            <a:chExt cx="2209335" cy="22826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431A0A-21A4-46AE-A9C6-D5B077300C68}"/>
                </a:ext>
              </a:extLst>
            </p:cNvPr>
            <p:cNvSpPr txBox="1"/>
            <p:nvPr/>
          </p:nvSpPr>
          <p:spPr>
            <a:xfrm>
              <a:off x="6828340" y="1488558"/>
              <a:ext cx="808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Brand: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937720-624D-4B96-959C-585C6BB56293}"/>
                </a:ext>
              </a:extLst>
            </p:cNvPr>
            <p:cNvSpPr txBox="1"/>
            <p:nvPr/>
          </p:nvSpPr>
          <p:spPr>
            <a:xfrm>
              <a:off x="8330607" y="1822601"/>
              <a:ext cx="707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</a:rPr>
                <a:t>Tesla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05938925-1A2B-4EFD-A73A-F28C47CAC0C3}"/>
                </a:ext>
              </a:extLst>
            </p:cNvPr>
            <p:cNvSpPr/>
            <p:nvPr/>
          </p:nvSpPr>
          <p:spPr>
            <a:xfrm>
              <a:off x="6921795" y="1857890"/>
              <a:ext cx="1407274" cy="306196"/>
            </a:xfrm>
            <a:prstGeom prst="rightArrow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F4C36A-6DEE-4F26-ABCF-8873A4A0FBCF}"/>
                </a:ext>
              </a:extLst>
            </p:cNvPr>
            <p:cNvSpPr txBox="1"/>
            <p:nvPr/>
          </p:nvSpPr>
          <p:spPr>
            <a:xfrm>
              <a:off x="7502948" y="2310072"/>
              <a:ext cx="881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2"/>
                  </a:solidFill>
                </a:defRPr>
              </a:lvl1pPr>
            </a:lstStyle>
            <a:p>
              <a:r>
                <a:rPr lang="en-US" dirty="0"/>
                <a:t>Region:</a:t>
              </a:r>
            </a:p>
          </p:txBody>
        </p:sp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00000000-0008-0000-0100-000006000000}"/>
                </a:ext>
              </a:extLst>
            </p:cNvPr>
            <p:cNvSpPr txBox="1"/>
            <p:nvPr/>
          </p:nvSpPr>
          <p:spPr>
            <a:xfrm>
              <a:off x="7448505" y="2679404"/>
              <a:ext cx="711708" cy="27609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cs typeface="2  Tehran" panose="00000400000000000000" pitchFamily="2" charset="-78"/>
                </a:rPr>
                <a:t>West</a:t>
              </a:r>
            </a:p>
          </p:txBody>
        </p:sp>
        <p:sp>
          <p:nvSpPr>
            <p:cNvPr id="16" name="TextBox 21">
              <a:extLst>
                <a:ext uri="{FF2B5EF4-FFF2-40B4-BE49-F238E27FC236}">
                  <a16:creationId xmlns:a16="http://schemas.microsoft.com/office/drawing/2014/main" id="{00000000-0008-0000-0100-000016000000}"/>
                </a:ext>
              </a:extLst>
            </p:cNvPr>
            <p:cNvSpPr txBox="1"/>
            <p:nvPr/>
          </p:nvSpPr>
          <p:spPr>
            <a:xfrm>
              <a:off x="7406856" y="2975581"/>
              <a:ext cx="795007" cy="27609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+mn-ea"/>
                  <a:cs typeface="2  Tehran" panose="00000400000000000000" pitchFamily="2" charset="-78"/>
                </a:rPr>
                <a:t>South </a:t>
              </a: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00000000-0008-0000-0100-000017000000}"/>
                </a:ext>
              </a:extLst>
            </p:cNvPr>
            <p:cNvSpPr txBox="1"/>
            <p:nvPr/>
          </p:nvSpPr>
          <p:spPr>
            <a:xfrm>
              <a:off x="7261507" y="3259206"/>
              <a:ext cx="1085704" cy="24848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+mn-ea"/>
                  <a:cs typeface="2  Tehran" panose="00000400000000000000" pitchFamily="2" charset="-78"/>
                </a:rPr>
                <a:t>Northeast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2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cs typeface="2  Tehran" panose="00000400000000000000" pitchFamily="2" charset="-78"/>
              </a:endParaRPr>
            </a:p>
          </p:txBody>
        </p:sp>
        <p:sp>
          <p:nvSpPr>
            <p:cNvPr id="18" name="TextBox 23">
              <a:extLst>
                <a:ext uri="{FF2B5EF4-FFF2-40B4-BE49-F238E27FC236}">
                  <a16:creationId xmlns:a16="http://schemas.microsoft.com/office/drawing/2014/main" id="{00000000-0008-0000-0100-000018000000}"/>
                </a:ext>
              </a:extLst>
            </p:cNvPr>
            <p:cNvSpPr txBox="1"/>
            <p:nvPr/>
          </p:nvSpPr>
          <p:spPr>
            <a:xfrm>
              <a:off x="7279649" y="3517733"/>
              <a:ext cx="1049420" cy="25350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+mn-ea"/>
                  <a:cs typeface="2  Tehran" panose="00000400000000000000" pitchFamily="2" charset="-78"/>
                </a:rPr>
                <a:t>Midwest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2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cs typeface="2  Tehran" panose="00000400000000000000" pitchFamily="2" charset="-78"/>
              </a:endParaRP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34652B-A720-45E2-85FF-F5B68B2CF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94223"/>
              </p:ext>
            </p:extLst>
          </p:nvPr>
        </p:nvGraphicFramePr>
        <p:xfrm>
          <a:off x="4774435" y="1539827"/>
          <a:ext cx="1718229" cy="4977931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742038">
                  <a:extLst>
                    <a:ext uri="{9D8B030D-6E8A-4147-A177-3AD203B41FA5}">
                      <a16:colId xmlns:a16="http://schemas.microsoft.com/office/drawing/2014/main" val="944702987"/>
                    </a:ext>
                  </a:extLst>
                </a:gridCol>
                <a:gridCol w="976191">
                  <a:extLst>
                    <a:ext uri="{9D8B030D-6E8A-4147-A177-3AD203B41FA5}">
                      <a16:colId xmlns:a16="http://schemas.microsoft.com/office/drawing/2014/main" val="1139303941"/>
                    </a:ext>
                  </a:extLst>
                </a:gridCol>
              </a:tblGrid>
              <a:tr h="214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Arizona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1,721,411,185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516290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California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1,029,783,872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813146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Colorado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1,593,116,721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940212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Florida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1,323,640,869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422748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Georgia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 $    2,113,499,555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986037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Illinois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1,415,539,861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815759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Indiana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1,681,434,610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209996"/>
                  </a:ext>
                </a:extLst>
              </a:tr>
              <a:tr h="271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Massachusetts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1,544,599,581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757294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Michigan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1,407,731,159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301421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Missouri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1,661,055,001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999927"/>
                  </a:ext>
                </a:extLst>
              </a:tr>
              <a:tr h="206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New Jersey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 $    1,752,474,906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728496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New York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1,574,303,119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937489"/>
                  </a:ext>
                </a:extLst>
              </a:tr>
              <a:tr h="2719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North Carolina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1,712,884,201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371237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Ohio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1,416,943,221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103496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Oregon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1,838,257,387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972552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Pennsylvania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1,512,660,833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88936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Tennessee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1,674,426,583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686022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Texas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1,403,625,590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428458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Virginia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1,727,116,436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135575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Washington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$    2,085,257,761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189652"/>
                  </a:ext>
                </a:extLst>
              </a:tr>
              <a:tr h="236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 $    32,189,762,451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432126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5DCE177-2FE5-46CE-92DD-9059208D6F65}"/>
              </a:ext>
            </a:extLst>
          </p:cNvPr>
          <p:cNvSpPr/>
          <p:nvPr/>
        </p:nvSpPr>
        <p:spPr>
          <a:xfrm>
            <a:off x="6800184" y="4152422"/>
            <a:ext cx="1042758" cy="1121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8C4E7F-B573-4999-9C96-3A0F09D8C6E8}"/>
              </a:ext>
            </a:extLst>
          </p:cNvPr>
          <p:cNvSpPr/>
          <p:nvPr/>
        </p:nvSpPr>
        <p:spPr>
          <a:xfrm>
            <a:off x="7234615" y="4681156"/>
            <a:ext cx="173896" cy="1754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755FEA75-1268-4AAD-A6B0-AB169296E8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435919"/>
              </p:ext>
            </p:extLst>
          </p:nvPr>
        </p:nvGraphicFramePr>
        <p:xfrm>
          <a:off x="6682591" y="4141595"/>
          <a:ext cx="1301484" cy="130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48681485-8547-42EF-ACED-DC66770C21F2}"/>
              </a:ext>
            </a:extLst>
          </p:cNvPr>
          <p:cNvGrpSpPr/>
          <p:nvPr/>
        </p:nvGrpSpPr>
        <p:grpSpPr>
          <a:xfrm>
            <a:off x="6834937" y="4743217"/>
            <a:ext cx="974401" cy="50180"/>
            <a:chOff x="6834937" y="4743217"/>
            <a:chExt cx="974401" cy="501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92688D2-7CD5-4359-8B9E-EBD78F69FFEE}"/>
                </a:ext>
              </a:extLst>
            </p:cNvPr>
            <p:cNvSpPr/>
            <p:nvPr/>
          </p:nvSpPr>
          <p:spPr>
            <a:xfrm rot="16200000" flipH="1">
              <a:off x="7011916" y="4566238"/>
              <a:ext cx="45719" cy="3996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48EA764F-2138-4934-AD3F-F4FCE8185C2D}"/>
                </a:ext>
              </a:extLst>
            </p:cNvPr>
            <p:cNvSpPr/>
            <p:nvPr/>
          </p:nvSpPr>
          <p:spPr>
            <a:xfrm rot="5400000">
              <a:off x="7586640" y="4570699"/>
              <a:ext cx="45719" cy="399677"/>
            </a:xfrm>
            <a:prstGeom prst="triangle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BAC4762-FAA9-4AA3-9148-609994E5D694}"/>
              </a:ext>
            </a:extLst>
          </p:cNvPr>
          <p:cNvSpPr/>
          <p:nvPr/>
        </p:nvSpPr>
        <p:spPr>
          <a:xfrm>
            <a:off x="7936438" y="4150914"/>
            <a:ext cx="1042758" cy="1121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A9CF59D-789E-402F-89B3-B76798E2940F}"/>
              </a:ext>
            </a:extLst>
          </p:cNvPr>
          <p:cNvSpPr/>
          <p:nvPr/>
        </p:nvSpPr>
        <p:spPr>
          <a:xfrm>
            <a:off x="8370869" y="4679648"/>
            <a:ext cx="173896" cy="1754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FA2E2380-EE64-4427-80B4-DB45EF878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72323"/>
              </p:ext>
            </p:extLst>
          </p:nvPr>
        </p:nvGraphicFramePr>
        <p:xfrm>
          <a:off x="7792209" y="4150914"/>
          <a:ext cx="1301484" cy="130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891E325B-B378-4F77-ADD8-8C56A28A5D4B}"/>
              </a:ext>
            </a:extLst>
          </p:cNvPr>
          <p:cNvGrpSpPr/>
          <p:nvPr/>
        </p:nvGrpSpPr>
        <p:grpSpPr>
          <a:xfrm>
            <a:off x="7971191" y="4741709"/>
            <a:ext cx="974401" cy="50180"/>
            <a:chOff x="6834937" y="4743217"/>
            <a:chExt cx="974401" cy="5018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739278FB-122B-423B-92DC-6C2985D43F79}"/>
                </a:ext>
              </a:extLst>
            </p:cNvPr>
            <p:cNvSpPr/>
            <p:nvPr/>
          </p:nvSpPr>
          <p:spPr>
            <a:xfrm rot="16200000" flipH="1">
              <a:off x="7011916" y="4566238"/>
              <a:ext cx="45719" cy="3996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4E3702B2-9CB1-4379-AEF2-5D07AD0DE195}"/>
                </a:ext>
              </a:extLst>
            </p:cNvPr>
            <p:cNvSpPr/>
            <p:nvPr/>
          </p:nvSpPr>
          <p:spPr>
            <a:xfrm rot="5400000">
              <a:off x="7586640" y="4570699"/>
              <a:ext cx="45719" cy="399677"/>
            </a:xfrm>
            <a:prstGeom prst="triangle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9EB4B9E-9C0A-42D4-8EEB-AC7CCF02B3C1}"/>
              </a:ext>
            </a:extLst>
          </p:cNvPr>
          <p:cNvSpPr/>
          <p:nvPr/>
        </p:nvSpPr>
        <p:spPr>
          <a:xfrm>
            <a:off x="6797088" y="5455518"/>
            <a:ext cx="1042758" cy="1121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EC76BFD3-22A5-4733-A755-DFCC6DE1A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051622"/>
              </p:ext>
            </p:extLst>
          </p:nvPr>
        </p:nvGraphicFramePr>
        <p:xfrm>
          <a:off x="6682591" y="5435372"/>
          <a:ext cx="1301484" cy="130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8" name="Oval 57">
            <a:extLst>
              <a:ext uri="{FF2B5EF4-FFF2-40B4-BE49-F238E27FC236}">
                <a16:creationId xmlns:a16="http://schemas.microsoft.com/office/drawing/2014/main" id="{CC3C78FC-19CB-4AA9-8BD0-2CD80AF89B60}"/>
              </a:ext>
            </a:extLst>
          </p:cNvPr>
          <p:cNvSpPr/>
          <p:nvPr/>
        </p:nvSpPr>
        <p:spPr>
          <a:xfrm>
            <a:off x="7231519" y="5984252"/>
            <a:ext cx="173896" cy="1754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A46FB3C-3D7E-4E08-9432-897C79168388}"/>
              </a:ext>
            </a:extLst>
          </p:cNvPr>
          <p:cNvGrpSpPr/>
          <p:nvPr/>
        </p:nvGrpSpPr>
        <p:grpSpPr>
          <a:xfrm>
            <a:off x="6831841" y="6046313"/>
            <a:ext cx="974401" cy="50180"/>
            <a:chOff x="6834937" y="4743217"/>
            <a:chExt cx="974401" cy="50180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899497EB-EC7B-49D7-982D-FD005BBC3497}"/>
                </a:ext>
              </a:extLst>
            </p:cNvPr>
            <p:cNvSpPr/>
            <p:nvPr/>
          </p:nvSpPr>
          <p:spPr>
            <a:xfrm rot="16200000" flipH="1">
              <a:off x="7011916" y="4566238"/>
              <a:ext cx="45719" cy="3996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1A47BAD3-3FC7-42CB-8AD5-018F0DE8DBCE}"/>
                </a:ext>
              </a:extLst>
            </p:cNvPr>
            <p:cNvSpPr/>
            <p:nvPr/>
          </p:nvSpPr>
          <p:spPr>
            <a:xfrm rot="5400000">
              <a:off x="7586640" y="4570699"/>
              <a:ext cx="45719" cy="399677"/>
            </a:xfrm>
            <a:prstGeom prst="triangle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1795680-A539-4F5D-883C-7D97A4E6DC4D}"/>
              </a:ext>
            </a:extLst>
          </p:cNvPr>
          <p:cNvSpPr/>
          <p:nvPr/>
        </p:nvSpPr>
        <p:spPr>
          <a:xfrm>
            <a:off x="7933342" y="5454010"/>
            <a:ext cx="1042758" cy="11213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0BE69B9-C09C-40E8-A775-847F4BF31A49}"/>
              </a:ext>
            </a:extLst>
          </p:cNvPr>
          <p:cNvSpPr/>
          <p:nvPr/>
        </p:nvSpPr>
        <p:spPr>
          <a:xfrm>
            <a:off x="8367773" y="5982744"/>
            <a:ext cx="173896" cy="1754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45C43CAF-56B8-464D-B2DF-582F96031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017258"/>
              </p:ext>
            </p:extLst>
          </p:nvPr>
        </p:nvGraphicFramePr>
        <p:xfrm>
          <a:off x="7792209" y="5444691"/>
          <a:ext cx="1301484" cy="130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64" name="Group 63">
            <a:extLst>
              <a:ext uri="{FF2B5EF4-FFF2-40B4-BE49-F238E27FC236}">
                <a16:creationId xmlns:a16="http://schemas.microsoft.com/office/drawing/2014/main" id="{3E0FC0C0-95F9-4F23-B7F9-41F73E58EF18}"/>
              </a:ext>
            </a:extLst>
          </p:cNvPr>
          <p:cNvGrpSpPr/>
          <p:nvPr/>
        </p:nvGrpSpPr>
        <p:grpSpPr>
          <a:xfrm>
            <a:off x="7968095" y="6044805"/>
            <a:ext cx="974401" cy="50180"/>
            <a:chOff x="6834937" y="4743217"/>
            <a:chExt cx="974401" cy="50180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8177683C-8F70-4E3C-BD07-FBF208647E65}"/>
                </a:ext>
              </a:extLst>
            </p:cNvPr>
            <p:cNvSpPr/>
            <p:nvPr/>
          </p:nvSpPr>
          <p:spPr>
            <a:xfrm rot="16200000" flipH="1">
              <a:off x="7011916" y="4566238"/>
              <a:ext cx="45719" cy="3996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378E6981-10EE-40FC-9C6E-27F0C2B8242B}"/>
                </a:ext>
              </a:extLst>
            </p:cNvPr>
            <p:cNvSpPr/>
            <p:nvPr/>
          </p:nvSpPr>
          <p:spPr>
            <a:xfrm rot="5400000">
              <a:off x="7586640" y="4570699"/>
              <a:ext cx="45719" cy="399677"/>
            </a:xfrm>
            <a:prstGeom prst="triangle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13">
            <a:extLst>
              <a:ext uri="{FF2B5EF4-FFF2-40B4-BE49-F238E27FC236}">
                <a16:creationId xmlns:a16="http://schemas.microsoft.com/office/drawing/2014/main" id="{00000000-0008-0000-0100-00000E000000}"/>
              </a:ext>
            </a:extLst>
          </p:cNvPr>
          <p:cNvSpPr txBox="1"/>
          <p:nvPr/>
        </p:nvSpPr>
        <p:spPr>
          <a:xfrm>
            <a:off x="8136582" y="4930718"/>
            <a:ext cx="626490" cy="23532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>
                <a:solidFill>
                  <a:schemeClr val="bg1">
                    <a:lumMod val="9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Spring</a:t>
            </a:r>
          </a:p>
        </p:txBody>
      </p:sp>
      <p:sp>
        <p:nvSpPr>
          <p:cNvPr id="76" name="TextBox 13">
            <a:extLst>
              <a:ext uri="{FF2B5EF4-FFF2-40B4-BE49-F238E27FC236}">
                <a16:creationId xmlns:a16="http://schemas.microsoft.com/office/drawing/2014/main" id="{EF9A7D58-B4C2-4147-BA05-E6B798A54E54}"/>
              </a:ext>
            </a:extLst>
          </p:cNvPr>
          <p:cNvSpPr txBox="1"/>
          <p:nvPr/>
        </p:nvSpPr>
        <p:spPr>
          <a:xfrm>
            <a:off x="6982946" y="4911358"/>
            <a:ext cx="737368" cy="243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>
                <a:solidFill>
                  <a:schemeClr val="bg1">
                    <a:lumMod val="9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Summer</a:t>
            </a:r>
          </a:p>
        </p:txBody>
      </p:sp>
      <p:sp>
        <p:nvSpPr>
          <p:cNvPr id="77" name="TextBox 13">
            <a:extLst>
              <a:ext uri="{FF2B5EF4-FFF2-40B4-BE49-F238E27FC236}">
                <a16:creationId xmlns:a16="http://schemas.microsoft.com/office/drawing/2014/main" id="{B07AA805-AB87-4469-B33F-0AE26D1E2AC8}"/>
              </a:ext>
            </a:extLst>
          </p:cNvPr>
          <p:cNvSpPr txBox="1"/>
          <p:nvPr/>
        </p:nvSpPr>
        <p:spPr>
          <a:xfrm>
            <a:off x="8258483" y="6213038"/>
            <a:ext cx="406237" cy="23532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>
                <a:solidFill>
                  <a:schemeClr val="bg1">
                    <a:lumMod val="9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Fall</a:t>
            </a:r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D3AD407E-6233-4AAE-8331-96F0073E65D2}"/>
              </a:ext>
            </a:extLst>
          </p:cNvPr>
          <p:cNvSpPr txBox="1"/>
          <p:nvPr/>
        </p:nvSpPr>
        <p:spPr>
          <a:xfrm>
            <a:off x="7049654" y="6221726"/>
            <a:ext cx="599074" cy="243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Winter</a:t>
            </a:r>
            <a:endParaRPr lang="en-US" sz="1100" b="0" dirty="0">
              <a:solidFill>
                <a:schemeClr val="bg1">
                  <a:lumMod val="95000"/>
                </a:schemeClr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00000000-0008-0000-0100-00004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520920"/>
              </p:ext>
            </p:extLst>
          </p:nvPr>
        </p:nvGraphicFramePr>
        <p:xfrm>
          <a:off x="44952" y="5033033"/>
          <a:ext cx="4563945" cy="1758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00000000-0008-0000-0100-000020000000}"/>
              </a:ext>
            </a:extLst>
          </p:cNvPr>
          <p:cNvGrpSpPr/>
          <p:nvPr/>
        </p:nvGrpSpPr>
        <p:grpSpPr>
          <a:xfrm>
            <a:off x="128942" y="1048128"/>
            <a:ext cx="4397618" cy="3961742"/>
            <a:chOff x="0" y="0"/>
            <a:chExt cx="5114924" cy="3800475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0000000-0008-0000-0100-000021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114924" cy="3800475"/>
            </a:xfrm>
            <a:prstGeom prst="rect">
              <a:avLst/>
            </a:prstGeom>
          </p:spPr>
        </p:pic>
        <p:graphicFrame>
          <p:nvGraphicFramePr>
            <p:cNvPr id="70" name="Chart 69">
              <a:extLst>
                <a:ext uri="{FF2B5EF4-FFF2-40B4-BE49-F238E27FC236}">
                  <a16:creationId xmlns:a16="http://schemas.microsoft.com/office/drawing/2014/main" id="{00000000-0008-0000-0100-0000220000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03243692"/>
                </p:ext>
              </p:extLst>
            </p:nvPr>
          </p:nvGraphicFramePr>
          <p:xfrm>
            <a:off x="47622" y="319087"/>
            <a:ext cx="5019676" cy="31623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518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280000">
                                      <p:cBhvr>
                                        <p:cTn id="4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7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120000">
                                      <p:cBhvr>
                                        <p:cTn id="9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580000">
                                      <p:cBhvr>
                                        <p:cTn id="1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animBg="1"/>
      <p:bldP spid="34" grpId="0" animBg="1"/>
      <p:bldGraphic spid="35" grpId="0">
        <p:bldAsOne/>
      </p:bldGraphic>
      <p:bldP spid="51" grpId="0" animBg="1"/>
      <p:bldP spid="52" grpId="0" animBg="1"/>
      <p:bldGraphic spid="56" grpId="0">
        <p:bldAsOne/>
      </p:bldGraphic>
      <p:bldP spid="57" grpId="0" animBg="1"/>
      <p:bldGraphic spid="73" grpId="0">
        <p:bldAsOne/>
      </p:bldGraphic>
      <p:bldP spid="58" grpId="0" animBg="1"/>
      <p:bldP spid="62" grpId="0" animBg="1"/>
      <p:bldP spid="63" grpId="0" animBg="1"/>
      <p:bldGraphic spid="74" grpId="0">
        <p:bldAsOne/>
      </p:bldGraphic>
      <p:bldP spid="75" grpId="0"/>
      <p:bldP spid="76" grpId="0"/>
      <p:bldP spid="77" grpId="0"/>
      <p:bldP spid="78" grpId="0"/>
      <p:bldGraphic spid="67" grpId="0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103</Words>
  <Application>Microsoft Office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_PDMS_Saleem_QuranFont</vt:lpstr>
      <vt:lpstr>Arial</vt:lpstr>
      <vt:lpstr>Calibri</vt:lpstr>
      <vt:lpstr>Calibri Light</vt:lpstr>
      <vt:lpstr>Impact</vt:lpstr>
      <vt:lpstr>Microsoft New Tai Lue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Peyman Davoudi</dc:creator>
  <cp:lastModifiedBy>Peyman Davoudi</cp:lastModifiedBy>
  <cp:revision>27</cp:revision>
  <dcterms:created xsi:type="dcterms:W3CDTF">2025-10-17T22:29:09Z</dcterms:created>
  <dcterms:modified xsi:type="dcterms:W3CDTF">2025-10-19T20:13:46Z</dcterms:modified>
</cp:coreProperties>
</file>