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2" r:id="rId25"/>
    <p:sldId id="283" r:id="rId26"/>
    <p:sldId id="281" r:id="rId27"/>
    <p:sldId id="284"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33B65C4-A251-48B5-9198-5BB691CCE9C6}" type="datetimeFigureOut">
              <a:rPr lang="es-ES" smtClean="0"/>
              <a:t>01/02/2024</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491B3C7-9435-4831-A8BB-DA7A24336932}"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084141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3B65C4-A251-48B5-9198-5BB691CCE9C6}" type="datetimeFigureOut">
              <a:rPr lang="es-ES" smtClean="0"/>
              <a:t>01/02/2024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238533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3B65C4-A251-48B5-9198-5BB691CCE9C6}" type="datetimeFigureOut">
              <a:rPr lang="es-ES" smtClean="0"/>
              <a:t>01/02/2024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15094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3B65C4-A251-48B5-9198-5BB691CCE9C6}" type="datetimeFigureOut">
              <a:rPr lang="es-ES" smtClean="0"/>
              <a:t>01/02/2024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340949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33B65C4-A251-48B5-9198-5BB691CCE9C6}" type="datetimeFigureOut">
              <a:rPr lang="es-ES" smtClean="0"/>
              <a:t>01/02/2024</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491B3C7-9435-4831-A8BB-DA7A24336932}"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33434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33B65C4-A251-48B5-9198-5BB691CCE9C6}" type="datetimeFigureOut">
              <a:rPr lang="es-ES" smtClean="0"/>
              <a:t>01/02/2024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303972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3B65C4-A251-48B5-9198-5BB691CCE9C6}" type="datetimeFigureOut">
              <a:rPr lang="es-ES" smtClean="0"/>
              <a:t>01/02/2024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169855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3B65C4-A251-48B5-9198-5BB691CCE9C6}" type="datetimeFigureOut">
              <a:rPr lang="es-ES" smtClean="0"/>
              <a:t>01/02/2024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378850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B65C4-A251-48B5-9198-5BB691CCE9C6}" type="datetimeFigureOut">
              <a:rPr lang="es-ES" smtClean="0"/>
              <a:t>01/02/2024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491B3C7-9435-4831-A8BB-DA7A24336932}" type="slidenum">
              <a:rPr lang="es-ES" smtClean="0"/>
              <a:t>‹Nº›</a:t>
            </a:fld>
            <a:endParaRPr lang="es-ES"/>
          </a:p>
        </p:txBody>
      </p:sp>
    </p:spTree>
    <p:extLst>
      <p:ext uri="{BB962C8B-B14F-4D97-AF65-F5344CB8AC3E}">
        <p14:creationId xmlns:p14="http://schemas.microsoft.com/office/powerpoint/2010/main" val="102728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33B65C4-A251-48B5-9198-5BB691CCE9C6}" type="datetimeFigureOut">
              <a:rPr lang="es-ES" smtClean="0"/>
              <a:t>01/02/2024</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91B3C7-9435-4831-A8BB-DA7A24336932}"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08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33B65C4-A251-48B5-9198-5BB691CCE9C6}" type="datetimeFigureOut">
              <a:rPr lang="es-ES" smtClean="0"/>
              <a:t>01/02/2024</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91B3C7-9435-4831-A8BB-DA7A24336932}"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02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33B65C4-A251-48B5-9198-5BB691CCE9C6}" type="datetimeFigureOut">
              <a:rPr lang="es-ES" smtClean="0"/>
              <a:t>01/02/2024</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491B3C7-9435-4831-A8BB-DA7A24336932}"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1058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9464A8D-0A1F-6938-2F9A-5312835832A0}"/>
              </a:ext>
            </a:extLst>
          </p:cNvPr>
          <p:cNvPicPr>
            <a:picLocks noChangeAspect="1"/>
          </p:cNvPicPr>
          <p:nvPr/>
        </p:nvPicPr>
        <p:blipFill rotWithShape="1">
          <a:blip r:embed="rId2">
            <a:alphaModFix amt="40000"/>
          </a:blip>
          <a:srcRect t="15334" b="516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0D6D4BA-DFED-6AE4-4A36-227CAA063139}"/>
              </a:ext>
            </a:extLst>
          </p:cNvPr>
          <p:cNvSpPr>
            <a:spLocks noGrp="1"/>
          </p:cNvSpPr>
          <p:nvPr>
            <p:ph type="ctrTitle"/>
          </p:nvPr>
        </p:nvSpPr>
        <p:spPr>
          <a:xfrm>
            <a:off x="1915128" y="1788454"/>
            <a:ext cx="8361229" cy="2098226"/>
          </a:xfrm>
        </p:spPr>
        <p:txBody>
          <a:bodyPr>
            <a:normAutofit/>
          </a:bodyPr>
          <a:lstStyle/>
          <a:p>
            <a:r>
              <a:rPr lang="es-ES" sz="8000" b="1" dirty="0"/>
              <a:t>SalAuto S.L</a:t>
            </a:r>
          </a:p>
        </p:txBody>
      </p:sp>
      <p:sp>
        <p:nvSpPr>
          <p:cNvPr id="3" name="Subtítulo 2">
            <a:extLst>
              <a:ext uri="{FF2B5EF4-FFF2-40B4-BE49-F238E27FC236}">
                <a16:creationId xmlns:a16="http://schemas.microsoft.com/office/drawing/2014/main" id="{1EB6FC17-0AB7-7DDB-F46D-B76442C49344}"/>
              </a:ext>
            </a:extLst>
          </p:cNvPr>
          <p:cNvSpPr>
            <a:spLocks noGrp="1"/>
          </p:cNvSpPr>
          <p:nvPr>
            <p:ph type="subTitle" idx="1"/>
          </p:nvPr>
        </p:nvSpPr>
        <p:spPr>
          <a:xfrm>
            <a:off x="2679906" y="3956279"/>
            <a:ext cx="6831673" cy="1086237"/>
          </a:xfrm>
        </p:spPr>
        <p:txBody>
          <a:bodyPr>
            <a:normAutofit/>
          </a:bodyPr>
          <a:lstStyle/>
          <a:p>
            <a:pPr>
              <a:spcAft>
                <a:spcPts val="600"/>
              </a:spcAft>
            </a:pPr>
            <a:r>
              <a:rPr lang="es-ES" altLang="en-US" sz="2800" b="1" dirty="0"/>
              <a:t>Pedro Sanz Rodríguez</a:t>
            </a:r>
          </a:p>
        </p:txBody>
      </p:sp>
    </p:spTree>
    <p:extLst>
      <p:ext uri="{BB962C8B-B14F-4D97-AF65-F5344CB8AC3E}">
        <p14:creationId xmlns:p14="http://schemas.microsoft.com/office/powerpoint/2010/main" val="16924502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normAutofit/>
          </a:bodyPr>
          <a:lstStyle/>
          <a:p>
            <a:pPr marL="0" indent="0">
              <a:buNone/>
            </a:pPr>
            <a:r>
              <a:rPr lang="es-ES" altLang="en-US" sz="2400" b="1" dirty="0"/>
              <a:t>Pack</a:t>
            </a:r>
            <a:endParaRPr lang="es-ES" sz="2400" dirty="0"/>
          </a:p>
        </p:txBody>
      </p:sp>
      <p:pic>
        <p:nvPicPr>
          <p:cNvPr id="4" name="Imagen 3" descr="pack">
            <a:extLst>
              <a:ext uri="{FF2B5EF4-FFF2-40B4-BE49-F238E27FC236}">
                <a16:creationId xmlns:a16="http://schemas.microsoft.com/office/drawing/2014/main" id="{122DCE05-15F7-7440-7E51-409946FACBF7}"/>
              </a:ext>
            </a:extLst>
          </p:cNvPr>
          <p:cNvPicPr>
            <a:picLocks noChangeAspect="1"/>
          </p:cNvPicPr>
          <p:nvPr/>
        </p:nvPicPr>
        <p:blipFill>
          <a:blip r:embed="rId2"/>
          <a:stretch>
            <a:fillRect/>
          </a:stretch>
        </p:blipFill>
        <p:spPr>
          <a:xfrm>
            <a:off x="1219200" y="2065694"/>
            <a:ext cx="5859780" cy="2540000"/>
          </a:xfrm>
          <a:prstGeom prst="rect">
            <a:avLst/>
          </a:prstGeom>
        </p:spPr>
      </p:pic>
      <p:pic>
        <p:nvPicPr>
          <p:cNvPr id="7" name="Imagen 6" descr="reg_pack">
            <a:extLst>
              <a:ext uri="{FF2B5EF4-FFF2-40B4-BE49-F238E27FC236}">
                <a16:creationId xmlns:a16="http://schemas.microsoft.com/office/drawing/2014/main" id="{6F91337C-0F67-F0BB-6252-8A46B6E915EA}"/>
              </a:ext>
            </a:extLst>
          </p:cNvPr>
          <p:cNvPicPr>
            <a:picLocks noChangeAspect="1"/>
          </p:cNvPicPr>
          <p:nvPr/>
        </p:nvPicPr>
        <p:blipFill>
          <a:blip r:embed="rId3"/>
          <a:stretch>
            <a:fillRect/>
          </a:stretch>
        </p:blipFill>
        <p:spPr>
          <a:xfrm>
            <a:off x="7703275" y="2906434"/>
            <a:ext cx="3970020" cy="3398520"/>
          </a:xfrm>
          <a:prstGeom prst="rect">
            <a:avLst/>
          </a:prstGeom>
        </p:spPr>
      </p:pic>
    </p:spTree>
    <p:extLst>
      <p:ext uri="{BB962C8B-B14F-4D97-AF65-F5344CB8AC3E}">
        <p14:creationId xmlns:p14="http://schemas.microsoft.com/office/powerpoint/2010/main" val="10598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Test BBDD</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normAutofit/>
          </a:bodyPr>
          <a:lstStyle/>
          <a:p>
            <a:r>
              <a:rPr lang="es-ES" altLang="en-US" sz="2400" dirty="0"/>
              <a:t>Para comprobar su funcionamiento en la base de datos, realizamos una prueba en Workbench.</a:t>
            </a:r>
          </a:p>
        </p:txBody>
      </p:sp>
      <p:pic>
        <p:nvPicPr>
          <p:cNvPr id="5" name="Imagen 4" descr="workbench">
            <a:extLst>
              <a:ext uri="{FF2B5EF4-FFF2-40B4-BE49-F238E27FC236}">
                <a16:creationId xmlns:a16="http://schemas.microsoft.com/office/drawing/2014/main" id="{D5391A77-9539-12FC-0BAD-0DB85BACBEC9}"/>
              </a:ext>
            </a:extLst>
          </p:cNvPr>
          <p:cNvPicPr>
            <a:picLocks noChangeAspect="1"/>
          </p:cNvPicPr>
          <p:nvPr/>
        </p:nvPicPr>
        <p:blipFill>
          <a:blip r:embed="rId2"/>
          <a:stretch>
            <a:fillRect/>
          </a:stretch>
        </p:blipFill>
        <p:spPr>
          <a:xfrm>
            <a:off x="3697922" y="2466171"/>
            <a:ext cx="4796155" cy="3957955"/>
          </a:xfrm>
          <a:prstGeom prst="rect">
            <a:avLst/>
          </a:prstGeom>
        </p:spPr>
      </p:pic>
    </p:spTree>
    <p:extLst>
      <p:ext uri="{BB962C8B-B14F-4D97-AF65-F5344CB8AC3E}">
        <p14:creationId xmlns:p14="http://schemas.microsoft.com/office/powerpoint/2010/main" val="7188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Clases de Java</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791050" y="2078372"/>
            <a:ext cx="9601200" cy="1184946"/>
          </a:xfrm>
        </p:spPr>
        <p:txBody>
          <a:bodyPr>
            <a:normAutofit/>
          </a:bodyPr>
          <a:lstStyle/>
          <a:p>
            <a:pPr marL="0" indent="0">
              <a:buNone/>
            </a:pPr>
            <a:r>
              <a:rPr lang="es-ES" altLang="en-US" sz="2600" dirty="0">
                <a:sym typeface="+mn-ea"/>
              </a:rPr>
              <a:t>Comenzaremos por crear lo necesario para nuestra Api en </a:t>
            </a:r>
            <a:r>
              <a:rPr lang="es-ES" altLang="en-US" sz="2600" dirty="0">
                <a:sym typeface="+mn-ea"/>
                <a:hlinkClick r:id="rId2" action="ppaction://hlinkfile"/>
              </a:rPr>
              <a:t>https://start.spring.io/</a:t>
            </a:r>
          </a:p>
          <a:p>
            <a:pPr marL="0" indent="0">
              <a:buNone/>
            </a:pPr>
            <a:endParaRPr lang="es-ES" altLang="en-US" sz="3600" dirty="0"/>
          </a:p>
        </p:txBody>
      </p:sp>
      <p:pic>
        <p:nvPicPr>
          <p:cNvPr id="4" name="Imagen 3" descr="api">
            <a:extLst>
              <a:ext uri="{FF2B5EF4-FFF2-40B4-BE49-F238E27FC236}">
                <a16:creationId xmlns:a16="http://schemas.microsoft.com/office/drawing/2014/main" id="{21EEF7BB-8A31-498B-9CC1-B1228A582C89}"/>
              </a:ext>
            </a:extLst>
          </p:cNvPr>
          <p:cNvPicPr>
            <a:picLocks noChangeAspect="1"/>
          </p:cNvPicPr>
          <p:nvPr/>
        </p:nvPicPr>
        <p:blipFill>
          <a:blip r:embed="rId3"/>
          <a:stretch>
            <a:fillRect/>
          </a:stretch>
        </p:blipFill>
        <p:spPr>
          <a:xfrm>
            <a:off x="2869882" y="3177459"/>
            <a:ext cx="6604635" cy="3526155"/>
          </a:xfrm>
          <a:prstGeom prst="rect">
            <a:avLst/>
          </a:prstGeom>
          <a:effectLst>
            <a:outerShdw blurRad="50800" dist="38100" algn="l" rotWithShape="0">
              <a:schemeClr val="accent4">
                <a:lumMod val="60000"/>
                <a:lumOff val="40000"/>
                <a:alpha val="40000"/>
              </a:schemeClr>
            </a:outerShdw>
          </a:effectLst>
        </p:spPr>
      </p:pic>
      <p:sp>
        <p:nvSpPr>
          <p:cNvPr id="5" name="Marcador de contenido 2">
            <a:extLst>
              <a:ext uri="{FF2B5EF4-FFF2-40B4-BE49-F238E27FC236}">
                <a16:creationId xmlns:a16="http://schemas.microsoft.com/office/drawing/2014/main" id="{3E4EF3AA-0DC5-4AF4-9F00-33C45745FB8C}"/>
              </a:ext>
            </a:extLst>
          </p:cNvPr>
          <p:cNvSpPr txBox="1">
            <a:spLocks/>
          </p:cNvSpPr>
          <p:nvPr/>
        </p:nvSpPr>
        <p:spPr>
          <a:xfrm>
            <a:off x="1371600" y="1409350"/>
            <a:ext cx="9601200" cy="16022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altLang="en-US" sz="2600" dirty="0"/>
              <a:t>Para el proyecto realizaremos una Api Rest con un modelo MVC.</a:t>
            </a:r>
          </a:p>
        </p:txBody>
      </p:sp>
    </p:spTree>
    <p:extLst>
      <p:ext uri="{BB962C8B-B14F-4D97-AF65-F5344CB8AC3E}">
        <p14:creationId xmlns:p14="http://schemas.microsoft.com/office/powerpoint/2010/main" val="423398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Clases de Java</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lnSpcReduction="10000"/>
          </a:bodyPr>
          <a:lstStyle/>
          <a:p>
            <a:r>
              <a:rPr lang="es-ES" altLang="en-US" sz="2400" dirty="0"/>
              <a:t>Una vez instalado nuestro proyecto en nuestro IDE, vamos a crear las siguientes clases:</a:t>
            </a:r>
          </a:p>
          <a:p>
            <a:r>
              <a:rPr lang="es-ES" altLang="en-US" sz="2400" dirty="0"/>
              <a:t>Coche</a:t>
            </a:r>
          </a:p>
        </p:txBody>
      </p:sp>
      <p:pic>
        <p:nvPicPr>
          <p:cNvPr id="5" name="Imagen 4" descr="coche">
            <a:extLst>
              <a:ext uri="{FF2B5EF4-FFF2-40B4-BE49-F238E27FC236}">
                <a16:creationId xmlns:a16="http://schemas.microsoft.com/office/drawing/2014/main" id="{BA45A8BF-80F3-C0B7-8FD7-4EFEADD2ED3B}"/>
              </a:ext>
            </a:extLst>
          </p:cNvPr>
          <p:cNvPicPr>
            <a:picLocks noChangeAspect="1"/>
          </p:cNvPicPr>
          <p:nvPr/>
        </p:nvPicPr>
        <p:blipFill>
          <a:blip r:embed="rId2"/>
          <a:stretch>
            <a:fillRect/>
          </a:stretch>
        </p:blipFill>
        <p:spPr>
          <a:xfrm>
            <a:off x="4192587" y="2609577"/>
            <a:ext cx="3806825" cy="3909695"/>
          </a:xfrm>
          <a:prstGeom prst="rect">
            <a:avLst/>
          </a:prstGeom>
          <a:effectLst>
            <a:outerShdw blurRad="50800" dist="38100" algn="l" rotWithShape="0">
              <a:schemeClr val="accent5">
                <a:alpha val="40000"/>
              </a:schemeClr>
            </a:outerShdw>
          </a:effectLst>
        </p:spPr>
      </p:pic>
    </p:spTree>
    <p:extLst>
      <p:ext uri="{BB962C8B-B14F-4D97-AF65-F5344CB8AC3E}">
        <p14:creationId xmlns:p14="http://schemas.microsoft.com/office/powerpoint/2010/main" val="26139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p:txBody>
          <a:bodyPr>
            <a:normAutofit/>
          </a:bodyPr>
          <a:lstStyle/>
          <a:p>
            <a:pPr algn="ctr"/>
            <a:r>
              <a:rPr lang="es-ES" altLang="en-US" dirty="0">
                <a:sym typeface="+mn-ea"/>
              </a:rPr>
              <a:t>Clases de Java</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sz="half" idx="1"/>
          </p:nvPr>
        </p:nvSpPr>
        <p:spPr/>
        <p:txBody>
          <a:bodyPr>
            <a:normAutofit/>
          </a:bodyPr>
          <a:lstStyle/>
          <a:p>
            <a:r>
              <a:rPr lang="es-ES" altLang="en-US" sz="2400" dirty="0"/>
              <a:t>Marca</a:t>
            </a:r>
          </a:p>
        </p:txBody>
      </p:sp>
      <p:sp>
        <p:nvSpPr>
          <p:cNvPr id="4" name="Marcador de contenido 3">
            <a:extLst>
              <a:ext uri="{FF2B5EF4-FFF2-40B4-BE49-F238E27FC236}">
                <a16:creationId xmlns:a16="http://schemas.microsoft.com/office/drawing/2014/main" id="{BFE27698-5D1C-836F-9AD6-9B4157C30571}"/>
              </a:ext>
            </a:extLst>
          </p:cNvPr>
          <p:cNvSpPr>
            <a:spLocks noGrp="1"/>
          </p:cNvSpPr>
          <p:nvPr>
            <p:ph sz="half" idx="2"/>
          </p:nvPr>
        </p:nvSpPr>
        <p:spPr/>
        <p:txBody>
          <a:bodyPr>
            <a:normAutofit/>
          </a:bodyPr>
          <a:lstStyle/>
          <a:p>
            <a:r>
              <a:rPr lang="es-ES" sz="2400" dirty="0"/>
              <a:t>Modelo</a:t>
            </a:r>
          </a:p>
        </p:txBody>
      </p:sp>
      <p:pic>
        <p:nvPicPr>
          <p:cNvPr id="6" name="Imagen 5" descr="marca">
            <a:extLst>
              <a:ext uri="{FF2B5EF4-FFF2-40B4-BE49-F238E27FC236}">
                <a16:creationId xmlns:a16="http://schemas.microsoft.com/office/drawing/2014/main" id="{3D6580CC-575F-2CF2-4091-7342441B929E}"/>
              </a:ext>
            </a:extLst>
          </p:cNvPr>
          <p:cNvPicPr>
            <a:picLocks noChangeAspect="1"/>
          </p:cNvPicPr>
          <p:nvPr/>
        </p:nvPicPr>
        <p:blipFill>
          <a:blip r:embed="rId2"/>
          <a:stretch>
            <a:fillRect/>
          </a:stretch>
        </p:blipFill>
        <p:spPr>
          <a:xfrm>
            <a:off x="1589714" y="2838518"/>
            <a:ext cx="3376569" cy="3434241"/>
          </a:xfrm>
          <a:prstGeom prst="rect">
            <a:avLst/>
          </a:prstGeom>
          <a:effectLst/>
        </p:spPr>
      </p:pic>
      <p:pic>
        <p:nvPicPr>
          <p:cNvPr id="7" name="Imagen 6" descr="modelo">
            <a:extLst>
              <a:ext uri="{FF2B5EF4-FFF2-40B4-BE49-F238E27FC236}">
                <a16:creationId xmlns:a16="http://schemas.microsoft.com/office/drawing/2014/main" id="{C3CA361F-1F76-B0A1-1312-1544BA74560F}"/>
              </a:ext>
            </a:extLst>
          </p:cNvPr>
          <p:cNvPicPr>
            <a:picLocks noChangeAspect="1"/>
          </p:cNvPicPr>
          <p:nvPr/>
        </p:nvPicPr>
        <p:blipFill>
          <a:blip r:embed="rId3"/>
          <a:stretch>
            <a:fillRect/>
          </a:stretch>
        </p:blipFill>
        <p:spPr>
          <a:xfrm>
            <a:off x="6448118" y="2838518"/>
            <a:ext cx="3376570" cy="3532254"/>
          </a:xfrm>
          <a:prstGeom prst="rect">
            <a:avLst/>
          </a:prstGeom>
          <a:effectLst/>
        </p:spPr>
      </p:pic>
    </p:spTree>
    <p:extLst>
      <p:ext uri="{BB962C8B-B14F-4D97-AF65-F5344CB8AC3E}">
        <p14:creationId xmlns:p14="http://schemas.microsoft.com/office/powerpoint/2010/main" val="298146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Clases de Java</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Propietario</a:t>
            </a:r>
          </a:p>
        </p:txBody>
      </p:sp>
      <p:pic>
        <p:nvPicPr>
          <p:cNvPr id="4" name="Imagen 3" descr="propietario">
            <a:extLst>
              <a:ext uri="{FF2B5EF4-FFF2-40B4-BE49-F238E27FC236}">
                <a16:creationId xmlns:a16="http://schemas.microsoft.com/office/drawing/2014/main" id="{5472AE4C-D040-F30A-B141-B6810089E350}"/>
              </a:ext>
            </a:extLst>
          </p:cNvPr>
          <p:cNvPicPr>
            <a:picLocks noChangeAspect="1"/>
          </p:cNvPicPr>
          <p:nvPr/>
        </p:nvPicPr>
        <p:blipFill>
          <a:blip r:embed="rId2"/>
          <a:stretch>
            <a:fillRect/>
          </a:stretch>
        </p:blipFill>
        <p:spPr>
          <a:xfrm>
            <a:off x="3546475" y="1927659"/>
            <a:ext cx="5251450" cy="4771390"/>
          </a:xfrm>
          <a:prstGeom prst="rect">
            <a:avLst/>
          </a:prstGeom>
          <a:effectLst/>
        </p:spPr>
      </p:pic>
    </p:spTree>
    <p:extLst>
      <p:ext uri="{BB962C8B-B14F-4D97-AF65-F5344CB8AC3E}">
        <p14:creationId xmlns:p14="http://schemas.microsoft.com/office/powerpoint/2010/main" val="127252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p:txBody>
          <a:bodyPr>
            <a:normAutofit/>
          </a:bodyPr>
          <a:lstStyle/>
          <a:p>
            <a:pPr algn="ctr"/>
            <a:r>
              <a:rPr lang="es-ES" altLang="en-US" dirty="0">
                <a:sym typeface="+mn-ea"/>
              </a:rPr>
              <a:t>Clases de Java</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sz="half" idx="1"/>
          </p:nvPr>
        </p:nvSpPr>
        <p:spPr/>
        <p:txBody>
          <a:bodyPr>
            <a:normAutofit/>
          </a:bodyPr>
          <a:lstStyle/>
          <a:p>
            <a:r>
              <a:rPr lang="es-ES" altLang="en-US" sz="2400" dirty="0"/>
              <a:t>Pack</a:t>
            </a:r>
          </a:p>
        </p:txBody>
      </p:sp>
      <p:pic>
        <p:nvPicPr>
          <p:cNvPr id="5" name="Imagen 4" descr="tabpack1">
            <a:extLst>
              <a:ext uri="{FF2B5EF4-FFF2-40B4-BE49-F238E27FC236}">
                <a16:creationId xmlns:a16="http://schemas.microsoft.com/office/drawing/2014/main" id="{26B27CF3-DA1B-24EE-95D2-FBD82A0B2206}"/>
              </a:ext>
            </a:extLst>
          </p:cNvPr>
          <p:cNvPicPr>
            <a:picLocks noChangeAspect="1"/>
          </p:cNvPicPr>
          <p:nvPr/>
        </p:nvPicPr>
        <p:blipFill>
          <a:blip r:embed="rId2"/>
          <a:stretch>
            <a:fillRect/>
          </a:stretch>
        </p:blipFill>
        <p:spPr>
          <a:xfrm>
            <a:off x="2879960" y="2285999"/>
            <a:ext cx="3370396" cy="4255815"/>
          </a:xfrm>
          <a:prstGeom prst="rect">
            <a:avLst/>
          </a:prstGeom>
        </p:spPr>
      </p:pic>
      <p:pic>
        <p:nvPicPr>
          <p:cNvPr id="8" name="Imagen 7" descr="tabpack2">
            <a:extLst>
              <a:ext uri="{FF2B5EF4-FFF2-40B4-BE49-F238E27FC236}">
                <a16:creationId xmlns:a16="http://schemas.microsoft.com/office/drawing/2014/main" id="{681F37B0-578A-4FD9-746C-A56EBD98A4E6}"/>
              </a:ext>
            </a:extLst>
          </p:cNvPr>
          <p:cNvPicPr>
            <a:picLocks noChangeAspect="1"/>
          </p:cNvPicPr>
          <p:nvPr/>
        </p:nvPicPr>
        <p:blipFill>
          <a:blip r:embed="rId3"/>
          <a:stretch>
            <a:fillRect/>
          </a:stretch>
        </p:blipFill>
        <p:spPr>
          <a:xfrm>
            <a:off x="6866037" y="2283197"/>
            <a:ext cx="3662147" cy="4258617"/>
          </a:xfrm>
          <a:prstGeom prst="rect">
            <a:avLst/>
          </a:prstGeom>
        </p:spPr>
      </p:pic>
    </p:spTree>
    <p:extLst>
      <p:ext uri="{BB962C8B-B14F-4D97-AF65-F5344CB8AC3E}">
        <p14:creationId xmlns:p14="http://schemas.microsoft.com/office/powerpoint/2010/main" val="117063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JPA</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Utilizada principalmente para la relación entre las entidades y consultas derivadas.</a:t>
            </a:r>
          </a:p>
        </p:txBody>
      </p:sp>
      <p:pic>
        <p:nvPicPr>
          <p:cNvPr id="5" name="Imagen 4" descr="jpa1">
            <a:extLst>
              <a:ext uri="{FF2B5EF4-FFF2-40B4-BE49-F238E27FC236}">
                <a16:creationId xmlns:a16="http://schemas.microsoft.com/office/drawing/2014/main" id="{CBD01B13-C886-9915-D141-537299D33DC5}"/>
              </a:ext>
            </a:extLst>
          </p:cNvPr>
          <p:cNvPicPr>
            <a:picLocks noChangeAspect="1"/>
          </p:cNvPicPr>
          <p:nvPr/>
        </p:nvPicPr>
        <p:blipFill>
          <a:blip r:embed="rId2"/>
          <a:stretch>
            <a:fillRect/>
          </a:stretch>
        </p:blipFill>
        <p:spPr>
          <a:xfrm>
            <a:off x="987425" y="3016411"/>
            <a:ext cx="5108575" cy="2835910"/>
          </a:xfrm>
          <a:prstGeom prst="rect">
            <a:avLst/>
          </a:prstGeom>
        </p:spPr>
      </p:pic>
      <p:pic>
        <p:nvPicPr>
          <p:cNvPr id="6" name="Imagen 5" descr="jpa2">
            <a:extLst>
              <a:ext uri="{FF2B5EF4-FFF2-40B4-BE49-F238E27FC236}">
                <a16:creationId xmlns:a16="http://schemas.microsoft.com/office/drawing/2014/main" id="{A37947BE-6110-6D8A-FB4A-69F41D774001}"/>
              </a:ext>
            </a:extLst>
          </p:cNvPr>
          <p:cNvPicPr>
            <a:picLocks noChangeAspect="1"/>
          </p:cNvPicPr>
          <p:nvPr/>
        </p:nvPicPr>
        <p:blipFill>
          <a:blip r:embed="rId3"/>
          <a:stretch>
            <a:fillRect/>
          </a:stretch>
        </p:blipFill>
        <p:spPr>
          <a:xfrm>
            <a:off x="6332525" y="3006886"/>
            <a:ext cx="5685155" cy="2845435"/>
          </a:xfrm>
          <a:prstGeom prst="rect">
            <a:avLst/>
          </a:prstGeom>
        </p:spPr>
      </p:pic>
    </p:spTree>
    <p:extLst>
      <p:ext uri="{BB962C8B-B14F-4D97-AF65-F5344CB8AC3E}">
        <p14:creationId xmlns:p14="http://schemas.microsoft.com/office/powerpoint/2010/main" val="182244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t>Springboot</a:t>
            </a:r>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Controlador: Creados para las operaciones CRUD y consultas a las bases de datos.</a:t>
            </a:r>
          </a:p>
        </p:txBody>
      </p:sp>
      <p:pic>
        <p:nvPicPr>
          <p:cNvPr id="4" name="Imagen 3" descr="controller1">
            <a:extLst>
              <a:ext uri="{FF2B5EF4-FFF2-40B4-BE49-F238E27FC236}">
                <a16:creationId xmlns:a16="http://schemas.microsoft.com/office/drawing/2014/main" id="{0EDA5126-BAB4-0C3D-FA75-CC5564ECAC70}"/>
              </a:ext>
            </a:extLst>
          </p:cNvPr>
          <p:cNvPicPr>
            <a:picLocks noChangeAspect="1"/>
          </p:cNvPicPr>
          <p:nvPr/>
        </p:nvPicPr>
        <p:blipFill>
          <a:blip r:embed="rId2"/>
          <a:stretch>
            <a:fillRect/>
          </a:stretch>
        </p:blipFill>
        <p:spPr>
          <a:xfrm>
            <a:off x="1404620" y="4537256"/>
            <a:ext cx="4614545" cy="1868805"/>
          </a:xfrm>
          <a:prstGeom prst="rect">
            <a:avLst/>
          </a:prstGeom>
        </p:spPr>
      </p:pic>
      <p:pic>
        <p:nvPicPr>
          <p:cNvPr id="7" name="Imagen 6" descr="get">
            <a:extLst>
              <a:ext uri="{FF2B5EF4-FFF2-40B4-BE49-F238E27FC236}">
                <a16:creationId xmlns:a16="http://schemas.microsoft.com/office/drawing/2014/main" id="{7DDE5834-BA81-FC7F-D27A-471E85159DD8}"/>
              </a:ext>
            </a:extLst>
          </p:cNvPr>
          <p:cNvPicPr>
            <a:picLocks noChangeAspect="1"/>
          </p:cNvPicPr>
          <p:nvPr/>
        </p:nvPicPr>
        <p:blipFill>
          <a:blip r:embed="rId3"/>
          <a:stretch>
            <a:fillRect/>
          </a:stretch>
        </p:blipFill>
        <p:spPr>
          <a:xfrm>
            <a:off x="7120255" y="2757351"/>
            <a:ext cx="4614545" cy="3910330"/>
          </a:xfrm>
          <a:prstGeom prst="rect">
            <a:avLst/>
          </a:prstGeom>
        </p:spPr>
      </p:pic>
      <p:sp>
        <p:nvSpPr>
          <p:cNvPr id="8" name="Cuadro de texto 5">
            <a:extLst>
              <a:ext uri="{FF2B5EF4-FFF2-40B4-BE49-F238E27FC236}">
                <a16:creationId xmlns:a16="http://schemas.microsoft.com/office/drawing/2014/main" id="{4C4D6663-6900-FC40-AC6C-346A942294DE}"/>
              </a:ext>
            </a:extLst>
          </p:cNvPr>
          <p:cNvSpPr txBox="1"/>
          <p:nvPr/>
        </p:nvSpPr>
        <p:spPr>
          <a:xfrm>
            <a:off x="1527810" y="2874191"/>
            <a:ext cx="425958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ltLang="en-US"/>
          </a:p>
        </p:txBody>
      </p:sp>
      <p:sp>
        <p:nvSpPr>
          <p:cNvPr id="9" name="Cuadro de texto 6">
            <a:extLst>
              <a:ext uri="{FF2B5EF4-FFF2-40B4-BE49-F238E27FC236}">
                <a16:creationId xmlns:a16="http://schemas.microsoft.com/office/drawing/2014/main" id="{CBE772E6-ECB1-667B-3960-D69B16D3CD8D}"/>
              </a:ext>
            </a:extLst>
          </p:cNvPr>
          <p:cNvSpPr txBox="1"/>
          <p:nvPr/>
        </p:nvSpPr>
        <p:spPr>
          <a:xfrm>
            <a:off x="1654810" y="3001191"/>
            <a:ext cx="425958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ltLang="en-US"/>
          </a:p>
        </p:txBody>
      </p:sp>
      <p:sp>
        <p:nvSpPr>
          <p:cNvPr id="10" name="Cuadro de texto 7">
            <a:extLst>
              <a:ext uri="{FF2B5EF4-FFF2-40B4-BE49-F238E27FC236}">
                <a16:creationId xmlns:a16="http://schemas.microsoft.com/office/drawing/2014/main" id="{F52EE6FD-9CF9-5E12-02F7-61C6493076C7}"/>
              </a:ext>
            </a:extLst>
          </p:cNvPr>
          <p:cNvSpPr txBox="1"/>
          <p:nvPr/>
        </p:nvSpPr>
        <p:spPr>
          <a:xfrm>
            <a:off x="2035175" y="3552371"/>
            <a:ext cx="2366645" cy="368300"/>
          </a:xfrm>
          <a:prstGeom prst="rect">
            <a:avLst/>
          </a:prstGeom>
          <a:solidFill>
            <a:srgbClr val="B4DF5A"/>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ltLang="en-US"/>
              <a:t>Inicializamos la clase</a:t>
            </a:r>
          </a:p>
        </p:txBody>
      </p:sp>
      <p:sp>
        <p:nvSpPr>
          <p:cNvPr id="11" name="Cuadro de texto 8">
            <a:extLst>
              <a:ext uri="{FF2B5EF4-FFF2-40B4-BE49-F238E27FC236}">
                <a16:creationId xmlns:a16="http://schemas.microsoft.com/office/drawing/2014/main" id="{A2A744E1-1A60-923E-FCC2-C408B44261D1}"/>
              </a:ext>
            </a:extLst>
          </p:cNvPr>
          <p:cNvSpPr txBox="1"/>
          <p:nvPr/>
        </p:nvSpPr>
        <p:spPr>
          <a:xfrm>
            <a:off x="1261145" y="2877366"/>
            <a:ext cx="4810125" cy="368300"/>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Para la obtención de las consultas a la base de datos</a:t>
            </a:r>
          </a:p>
        </p:txBody>
      </p:sp>
      <p:sp>
        <p:nvSpPr>
          <p:cNvPr id="14" name="Flecha: a la derecha 13">
            <a:extLst>
              <a:ext uri="{FF2B5EF4-FFF2-40B4-BE49-F238E27FC236}">
                <a16:creationId xmlns:a16="http://schemas.microsoft.com/office/drawing/2014/main" id="{B8FB5FDC-B58D-CA19-D71B-962D94F1F5EF}"/>
              </a:ext>
            </a:extLst>
          </p:cNvPr>
          <p:cNvSpPr/>
          <p:nvPr/>
        </p:nvSpPr>
        <p:spPr>
          <a:xfrm>
            <a:off x="6218441" y="3011648"/>
            <a:ext cx="782320" cy="9227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5" name="Flecha: a la derecha 14">
            <a:extLst>
              <a:ext uri="{FF2B5EF4-FFF2-40B4-BE49-F238E27FC236}">
                <a16:creationId xmlns:a16="http://schemas.microsoft.com/office/drawing/2014/main" id="{38CEA72B-711B-42A2-3BFC-2908446131E2}"/>
              </a:ext>
            </a:extLst>
          </p:cNvPr>
          <p:cNvSpPr/>
          <p:nvPr/>
        </p:nvSpPr>
        <p:spPr>
          <a:xfrm rot="5400000">
            <a:off x="2962780" y="4184267"/>
            <a:ext cx="511434" cy="8939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413424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t>Springboot</a:t>
            </a:r>
          </a:p>
        </p:txBody>
      </p:sp>
      <p:pic>
        <p:nvPicPr>
          <p:cNvPr id="12" name="Marcador de posición de contenido 3" descr="delete">
            <a:extLst>
              <a:ext uri="{FF2B5EF4-FFF2-40B4-BE49-F238E27FC236}">
                <a16:creationId xmlns:a16="http://schemas.microsoft.com/office/drawing/2014/main" id="{8704730F-0664-9A2F-DFBA-4A9589B80806}"/>
              </a:ext>
            </a:extLst>
          </p:cNvPr>
          <p:cNvPicPr>
            <a:picLocks noChangeAspect="1"/>
          </p:cNvPicPr>
          <p:nvPr/>
        </p:nvPicPr>
        <p:blipFill>
          <a:blip r:embed="rId2"/>
          <a:stretch>
            <a:fillRect/>
          </a:stretch>
        </p:blipFill>
        <p:spPr>
          <a:xfrm>
            <a:off x="5067300" y="5428525"/>
            <a:ext cx="6667500" cy="1219200"/>
          </a:xfrm>
          <a:prstGeom prst="rect">
            <a:avLst/>
          </a:prstGeom>
          <a:noFill/>
          <a:ln w="9525">
            <a:noFill/>
          </a:ln>
        </p:spPr>
      </p:pic>
      <p:pic>
        <p:nvPicPr>
          <p:cNvPr id="13" name="Imagen 12" descr="post">
            <a:extLst>
              <a:ext uri="{FF2B5EF4-FFF2-40B4-BE49-F238E27FC236}">
                <a16:creationId xmlns:a16="http://schemas.microsoft.com/office/drawing/2014/main" id="{0EA37D25-AB62-C76F-B9A8-92EC51474475}"/>
              </a:ext>
            </a:extLst>
          </p:cNvPr>
          <p:cNvPicPr>
            <a:picLocks noChangeAspect="1"/>
          </p:cNvPicPr>
          <p:nvPr/>
        </p:nvPicPr>
        <p:blipFill>
          <a:blip r:embed="rId3"/>
          <a:stretch>
            <a:fillRect/>
          </a:stretch>
        </p:blipFill>
        <p:spPr>
          <a:xfrm>
            <a:off x="6223635" y="1669960"/>
            <a:ext cx="5109845" cy="3655695"/>
          </a:xfrm>
          <a:prstGeom prst="rect">
            <a:avLst/>
          </a:prstGeom>
        </p:spPr>
      </p:pic>
      <p:sp>
        <p:nvSpPr>
          <p:cNvPr id="16" name="Cuadro de texto 8">
            <a:extLst>
              <a:ext uri="{FF2B5EF4-FFF2-40B4-BE49-F238E27FC236}">
                <a16:creationId xmlns:a16="http://schemas.microsoft.com/office/drawing/2014/main" id="{0CFDE564-1EC3-576D-2FB2-18CAABC78A3A}"/>
              </a:ext>
            </a:extLst>
          </p:cNvPr>
          <p:cNvSpPr txBox="1"/>
          <p:nvPr/>
        </p:nvSpPr>
        <p:spPr>
          <a:xfrm>
            <a:off x="1219200" y="2299880"/>
            <a:ext cx="2917825" cy="368300"/>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Insercciones y actualizaciones</a:t>
            </a:r>
          </a:p>
        </p:txBody>
      </p:sp>
      <p:sp>
        <p:nvSpPr>
          <p:cNvPr id="17" name="Cuadro de texto 6">
            <a:extLst>
              <a:ext uri="{FF2B5EF4-FFF2-40B4-BE49-F238E27FC236}">
                <a16:creationId xmlns:a16="http://schemas.microsoft.com/office/drawing/2014/main" id="{5DDAA321-C599-94C2-5491-6276C2DC7803}"/>
              </a:ext>
            </a:extLst>
          </p:cNvPr>
          <p:cNvSpPr txBox="1"/>
          <p:nvPr/>
        </p:nvSpPr>
        <p:spPr>
          <a:xfrm>
            <a:off x="1219200" y="5626645"/>
            <a:ext cx="2376170" cy="368300"/>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Eliminación de registros</a:t>
            </a:r>
          </a:p>
        </p:txBody>
      </p:sp>
      <p:sp>
        <p:nvSpPr>
          <p:cNvPr id="20" name="Flecha: a la derecha 19">
            <a:extLst>
              <a:ext uri="{FF2B5EF4-FFF2-40B4-BE49-F238E27FC236}">
                <a16:creationId xmlns:a16="http://schemas.microsoft.com/office/drawing/2014/main" id="{22840EEB-1196-A858-9E90-7531BE221249}"/>
              </a:ext>
            </a:extLst>
          </p:cNvPr>
          <p:cNvSpPr/>
          <p:nvPr/>
        </p:nvSpPr>
        <p:spPr>
          <a:xfrm>
            <a:off x="4330064" y="2442975"/>
            <a:ext cx="1638301" cy="762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21" name="Flecha: a la derecha 20">
            <a:extLst>
              <a:ext uri="{FF2B5EF4-FFF2-40B4-BE49-F238E27FC236}">
                <a16:creationId xmlns:a16="http://schemas.microsoft.com/office/drawing/2014/main" id="{22F1D03F-A27B-3AF8-EE16-753656A1DC96}"/>
              </a:ext>
            </a:extLst>
          </p:cNvPr>
          <p:cNvSpPr/>
          <p:nvPr/>
        </p:nvSpPr>
        <p:spPr>
          <a:xfrm>
            <a:off x="3745865" y="5764655"/>
            <a:ext cx="1069416" cy="7620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50801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EE585-BC5A-151C-6C83-1C224BAC9993}"/>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D8F309BF-2FE0-240A-3DF6-E04B81EB372C}"/>
              </a:ext>
            </a:extLst>
          </p:cNvPr>
          <p:cNvSpPr>
            <a:spLocks noGrp="1"/>
          </p:cNvSpPr>
          <p:nvPr>
            <p:ph idx="1"/>
          </p:nvPr>
        </p:nvSpPr>
        <p:spPr>
          <a:xfrm>
            <a:off x="1371600" y="1660849"/>
            <a:ext cx="9601200" cy="4206551"/>
          </a:xfrm>
        </p:spPr>
        <p:txBody>
          <a:bodyPr>
            <a:normAutofit/>
          </a:bodyPr>
          <a:lstStyle/>
          <a:p>
            <a:r>
              <a:rPr lang="es-ES" sz="2400" dirty="0">
                <a:solidFill>
                  <a:schemeClr val="tx1"/>
                </a:solidFill>
              </a:rPr>
              <a:t>Descripción del proyecto</a:t>
            </a:r>
          </a:p>
          <a:p>
            <a:r>
              <a:rPr lang="es-ES" sz="2400" dirty="0">
                <a:solidFill>
                  <a:schemeClr val="tx1"/>
                </a:solidFill>
              </a:rPr>
              <a:t>Tecnologías usadas</a:t>
            </a:r>
          </a:p>
          <a:p>
            <a:r>
              <a:rPr lang="es-ES" sz="2400" dirty="0">
                <a:solidFill>
                  <a:schemeClr val="tx1"/>
                </a:solidFill>
              </a:rPr>
              <a:t>Conexión y creación de base de datos</a:t>
            </a:r>
          </a:p>
          <a:p>
            <a:r>
              <a:rPr lang="es-ES" sz="2400" dirty="0">
                <a:solidFill>
                  <a:schemeClr val="tx1"/>
                </a:solidFill>
              </a:rPr>
              <a:t>Test BBDD</a:t>
            </a:r>
          </a:p>
          <a:p>
            <a:r>
              <a:rPr lang="es-ES" sz="2400" dirty="0">
                <a:solidFill>
                  <a:schemeClr val="tx1"/>
                </a:solidFill>
              </a:rPr>
              <a:t>Clases de Java / JPA /Springboot/POSTMAN</a:t>
            </a:r>
          </a:p>
          <a:p>
            <a:r>
              <a:rPr lang="es-ES" sz="2400" dirty="0">
                <a:solidFill>
                  <a:schemeClr val="tx1"/>
                </a:solidFill>
              </a:rPr>
              <a:t>Conclusiones</a:t>
            </a:r>
          </a:p>
          <a:p>
            <a:r>
              <a:rPr lang="es-ES" sz="2400" dirty="0">
                <a:solidFill>
                  <a:schemeClr val="tx1"/>
                </a:solidFill>
              </a:rPr>
              <a:t>Bibliografía</a:t>
            </a:r>
          </a:p>
        </p:txBody>
      </p:sp>
    </p:spTree>
    <p:extLst>
      <p:ext uri="{BB962C8B-B14F-4D97-AF65-F5344CB8AC3E}">
        <p14:creationId xmlns:p14="http://schemas.microsoft.com/office/powerpoint/2010/main" val="47358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GET: realizamos las distintas consultas a la bbdd.</a:t>
            </a:r>
          </a:p>
        </p:txBody>
      </p:sp>
      <p:pic>
        <p:nvPicPr>
          <p:cNvPr id="4" name="Imagen 3" descr="postman">
            <a:extLst>
              <a:ext uri="{FF2B5EF4-FFF2-40B4-BE49-F238E27FC236}">
                <a16:creationId xmlns:a16="http://schemas.microsoft.com/office/drawing/2014/main" id="{ADD0268B-917E-D62F-9FF7-4590F43EC905}"/>
              </a:ext>
            </a:extLst>
          </p:cNvPr>
          <p:cNvPicPr>
            <a:picLocks noChangeAspect="1"/>
          </p:cNvPicPr>
          <p:nvPr/>
        </p:nvPicPr>
        <p:blipFill>
          <a:blip r:embed="rId2"/>
          <a:stretch>
            <a:fillRect/>
          </a:stretch>
        </p:blipFill>
        <p:spPr>
          <a:xfrm>
            <a:off x="3904615" y="2495119"/>
            <a:ext cx="6915785" cy="3881120"/>
          </a:xfrm>
          <a:prstGeom prst="rect">
            <a:avLst/>
          </a:prstGeom>
        </p:spPr>
      </p:pic>
      <p:sp>
        <p:nvSpPr>
          <p:cNvPr id="8" name="Flecha: a la derecha 7">
            <a:extLst>
              <a:ext uri="{FF2B5EF4-FFF2-40B4-BE49-F238E27FC236}">
                <a16:creationId xmlns:a16="http://schemas.microsoft.com/office/drawing/2014/main" id="{9E58A62C-8C80-3DEB-1D99-1A514FF8EF10}"/>
              </a:ext>
            </a:extLst>
          </p:cNvPr>
          <p:cNvSpPr/>
          <p:nvPr/>
        </p:nvSpPr>
        <p:spPr>
          <a:xfrm>
            <a:off x="1822747" y="2814506"/>
            <a:ext cx="1929468" cy="394283"/>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6054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POST: Para añadir nuevos registros </a:t>
            </a:r>
          </a:p>
        </p:txBody>
      </p:sp>
      <p:pic>
        <p:nvPicPr>
          <p:cNvPr id="5" name="Imagen 4" descr="owner">
            <a:extLst>
              <a:ext uri="{FF2B5EF4-FFF2-40B4-BE49-F238E27FC236}">
                <a16:creationId xmlns:a16="http://schemas.microsoft.com/office/drawing/2014/main" id="{2BF3EB2B-45A7-8A6E-5FAC-561E93D77A43}"/>
              </a:ext>
            </a:extLst>
          </p:cNvPr>
          <p:cNvPicPr>
            <a:picLocks noChangeAspect="1"/>
          </p:cNvPicPr>
          <p:nvPr/>
        </p:nvPicPr>
        <p:blipFill>
          <a:blip r:embed="rId2"/>
          <a:stretch>
            <a:fillRect/>
          </a:stretch>
        </p:blipFill>
        <p:spPr>
          <a:xfrm>
            <a:off x="4138295" y="2394089"/>
            <a:ext cx="6737985" cy="4109194"/>
          </a:xfrm>
          <a:prstGeom prst="rect">
            <a:avLst/>
          </a:prstGeom>
        </p:spPr>
      </p:pic>
      <p:sp>
        <p:nvSpPr>
          <p:cNvPr id="6" name="Cuadro de texto 8">
            <a:extLst>
              <a:ext uri="{FF2B5EF4-FFF2-40B4-BE49-F238E27FC236}">
                <a16:creationId xmlns:a16="http://schemas.microsoft.com/office/drawing/2014/main" id="{04E45D21-945B-F2E8-6CCF-7CBEE09CE7AC}"/>
              </a:ext>
            </a:extLst>
          </p:cNvPr>
          <p:cNvSpPr txBox="1"/>
          <p:nvPr/>
        </p:nvSpPr>
        <p:spPr>
          <a:xfrm>
            <a:off x="1235815" y="2663320"/>
            <a:ext cx="1909445" cy="368300"/>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creamos un coche</a:t>
            </a:r>
          </a:p>
        </p:txBody>
      </p:sp>
      <p:sp>
        <p:nvSpPr>
          <p:cNvPr id="9" name="Flecha: a la derecha 8">
            <a:extLst>
              <a:ext uri="{FF2B5EF4-FFF2-40B4-BE49-F238E27FC236}">
                <a16:creationId xmlns:a16="http://schemas.microsoft.com/office/drawing/2014/main" id="{401EF804-789E-43E9-D085-06874E596468}"/>
              </a:ext>
            </a:extLst>
          </p:cNvPr>
          <p:cNvSpPr/>
          <p:nvPr/>
        </p:nvSpPr>
        <p:spPr>
          <a:xfrm>
            <a:off x="3281045" y="2786267"/>
            <a:ext cx="780625" cy="12240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19224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POST: Para añadir nuevos registros </a:t>
            </a:r>
          </a:p>
        </p:txBody>
      </p:sp>
      <p:sp>
        <p:nvSpPr>
          <p:cNvPr id="6" name="Cuadro de texto 8">
            <a:extLst>
              <a:ext uri="{FF2B5EF4-FFF2-40B4-BE49-F238E27FC236}">
                <a16:creationId xmlns:a16="http://schemas.microsoft.com/office/drawing/2014/main" id="{04E45D21-945B-F2E8-6CCF-7CBEE09CE7AC}"/>
              </a:ext>
            </a:extLst>
          </p:cNvPr>
          <p:cNvSpPr txBox="1"/>
          <p:nvPr/>
        </p:nvSpPr>
        <p:spPr>
          <a:xfrm>
            <a:off x="8074102" y="3177738"/>
            <a:ext cx="1909445" cy="368300"/>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creamos un coche</a:t>
            </a:r>
          </a:p>
        </p:txBody>
      </p:sp>
      <p:sp>
        <p:nvSpPr>
          <p:cNvPr id="9" name="Flecha: a la derecha 8">
            <a:extLst>
              <a:ext uri="{FF2B5EF4-FFF2-40B4-BE49-F238E27FC236}">
                <a16:creationId xmlns:a16="http://schemas.microsoft.com/office/drawing/2014/main" id="{401EF804-789E-43E9-D085-06874E596468}"/>
              </a:ext>
            </a:extLst>
          </p:cNvPr>
          <p:cNvSpPr/>
          <p:nvPr/>
        </p:nvSpPr>
        <p:spPr>
          <a:xfrm>
            <a:off x="6390017" y="2512435"/>
            <a:ext cx="780625" cy="12240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67B01B9-D77A-4015-2724-460867A3E768}"/>
              </a:ext>
            </a:extLst>
          </p:cNvPr>
          <p:cNvPicPr>
            <a:picLocks noChangeAspect="1"/>
          </p:cNvPicPr>
          <p:nvPr/>
        </p:nvPicPr>
        <p:blipFill>
          <a:blip r:embed="rId2"/>
          <a:stretch>
            <a:fillRect/>
          </a:stretch>
        </p:blipFill>
        <p:spPr>
          <a:xfrm>
            <a:off x="7170642" y="2449103"/>
            <a:ext cx="1914525" cy="371475"/>
          </a:xfrm>
          <a:prstGeom prst="rect">
            <a:avLst/>
          </a:prstGeom>
        </p:spPr>
      </p:pic>
      <p:pic>
        <p:nvPicPr>
          <p:cNvPr id="7" name="Imagen 6" descr="post1">
            <a:extLst>
              <a:ext uri="{FF2B5EF4-FFF2-40B4-BE49-F238E27FC236}">
                <a16:creationId xmlns:a16="http://schemas.microsoft.com/office/drawing/2014/main" id="{BCF90962-032E-BC91-BEC9-42A79E4AF039}"/>
              </a:ext>
            </a:extLst>
          </p:cNvPr>
          <p:cNvPicPr>
            <a:picLocks noChangeAspect="1"/>
          </p:cNvPicPr>
          <p:nvPr/>
        </p:nvPicPr>
        <p:blipFill>
          <a:blip r:embed="rId3"/>
          <a:stretch>
            <a:fillRect/>
          </a:stretch>
        </p:blipFill>
        <p:spPr>
          <a:xfrm>
            <a:off x="941717" y="2328181"/>
            <a:ext cx="5448300" cy="2877820"/>
          </a:xfrm>
          <a:prstGeom prst="rect">
            <a:avLst/>
          </a:prstGeom>
        </p:spPr>
      </p:pic>
      <p:pic>
        <p:nvPicPr>
          <p:cNvPr id="8" name="Imagen 7" descr="post2">
            <a:extLst>
              <a:ext uri="{FF2B5EF4-FFF2-40B4-BE49-F238E27FC236}">
                <a16:creationId xmlns:a16="http://schemas.microsoft.com/office/drawing/2014/main" id="{3DBB69E8-90CF-5FE6-E1DC-4AAADBDA2BA1}"/>
              </a:ext>
            </a:extLst>
          </p:cNvPr>
          <p:cNvPicPr>
            <a:picLocks noChangeAspect="1"/>
          </p:cNvPicPr>
          <p:nvPr/>
        </p:nvPicPr>
        <p:blipFill>
          <a:blip r:embed="rId4"/>
          <a:stretch>
            <a:fillRect/>
          </a:stretch>
        </p:blipFill>
        <p:spPr>
          <a:xfrm>
            <a:off x="6563360" y="3927111"/>
            <a:ext cx="4409440" cy="2557780"/>
          </a:xfrm>
          <a:prstGeom prst="rect">
            <a:avLst/>
          </a:prstGeom>
        </p:spPr>
      </p:pic>
      <p:sp>
        <p:nvSpPr>
          <p:cNvPr id="12" name="Flecha: a la derecha 11">
            <a:extLst>
              <a:ext uri="{FF2B5EF4-FFF2-40B4-BE49-F238E27FC236}">
                <a16:creationId xmlns:a16="http://schemas.microsoft.com/office/drawing/2014/main" id="{B55C0110-A3DC-B40C-C427-866CCEAF8811}"/>
              </a:ext>
            </a:extLst>
          </p:cNvPr>
          <p:cNvSpPr/>
          <p:nvPr/>
        </p:nvSpPr>
        <p:spPr>
          <a:xfrm rot="5400000">
            <a:off x="8844674" y="3673844"/>
            <a:ext cx="368302" cy="13876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0270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2400" dirty="0"/>
              <a:t>PUT: Modificamos registro. </a:t>
            </a:r>
          </a:p>
        </p:txBody>
      </p:sp>
      <p:sp>
        <p:nvSpPr>
          <p:cNvPr id="9" name="Flecha: a la derecha 8">
            <a:extLst>
              <a:ext uri="{FF2B5EF4-FFF2-40B4-BE49-F238E27FC236}">
                <a16:creationId xmlns:a16="http://schemas.microsoft.com/office/drawing/2014/main" id="{401EF804-789E-43E9-D085-06874E596468}"/>
              </a:ext>
            </a:extLst>
          </p:cNvPr>
          <p:cNvSpPr/>
          <p:nvPr/>
        </p:nvSpPr>
        <p:spPr>
          <a:xfrm>
            <a:off x="3259929" y="3011648"/>
            <a:ext cx="780625" cy="12240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descr="put">
            <a:extLst>
              <a:ext uri="{FF2B5EF4-FFF2-40B4-BE49-F238E27FC236}">
                <a16:creationId xmlns:a16="http://schemas.microsoft.com/office/drawing/2014/main" id="{22A9EDA6-4D35-9474-1998-0344875ED3C3}"/>
              </a:ext>
            </a:extLst>
          </p:cNvPr>
          <p:cNvPicPr>
            <a:picLocks noChangeAspect="1"/>
          </p:cNvPicPr>
          <p:nvPr/>
        </p:nvPicPr>
        <p:blipFill>
          <a:blip r:embed="rId2"/>
          <a:stretch>
            <a:fillRect/>
          </a:stretch>
        </p:blipFill>
        <p:spPr>
          <a:xfrm>
            <a:off x="4079848" y="2326697"/>
            <a:ext cx="6853657" cy="4159827"/>
          </a:xfrm>
          <a:prstGeom prst="rect">
            <a:avLst/>
          </a:prstGeom>
        </p:spPr>
      </p:pic>
      <p:sp>
        <p:nvSpPr>
          <p:cNvPr id="14" name="Cuadro de texto 8">
            <a:extLst>
              <a:ext uri="{FF2B5EF4-FFF2-40B4-BE49-F238E27FC236}">
                <a16:creationId xmlns:a16="http://schemas.microsoft.com/office/drawing/2014/main" id="{082F901C-BB8B-6DB9-0F09-2D35A94895FA}"/>
              </a:ext>
            </a:extLst>
          </p:cNvPr>
          <p:cNvSpPr txBox="1"/>
          <p:nvPr/>
        </p:nvSpPr>
        <p:spPr>
          <a:xfrm>
            <a:off x="1350484" y="2615582"/>
            <a:ext cx="1909445" cy="936625"/>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Modificamos caracteriticas de coche</a:t>
            </a:r>
          </a:p>
        </p:txBody>
      </p:sp>
    </p:spTree>
    <p:extLst>
      <p:ext uri="{BB962C8B-B14F-4D97-AF65-F5344CB8AC3E}">
        <p14:creationId xmlns:p14="http://schemas.microsoft.com/office/powerpoint/2010/main" val="674703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826702"/>
            <a:ext cx="9601200" cy="1184946"/>
          </a:xfrm>
        </p:spPr>
        <p:txBody>
          <a:bodyPr>
            <a:normAutofit/>
          </a:bodyPr>
          <a:lstStyle/>
          <a:p>
            <a:r>
              <a:rPr lang="es-ES" altLang="en-US" sz="3200" dirty="0"/>
              <a:t>DELETE: Eliminamos registro. </a:t>
            </a:r>
          </a:p>
          <a:p>
            <a:endParaRPr lang="es-ES" altLang="en-US" sz="2400" dirty="0"/>
          </a:p>
        </p:txBody>
      </p:sp>
      <p:pic>
        <p:nvPicPr>
          <p:cNvPr id="4" name="Imagen 3" descr="delete1">
            <a:extLst>
              <a:ext uri="{FF2B5EF4-FFF2-40B4-BE49-F238E27FC236}">
                <a16:creationId xmlns:a16="http://schemas.microsoft.com/office/drawing/2014/main" id="{2CAB9144-F684-61DE-F9DD-22091ABBF6D3}"/>
              </a:ext>
            </a:extLst>
          </p:cNvPr>
          <p:cNvPicPr>
            <a:picLocks noChangeAspect="1"/>
          </p:cNvPicPr>
          <p:nvPr/>
        </p:nvPicPr>
        <p:blipFill>
          <a:blip r:embed="rId2"/>
          <a:stretch>
            <a:fillRect/>
          </a:stretch>
        </p:blipFill>
        <p:spPr>
          <a:xfrm>
            <a:off x="1108534" y="2541864"/>
            <a:ext cx="4911267" cy="2920656"/>
          </a:xfrm>
          <a:prstGeom prst="rect">
            <a:avLst/>
          </a:prstGeom>
        </p:spPr>
      </p:pic>
      <p:pic>
        <p:nvPicPr>
          <p:cNvPr id="5" name="Imagen 4" descr="delete2">
            <a:extLst>
              <a:ext uri="{FF2B5EF4-FFF2-40B4-BE49-F238E27FC236}">
                <a16:creationId xmlns:a16="http://schemas.microsoft.com/office/drawing/2014/main" id="{4BCF2586-3801-C991-CAF0-AA61784FDC3C}"/>
              </a:ext>
            </a:extLst>
          </p:cNvPr>
          <p:cNvPicPr>
            <a:picLocks noChangeAspect="1"/>
          </p:cNvPicPr>
          <p:nvPr/>
        </p:nvPicPr>
        <p:blipFill>
          <a:blip r:embed="rId3"/>
          <a:stretch>
            <a:fillRect/>
          </a:stretch>
        </p:blipFill>
        <p:spPr>
          <a:xfrm>
            <a:off x="6172200" y="2625754"/>
            <a:ext cx="5773621" cy="2751589"/>
          </a:xfrm>
          <a:prstGeom prst="rect">
            <a:avLst/>
          </a:prstGeom>
        </p:spPr>
      </p:pic>
      <p:sp>
        <p:nvSpPr>
          <p:cNvPr id="6" name="Cuadro de texto 8">
            <a:extLst>
              <a:ext uri="{FF2B5EF4-FFF2-40B4-BE49-F238E27FC236}">
                <a16:creationId xmlns:a16="http://schemas.microsoft.com/office/drawing/2014/main" id="{F7A41598-B90E-CBD1-FBF5-5A1544C1F9AF}"/>
              </a:ext>
            </a:extLst>
          </p:cNvPr>
          <p:cNvSpPr txBox="1"/>
          <p:nvPr/>
        </p:nvSpPr>
        <p:spPr>
          <a:xfrm>
            <a:off x="5141277" y="5727609"/>
            <a:ext cx="2098422" cy="444592"/>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dirty="0">
                <a:solidFill>
                  <a:schemeClr val="tx1"/>
                </a:solidFill>
                <a:uFillTx/>
              </a:rPr>
              <a:t>Eliminamos el modelo</a:t>
            </a:r>
          </a:p>
        </p:txBody>
      </p:sp>
    </p:spTree>
    <p:extLst>
      <p:ext uri="{BB962C8B-B14F-4D97-AF65-F5344CB8AC3E}">
        <p14:creationId xmlns:p14="http://schemas.microsoft.com/office/powerpoint/2010/main" val="193421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a:bodyPr>
          <a:lstStyle/>
          <a:p>
            <a:pPr algn="ctr"/>
            <a:r>
              <a:rPr lang="es-ES" altLang="en-US" dirty="0">
                <a:sym typeface="+mn-ea"/>
              </a:rPr>
              <a:t>POSTMAN</a:t>
            </a:r>
            <a:endParaRPr lang="es-ES" altLang="en-U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599" y="1826702"/>
            <a:ext cx="10045817" cy="1184946"/>
          </a:xfrm>
        </p:spPr>
        <p:txBody>
          <a:bodyPr>
            <a:normAutofit/>
          </a:bodyPr>
          <a:lstStyle/>
          <a:p>
            <a:r>
              <a:rPr lang="es-ES" altLang="en-US" sz="3200" dirty="0"/>
              <a:t>Hacemos una búsqueda de coches por su modelo y marca</a:t>
            </a:r>
          </a:p>
          <a:p>
            <a:endParaRPr lang="es-ES" altLang="en-US" sz="3200" dirty="0"/>
          </a:p>
        </p:txBody>
      </p:sp>
      <p:pic>
        <p:nvPicPr>
          <p:cNvPr id="7" name="Imagen 6">
            <a:extLst>
              <a:ext uri="{FF2B5EF4-FFF2-40B4-BE49-F238E27FC236}">
                <a16:creationId xmlns:a16="http://schemas.microsoft.com/office/drawing/2014/main" id="{108F9093-DE71-B8F1-B3B9-9F4E4E9E2397}"/>
              </a:ext>
            </a:extLst>
          </p:cNvPr>
          <p:cNvPicPr>
            <a:picLocks noChangeAspect="1"/>
          </p:cNvPicPr>
          <p:nvPr/>
        </p:nvPicPr>
        <p:blipFill>
          <a:blip r:embed="rId2"/>
          <a:stretch>
            <a:fillRect/>
          </a:stretch>
        </p:blipFill>
        <p:spPr>
          <a:xfrm>
            <a:off x="1190002" y="3011648"/>
            <a:ext cx="4574302" cy="1529850"/>
          </a:xfrm>
          <a:prstGeom prst="rect">
            <a:avLst/>
          </a:prstGeom>
        </p:spPr>
      </p:pic>
      <p:pic>
        <p:nvPicPr>
          <p:cNvPr id="8" name="Imagen 7">
            <a:extLst>
              <a:ext uri="{FF2B5EF4-FFF2-40B4-BE49-F238E27FC236}">
                <a16:creationId xmlns:a16="http://schemas.microsoft.com/office/drawing/2014/main" id="{7F1E2688-27EB-C19B-068F-AFA3901F77A0}"/>
              </a:ext>
            </a:extLst>
          </p:cNvPr>
          <p:cNvPicPr>
            <a:picLocks noChangeAspect="1"/>
          </p:cNvPicPr>
          <p:nvPr/>
        </p:nvPicPr>
        <p:blipFill>
          <a:blip r:embed="rId3"/>
          <a:stretch>
            <a:fillRect/>
          </a:stretch>
        </p:blipFill>
        <p:spPr>
          <a:xfrm>
            <a:off x="1190002" y="5071590"/>
            <a:ext cx="4580400" cy="1524767"/>
          </a:xfrm>
          <a:prstGeom prst="rect">
            <a:avLst/>
          </a:prstGeom>
        </p:spPr>
      </p:pic>
      <p:pic>
        <p:nvPicPr>
          <p:cNvPr id="9" name="Imagen 8">
            <a:extLst>
              <a:ext uri="{FF2B5EF4-FFF2-40B4-BE49-F238E27FC236}">
                <a16:creationId xmlns:a16="http://schemas.microsoft.com/office/drawing/2014/main" id="{8BC30DE5-48F6-B05A-2E0C-1F8CD368AB8E}"/>
              </a:ext>
            </a:extLst>
          </p:cNvPr>
          <p:cNvPicPr>
            <a:picLocks noChangeAspect="1"/>
          </p:cNvPicPr>
          <p:nvPr/>
        </p:nvPicPr>
        <p:blipFill>
          <a:blip r:embed="rId4"/>
          <a:stretch>
            <a:fillRect/>
          </a:stretch>
        </p:blipFill>
        <p:spPr>
          <a:xfrm>
            <a:off x="6172200" y="3361888"/>
            <a:ext cx="5450205" cy="3138805"/>
          </a:xfrm>
          <a:prstGeom prst="rect">
            <a:avLst/>
          </a:prstGeom>
        </p:spPr>
      </p:pic>
      <p:sp>
        <p:nvSpPr>
          <p:cNvPr id="10" name="Cuadro de texto 8">
            <a:extLst>
              <a:ext uri="{FF2B5EF4-FFF2-40B4-BE49-F238E27FC236}">
                <a16:creationId xmlns:a16="http://schemas.microsoft.com/office/drawing/2014/main" id="{D8253DF9-0537-5B97-873D-1F69AAB8F2C4}"/>
              </a:ext>
            </a:extLst>
          </p:cNvPr>
          <p:cNvSpPr txBox="1"/>
          <p:nvPr/>
        </p:nvSpPr>
        <p:spPr>
          <a:xfrm>
            <a:off x="7636137" y="2645560"/>
            <a:ext cx="1909445" cy="368300"/>
          </a:xfrm>
          <a:prstGeom prst="rect">
            <a:avLst/>
          </a:prstGeom>
          <a:solidFill>
            <a:srgbClr val="B4DF5A"/>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altLang="en-US" sz="1600">
                <a:solidFill>
                  <a:schemeClr val="tx1"/>
                </a:solidFill>
                <a:uFillTx/>
              </a:rPr>
              <a:t>buscamos por la uri</a:t>
            </a:r>
          </a:p>
        </p:txBody>
      </p:sp>
      <p:sp>
        <p:nvSpPr>
          <p:cNvPr id="11" name="Flecha: a la derecha 10">
            <a:extLst>
              <a:ext uri="{FF2B5EF4-FFF2-40B4-BE49-F238E27FC236}">
                <a16:creationId xmlns:a16="http://schemas.microsoft.com/office/drawing/2014/main" id="{01CDB4AB-A0E5-C53B-6443-8BD1915DB722}"/>
              </a:ext>
            </a:extLst>
          </p:cNvPr>
          <p:cNvSpPr/>
          <p:nvPr/>
        </p:nvSpPr>
        <p:spPr>
          <a:xfrm rot="5400000">
            <a:off x="8476092" y="3135785"/>
            <a:ext cx="368302" cy="13876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9119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207E0-3D79-7DF7-C0E7-8A6D5ED567B1}"/>
              </a:ext>
            </a:extLst>
          </p:cNvPr>
          <p:cNvSpPr>
            <a:spLocks noGrp="1"/>
          </p:cNvSpPr>
          <p:nvPr>
            <p:ph type="title"/>
          </p:nvPr>
        </p:nvSpPr>
        <p:spPr/>
        <p:txBody>
          <a:bodyPr/>
          <a:lstStyle/>
          <a:p>
            <a:pPr algn="ctr"/>
            <a:r>
              <a:rPr lang="es-ES" altLang="en-US" dirty="0"/>
              <a:t>Conclusión</a:t>
            </a:r>
            <a:br>
              <a:rPr lang="es-ES" altLang="en-US" dirty="0"/>
            </a:br>
            <a:endParaRPr lang="es-ES" dirty="0"/>
          </a:p>
        </p:txBody>
      </p:sp>
      <p:sp>
        <p:nvSpPr>
          <p:cNvPr id="3" name="Marcador de contenido 2">
            <a:extLst>
              <a:ext uri="{FF2B5EF4-FFF2-40B4-BE49-F238E27FC236}">
                <a16:creationId xmlns:a16="http://schemas.microsoft.com/office/drawing/2014/main" id="{B9909785-EACB-C6EE-8D3C-18BEB9929BC4}"/>
              </a:ext>
            </a:extLst>
          </p:cNvPr>
          <p:cNvSpPr>
            <a:spLocks noGrp="1"/>
          </p:cNvSpPr>
          <p:nvPr>
            <p:ph idx="1"/>
          </p:nvPr>
        </p:nvSpPr>
        <p:spPr>
          <a:xfrm>
            <a:off x="1371600" y="1891717"/>
            <a:ext cx="9601200" cy="3581400"/>
          </a:xfrm>
        </p:spPr>
        <p:txBody>
          <a:bodyPr>
            <a:normAutofit fontScale="85000" lnSpcReduction="20000"/>
          </a:bodyPr>
          <a:lstStyle/>
          <a:p>
            <a:pPr marL="914400" lvl="2" indent="0" algn="just">
              <a:buNone/>
            </a:pPr>
            <a:r>
              <a:rPr lang="es-ES" altLang="en-US" dirty="0"/>
              <a:t>Aunque ya había trabajo antes con base de datos y con JDBC en Java, y algo de Hibernate, lo que más me ha costado asimilar es el funcionamiento en Springboot de la tecnología JPA, he estado revisando varios manuales para ver cómo podría realizar posibles consultas derivadas, te permite varios formatos:</a:t>
            </a:r>
          </a:p>
          <a:p>
            <a:pPr lvl="1" indent="457200" algn="just"/>
            <a:r>
              <a:rPr lang="es-ES" altLang="en-US" dirty="0"/>
              <a:t>Métodos de Query (Keywords)</a:t>
            </a:r>
          </a:p>
          <a:p>
            <a:pPr lvl="1" indent="457200" algn="just"/>
            <a:r>
              <a:rPr lang="es-ES" altLang="en-US" dirty="0"/>
              <a:t>@Query con JPQL</a:t>
            </a:r>
          </a:p>
          <a:p>
            <a:pPr lvl="1" indent="457200" algn="just"/>
            <a:r>
              <a:rPr lang="es-ES" altLang="en-US" dirty="0"/>
              <a:t>@Querys navitas (con SQL)</a:t>
            </a:r>
            <a:r>
              <a:rPr lang="es-ES" altLang="en-US" sz="1710" dirty="0"/>
              <a:t>.</a:t>
            </a:r>
          </a:p>
          <a:p>
            <a:pPr lvl="1" indent="0" algn="just">
              <a:buNone/>
            </a:pPr>
            <a:endParaRPr lang="es-ES" altLang="en-US" dirty="0"/>
          </a:p>
          <a:p>
            <a:pPr lvl="1" indent="0" algn="just">
              <a:buNone/>
            </a:pPr>
            <a:r>
              <a:rPr lang="es-ES" altLang="en-US" dirty="0"/>
              <a:t>He visto que para hacer determinadas cosas se pueden utilizar unas u otras, y las más complejas para mi han sido aquellas en las que si bien con </a:t>
            </a:r>
            <a:r>
              <a:rPr lang="es-ES" altLang="en-US" dirty="0" err="1"/>
              <a:t>sql</a:t>
            </a:r>
            <a:r>
              <a:rPr lang="es-ES" altLang="en-US" dirty="0"/>
              <a:t> en </a:t>
            </a:r>
            <a:r>
              <a:rPr lang="es-ES" altLang="en-US" dirty="0" err="1"/>
              <a:t>WordBench</a:t>
            </a:r>
            <a:r>
              <a:rPr lang="es-ES" altLang="en-US" dirty="0"/>
              <a:t> si soy capaz de realizar, en las que he empleado en este proyecto me ha supuesto bastante esfuerzo.</a:t>
            </a:r>
          </a:p>
          <a:p>
            <a:pPr lvl="1" indent="0" algn="just">
              <a:buNone/>
            </a:pPr>
            <a:endParaRPr lang="es-ES" altLang="en-US" dirty="0"/>
          </a:p>
          <a:p>
            <a:pPr lvl="1" indent="0" algn="just">
              <a:buNone/>
            </a:pPr>
            <a:r>
              <a:rPr lang="es-ES" altLang="en-US" dirty="0"/>
              <a:t>Es la primera vez que creo un proyecto MVC desde cero, veo que todo lo que hasta hoy nos han enseñado me ha podido servir para poder realizar este proyecto final, por lo que, me siento muy orgulloso de todo lo que he podido realizar.</a:t>
            </a:r>
          </a:p>
          <a:p>
            <a:endParaRPr lang="es-ES" dirty="0"/>
          </a:p>
        </p:txBody>
      </p:sp>
    </p:spTree>
    <p:extLst>
      <p:ext uri="{BB962C8B-B14F-4D97-AF65-F5344CB8AC3E}">
        <p14:creationId xmlns:p14="http://schemas.microsoft.com/office/powerpoint/2010/main" val="253225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207E0-3D79-7DF7-C0E7-8A6D5ED567B1}"/>
              </a:ext>
            </a:extLst>
          </p:cNvPr>
          <p:cNvSpPr>
            <a:spLocks noGrp="1"/>
          </p:cNvSpPr>
          <p:nvPr>
            <p:ph type="title"/>
          </p:nvPr>
        </p:nvSpPr>
        <p:spPr/>
        <p:txBody>
          <a:bodyPr/>
          <a:lstStyle/>
          <a:p>
            <a:pPr algn="ctr"/>
            <a:r>
              <a:rPr lang="es-ES" altLang="en-US" dirty="0"/>
              <a:t>Conclusión</a:t>
            </a:r>
            <a:endParaRPr lang="es-ES" dirty="0"/>
          </a:p>
        </p:txBody>
      </p:sp>
      <p:sp>
        <p:nvSpPr>
          <p:cNvPr id="3" name="Marcador de contenido 2">
            <a:extLst>
              <a:ext uri="{FF2B5EF4-FFF2-40B4-BE49-F238E27FC236}">
                <a16:creationId xmlns:a16="http://schemas.microsoft.com/office/drawing/2014/main" id="{B9909785-EACB-C6EE-8D3C-18BEB9929BC4}"/>
              </a:ext>
            </a:extLst>
          </p:cNvPr>
          <p:cNvSpPr>
            <a:spLocks noGrp="1"/>
          </p:cNvSpPr>
          <p:nvPr>
            <p:ph idx="1"/>
          </p:nvPr>
        </p:nvSpPr>
        <p:spPr>
          <a:xfrm>
            <a:off x="1295400" y="1908496"/>
            <a:ext cx="9601200" cy="3581400"/>
          </a:xfrm>
        </p:spPr>
        <p:txBody>
          <a:bodyPr>
            <a:normAutofit/>
          </a:bodyPr>
          <a:lstStyle/>
          <a:p>
            <a:r>
              <a:rPr lang="es-ES" altLang="en-US" dirty="0"/>
              <a:t>Se podría mejorar en varios aspectos:</a:t>
            </a:r>
          </a:p>
          <a:p>
            <a:pPr indent="0">
              <a:buNone/>
            </a:pPr>
            <a:r>
              <a:rPr lang="es-ES" altLang="en-US" dirty="0"/>
              <a:t>	- Filtros más detallados de cada vehículo, terminación, etc.</a:t>
            </a:r>
          </a:p>
          <a:p>
            <a:pPr indent="0">
              <a:buNone/>
            </a:pPr>
            <a:r>
              <a:rPr lang="es-ES" altLang="en-US" dirty="0"/>
              <a:t>	- Poder realizar las vistas en las que se pueda confeccionar un vehículo a la 	medida del cliente.</a:t>
            </a:r>
          </a:p>
          <a:p>
            <a:pPr indent="0">
              <a:buNone/>
            </a:pPr>
            <a:r>
              <a:rPr lang="es-ES" altLang="en-US" dirty="0"/>
              <a:t>	- Poder realizar operaciones de CRUD más complejas(crear un coche desde 	cero en una sola inserción, así como poder borrar de igual manera.</a:t>
            </a:r>
          </a:p>
          <a:p>
            <a:endParaRPr lang="es-ES" dirty="0"/>
          </a:p>
        </p:txBody>
      </p:sp>
    </p:spTree>
    <p:extLst>
      <p:ext uri="{BB962C8B-B14F-4D97-AF65-F5344CB8AC3E}">
        <p14:creationId xmlns:p14="http://schemas.microsoft.com/office/powerpoint/2010/main" val="1846772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1A9778-80DA-5D20-868B-AAC94AC0566D}"/>
              </a:ext>
            </a:extLst>
          </p:cNvPr>
          <p:cNvSpPr>
            <a:spLocks noGrp="1"/>
          </p:cNvSpPr>
          <p:nvPr>
            <p:ph type="title"/>
          </p:nvPr>
        </p:nvSpPr>
        <p:spPr/>
        <p:txBody>
          <a:bodyPr/>
          <a:lstStyle/>
          <a:p>
            <a:pPr algn="ctr"/>
            <a:r>
              <a:rPr lang="es-ES" sz="4400" dirty="0">
                <a:solidFill>
                  <a:schemeClr val="tx1"/>
                </a:solidFill>
              </a:rPr>
              <a:t>Bibliografía</a:t>
            </a:r>
            <a:br>
              <a:rPr lang="es-ES" altLang="en-US" dirty="0"/>
            </a:br>
            <a:endParaRPr lang="es-ES" dirty="0"/>
          </a:p>
        </p:txBody>
      </p:sp>
      <p:sp>
        <p:nvSpPr>
          <p:cNvPr id="3" name="Marcador de contenido 2">
            <a:extLst>
              <a:ext uri="{FF2B5EF4-FFF2-40B4-BE49-F238E27FC236}">
                <a16:creationId xmlns:a16="http://schemas.microsoft.com/office/drawing/2014/main" id="{2B83CA2C-72DE-2163-570B-FE20F8A4C119}"/>
              </a:ext>
            </a:extLst>
          </p:cNvPr>
          <p:cNvSpPr>
            <a:spLocks noGrp="1"/>
          </p:cNvSpPr>
          <p:nvPr>
            <p:ph idx="1"/>
          </p:nvPr>
        </p:nvSpPr>
        <p:spPr/>
        <p:txBody>
          <a:bodyPr/>
          <a:lstStyle/>
          <a:p>
            <a:endParaRPr lang="es-ES" altLang="en-US" dirty="0"/>
          </a:p>
          <a:p>
            <a:pPr indent="0">
              <a:buNone/>
            </a:pPr>
            <a:r>
              <a:rPr lang="es-ES" altLang="en-US" dirty="0"/>
              <a:t>- https://www.youtube.com/watch?v=RNmiRbWvFRc</a:t>
            </a:r>
          </a:p>
          <a:p>
            <a:pPr indent="0">
              <a:buNone/>
            </a:pPr>
            <a:r>
              <a:rPr lang="es-ES" altLang="en-US" dirty="0"/>
              <a:t>- https://danielme.com/2023/03/05/curso-spring-data-jpa-consultas_derivadas-derived_queries-repositorios_asincronos/</a:t>
            </a:r>
          </a:p>
          <a:p>
            <a:pPr indent="0">
              <a:buNone/>
            </a:pPr>
            <a:r>
              <a:rPr lang="es-ES" altLang="en-US" dirty="0"/>
              <a:t>- https://trifulcas.com</a:t>
            </a:r>
          </a:p>
          <a:p>
            <a:pPr indent="0">
              <a:buNone/>
            </a:pPr>
            <a:r>
              <a:rPr lang="es-ES" altLang="en-US" dirty="0"/>
              <a:t>- PERPLEXITY.IA</a:t>
            </a:r>
          </a:p>
          <a:p>
            <a:endParaRPr lang="es-ES" dirty="0"/>
          </a:p>
        </p:txBody>
      </p:sp>
    </p:spTree>
    <p:extLst>
      <p:ext uri="{BB962C8B-B14F-4D97-AF65-F5344CB8AC3E}">
        <p14:creationId xmlns:p14="http://schemas.microsoft.com/office/powerpoint/2010/main" val="329271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C2A6E-8D49-10C5-F80F-9EDF816990C1}"/>
              </a:ext>
            </a:extLst>
          </p:cNvPr>
          <p:cNvSpPr>
            <a:spLocks noGrp="1"/>
          </p:cNvSpPr>
          <p:nvPr>
            <p:ph type="title"/>
          </p:nvPr>
        </p:nvSpPr>
        <p:spPr>
          <a:xfrm>
            <a:off x="1371600" y="685800"/>
            <a:ext cx="9601200" cy="799051"/>
          </a:xfrm>
        </p:spPr>
        <p:txBody>
          <a:bodyPr/>
          <a:lstStyle/>
          <a:p>
            <a:r>
              <a:rPr lang="es-ES" dirty="0"/>
              <a:t>Descripción del proyecto</a:t>
            </a:r>
          </a:p>
        </p:txBody>
      </p:sp>
      <p:sp>
        <p:nvSpPr>
          <p:cNvPr id="3" name="Marcador de contenido 2">
            <a:extLst>
              <a:ext uri="{FF2B5EF4-FFF2-40B4-BE49-F238E27FC236}">
                <a16:creationId xmlns:a16="http://schemas.microsoft.com/office/drawing/2014/main" id="{14DF6AA1-9E3A-2C2D-86B9-DBADB92E8488}"/>
              </a:ext>
            </a:extLst>
          </p:cNvPr>
          <p:cNvSpPr>
            <a:spLocks noGrp="1"/>
          </p:cNvSpPr>
          <p:nvPr>
            <p:ph idx="1"/>
          </p:nvPr>
        </p:nvSpPr>
        <p:spPr>
          <a:xfrm>
            <a:off x="1371600" y="2086761"/>
            <a:ext cx="9601200" cy="2684477"/>
          </a:xfrm>
        </p:spPr>
        <p:txBody>
          <a:bodyPr/>
          <a:lstStyle/>
          <a:p>
            <a:pPr algn="just"/>
            <a:r>
              <a:rPr lang="es-ES" altLang="en-US" sz="2400" dirty="0"/>
              <a:t>El concesionario de coches SalAuto S.L, ubicado en la provincia de Madrid, quiere una Api que muestre, las marcas y modelos de los vehículos que comercializan.</a:t>
            </a:r>
          </a:p>
          <a:p>
            <a:pPr algn="just"/>
            <a:r>
              <a:rPr lang="es-ES" altLang="en-US" sz="2400" dirty="0"/>
              <a:t>A su vez, desean llevar un registro de vehículos vendidos que puedan filtrar por marcas, modelo o por clientes, para futuras campañas publicitarias.</a:t>
            </a:r>
          </a:p>
          <a:p>
            <a:pPr marL="0" indent="0">
              <a:buNone/>
            </a:pPr>
            <a:endParaRPr lang="es-ES" dirty="0"/>
          </a:p>
        </p:txBody>
      </p:sp>
    </p:spTree>
    <p:extLst>
      <p:ext uri="{BB962C8B-B14F-4D97-AF65-F5344CB8AC3E}">
        <p14:creationId xmlns:p14="http://schemas.microsoft.com/office/powerpoint/2010/main" val="132064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A87CE-CF6C-75A9-5826-23EAD992562A}"/>
              </a:ext>
            </a:extLst>
          </p:cNvPr>
          <p:cNvSpPr>
            <a:spLocks noGrp="1"/>
          </p:cNvSpPr>
          <p:nvPr>
            <p:ph type="title"/>
          </p:nvPr>
        </p:nvSpPr>
        <p:spPr/>
        <p:txBody>
          <a:bodyPr/>
          <a:lstStyle/>
          <a:p>
            <a:r>
              <a:rPr lang="es-ES" dirty="0"/>
              <a:t>Tecnologías usadas</a:t>
            </a:r>
          </a:p>
        </p:txBody>
      </p:sp>
      <p:sp>
        <p:nvSpPr>
          <p:cNvPr id="3" name="Marcador de contenido 2">
            <a:extLst>
              <a:ext uri="{FF2B5EF4-FFF2-40B4-BE49-F238E27FC236}">
                <a16:creationId xmlns:a16="http://schemas.microsoft.com/office/drawing/2014/main" id="{9C39F774-B824-E084-8389-BEE55474250C}"/>
              </a:ext>
            </a:extLst>
          </p:cNvPr>
          <p:cNvSpPr>
            <a:spLocks noGrp="1"/>
          </p:cNvSpPr>
          <p:nvPr>
            <p:ph idx="1"/>
          </p:nvPr>
        </p:nvSpPr>
        <p:spPr>
          <a:xfrm>
            <a:off x="1371600" y="1694576"/>
            <a:ext cx="9601200" cy="4172824"/>
          </a:xfrm>
        </p:spPr>
        <p:txBody>
          <a:bodyPr>
            <a:normAutofit lnSpcReduction="10000"/>
          </a:bodyPr>
          <a:lstStyle/>
          <a:p>
            <a:pPr algn="just"/>
            <a:r>
              <a:rPr lang="es-ES" altLang="en-US" sz="2400" dirty="0"/>
              <a:t>Para las diferentes tareas que va a realizar nuestra API, utilizaremos las siguientes tecnologías:</a:t>
            </a:r>
          </a:p>
          <a:p>
            <a:pPr lvl="1" algn="just"/>
            <a:r>
              <a:rPr lang="es-ES" altLang="en-US" sz="2400" b="1" dirty="0"/>
              <a:t>JAVA: </a:t>
            </a:r>
            <a:r>
              <a:rPr lang="es-ES" altLang="en-US" sz="2400" dirty="0"/>
              <a:t>Como lenguaje de programación</a:t>
            </a:r>
            <a:r>
              <a:rPr lang="es-ES" altLang="en-US" sz="2400" b="1" dirty="0"/>
              <a:t>.</a:t>
            </a:r>
          </a:p>
          <a:p>
            <a:pPr lvl="1" algn="just"/>
            <a:r>
              <a:rPr lang="es-ES" altLang="en-US" sz="2400" b="1" dirty="0"/>
              <a:t>JPA</a:t>
            </a:r>
            <a:r>
              <a:rPr lang="es-ES" altLang="en-US" sz="2400" dirty="0"/>
              <a:t>: Será la encargada de realizar todas aquellas consultas a la base de datos.</a:t>
            </a:r>
          </a:p>
          <a:p>
            <a:pPr lvl="1"/>
            <a:r>
              <a:rPr lang="es-ES" altLang="en-US" sz="2400" b="1" dirty="0"/>
              <a:t>Conector MySQL</a:t>
            </a:r>
            <a:r>
              <a:rPr lang="es-ES" altLang="en-US" sz="2400" dirty="0"/>
              <a:t>: Nos proporciona la conexión con la base de datos.</a:t>
            </a:r>
          </a:p>
          <a:p>
            <a:pPr lvl="1"/>
            <a:r>
              <a:rPr lang="es-ES" altLang="en-US" sz="2400" b="1" dirty="0"/>
              <a:t>WorkBench</a:t>
            </a:r>
            <a:r>
              <a:rPr lang="es-ES" altLang="en-US" sz="2400" dirty="0"/>
              <a:t>: gestor de base de datos.</a:t>
            </a:r>
          </a:p>
          <a:p>
            <a:pPr lvl="1"/>
            <a:r>
              <a:rPr lang="es-ES" altLang="en-US" sz="2400" b="1" dirty="0"/>
              <a:t>Springboot</a:t>
            </a:r>
            <a:r>
              <a:rPr lang="es-ES" altLang="en-US" sz="2400" dirty="0"/>
              <a:t>: para realizar la api rest.</a:t>
            </a:r>
          </a:p>
          <a:p>
            <a:pPr lvl="1"/>
            <a:r>
              <a:rPr lang="es-ES" altLang="en-US" sz="2400" b="1" dirty="0">
                <a:sym typeface="+mn-ea"/>
              </a:rPr>
              <a:t>Postman</a:t>
            </a:r>
            <a:r>
              <a:rPr lang="es-ES" altLang="en-US" sz="2400" dirty="0">
                <a:sym typeface="+mn-ea"/>
              </a:rPr>
              <a:t>: </a:t>
            </a:r>
            <a:r>
              <a:rPr lang="es-ES" altLang="en-US" sz="2400" dirty="0"/>
              <a:t>Para comprobar el funcionamiento utilizaremos la aplicación.</a:t>
            </a:r>
          </a:p>
          <a:p>
            <a:pPr lvl="1"/>
            <a:endParaRPr lang="es-ES" sz="2400" dirty="0"/>
          </a:p>
        </p:txBody>
      </p:sp>
    </p:spTree>
    <p:extLst>
      <p:ext uri="{BB962C8B-B14F-4D97-AF65-F5344CB8AC3E}">
        <p14:creationId xmlns:p14="http://schemas.microsoft.com/office/powerpoint/2010/main" val="19430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Autofit/>
          </a:bodyPr>
          <a:lstStyle/>
          <a:p>
            <a:r>
              <a:rPr lang="es-ES" altLang="en-US" dirty="0"/>
              <a:t>Conexión y creación de base de datos</a:t>
            </a:r>
            <a:br>
              <a:rPr lang="es-ES" altLang="en-US" dirty="0"/>
            </a:br>
            <a:endParaRPr lang="es-E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lstStyle/>
          <a:p>
            <a:pPr marL="0" indent="0">
              <a:buNone/>
            </a:pPr>
            <a:r>
              <a:rPr lang="es-ES" altLang="en-US" sz="2400" dirty="0">
                <a:sym typeface="+mn-ea"/>
              </a:rPr>
              <a:t>Se crea una base de datos llamada </a:t>
            </a:r>
            <a:r>
              <a:rPr lang="es-ES" altLang="en-US" sz="2400" b="1" dirty="0">
                <a:sym typeface="+mn-ea"/>
              </a:rPr>
              <a:t>APIREST </a:t>
            </a:r>
            <a:r>
              <a:rPr lang="es-ES" altLang="en-US" sz="2400" dirty="0">
                <a:sym typeface="+mn-ea"/>
              </a:rPr>
              <a:t>en MySQL.</a:t>
            </a:r>
            <a:endParaRPr lang="es-ES" altLang="en-US" sz="2400" dirty="0"/>
          </a:p>
          <a:p>
            <a:pPr marL="0" indent="0">
              <a:buNone/>
            </a:pPr>
            <a:r>
              <a:rPr lang="es-ES" altLang="en-US" sz="2400" dirty="0">
                <a:sym typeface="+mn-ea"/>
              </a:rPr>
              <a:t>Con el siguiente modelo entidad-relación:</a:t>
            </a:r>
          </a:p>
          <a:p>
            <a:pPr marL="0" indent="0">
              <a:buNone/>
            </a:pPr>
            <a:endParaRPr lang="es-ES" altLang="en-US" sz="2400" dirty="0"/>
          </a:p>
          <a:p>
            <a:endParaRPr lang="es-ES" dirty="0"/>
          </a:p>
        </p:txBody>
      </p:sp>
      <p:pic>
        <p:nvPicPr>
          <p:cNvPr id="4" name="Imagen 3" descr="tablas">
            <a:extLst>
              <a:ext uri="{FF2B5EF4-FFF2-40B4-BE49-F238E27FC236}">
                <a16:creationId xmlns:a16="http://schemas.microsoft.com/office/drawing/2014/main" id="{61089A15-3569-4213-D041-1226CE5B52A7}"/>
              </a:ext>
            </a:extLst>
          </p:cNvPr>
          <p:cNvPicPr>
            <a:picLocks noChangeAspect="1"/>
          </p:cNvPicPr>
          <p:nvPr/>
        </p:nvPicPr>
        <p:blipFill>
          <a:blip r:embed="rId2"/>
          <a:stretch>
            <a:fillRect/>
          </a:stretch>
        </p:blipFill>
        <p:spPr>
          <a:xfrm>
            <a:off x="3377823" y="2450914"/>
            <a:ext cx="5555226" cy="382405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spPr>
      </p:pic>
    </p:spTree>
    <p:extLst>
      <p:ext uri="{BB962C8B-B14F-4D97-AF65-F5344CB8AC3E}">
        <p14:creationId xmlns:p14="http://schemas.microsoft.com/office/powerpoint/2010/main" val="246995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lstStyle/>
          <a:p>
            <a:pPr marL="0" indent="0">
              <a:buNone/>
            </a:pPr>
            <a:r>
              <a:rPr lang="es-ES" altLang="en-US" sz="2400" b="1" dirty="0">
                <a:sym typeface="+mn-ea"/>
              </a:rPr>
              <a:t>Propietario</a:t>
            </a:r>
            <a:r>
              <a:rPr lang="es-ES" altLang="en-US" sz="2400" dirty="0">
                <a:sym typeface="+mn-ea"/>
              </a:rPr>
              <a:t>: Contendrá los datos del propietario del vehículo comprado en el concesionario SalAuto S.L</a:t>
            </a:r>
            <a:endParaRPr lang="es-ES" altLang="en-US" sz="2400" dirty="0"/>
          </a:p>
          <a:p>
            <a:endParaRPr lang="es-ES" dirty="0"/>
          </a:p>
        </p:txBody>
      </p:sp>
      <p:pic>
        <p:nvPicPr>
          <p:cNvPr id="5" name="Imagen 4">
            <a:extLst>
              <a:ext uri="{FF2B5EF4-FFF2-40B4-BE49-F238E27FC236}">
                <a16:creationId xmlns:a16="http://schemas.microsoft.com/office/drawing/2014/main" id="{BABF3785-2479-D299-CDA3-2CF59EF8D21E}"/>
              </a:ext>
            </a:extLst>
          </p:cNvPr>
          <p:cNvPicPr>
            <a:picLocks noChangeAspect="1"/>
          </p:cNvPicPr>
          <p:nvPr/>
        </p:nvPicPr>
        <p:blipFill>
          <a:blip r:embed="rId2"/>
          <a:stretch>
            <a:fillRect/>
          </a:stretch>
        </p:blipFill>
        <p:spPr>
          <a:xfrm>
            <a:off x="1020702" y="2473960"/>
            <a:ext cx="6268720" cy="1910080"/>
          </a:xfrm>
          <a:prstGeom prst="rect">
            <a:avLst/>
          </a:prstGeom>
        </p:spPr>
      </p:pic>
      <p:pic>
        <p:nvPicPr>
          <p:cNvPr id="6" name="Imagen 5" descr="propietario">
            <a:extLst>
              <a:ext uri="{FF2B5EF4-FFF2-40B4-BE49-F238E27FC236}">
                <a16:creationId xmlns:a16="http://schemas.microsoft.com/office/drawing/2014/main" id="{E69FE30B-FC5F-8E7C-638B-E18FF7856651}"/>
              </a:ext>
            </a:extLst>
          </p:cNvPr>
          <p:cNvPicPr>
            <a:picLocks noChangeAspect="1"/>
          </p:cNvPicPr>
          <p:nvPr/>
        </p:nvPicPr>
        <p:blipFill>
          <a:blip r:embed="rId3"/>
          <a:stretch>
            <a:fillRect/>
          </a:stretch>
        </p:blipFill>
        <p:spPr>
          <a:xfrm>
            <a:off x="7640320" y="2440940"/>
            <a:ext cx="4175760" cy="3886200"/>
          </a:xfrm>
          <a:prstGeom prst="rect">
            <a:avLst/>
          </a:prstGeom>
        </p:spPr>
      </p:pic>
    </p:spTree>
    <p:extLst>
      <p:ext uri="{BB962C8B-B14F-4D97-AF65-F5344CB8AC3E}">
        <p14:creationId xmlns:p14="http://schemas.microsoft.com/office/powerpoint/2010/main" val="58713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normAutofit/>
          </a:bodyPr>
          <a:lstStyle/>
          <a:p>
            <a:pPr marL="0" indent="0">
              <a:buNone/>
            </a:pPr>
            <a:r>
              <a:rPr lang="es-ES" altLang="en-US" sz="2400" b="1" dirty="0"/>
              <a:t>Marca</a:t>
            </a:r>
            <a:endParaRPr lang="es-ES" sz="2400" dirty="0"/>
          </a:p>
        </p:txBody>
      </p:sp>
      <p:pic>
        <p:nvPicPr>
          <p:cNvPr id="4" name="Imagen 3" descr="marca_es">
            <a:extLst>
              <a:ext uri="{FF2B5EF4-FFF2-40B4-BE49-F238E27FC236}">
                <a16:creationId xmlns:a16="http://schemas.microsoft.com/office/drawing/2014/main" id="{58548978-00C6-7323-E0E2-C1180AC29C07}"/>
              </a:ext>
            </a:extLst>
          </p:cNvPr>
          <p:cNvPicPr>
            <a:picLocks noChangeAspect="1"/>
          </p:cNvPicPr>
          <p:nvPr/>
        </p:nvPicPr>
        <p:blipFill>
          <a:blip r:embed="rId2"/>
          <a:stretch>
            <a:fillRect/>
          </a:stretch>
        </p:blipFill>
        <p:spPr>
          <a:xfrm>
            <a:off x="972898" y="2253974"/>
            <a:ext cx="7129780" cy="1417955"/>
          </a:xfrm>
          <a:prstGeom prst="rect">
            <a:avLst/>
          </a:prstGeom>
        </p:spPr>
      </p:pic>
      <p:pic>
        <p:nvPicPr>
          <p:cNvPr id="7" name="Imagen 6">
            <a:extLst>
              <a:ext uri="{FF2B5EF4-FFF2-40B4-BE49-F238E27FC236}">
                <a16:creationId xmlns:a16="http://schemas.microsoft.com/office/drawing/2014/main" id="{687D767A-E84A-6EEC-9376-085DE98F8209}"/>
              </a:ext>
            </a:extLst>
          </p:cNvPr>
          <p:cNvPicPr>
            <a:picLocks noChangeAspect="1"/>
          </p:cNvPicPr>
          <p:nvPr/>
        </p:nvPicPr>
        <p:blipFill>
          <a:blip r:embed="rId3"/>
          <a:stretch>
            <a:fillRect/>
          </a:stretch>
        </p:blipFill>
        <p:spPr>
          <a:xfrm>
            <a:off x="9057640" y="2962952"/>
            <a:ext cx="1762760" cy="2980055"/>
          </a:xfrm>
          <a:prstGeom prst="rect">
            <a:avLst/>
          </a:prstGeom>
        </p:spPr>
      </p:pic>
    </p:spTree>
    <p:extLst>
      <p:ext uri="{BB962C8B-B14F-4D97-AF65-F5344CB8AC3E}">
        <p14:creationId xmlns:p14="http://schemas.microsoft.com/office/powerpoint/2010/main" val="208057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normAutofit/>
          </a:bodyPr>
          <a:lstStyle/>
          <a:p>
            <a:pPr marL="0" indent="0">
              <a:buNone/>
            </a:pPr>
            <a:r>
              <a:rPr lang="es-ES" altLang="en-US" sz="2400" b="1" dirty="0"/>
              <a:t>Modelo</a:t>
            </a:r>
            <a:endParaRPr lang="es-ES" sz="2400" dirty="0"/>
          </a:p>
        </p:txBody>
      </p:sp>
      <p:pic>
        <p:nvPicPr>
          <p:cNvPr id="5" name="Imagen 4" descr="modelo_tab">
            <a:extLst>
              <a:ext uri="{FF2B5EF4-FFF2-40B4-BE49-F238E27FC236}">
                <a16:creationId xmlns:a16="http://schemas.microsoft.com/office/drawing/2014/main" id="{82071067-3834-D605-67A5-AA6949040837}"/>
              </a:ext>
            </a:extLst>
          </p:cNvPr>
          <p:cNvPicPr>
            <a:picLocks noChangeAspect="1"/>
          </p:cNvPicPr>
          <p:nvPr/>
        </p:nvPicPr>
        <p:blipFill>
          <a:blip r:embed="rId2"/>
          <a:stretch>
            <a:fillRect/>
          </a:stretch>
        </p:blipFill>
        <p:spPr>
          <a:xfrm>
            <a:off x="1219200" y="2267124"/>
            <a:ext cx="6689725" cy="1662430"/>
          </a:xfrm>
          <a:prstGeom prst="rect">
            <a:avLst/>
          </a:prstGeom>
        </p:spPr>
      </p:pic>
      <p:pic>
        <p:nvPicPr>
          <p:cNvPr id="6" name="Imagen 5" descr="modelo_reg">
            <a:extLst>
              <a:ext uri="{FF2B5EF4-FFF2-40B4-BE49-F238E27FC236}">
                <a16:creationId xmlns:a16="http://schemas.microsoft.com/office/drawing/2014/main" id="{27E18CB2-C542-848E-5550-68A6416002AD}"/>
              </a:ext>
            </a:extLst>
          </p:cNvPr>
          <p:cNvPicPr>
            <a:picLocks noChangeAspect="1"/>
          </p:cNvPicPr>
          <p:nvPr/>
        </p:nvPicPr>
        <p:blipFill>
          <a:blip r:embed="rId3"/>
          <a:stretch>
            <a:fillRect/>
          </a:stretch>
        </p:blipFill>
        <p:spPr>
          <a:xfrm>
            <a:off x="8335373" y="2676525"/>
            <a:ext cx="3228340" cy="3190875"/>
          </a:xfrm>
          <a:prstGeom prst="rect">
            <a:avLst/>
          </a:prstGeom>
        </p:spPr>
      </p:pic>
    </p:spTree>
    <p:extLst>
      <p:ext uri="{BB962C8B-B14F-4D97-AF65-F5344CB8AC3E}">
        <p14:creationId xmlns:p14="http://schemas.microsoft.com/office/powerpoint/2010/main" val="310227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7C7E3-29FA-CAAC-B098-AFB37E51D648}"/>
              </a:ext>
            </a:extLst>
          </p:cNvPr>
          <p:cNvSpPr>
            <a:spLocks noGrp="1"/>
          </p:cNvSpPr>
          <p:nvPr>
            <p:ph type="title"/>
          </p:nvPr>
        </p:nvSpPr>
        <p:spPr>
          <a:xfrm>
            <a:off x="1371600" y="685800"/>
            <a:ext cx="9601200" cy="790662"/>
          </a:xfrm>
        </p:spPr>
        <p:txBody>
          <a:bodyPr>
            <a:normAutofit fontScale="90000"/>
          </a:bodyPr>
          <a:lstStyle/>
          <a:p>
            <a:r>
              <a:rPr lang="es-ES" altLang="en-US" dirty="0"/>
              <a:t>Conexión y creación de base de datos</a:t>
            </a:r>
            <a:br>
              <a:rPr lang="es-ES" altLang="en-US" dirty="0"/>
            </a:br>
            <a:endParaRPr lang="es-ES" dirty="0"/>
          </a:p>
        </p:txBody>
      </p:sp>
      <p:sp>
        <p:nvSpPr>
          <p:cNvPr id="3" name="Marcador de contenido 2">
            <a:extLst>
              <a:ext uri="{FF2B5EF4-FFF2-40B4-BE49-F238E27FC236}">
                <a16:creationId xmlns:a16="http://schemas.microsoft.com/office/drawing/2014/main" id="{3E4EF3AA-0DC5-4AF4-9F00-33C45745FB8C}"/>
              </a:ext>
            </a:extLst>
          </p:cNvPr>
          <p:cNvSpPr>
            <a:spLocks noGrp="1"/>
          </p:cNvSpPr>
          <p:nvPr>
            <p:ph idx="1"/>
          </p:nvPr>
        </p:nvSpPr>
        <p:spPr>
          <a:xfrm>
            <a:off x="1371600" y="1476462"/>
            <a:ext cx="9601200" cy="4390938"/>
          </a:xfrm>
        </p:spPr>
        <p:txBody>
          <a:bodyPr>
            <a:normAutofit/>
          </a:bodyPr>
          <a:lstStyle/>
          <a:p>
            <a:pPr marL="0" indent="0">
              <a:buNone/>
            </a:pPr>
            <a:r>
              <a:rPr lang="es-ES" altLang="en-US" sz="2400" b="1" dirty="0"/>
              <a:t>Coche</a:t>
            </a:r>
            <a:endParaRPr lang="es-ES" sz="2400" dirty="0"/>
          </a:p>
        </p:txBody>
      </p:sp>
      <p:pic>
        <p:nvPicPr>
          <p:cNvPr id="4" name="Imagen 3" descr="coche_tabl">
            <a:extLst>
              <a:ext uri="{FF2B5EF4-FFF2-40B4-BE49-F238E27FC236}">
                <a16:creationId xmlns:a16="http://schemas.microsoft.com/office/drawing/2014/main" id="{8F1DDEDC-B95D-A13C-C620-1BFA887C0AF8}"/>
              </a:ext>
            </a:extLst>
          </p:cNvPr>
          <p:cNvPicPr>
            <a:picLocks noChangeAspect="1"/>
          </p:cNvPicPr>
          <p:nvPr/>
        </p:nvPicPr>
        <p:blipFill>
          <a:blip r:embed="rId2"/>
          <a:stretch>
            <a:fillRect/>
          </a:stretch>
        </p:blipFill>
        <p:spPr>
          <a:xfrm>
            <a:off x="1219200" y="1994112"/>
            <a:ext cx="5709285" cy="2393315"/>
          </a:xfrm>
          <a:prstGeom prst="rect">
            <a:avLst/>
          </a:prstGeom>
        </p:spPr>
      </p:pic>
      <p:pic>
        <p:nvPicPr>
          <p:cNvPr id="7" name="Imagen 6" descr="coche_reg">
            <a:extLst>
              <a:ext uri="{FF2B5EF4-FFF2-40B4-BE49-F238E27FC236}">
                <a16:creationId xmlns:a16="http://schemas.microsoft.com/office/drawing/2014/main" id="{5D4B4161-CA4C-84AA-DD65-EF509597CCF8}"/>
              </a:ext>
            </a:extLst>
          </p:cNvPr>
          <p:cNvPicPr>
            <a:picLocks noChangeAspect="1"/>
          </p:cNvPicPr>
          <p:nvPr/>
        </p:nvPicPr>
        <p:blipFill>
          <a:blip r:embed="rId3"/>
          <a:stretch>
            <a:fillRect/>
          </a:stretch>
        </p:blipFill>
        <p:spPr>
          <a:xfrm>
            <a:off x="6096000" y="3261384"/>
            <a:ext cx="5316220" cy="2748280"/>
          </a:xfrm>
          <a:prstGeom prst="rect">
            <a:avLst/>
          </a:prstGeom>
        </p:spPr>
      </p:pic>
    </p:spTree>
    <p:extLst>
      <p:ext uri="{BB962C8B-B14F-4D97-AF65-F5344CB8AC3E}">
        <p14:creationId xmlns:p14="http://schemas.microsoft.com/office/powerpoint/2010/main" val="3671263618"/>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152</TotalTime>
  <Words>749</Words>
  <Application>Microsoft Office PowerPoint</Application>
  <PresentationFormat>Panorámica</PresentationFormat>
  <Paragraphs>95</Paragraphs>
  <Slides>28</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28</vt:i4>
      </vt:variant>
    </vt:vector>
  </HeadingPairs>
  <TitlesOfParts>
    <vt:vector size="30" baseType="lpstr">
      <vt:lpstr>Franklin Gothic Book</vt:lpstr>
      <vt:lpstr>Recorte</vt:lpstr>
      <vt:lpstr>SalAuto S.L</vt:lpstr>
      <vt:lpstr>Índice</vt:lpstr>
      <vt:lpstr>Descripción del proyecto</vt:lpstr>
      <vt:lpstr>Tecnologías usadas</vt:lpstr>
      <vt:lpstr>Conexión y creación de base de datos </vt:lpstr>
      <vt:lpstr>Conexión y creación de base de datos </vt:lpstr>
      <vt:lpstr>Conexión y creación de base de datos </vt:lpstr>
      <vt:lpstr>Conexión y creación de base de datos </vt:lpstr>
      <vt:lpstr>Conexión y creación de base de datos </vt:lpstr>
      <vt:lpstr>Conexión y creación de base de datos </vt:lpstr>
      <vt:lpstr>Test BBDD</vt:lpstr>
      <vt:lpstr>Clases de Java</vt:lpstr>
      <vt:lpstr>Clases de Java</vt:lpstr>
      <vt:lpstr>Clases de Java</vt:lpstr>
      <vt:lpstr>Clases de Java</vt:lpstr>
      <vt:lpstr>Clases de Java</vt:lpstr>
      <vt:lpstr>JPA</vt:lpstr>
      <vt:lpstr>Springboot</vt:lpstr>
      <vt:lpstr>Springboot</vt:lpstr>
      <vt:lpstr>POSTMAN</vt:lpstr>
      <vt:lpstr>POSTMAN</vt:lpstr>
      <vt:lpstr>POSTMAN</vt:lpstr>
      <vt:lpstr>POSTMAN</vt:lpstr>
      <vt:lpstr>POSTMAN</vt:lpstr>
      <vt:lpstr>POSTMAN</vt:lpstr>
      <vt:lpstr>Conclusión </vt:lpstr>
      <vt:lpstr>Conclusión</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SalAuto S.L</dc:title>
  <dc:creator>Alejandra Sanz</dc:creator>
  <cp:lastModifiedBy>Alejandra Sanz</cp:lastModifiedBy>
  <cp:revision>3</cp:revision>
  <dcterms:created xsi:type="dcterms:W3CDTF">2024-01-31T21:39:55Z</dcterms:created>
  <dcterms:modified xsi:type="dcterms:W3CDTF">2024-02-01T19:53:01Z</dcterms:modified>
</cp:coreProperties>
</file>