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2" r:id="rId26"/>
    <p:sldId id="283" r:id="rId27"/>
    <p:sldId id="281" r:id="rId28"/>
    <p:sldId id="284" r:id="rId29"/>
    <p:sldId id="287" r:id="rId30"/>
    <p:sldId id="26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33B65C4-A251-48B5-9198-5BB691CCE9C6}" type="datetimeFigureOut">
              <a:rPr lang="es-ES" smtClean="0"/>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491B3C7-9435-4831-A8BB-DA7A24336932}" type="slidenum">
              <a:rPr lang="es-ES" smtClean="0"/>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33B65C4-A251-48B5-9198-5BB691CCE9C6}" type="datetimeFigureOut">
              <a:rPr lang="es-ES" smtClean="0"/>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491B3C7-9435-4831-A8BB-DA7A24336932}" type="slidenum">
              <a:rPr lang="es-ES" smtClean="0"/>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Date Placeholder 4"/>
          <p:cNvSpPr>
            <a:spLocks noGrp="1"/>
          </p:cNvSpPr>
          <p:nvPr>
            <p:ph type="dt" sz="half" idx="10"/>
          </p:nvPr>
        </p:nvSpPr>
        <p:spPr/>
        <p:txBody>
          <a:bodyPr/>
          <a:lstStyle/>
          <a:p>
            <a:fld id="{C33B65C4-A251-48B5-9198-5BB691CCE9C6}"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7" name="Date Placeholder 6"/>
          <p:cNvSpPr>
            <a:spLocks noGrp="1"/>
          </p:cNvSpPr>
          <p:nvPr>
            <p:ph type="dt" sz="half" idx="10"/>
          </p:nvPr>
        </p:nvSpPr>
        <p:spPr/>
        <p:txBody>
          <a:bodyPr/>
          <a:lstStyle/>
          <a:p>
            <a:fld id="{C33B65C4-A251-48B5-9198-5BB691CCE9C6}" type="datetimeFigureOut">
              <a:rPr lang="es-ES" smtClean="0"/>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3B65C4-A251-48B5-9198-5BB691CCE9C6}" type="datetimeFigureOut">
              <a:rPr lang="es-ES" smtClean="0"/>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B65C4-A251-48B5-9198-5BB691CCE9C6}" type="datetimeFigureOut">
              <a:rPr lang="es-ES" smtClean="0"/>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491B3C7-9435-4831-A8BB-DA7A24336932}" type="slidenum">
              <a:rPr lang="es-ES" smtClean="0"/>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3B65C4-A251-48B5-9198-5BB691CCE9C6}" type="datetimeFigureOut">
              <a:rPr lang="es-ES" smtClean="0"/>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91B3C7-9435-4831-A8BB-DA7A24336932}" type="slidenum">
              <a:rPr lang="es-ES" smtClean="0"/>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3B65C4-A251-48B5-9198-5BB691CCE9C6}" type="datetimeFigureOut">
              <a:rPr lang="es-ES" smtClean="0"/>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91B3C7-9435-4831-A8BB-DA7A24336932}" type="slidenum">
              <a:rPr lang="es-ES" smtClean="0"/>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33B65C4-A251-48B5-9198-5BB691CCE9C6}" type="datetimeFigureOut">
              <a:rPr lang="es-ES" smtClean="0"/>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491B3C7-9435-4831-A8BB-DA7A24336932}" type="slidenum">
              <a:rPr lang="es-ES" smtClean="0"/>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hyperlink" Target="https://start.spring.io/"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1">
            <a:alphaModFix amt="40000"/>
          </a:blip>
          <a:srcRect t="15334" b="5161"/>
          <a:stretch>
            <a:fillRect/>
          </a:stretch>
        </p:blipFill>
        <p:spPr>
          <a:xfrm>
            <a:off x="20" y="10"/>
            <a:ext cx="12191980" cy="6857990"/>
          </a:xfrm>
          <a:prstGeom prst="rect">
            <a:avLst/>
          </a:prstGeom>
        </p:spPr>
      </p:pic>
      <p:sp>
        <p:nvSpPr>
          <p:cNvPr id="2" name="Título 1"/>
          <p:cNvSpPr>
            <a:spLocks noGrp="1"/>
          </p:cNvSpPr>
          <p:nvPr>
            <p:ph type="ctrTitle"/>
          </p:nvPr>
        </p:nvSpPr>
        <p:spPr>
          <a:xfrm>
            <a:off x="1915128" y="1788454"/>
            <a:ext cx="8361229" cy="2098226"/>
          </a:xfrm>
        </p:spPr>
        <p:txBody>
          <a:bodyPr>
            <a:normAutofit/>
          </a:bodyPr>
          <a:lstStyle/>
          <a:p>
            <a:r>
              <a:rPr lang="es-ES" sz="8000" b="1" dirty="0"/>
              <a:t>SalAuto S.L</a:t>
            </a:r>
            <a:endParaRPr lang="es-ES" sz="8000" b="1" dirty="0"/>
          </a:p>
        </p:txBody>
      </p:sp>
      <p:sp>
        <p:nvSpPr>
          <p:cNvPr id="3" name="Subtítulo 2"/>
          <p:cNvSpPr>
            <a:spLocks noGrp="1"/>
          </p:cNvSpPr>
          <p:nvPr>
            <p:ph type="subTitle" idx="1"/>
          </p:nvPr>
        </p:nvSpPr>
        <p:spPr>
          <a:xfrm>
            <a:off x="2679906" y="3956279"/>
            <a:ext cx="6831673" cy="1086237"/>
          </a:xfrm>
        </p:spPr>
        <p:txBody>
          <a:bodyPr>
            <a:normAutofit/>
          </a:bodyPr>
          <a:lstStyle/>
          <a:p>
            <a:pPr>
              <a:spcAft>
                <a:spcPts val="600"/>
              </a:spcAft>
            </a:pPr>
            <a:r>
              <a:rPr lang="es-ES" altLang="en-US" sz="2800" b="1" dirty="0"/>
              <a:t>Pedro Sanz Rodríguez</a:t>
            </a:r>
            <a:endParaRPr lang="es-ES" altLang="en-US" sz="2800" b="1"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normAutofit/>
          </a:bodyPr>
          <a:lstStyle/>
          <a:p>
            <a:pPr marL="0" indent="0">
              <a:buNone/>
            </a:pPr>
            <a:r>
              <a:rPr lang="es-ES" altLang="en-US" sz="2400" b="1" dirty="0"/>
              <a:t>Pack</a:t>
            </a:r>
            <a:endParaRPr lang="es-ES" sz="2400" dirty="0"/>
          </a:p>
        </p:txBody>
      </p:sp>
      <p:pic>
        <p:nvPicPr>
          <p:cNvPr id="4" name="Imagen 3" descr="pack"/>
          <p:cNvPicPr>
            <a:picLocks noChangeAspect="1"/>
          </p:cNvPicPr>
          <p:nvPr/>
        </p:nvPicPr>
        <p:blipFill>
          <a:blip r:embed="rId1"/>
          <a:stretch>
            <a:fillRect/>
          </a:stretch>
        </p:blipFill>
        <p:spPr>
          <a:xfrm>
            <a:off x="1219200" y="2065694"/>
            <a:ext cx="5859780" cy="2540000"/>
          </a:xfrm>
          <a:prstGeom prst="rect">
            <a:avLst/>
          </a:prstGeom>
        </p:spPr>
      </p:pic>
      <p:pic>
        <p:nvPicPr>
          <p:cNvPr id="7" name="Imagen 6" descr="reg_pack"/>
          <p:cNvPicPr>
            <a:picLocks noChangeAspect="1"/>
          </p:cNvPicPr>
          <p:nvPr/>
        </p:nvPicPr>
        <p:blipFill>
          <a:blip r:embed="rId2"/>
          <a:stretch>
            <a:fillRect/>
          </a:stretch>
        </p:blipFill>
        <p:spPr>
          <a:xfrm>
            <a:off x="7703275" y="2906434"/>
            <a:ext cx="3970020" cy="3398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Test BBDD</a:t>
            </a:r>
            <a:endParaRPr lang="es-ES" altLang="en-US" dirty="0"/>
          </a:p>
        </p:txBody>
      </p:sp>
      <p:sp>
        <p:nvSpPr>
          <p:cNvPr id="3" name="Marcador de contenido 2"/>
          <p:cNvSpPr>
            <a:spLocks noGrp="1"/>
          </p:cNvSpPr>
          <p:nvPr>
            <p:ph idx="1"/>
          </p:nvPr>
        </p:nvSpPr>
        <p:spPr>
          <a:xfrm>
            <a:off x="1371600" y="1476462"/>
            <a:ext cx="9601200" cy="4390938"/>
          </a:xfrm>
        </p:spPr>
        <p:txBody>
          <a:bodyPr>
            <a:normAutofit/>
          </a:bodyPr>
          <a:lstStyle/>
          <a:p>
            <a:r>
              <a:rPr lang="es-ES" altLang="en-US" sz="2400" dirty="0"/>
              <a:t>Para comprobar su funcionamiento en la base de datos, realizamos una prueba en Workbench.</a:t>
            </a:r>
            <a:endParaRPr lang="es-ES" altLang="en-US" sz="2400" dirty="0"/>
          </a:p>
        </p:txBody>
      </p:sp>
      <p:pic>
        <p:nvPicPr>
          <p:cNvPr id="5" name="Imagen 4" descr="workbench"/>
          <p:cNvPicPr>
            <a:picLocks noChangeAspect="1"/>
          </p:cNvPicPr>
          <p:nvPr/>
        </p:nvPicPr>
        <p:blipFill>
          <a:blip r:embed="rId1"/>
          <a:stretch>
            <a:fillRect/>
          </a:stretch>
        </p:blipFill>
        <p:spPr>
          <a:xfrm>
            <a:off x="3697922" y="2466171"/>
            <a:ext cx="4796155" cy="3957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p:cNvSpPr>
            <a:spLocks noGrp="1"/>
          </p:cNvSpPr>
          <p:nvPr>
            <p:ph idx="1"/>
          </p:nvPr>
        </p:nvSpPr>
        <p:spPr>
          <a:xfrm>
            <a:off x="1791050" y="2078372"/>
            <a:ext cx="9601200" cy="1184946"/>
          </a:xfrm>
        </p:spPr>
        <p:txBody>
          <a:bodyPr>
            <a:normAutofit/>
          </a:bodyPr>
          <a:lstStyle/>
          <a:p>
            <a:pPr marL="0" indent="0">
              <a:buNone/>
            </a:pPr>
            <a:r>
              <a:rPr lang="es-ES" altLang="en-US" sz="2600" dirty="0">
                <a:sym typeface="+mn-ea"/>
              </a:rPr>
              <a:t>Comenzaremos por crear lo necesario para nuestra Api en </a:t>
            </a:r>
            <a:r>
              <a:rPr lang="es-ES" altLang="en-US" sz="2600" dirty="0">
                <a:sym typeface="+mn-ea"/>
                <a:hlinkClick r:id="rId1" action="ppaction://hlinkfile"/>
              </a:rPr>
              <a:t>https://start.spring.io/</a:t>
            </a:r>
            <a:endParaRPr lang="es-ES" altLang="en-US" sz="2600" dirty="0">
              <a:sym typeface="+mn-ea"/>
            </a:endParaRPr>
          </a:p>
          <a:p>
            <a:pPr marL="0" indent="0">
              <a:buNone/>
            </a:pPr>
            <a:endParaRPr lang="es-ES" altLang="en-US" sz="3600" dirty="0"/>
          </a:p>
        </p:txBody>
      </p:sp>
      <p:pic>
        <p:nvPicPr>
          <p:cNvPr id="4" name="Imagen 3" descr="api"/>
          <p:cNvPicPr>
            <a:picLocks noChangeAspect="1"/>
          </p:cNvPicPr>
          <p:nvPr/>
        </p:nvPicPr>
        <p:blipFill>
          <a:blip r:embed="rId2"/>
          <a:stretch>
            <a:fillRect/>
          </a:stretch>
        </p:blipFill>
        <p:spPr>
          <a:xfrm>
            <a:off x="2869882" y="3177459"/>
            <a:ext cx="6604635" cy="3526155"/>
          </a:xfrm>
          <a:prstGeom prst="rect">
            <a:avLst/>
          </a:prstGeom>
          <a:effectLst>
            <a:outerShdw blurRad="50800" dist="38100" algn="l" rotWithShape="0">
              <a:schemeClr val="accent4">
                <a:lumMod val="60000"/>
                <a:lumOff val="40000"/>
                <a:alpha val="40000"/>
              </a:schemeClr>
            </a:outerShdw>
          </a:effectLst>
        </p:spPr>
      </p:pic>
      <p:sp>
        <p:nvSpPr>
          <p:cNvPr id="5" name="Marcador de contenido 2"/>
          <p:cNvSpPr txBox="1"/>
          <p:nvPr/>
        </p:nvSpPr>
        <p:spPr>
          <a:xfrm>
            <a:off x="1371600" y="1409350"/>
            <a:ext cx="9601200" cy="1602298"/>
          </a:xfrm>
          <a:prstGeom prst="rect">
            <a:avLst/>
          </a:prstGeom>
        </p:spPr>
        <p:txBody>
          <a:bodyPr vert="horz"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altLang="en-US" sz="2600" dirty="0"/>
              <a:t>Para el proyecto realizaremos una Api Rest con un modelo MVC.</a:t>
            </a:r>
            <a:endParaRPr lang="es-ES" alt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p:cNvSpPr>
            <a:spLocks noGrp="1"/>
          </p:cNvSpPr>
          <p:nvPr>
            <p:ph idx="1"/>
          </p:nvPr>
        </p:nvSpPr>
        <p:spPr>
          <a:xfrm>
            <a:off x="1371600" y="1826702"/>
            <a:ext cx="9601200" cy="1184946"/>
          </a:xfrm>
        </p:spPr>
        <p:txBody>
          <a:bodyPr>
            <a:normAutofit lnSpcReduction="10000"/>
          </a:bodyPr>
          <a:lstStyle/>
          <a:p>
            <a:r>
              <a:rPr lang="es-ES" altLang="en-US" sz="2400" dirty="0"/>
              <a:t>Una vez instalado nuestro proyecto en nuestro IDE, vamos a crear las siguientes clases:</a:t>
            </a:r>
            <a:endParaRPr lang="es-ES" altLang="en-US" sz="2400" dirty="0"/>
          </a:p>
          <a:p>
            <a:r>
              <a:rPr lang="es-ES" altLang="en-US" sz="2400" dirty="0"/>
              <a:t>Coche</a:t>
            </a:r>
            <a:endParaRPr lang="es-ES" altLang="en-US" sz="2400" dirty="0"/>
          </a:p>
        </p:txBody>
      </p:sp>
      <p:pic>
        <p:nvPicPr>
          <p:cNvPr id="5" name="Imagen 4" descr="coche"/>
          <p:cNvPicPr>
            <a:picLocks noChangeAspect="1"/>
          </p:cNvPicPr>
          <p:nvPr/>
        </p:nvPicPr>
        <p:blipFill>
          <a:blip r:embed="rId1"/>
          <a:stretch>
            <a:fillRect/>
          </a:stretch>
        </p:blipFill>
        <p:spPr>
          <a:xfrm>
            <a:off x="4192587" y="2609577"/>
            <a:ext cx="3806825" cy="3909695"/>
          </a:xfrm>
          <a:prstGeom prst="rect">
            <a:avLst/>
          </a:prstGeom>
          <a:effectLst>
            <a:outerShdw blurRad="50800" dist="38100" algn="l" rotWithShape="0">
              <a:schemeClr val="accent5">
                <a:alpha val="40000"/>
              </a:scheme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altLang="en-US" dirty="0">
                <a:sym typeface="+mn-ea"/>
              </a:rPr>
              <a:t>Clases de Java</a:t>
            </a:r>
            <a:endParaRPr lang="es-ES" altLang="en-US" dirty="0"/>
          </a:p>
        </p:txBody>
      </p:sp>
      <p:sp>
        <p:nvSpPr>
          <p:cNvPr id="3" name="Marcador de contenido 2"/>
          <p:cNvSpPr>
            <a:spLocks noGrp="1"/>
          </p:cNvSpPr>
          <p:nvPr>
            <p:ph sz="half" idx="1"/>
          </p:nvPr>
        </p:nvSpPr>
        <p:spPr/>
        <p:txBody>
          <a:bodyPr>
            <a:normAutofit/>
          </a:bodyPr>
          <a:lstStyle/>
          <a:p>
            <a:r>
              <a:rPr lang="es-ES" altLang="en-US" sz="2400" dirty="0"/>
              <a:t>Marca</a:t>
            </a:r>
            <a:endParaRPr lang="es-ES" altLang="en-US" sz="2400" dirty="0"/>
          </a:p>
        </p:txBody>
      </p:sp>
      <p:sp>
        <p:nvSpPr>
          <p:cNvPr id="4" name="Marcador de contenido 3"/>
          <p:cNvSpPr>
            <a:spLocks noGrp="1"/>
          </p:cNvSpPr>
          <p:nvPr>
            <p:ph sz="half" idx="2"/>
          </p:nvPr>
        </p:nvSpPr>
        <p:spPr/>
        <p:txBody>
          <a:bodyPr>
            <a:normAutofit/>
          </a:bodyPr>
          <a:lstStyle/>
          <a:p>
            <a:r>
              <a:rPr lang="es-ES" sz="2400" dirty="0"/>
              <a:t>Modelo</a:t>
            </a:r>
            <a:endParaRPr lang="es-ES" sz="2400" dirty="0"/>
          </a:p>
        </p:txBody>
      </p:sp>
      <p:pic>
        <p:nvPicPr>
          <p:cNvPr id="6" name="Imagen 5" descr="marca"/>
          <p:cNvPicPr>
            <a:picLocks noChangeAspect="1"/>
          </p:cNvPicPr>
          <p:nvPr/>
        </p:nvPicPr>
        <p:blipFill>
          <a:blip r:embed="rId1"/>
          <a:stretch>
            <a:fillRect/>
          </a:stretch>
        </p:blipFill>
        <p:spPr>
          <a:xfrm>
            <a:off x="1589714" y="2838518"/>
            <a:ext cx="3376569" cy="3434241"/>
          </a:xfrm>
          <a:prstGeom prst="rect">
            <a:avLst/>
          </a:prstGeom>
          <a:effectLst/>
        </p:spPr>
      </p:pic>
      <p:pic>
        <p:nvPicPr>
          <p:cNvPr id="7" name="Imagen 6" descr="modelo"/>
          <p:cNvPicPr>
            <a:picLocks noChangeAspect="1"/>
          </p:cNvPicPr>
          <p:nvPr/>
        </p:nvPicPr>
        <p:blipFill>
          <a:blip r:embed="rId2"/>
          <a:stretch>
            <a:fillRect/>
          </a:stretch>
        </p:blipFill>
        <p:spPr>
          <a:xfrm>
            <a:off x="6448118" y="2838518"/>
            <a:ext cx="3376570" cy="3532254"/>
          </a:xfrm>
          <a:prstGeom prst="rect">
            <a:avLst/>
          </a:prstGeom>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Propietario</a:t>
            </a:r>
            <a:endParaRPr lang="es-ES" altLang="en-US" sz="2400" dirty="0"/>
          </a:p>
        </p:txBody>
      </p:sp>
      <p:pic>
        <p:nvPicPr>
          <p:cNvPr id="4" name="Imagen 3" descr="propietario"/>
          <p:cNvPicPr>
            <a:picLocks noChangeAspect="1"/>
          </p:cNvPicPr>
          <p:nvPr/>
        </p:nvPicPr>
        <p:blipFill>
          <a:blip r:embed="rId1"/>
          <a:stretch>
            <a:fillRect/>
          </a:stretch>
        </p:blipFill>
        <p:spPr>
          <a:xfrm>
            <a:off x="3546475" y="1927659"/>
            <a:ext cx="5251450" cy="4771390"/>
          </a:xfrm>
          <a:prstGeom prst="rect">
            <a:avLst/>
          </a:prstGeom>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altLang="en-US" dirty="0">
                <a:sym typeface="+mn-ea"/>
              </a:rPr>
              <a:t>Clases de Java</a:t>
            </a:r>
            <a:endParaRPr lang="es-ES" altLang="en-US" dirty="0"/>
          </a:p>
        </p:txBody>
      </p:sp>
      <p:sp>
        <p:nvSpPr>
          <p:cNvPr id="3" name="Marcador de contenido 2"/>
          <p:cNvSpPr>
            <a:spLocks noGrp="1"/>
          </p:cNvSpPr>
          <p:nvPr>
            <p:ph sz="half" idx="1"/>
          </p:nvPr>
        </p:nvSpPr>
        <p:spPr/>
        <p:txBody>
          <a:bodyPr>
            <a:normAutofit/>
          </a:bodyPr>
          <a:lstStyle/>
          <a:p>
            <a:r>
              <a:rPr lang="es-ES" altLang="en-US" sz="2400" dirty="0"/>
              <a:t>Pack</a:t>
            </a:r>
            <a:endParaRPr lang="es-ES" altLang="en-US" sz="2400" dirty="0"/>
          </a:p>
        </p:txBody>
      </p:sp>
      <p:pic>
        <p:nvPicPr>
          <p:cNvPr id="5" name="Imagen 4" descr="tabpack1"/>
          <p:cNvPicPr>
            <a:picLocks noChangeAspect="1"/>
          </p:cNvPicPr>
          <p:nvPr/>
        </p:nvPicPr>
        <p:blipFill>
          <a:blip r:embed="rId1"/>
          <a:stretch>
            <a:fillRect/>
          </a:stretch>
        </p:blipFill>
        <p:spPr>
          <a:xfrm>
            <a:off x="2879960" y="2285999"/>
            <a:ext cx="3370396" cy="4255815"/>
          </a:xfrm>
          <a:prstGeom prst="rect">
            <a:avLst/>
          </a:prstGeom>
        </p:spPr>
      </p:pic>
      <p:pic>
        <p:nvPicPr>
          <p:cNvPr id="8" name="Imagen 7" descr="tabpack2"/>
          <p:cNvPicPr>
            <a:picLocks noChangeAspect="1"/>
          </p:cNvPicPr>
          <p:nvPr/>
        </p:nvPicPr>
        <p:blipFill>
          <a:blip r:embed="rId2"/>
          <a:stretch>
            <a:fillRect/>
          </a:stretch>
        </p:blipFill>
        <p:spPr>
          <a:xfrm>
            <a:off x="6866037" y="2283197"/>
            <a:ext cx="3662147" cy="42586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JPA</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Utilizada principalmente para la relación entre las entidades y consultas derivadas.</a:t>
            </a:r>
            <a:endParaRPr lang="es-ES" altLang="en-US" sz="2400" dirty="0"/>
          </a:p>
        </p:txBody>
      </p:sp>
      <p:pic>
        <p:nvPicPr>
          <p:cNvPr id="5" name="Imagen 4" descr="jpa1"/>
          <p:cNvPicPr>
            <a:picLocks noChangeAspect="1"/>
          </p:cNvPicPr>
          <p:nvPr/>
        </p:nvPicPr>
        <p:blipFill>
          <a:blip r:embed="rId1"/>
          <a:stretch>
            <a:fillRect/>
          </a:stretch>
        </p:blipFill>
        <p:spPr>
          <a:xfrm>
            <a:off x="987425" y="3016411"/>
            <a:ext cx="5108575" cy="2835910"/>
          </a:xfrm>
          <a:prstGeom prst="rect">
            <a:avLst/>
          </a:prstGeom>
        </p:spPr>
      </p:pic>
      <p:pic>
        <p:nvPicPr>
          <p:cNvPr id="6" name="Imagen 5" descr="jpa2"/>
          <p:cNvPicPr>
            <a:picLocks noChangeAspect="1"/>
          </p:cNvPicPr>
          <p:nvPr/>
        </p:nvPicPr>
        <p:blipFill>
          <a:blip r:embed="rId2"/>
          <a:stretch>
            <a:fillRect/>
          </a:stretch>
        </p:blipFill>
        <p:spPr>
          <a:xfrm>
            <a:off x="6332525" y="3006886"/>
            <a:ext cx="5685155" cy="2845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t>Springboot</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Controlador: Creados para las operaciones CRUD y consultas a las bases de datos.</a:t>
            </a:r>
            <a:endParaRPr lang="es-ES" altLang="en-US" sz="2400" dirty="0"/>
          </a:p>
        </p:txBody>
      </p:sp>
      <p:pic>
        <p:nvPicPr>
          <p:cNvPr id="4" name="Imagen 3" descr="controller1"/>
          <p:cNvPicPr>
            <a:picLocks noChangeAspect="1"/>
          </p:cNvPicPr>
          <p:nvPr/>
        </p:nvPicPr>
        <p:blipFill>
          <a:blip r:embed="rId1"/>
          <a:stretch>
            <a:fillRect/>
          </a:stretch>
        </p:blipFill>
        <p:spPr>
          <a:xfrm>
            <a:off x="1404620" y="4537256"/>
            <a:ext cx="4614545" cy="1868805"/>
          </a:xfrm>
          <a:prstGeom prst="rect">
            <a:avLst/>
          </a:prstGeom>
        </p:spPr>
      </p:pic>
      <p:pic>
        <p:nvPicPr>
          <p:cNvPr id="7" name="Imagen 6" descr="get"/>
          <p:cNvPicPr>
            <a:picLocks noChangeAspect="1"/>
          </p:cNvPicPr>
          <p:nvPr/>
        </p:nvPicPr>
        <p:blipFill>
          <a:blip r:embed="rId2"/>
          <a:stretch>
            <a:fillRect/>
          </a:stretch>
        </p:blipFill>
        <p:spPr>
          <a:xfrm>
            <a:off x="7120255" y="2757351"/>
            <a:ext cx="4614545" cy="3910330"/>
          </a:xfrm>
          <a:prstGeom prst="rect">
            <a:avLst/>
          </a:prstGeom>
        </p:spPr>
      </p:pic>
      <p:sp>
        <p:nvSpPr>
          <p:cNvPr id="8" name="Cuadro de texto 5"/>
          <p:cNvSpPr txBox="1"/>
          <p:nvPr/>
        </p:nvSpPr>
        <p:spPr>
          <a:xfrm>
            <a:off x="1527810" y="2874191"/>
            <a:ext cx="425958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ltLang="en-US"/>
          </a:p>
        </p:txBody>
      </p:sp>
      <p:sp>
        <p:nvSpPr>
          <p:cNvPr id="9" name="Cuadro de texto 6"/>
          <p:cNvSpPr txBox="1"/>
          <p:nvPr/>
        </p:nvSpPr>
        <p:spPr>
          <a:xfrm>
            <a:off x="1654810" y="3001191"/>
            <a:ext cx="425958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ltLang="en-US"/>
          </a:p>
        </p:txBody>
      </p:sp>
      <p:sp>
        <p:nvSpPr>
          <p:cNvPr id="10" name="Cuadro de texto 7"/>
          <p:cNvSpPr txBox="1"/>
          <p:nvPr/>
        </p:nvSpPr>
        <p:spPr>
          <a:xfrm>
            <a:off x="2035175" y="3552371"/>
            <a:ext cx="2366645" cy="368300"/>
          </a:xfrm>
          <a:prstGeom prst="rect">
            <a:avLst/>
          </a:prstGeom>
          <a:solidFill>
            <a:schemeClr val="accent4">
              <a:lumMod val="7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ltLang="en-US"/>
              <a:t>Inicializamos la clase</a:t>
            </a:r>
            <a:endParaRPr lang="es-ES" altLang="en-US"/>
          </a:p>
        </p:txBody>
      </p:sp>
      <p:sp>
        <p:nvSpPr>
          <p:cNvPr id="11" name="Cuadro de texto 8"/>
          <p:cNvSpPr txBox="1"/>
          <p:nvPr/>
        </p:nvSpPr>
        <p:spPr>
          <a:xfrm>
            <a:off x="1261145" y="2877366"/>
            <a:ext cx="481012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Para la obtención de las consultas a la base de datos</a:t>
            </a:r>
            <a:endParaRPr lang="es-ES" altLang="en-US" sz="1600" dirty="0">
              <a:solidFill>
                <a:schemeClr val="tx1"/>
              </a:solidFill>
              <a:uFillTx/>
            </a:endParaRPr>
          </a:p>
        </p:txBody>
      </p:sp>
      <p:sp>
        <p:nvSpPr>
          <p:cNvPr id="14" name="Flecha: a la derecha 13"/>
          <p:cNvSpPr/>
          <p:nvPr/>
        </p:nvSpPr>
        <p:spPr>
          <a:xfrm>
            <a:off x="6218441" y="3011648"/>
            <a:ext cx="782320" cy="922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5" name="Flecha: a la derecha 14"/>
          <p:cNvSpPr/>
          <p:nvPr/>
        </p:nvSpPr>
        <p:spPr>
          <a:xfrm rot="5400000">
            <a:off x="2962780" y="4184267"/>
            <a:ext cx="511434" cy="8939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t>Springboot</a:t>
            </a:r>
            <a:endParaRPr lang="es-ES" altLang="en-US" dirty="0"/>
          </a:p>
        </p:txBody>
      </p:sp>
      <p:pic>
        <p:nvPicPr>
          <p:cNvPr id="12" name="Marcador de posición de contenido 3" descr="delete"/>
          <p:cNvPicPr>
            <a:picLocks noChangeAspect="1"/>
          </p:cNvPicPr>
          <p:nvPr/>
        </p:nvPicPr>
        <p:blipFill>
          <a:blip r:embed="rId1"/>
          <a:stretch>
            <a:fillRect/>
          </a:stretch>
        </p:blipFill>
        <p:spPr>
          <a:xfrm>
            <a:off x="5067300" y="5428525"/>
            <a:ext cx="6667500" cy="1219200"/>
          </a:xfrm>
          <a:prstGeom prst="rect">
            <a:avLst/>
          </a:prstGeom>
          <a:noFill/>
          <a:ln w="9525">
            <a:noFill/>
          </a:ln>
        </p:spPr>
      </p:pic>
      <p:pic>
        <p:nvPicPr>
          <p:cNvPr id="13" name="Imagen 12" descr="post"/>
          <p:cNvPicPr>
            <a:picLocks noChangeAspect="1"/>
          </p:cNvPicPr>
          <p:nvPr/>
        </p:nvPicPr>
        <p:blipFill>
          <a:blip r:embed="rId2"/>
          <a:stretch>
            <a:fillRect/>
          </a:stretch>
        </p:blipFill>
        <p:spPr>
          <a:xfrm>
            <a:off x="6223635" y="1669960"/>
            <a:ext cx="5109845" cy="3655695"/>
          </a:xfrm>
          <a:prstGeom prst="rect">
            <a:avLst/>
          </a:prstGeom>
        </p:spPr>
      </p:pic>
      <p:sp>
        <p:nvSpPr>
          <p:cNvPr id="16" name="Cuadro de texto 8"/>
          <p:cNvSpPr txBox="1"/>
          <p:nvPr/>
        </p:nvSpPr>
        <p:spPr>
          <a:xfrm>
            <a:off x="1219200" y="2299880"/>
            <a:ext cx="291782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Insercciones y actualizaciones</a:t>
            </a:r>
            <a:endParaRPr lang="es-ES" altLang="en-US" sz="1600">
              <a:solidFill>
                <a:schemeClr val="tx1"/>
              </a:solidFill>
              <a:uFillTx/>
            </a:endParaRPr>
          </a:p>
        </p:txBody>
      </p:sp>
      <p:sp>
        <p:nvSpPr>
          <p:cNvPr id="17" name="Cuadro de texto 6"/>
          <p:cNvSpPr txBox="1"/>
          <p:nvPr/>
        </p:nvSpPr>
        <p:spPr>
          <a:xfrm>
            <a:off x="1219200" y="5626645"/>
            <a:ext cx="2376170"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Eliminación de registros</a:t>
            </a:r>
            <a:endParaRPr lang="es-ES" altLang="en-US" sz="1600">
              <a:solidFill>
                <a:schemeClr val="tx1"/>
              </a:solidFill>
              <a:uFillTx/>
            </a:endParaRPr>
          </a:p>
        </p:txBody>
      </p:sp>
      <p:sp>
        <p:nvSpPr>
          <p:cNvPr id="20" name="Flecha: a la derecha 19"/>
          <p:cNvSpPr/>
          <p:nvPr/>
        </p:nvSpPr>
        <p:spPr>
          <a:xfrm>
            <a:off x="4330064" y="2442975"/>
            <a:ext cx="1638301" cy="762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21" name="Flecha: a la derecha 20"/>
          <p:cNvSpPr/>
          <p:nvPr/>
        </p:nvSpPr>
        <p:spPr>
          <a:xfrm>
            <a:off x="3745865" y="5764655"/>
            <a:ext cx="1069416" cy="7620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a:t>
            </a:r>
            <a:endParaRPr lang="es-ES" dirty="0"/>
          </a:p>
        </p:txBody>
      </p:sp>
      <p:sp>
        <p:nvSpPr>
          <p:cNvPr id="3" name="Marcador de contenido 2"/>
          <p:cNvSpPr>
            <a:spLocks noGrp="1"/>
          </p:cNvSpPr>
          <p:nvPr>
            <p:ph idx="1"/>
          </p:nvPr>
        </p:nvSpPr>
        <p:spPr>
          <a:xfrm>
            <a:off x="1371600" y="1660849"/>
            <a:ext cx="9601200" cy="4206551"/>
          </a:xfrm>
        </p:spPr>
        <p:txBody>
          <a:bodyPr>
            <a:normAutofit/>
          </a:bodyPr>
          <a:lstStyle/>
          <a:p>
            <a:r>
              <a:rPr lang="es-ES" sz="2400" dirty="0">
                <a:solidFill>
                  <a:schemeClr val="tx1"/>
                </a:solidFill>
              </a:rPr>
              <a:t>Descripción del proyecto</a:t>
            </a:r>
            <a:endParaRPr lang="es-ES" sz="2400" dirty="0">
              <a:solidFill>
                <a:schemeClr val="tx1"/>
              </a:solidFill>
            </a:endParaRPr>
          </a:p>
          <a:p>
            <a:r>
              <a:rPr lang="es-ES" sz="2400" dirty="0">
                <a:solidFill>
                  <a:schemeClr val="tx1"/>
                </a:solidFill>
              </a:rPr>
              <a:t>Tecnologías usadas</a:t>
            </a:r>
            <a:endParaRPr lang="es-ES" sz="2400" dirty="0">
              <a:solidFill>
                <a:schemeClr val="tx1"/>
              </a:solidFill>
            </a:endParaRPr>
          </a:p>
          <a:p>
            <a:r>
              <a:rPr lang="es-ES" sz="2400" dirty="0">
                <a:solidFill>
                  <a:schemeClr val="tx1"/>
                </a:solidFill>
              </a:rPr>
              <a:t>Conexión y creación de base de datos</a:t>
            </a:r>
            <a:endParaRPr lang="es-ES" sz="2400" dirty="0">
              <a:solidFill>
                <a:schemeClr val="tx1"/>
              </a:solidFill>
            </a:endParaRPr>
          </a:p>
          <a:p>
            <a:r>
              <a:rPr lang="es-ES" sz="2400" dirty="0">
                <a:solidFill>
                  <a:schemeClr val="tx1"/>
                </a:solidFill>
              </a:rPr>
              <a:t>Test BBDD</a:t>
            </a:r>
            <a:endParaRPr lang="es-ES" sz="2400" dirty="0">
              <a:solidFill>
                <a:schemeClr val="tx1"/>
              </a:solidFill>
            </a:endParaRPr>
          </a:p>
          <a:p>
            <a:r>
              <a:rPr lang="es-ES" sz="2400" dirty="0">
                <a:solidFill>
                  <a:schemeClr val="tx1"/>
                </a:solidFill>
              </a:rPr>
              <a:t>Clases de Java / JPA /Springboot/POSTMAN</a:t>
            </a:r>
            <a:endParaRPr lang="es-ES" sz="2400" dirty="0">
              <a:solidFill>
                <a:schemeClr val="tx1"/>
              </a:solidFill>
            </a:endParaRPr>
          </a:p>
          <a:p>
            <a:r>
              <a:rPr lang="es-ES" sz="2400" dirty="0">
                <a:solidFill>
                  <a:schemeClr val="tx1"/>
                </a:solidFill>
              </a:rPr>
              <a:t>Conclusiones</a:t>
            </a:r>
            <a:endParaRPr lang="es-ES" sz="2400" dirty="0">
              <a:solidFill>
                <a:schemeClr val="tx1"/>
              </a:solidFill>
            </a:endParaRPr>
          </a:p>
          <a:p>
            <a:r>
              <a:rPr lang="es-ES" sz="2400" dirty="0">
                <a:solidFill>
                  <a:schemeClr val="tx1"/>
                </a:solidFill>
              </a:rPr>
              <a:t>Bibliografía</a:t>
            </a:r>
            <a:endParaRPr lang="es-ES" sz="2400" dirty="0">
              <a:solidFill>
                <a:schemeClr val="tx1"/>
              </a:solidFill>
            </a:endParaRPr>
          </a:p>
          <a:p>
            <a:r>
              <a:rPr lang="es-ES" sz="2400" dirty="0">
                <a:solidFill>
                  <a:schemeClr val="tx1"/>
                </a:solidFill>
              </a:rPr>
              <a:t>Agradecimientos</a:t>
            </a:r>
            <a:endParaRPr lang="es-ES" sz="24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GET: realizamos las distintas consultas a la bbdd.</a:t>
            </a:r>
            <a:endParaRPr lang="es-ES" altLang="en-US" sz="2400" dirty="0"/>
          </a:p>
        </p:txBody>
      </p:sp>
      <p:pic>
        <p:nvPicPr>
          <p:cNvPr id="4" name="Imagen 3" descr="postman"/>
          <p:cNvPicPr>
            <a:picLocks noChangeAspect="1"/>
          </p:cNvPicPr>
          <p:nvPr/>
        </p:nvPicPr>
        <p:blipFill>
          <a:blip r:embed="rId1"/>
          <a:stretch>
            <a:fillRect/>
          </a:stretch>
        </p:blipFill>
        <p:spPr>
          <a:xfrm>
            <a:off x="3904615" y="2495119"/>
            <a:ext cx="6915785" cy="3881120"/>
          </a:xfrm>
          <a:prstGeom prst="rect">
            <a:avLst/>
          </a:prstGeom>
        </p:spPr>
      </p:pic>
      <p:sp>
        <p:nvSpPr>
          <p:cNvPr id="8" name="Flecha: a la derecha 7"/>
          <p:cNvSpPr/>
          <p:nvPr/>
        </p:nvSpPr>
        <p:spPr>
          <a:xfrm>
            <a:off x="1822747" y="2814506"/>
            <a:ext cx="1929468" cy="394283"/>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POST: Para añadir nuevos registros </a:t>
            </a:r>
            <a:endParaRPr lang="es-ES" altLang="en-US" sz="2400" dirty="0"/>
          </a:p>
        </p:txBody>
      </p:sp>
      <p:pic>
        <p:nvPicPr>
          <p:cNvPr id="5" name="Imagen 4" descr="owner"/>
          <p:cNvPicPr>
            <a:picLocks noChangeAspect="1"/>
          </p:cNvPicPr>
          <p:nvPr/>
        </p:nvPicPr>
        <p:blipFill>
          <a:blip r:embed="rId1"/>
          <a:stretch>
            <a:fillRect/>
          </a:stretch>
        </p:blipFill>
        <p:spPr>
          <a:xfrm>
            <a:off x="4138295" y="2394089"/>
            <a:ext cx="6737985" cy="4109194"/>
          </a:xfrm>
          <a:prstGeom prst="rect">
            <a:avLst/>
          </a:prstGeom>
        </p:spPr>
      </p:pic>
      <p:sp>
        <p:nvSpPr>
          <p:cNvPr id="6" name="Cuadro de texto 8"/>
          <p:cNvSpPr txBox="1"/>
          <p:nvPr/>
        </p:nvSpPr>
        <p:spPr>
          <a:xfrm>
            <a:off x="1235815" y="2663320"/>
            <a:ext cx="190944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creamos un coche</a:t>
            </a:r>
            <a:endParaRPr lang="es-ES" altLang="en-US" sz="1600" dirty="0">
              <a:solidFill>
                <a:schemeClr val="tx1"/>
              </a:solidFill>
              <a:uFillTx/>
            </a:endParaRPr>
          </a:p>
        </p:txBody>
      </p:sp>
      <p:sp>
        <p:nvSpPr>
          <p:cNvPr id="9" name="Flecha: a la derecha 8"/>
          <p:cNvSpPr/>
          <p:nvPr/>
        </p:nvSpPr>
        <p:spPr>
          <a:xfrm>
            <a:off x="3281045" y="2786267"/>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POST: Para añadir nuevos registros </a:t>
            </a:r>
            <a:endParaRPr lang="es-ES" altLang="en-US" sz="2400" dirty="0"/>
          </a:p>
        </p:txBody>
      </p:sp>
      <p:sp>
        <p:nvSpPr>
          <p:cNvPr id="6" name="Cuadro de texto 8"/>
          <p:cNvSpPr txBox="1"/>
          <p:nvPr/>
        </p:nvSpPr>
        <p:spPr>
          <a:xfrm>
            <a:off x="8074102" y="3177738"/>
            <a:ext cx="190944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creamos un coche</a:t>
            </a:r>
            <a:endParaRPr lang="es-ES" altLang="en-US" sz="1600" dirty="0">
              <a:solidFill>
                <a:schemeClr val="tx1"/>
              </a:solidFill>
              <a:uFillTx/>
            </a:endParaRPr>
          </a:p>
        </p:txBody>
      </p:sp>
      <p:sp>
        <p:nvSpPr>
          <p:cNvPr id="9" name="Flecha: a la derecha 8"/>
          <p:cNvSpPr/>
          <p:nvPr/>
        </p:nvSpPr>
        <p:spPr>
          <a:xfrm>
            <a:off x="6390017" y="2512435"/>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descr="post1"/>
          <p:cNvPicPr>
            <a:picLocks noChangeAspect="1"/>
          </p:cNvPicPr>
          <p:nvPr/>
        </p:nvPicPr>
        <p:blipFill>
          <a:blip r:embed="rId1"/>
          <a:stretch>
            <a:fillRect/>
          </a:stretch>
        </p:blipFill>
        <p:spPr>
          <a:xfrm>
            <a:off x="941717" y="2328181"/>
            <a:ext cx="5448300" cy="2877820"/>
          </a:xfrm>
          <a:prstGeom prst="rect">
            <a:avLst/>
          </a:prstGeom>
        </p:spPr>
      </p:pic>
      <p:pic>
        <p:nvPicPr>
          <p:cNvPr id="8" name="Imagen 7" descr="post2"/>
          <p:cNvPicPr>
            <a:picLocks noChangeAspect="1"/>
          </p:cNvPicPr>
          <p:nvPr/>
        </p:nvPicPr>
        <p:blipFill>
          <a:blip r:embed="rId2"/>
          <a:stretch>
            <a:fillRect/>
          </a:stretch>
        </p:blipFill>
        <p:spPr>
          <a:xfrm>
            <a:off x="6563360" y="3927111"/>
            <a:ext cx="4409440" cy="2557780"/>
          </a:xfrm>
          <a:prstGeom prst="rect">
            <a:avLst/>
          </a:prstGeom>
        </p:spPr>
      </p:pic>
      <p:sp>
        <p:nvSpPr>
          <p:cNvPr id="12" name="Flecha: a la derecha 11"/>
          <p:cNvSpPr/>
          <p:nvPr/>
        </p:nvSpPr>
        <p:spPr>
          <a:xfrm rot="5400000">
            <a:off x="8844674" y="3673844"/>
            <a:ext cx="368302" cy="13876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 de texto 8"/>
          <p:cNvSpPr txBox="1"/>
          <p:nvPr/>
        </p:nvSpPr>
        <p:spPr>
          <a:xfrm>
            <a:off x="7264477" y="2399228"/>
            <a:ext cx="190944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creamos una marca </a:t>
            </a:r>
            <a:endParaRPr lang="es-ES" altLang="en-US" sz="1600" dirty="0">
              <a:solidFill>
                <a:schemeClr val="tx1"/>
              </a:solidFill>
              <a:uFillTx/>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2400" dirty="0"/>
              <a:t>PUT: Modificamos registro. </a:t>
            </a:r>
            <a:endParaRPr lang="es-ES" altLang="en-US" sz="2400" dirty="0"/>
          </a:p>
        </p:txBody>
      </p:sp>
      <p:sp>
        <p:nvSpPr>
          <p:cNvPr id="9" name="Flecha: a la derecha 8"/>
          <p:cNvSpPr/>
          <p:nvPr/>
        </p:nvSpPr>
        <p:spPr>
          <a:xfrm>
            <a:off x="3259929" y="3011648"/>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descr="put"/>
          <p:cNvPicPr>
            <a:picLocks noChangeAspect="1"/>
          </p:cNvPicPr>
          <p:nvPr/>
        </p:nvPicPr>
        <p:blipFill>
          <a:blip r:embed="rId1"/>
          <a:stretch>
            <a:fillRect/>
          </a:stretch>
        </p:blipFill>
        <p:spPr>
          <a:xfrm>
            <a:off x="4079848" y="2326697"/>
            <a:ext cx="6853657" cy="4159827"/>
          </a:xfrm>
          <a:prstGeom prst="rect">
            <a:avLst/>
          </a:prstGeom>
        </p:spPr>
      </p:pic>
      <p:sp>
        <p:nvSpPr>
          <p:cNvPr id="14" name="Cuadro de texto 8"/>
          <p:cNvSpPr txBox="1"/>
          <p:nvPr/>
        </p:nvSpPr>
        <p:spPr>
          <a:xfrm>
            <a:off x="1350484" y="2615582"/>
            <a:ext cx="1909445" cy="936625"/>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Modificamos caracteriticas de coche</a:t>
            </a:r>
            <a:endParaRPr lang="es-ES" altLang="en-US" sz="1600">
              <a:solidFill>
                <a:schemeClr val="tx1"/>
              </a:solidFill>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600" y="1826702"/>
            <a:ext cx="9601200" cy="1184946"/>
          </a:xfrm>
        </p:spPr>
        <p:txBody>
          <a:bodyPr>
            <a:normAutofit/>
          </a:bodyPr>
          <a:lstStyle/>
          <a:p>
            <a:r>
              <a:rPr lang="es-ES" altLang="en-US" sz="3200" dirty="0"/>
              <a:t>DELETE: Eliminamos registro. </a:t>
            </a:r>
            <a:endParaRPr lang="es-ES" altLang="en-US" sz="3200" dirty="0"/>
          </a:p>
          <a:p>
            <a:endParaRPr lang="es-ES" altLang="en-US" sz="2400" dirty="0"/>
          </a:p>
        </p:txBody>
      </p:sp>
      <p:pic>
        <p:nvPicPr>
          <p:cNvPr id="4" name="Imagen 3" descr="delete1"/>
          <p:cNvPicPr>
            <a:picLocks noChangeAspect="1"/>
          </p:cNvPicPr>
          <p:nvPr/>
        </p:nvPicPr>
        <p:blipFill>
          <a:blip r:embed="rId1"/>
          <a:stretch>
            <a:fillRect/>
          </a:stretch>
        </p:blipFill>
        <p:spPr>
          <a:xfrm>
            <a:off x="1108534" y="2541864"/>
            <a:ext cx="4911267" cy="2920656"/>
          </a:xfrm>
          <a:prstGeom prst="rect">
            <a:avLst/>
          </a:prstGeom>
        </p:spPr>
      </p:pic>
      <p:pic>
        <p:nvPicPr>
          <p:cNvPr id="5" name="Imagen 4" descr="delete2"/>
          <p:cNvPicPr>
            <a:picLocks noChangeAspect="1"/>
          </p:cNvPicPr>
          <p:nvPr/>
        </p:nvPicPr>
        <p:blipFill>
          <a:blip r:embed="rId2"/>
          <a:stretch>
            <a:fillRect/>
          </a:stretch>
        </p:blipFill>
        <p:spPr>
          <a:xfrm>
            <a:off x="6172200" y="2625754"/>
            <a:ext cx="5773621" cy="2751589"/>
          </a:xfrm>
          <a:prstGeom prst="rect">
            <a:avLst/>
          </a:prstGeom>
        </p:spPr>
      </p:pic>
      <p:sp>
        <p:nvSpPr>
          <p:cNvPr id="6" name="Cuadro de texto 8"/>
          <p:cNvSpPr txBox="1"/>
          <p:nvPr/>
        </p:nvSpPr>
        <p:spPr>
          <a:xfrm>
            <a:off x="5141277" y="5727609"/>
            <a:ext cx="2098422" cy="444592"/>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Eliminamos el modelo</a:t>
            </a:r>
            <a:endParaRPr lang="es-ES" altLang="en-US" sz="1600" dirty="0">
              <a:solidFill>
                <a:schemeClr val="tx1"/>
              </a:solidFill>
              <a:uFillTx/>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p:cNvSpPr>
            <a:spLocks noGrp="1"/>
          </p:cNvSpPr>
          <p:nvPr>
            <p:ph idx="1"/>
          </p:nvPr>
        </p:nvSpPr>
        <p:spPr>
          <a:xfrm>
            <a:off x="1371599" y="1826702"/>
            <a:ext cx="10045817" cy="1184946"/>
          </a:xfrm>
        </p:spPr>
        <p:txBody>
          <a:bodyPr>
            <a:normAutofit/>
          </a:bodyPr>
          <a:lstStyle/>
          <a:p>
            <a:r>
              <a:rPr lang="es-ES" altLang="en-US" sz="3200" dirty="0"/>
              <a:t>Hacemos una búsqueda de coches por su modelo y marca</a:t>
            </a:r>
            <a:endParaRPr lang="es-ES" altLang="en-US" sz="3200" dirty="0"/>
          </a:p>
          <a:p>
            <a:endParaRPr lang="es-ES" altLang="en-US" sz="3200" dirty="0"/>
          </a:p>
        </p:txBody>
      </p:sp>
      <p:pic>
        <p:nvPicPr>
          <p:cNvPr id="7" name="Imagen 6"/>
          <p:cNvPicPr>
            <a:picLocks noChangeAspect="1"/>
          </p:cNvPicPr>
          <p:nvPr/>
        </p:nvPicPr>
        <p:blipFill>
          <a:blip r:embed="rId1"/>
          <a:stretch>
            <a:fillRect/>
          </a:stretch>
        </p:blipFill>
        <p:spPr>
          <a:xfrm>
            <a:off x="1190002" y="3011648"/>
            <a:ext cx="4574302" cy="1529850"/>
          </a:xfrm>
          <a:prstGeom prst="rect">
            <a:avLst/>
          </a:prstGeom>
        </p:spPr>
      </p:pic>
      <p:pic>
        <p:nvPicPr>
          <p:cNvPr id="8" name="Imagen 7"/>
          <p:cNvPicPr>
            <a:picLocks noChangeAspect="1"/>
          </p:cNvPicPr>
          <p:nvPr/>
        </p:nvPicPr>
        <p:blipFill>
          <a:blip r:embed="rId2"/>
          <a:stretch>
            <a:fillRect/>
          </a:stretch>
        </p:blipFill>
        <p:spPr>
          <a:xfrm>
            <a:off x="1190002" y="5071590"/>
            <a:ext cx="4580400" cy="1524767"/>
          </a:xfrm>
          <a:prstGeom prst="rect">
            <a:avLst/>
          </a:prstGeom>
        </p:spPr>
      </p:pic>
      <p:pic>
        <p:nvPicPr>
          <p:cNvPr id="9" name="Imagen 8"/>
          <p:cNvPicPr>
            <a:picLocks noChangeAspect="1"/>
          </p:cNvPicPr>
          <p:nvPr/>
        </p:nvPicPr>
        <p:blipFill>
          <a:blip r:embed="rId3"/>
          <a:stretch>
            <a:fillRect/>
          </a:stretch>
        </p:blipFill>
        <p:spPr>
          <a:xfrm>
            <a:off x="6172200" y="3361888"/>
            <a:ext cx="5450205" cy="3138805"/>
          </a:xfrm>
          <a:prstGeom prst="rect">
            <a:avLst/>
          </a:prstGeom>
        </p:spPr>
      </p:pic>
      <p:sp>
        <p:nvSpPr>
          <p:cNvPr id="10" name="Cuadro de texto 8"/>
          <p:cNvSpPr txBox="1"/>
          <p:nvPr/>
        </p:nvSpPr>
        <p:spPr>
          <a:xfrm>
            <a:off x="7636137" y="2645560"/>
            <a:ext cx="1909445" cy="368300"/>
          </a:xfrm>
          <a:prstGeom prst="rect">
            <a:avLst/>
          </a:prstGeom>
          <a:solidFill>
            <a:schemeClr val="accent4">
              <a:lumMod val="75000"/>
            </a:schemeClr>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buscamos por la uri</a:t>
            </a:r>
            <a:endParaRPr lang="es-ES" altLang="en-US" sz="1600">
              <a:solidFill>
                <a:schemeClr val="tx1"/>
              </a:solidFill>
              <a:uFillTx/>
            </a:endParaRPr>
          </a:p>
        </p:txBody>
      </p:sp>
      <p:sp>
        <p:nvSpPr>
          <p:cNvPr id="11" name="Flecha: a la derecha 10"/>
          <p:cNvSpPr/>
          <p:nvPr/>
        </p:nvSpPr>
        <p:spPr>
          <a:xfrm rot="5400000">
            <a:off x="8476092" y="3135785"/>
            <a:ext cx="368302" cy="13876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altLang="en-US" dirty="0"/>
              <a:t>Conclusión</a:t>
            </a:r>
            <a:br>
              <a:rPr lang="es-ES" altLang="en-US" dirty="0"/>
            </a:br>
            <a:endParaRPr lang="es-ES" dirty="0"/>
          </a:p>
        </p:txBody>
      </p:sp>
      <p:sp>
        <p:nvSpPr>
          <p:cNvPr id="3" name="Marcador de contenido 2"/>
          <p:cNvSpPr>
            <a:spLocks noGrp="1"/>
          </p:cNvSpPr>
          <p:nvPr>
            <p:ph idx="1"/>
          </p:nvPr>
        </p:nvSpPr>
        <p:spPr>
          <a:xfrm>
            <a:off x="1371600" y="1891717"/>
            <a:ext cx="9601200" cy="3581400"/>
          </a:xfrm>
        </p:spPr>
        <p:txBody>
          <a:bodyPr>
            <a:normAutofit fontScale="85000" lnSpcReduction="20000"/>
          </a:bodyPr>
          <a:lstStyle/>
          <a:p>
            <a:pPr marL="914400" lvl="2" indent="0" algn="just">
              <a:buNone/>
            </a:pPr>
            <a:r>
              <a:rPr lang="es-ES" altLang="en-US" dirty="0"/>
              <a:t>Aunque ya había trabajo antes con base de datos y con JDBC en Java, y algo de Hibernate, lo que más me ha costado asimilar es el funcionamiento en Springboot de la tecnología JPA, he estado revisando varios manuales para ver cómo podría realizar posibles consultas derivadas, te permite varios formatos:</a:t>
            </a:r>
            <a:endParaRPr lang="es-ES" altLang="en-US" dirty="0"/>
          </a:p>
          <a:p>
            <a:pPr lvl="1" indent="457200" algn="just"/>
            <a:r>
              <a:rPr lang="es-ES" altLang="en-US" dirty="0"/>
              <a:t>Métodos de Query (Keywords)</a:t>
            </a:r>
            <a:endParaRPr lang="es-ES" altLang="en-US" dirty="0"/>
          </a:p>
          <a:p>
            <a:pPr lvl="1" indent="457200" algn="just"/>
            <a:r>
              <a:rPr lang="es-ES" altLang="en-US" dirty="0"/>
              <a:t>@Query con JPQL</a:t>
            </a:r>
            <a:endParaRPr lang="es-ES" altLang="en-US" dirty="0"/>
          </a:p>
          <a:p>
            <a:pPr lvl="1" indent="457200" algn="just"/>
            <a:r>
              <a:rPr lang="es-ES" altLang="en-US" dirty="0"/>
              <a:t>@Querys navitas (con SQL)</a:t>
            </a:r>
            <a:r>
              <a:rPr lang="es-ES" altLang="en-US" sz="1710" dirty="0"/>
              <a:t>.</a:t>
            </a:r>
            <a:endParaRPr lang="es-ES" altLang="en-US" sz="1710" dirty="0"/>
          </a:p>
          <a:p>
            <a:pPr lvl="1" indent="0" algn="just">
              <a:buNone/>
            </a:pPr>
            <a:endParaRPr lang="es-ES" altLang="en-US" dirty="0"/>
          </a:p>
          <a:p>
            <a:pPr lvl="1" indent="0" algn="just">
              <a:buNone/>
            </a:pPr>
            <a:r>
              <a:rPr lang="es-ES" altLang="en-US" dirty="0"/>
              <a:t>He visto que para hacer determinadas cosas se pueden utilizar unas u otras, y las más complejas para mi han sido aquellas en las que si bien con </a:t>
            </a:r>
            <a:r>
              <a:rPr lang="es-ES" altLang="en-US" dirty="0" err="1"/>
              <a:t>sql</a:t>
            </a:r>
            <a:r>
              <a:rPr lang="es-ES" altLang="en-US" dirty="0"/>
              <a:t> en </a:t>
            </a:r>
            <a:r>
              <a:rPr lang="es-ES" altLang="en-US" dirty="0" err="1"/>
              <a:t>WordBench</a:t>
            </a:r>
            <a:r>
              <a:rPr lang="es-ES" altLang="en-US" dirty="0"/>
              <a:t> si soy capaz de realizar, en las que he empleado en este proyecto me ha supuesto bastante esfuerzo.</a:t>
            </a:r>
            <a:endParaRPr lang="es-ES" altLang="en-US" dirty="0"/>
          </a:p>
          <a:p>
            <a:pPr lvl="1" indent="0" algn="just">
              <a:buNone/>
            </a:pPr>
            <a:endParaRPr lang="es-ES" altLang="en-US" dirty="0"/>
          </a:p>
          <a:p>
            <a:pPr lvl="1" indent="0" algn="just">
              <a:buNone/>
            </a:pPr>
            <a:r>
              <a:rPr lang="es-ES" altLang="en-US" dirty="0"/>
              <a:t>Es la primera vez que creo un proyecto MVC desde cero, veo que todo lo que hasta hoy nos han enseñado me ha podido servir para poder realizar este proyecto final, por lo que, me siento muy orgulloso de todo lo que he podido realizar.</a:t>
            </a:r>
            <a:endParaRPr lang="es-ES" altLang="en-US" dirty="0"/>
          </a:p>
          <a:p>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altLang="en-US" dirty="0"/>
              <a:t>Conclusión</a:t>
            </a:r>
            <a:endParaRPr lang="es-ES" dirty="0"/>
          </a:p>
        </p:txBody>
      </p:sp>
      <p:sp>
        <p:nvSpPr>
          <p:cNvPr id="3" name="Marcador de contenido 2"/>
          <p:cNvSpPr>
            <a:spLocks noGrp="1"/>
          </p:cNvSpPr>
          <p:nvPr>
            <p:ph idx="1"/>
          </p:nvPr>
        </p:nvSpPr>
        <p:spPr>
          <a:xfrm>
            <a:off x="1295400" y="1908496"/>
            <a:ext cx="9601200" cy="3581400"/>
          </a:xfrm>
        </p:spPr>
        <p:txBody>
          <a:bodyPr>
            <a:normAutofit/>
          </a:bodyPr>
          <a:lstStyle/>
          <a:p>
            <a:r>
              <a:rPr lang="es-ES" altLang="en-US" dirty="0"/>
              <a:t>Se podría mejorar en varios aspectos:</a:t>
            </a:r>
            <a:endParaRPr lang="es-ES" altLang="en-US" dirty="0"/>
          </a:p>
          <a:p>
            <a:pPr indent="0">
              <a:buNone/>
            </a:pPr>
            <a:r>
              <a:rPr lang="es-ES" altLang="en-US" dirty="0"/>
              <a:t>	- Filtros más detallados de cada vehículo, terminación, etc.</a:t>
            </a:r>
            <a:endParaRPr lang="es-ES" altLang="en-US" dirty="0"/>
          </a:p>
          <a:p>
            <a:pPr indent="0">
              <a:buNone/>
            </a:pPr>
            <a:r>
              <a:rPr lang="es-ES" altLang="en-US" dirty="0"/>
              <a:t>	- Poder realizar las vistas en las que se pueda confeccionar un vehículo a la 	medida del cliente.</a:t>
            </a:r>
            <a:endParaRPr lang="es-ES" altLang="en-US" dirty="0"/>
          </a:p>
          <a:p>
            <a:pPr indent="0">
              <a:buNone/>
            </a:pPr>
            <a:r>
              <a:rPr lang="es-ES" altLang="en-US" dirty="0"/>
              <a:t>	- Poder realizar operaciones de CRUD más complejas(crear un coche desde 	cero en una sola inserción, así como poder borrar de igual manera.</a:t>
            </a:r>
            <a:endParaRPr lang="es-ES" altLang="en-US" dirty="0"/>
          </a:p>
          <a:p>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ítulo 1"/>
          <p:cNvSpPr>
            <a:spLocks noGrp="1"/>
          </p:cNvSpPr>
          <p:nvPr>
            <p:ph type="title"/>
          </p:nvPr>
        </p:nvSpPr>
        <p:spPr/>
        <p:txBody>
          <a:bodyPr/>
          <a:p>
            <a:pPr algn="ctr"/>
            <a:r>
              <a:rPr lang="es-ES" altLang="en-US"/>
              <a:t>AGRADECIMIENTOS</a:t>
            </a:r>
            <a:endParaRPr lang="es-ES" altLang="en-US"/>
          </a:p>
        </p:txBody>
      </p:sp>
      <p:sp>
        <p:nvSpPr>
          <p:cNvPr id="3" name="Marcador de posición de contenido 2"/>
          <p:cNvSpPr>
            <a:spLocks noGrp="1"/>
          </p:cNvSpPr>
          <p:nvPr>
            <p:ph idx="1"/>
          </p:nvPr>
        </p:nvSpPr>
        <p:spPr/>
        <p:txBody>
          <a:bodyPr/>
          <a:p>
            <a:r>
              <a:rPr lang="es-ES" altLang="en-US"/>
              <a:t>Especial gracias tanto a Juan Pablo, por el aguante, como a Sofia por su atención en todo momento.</a:t>
            </a:r>
            <a:endParaRPr lang="es-ES" altLang="en-US"/>
          </a:p>
          <a:p>
            <a:r>
              <a:rPr lang="es-ES" altLang="en-US"/>
              <a:t>A mis compañeros que muchos de ellos no sabía que era JAVA y que ahora después de tanto esfuerzo se ven que han progresado mucho.</a:t>
            </a:r>
            <a:endParaRPr lang="es-ES" altLang="en-US"/>
          </a:p>
          <a:p>
            <a:r>
              <a:rPr lang="es-ES" altLang="en-US"/>
              <a:t>Espero que podamos juntarnos alguna vez todos juntos, aunque cada uno vivamos en una esquina de esta piel de toro.</a:t>
            </a:r>
            <a:endParaRPr lang="es-ES" altLang="en-US"/>
          </a:p>
          <a:p>
            <a:pPr marL="0" indent="0">
              <a:buNone/>
            </a:pPr>
            <a:endParaRPr lang="es-E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dirty="0">
                <a:solidFill>
                  <a:schemeClr val="tx1"/>
                </a:solidFill>
              </a:rPr>
              <a:t>Bibliografía</a:t>
            </a:r>
            <a:br>
              <a:rPr lang="es-ES" altLang="en-US" dirty="0"/>
            </a:br>
            <a:endParaRPr lang="es-ES" dirty="0"/>
          </a:p>
        </p:txBody>
      </p:sp>
      <p:sp>
        <p:nvSpPr>
          <p:cNvPr id="3" name="Marcador de contenido 2"/>
          <p:cNvSpPr>
            <a:spLocks noGrp="1"/>
          </p:cNvSpPr>
          <p:nvPr>
            <p:ph idx="1"/>
          </p:nvPr>
        </p:nvSpPr>
        <p:spPr/>
        <p:txBody>
          <a:bodyPr/>
          <a:lstStyle/>
          <a:p>
            <a:endParaRPr lang="es-ES" altLang="en-US" dirty="0"/>
          </a:p>
          <a:p>
            <a:pPr indent="0">
              <a:buNone/>
            </a:pPr>
            <a:r>
              <a:rPr lang="es-ES" altLang="en-US" dirty="0"/>
              <a:t>- https://www.youtube.com/watch?v=RNmiRbWvFRc</a:t>
            </a:r>
            <a:endParaRPr lang="es-ES" altLang="en-US" dirty="0"/>
          </a:p>
          <a:p>
            <a:pPr indent="0">
              <a:buNone/>
            </a:pPr>
            <a:r>
              <a:rPr lang="es-ES" altLang="en-US" dirty="0"/>
              <a:t>- https://danielme.com/2023/03/05/curso-spring-data-jpa-consultas_derivadas-derived_queries-repositorios_asincronos/</a:t>
            </a:r>
            <a:endParaRPr lang="es-ES" altLang="en-US" dirty="0"/>
          </a:p>
          <a:p>
            <a:pPr indent="0">
              <a:buNone/>
            </a:pPr>
            <a:r>
              <a:rPr lang="es-ES" altLang="en-US" dirty="0"/>
              <a:t>- https://trifulcas.com</a:t>
            </a:r>
            <a:endParaRPr lang="es-ES" altLang="en-US" dirty="0"/>
          </a:p>
          <a:p>
            <a:pPr indent="0">
              <a:buNone/>
            </a:pPr>
            <a:r>
              <a:rPr lang="es-ES" altLang="en-US" dirty="0"/>
              <a:t>- https://www.youtube.com/@javacode503/videos</a:t>
            </a:r>
            <a:endParaRPr lang="es-ES" altLang="en-US" dirty="0"/>
          </a:p>
          <a:p>
            <a:pPr indent="0">
              <a:buNone/>
            </a:pPr>
            <a:r>
              <a:rPr lang="es-ES" altLang="en-US" dirty="0"/>
              <a:t>- PERPLEXITY.IA</a:t>
            </a:r>
            <a:endParaRPr lang="es-ES" altLang="en-US" dirty="0"/>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9051"/>
          </a:xfrm>
        </p:spPr>
        <p:txBody>
          <a:bodyPr/>
          <a:lstStyle/>
          <a:p>
            <a:r>
              <a:rPr lang="es-ES" dirty="0"/>
              <a:t>Descripción del proyecto</a:t>
            </a:r>
            <a:endParaRPr lang="es-ES" dirty="0"/>
          </a:p>
        </p:txBody>
      </p:sp>
      <p:sp>
        <p:nvSpPr>
          <p:cNvPr id="3" name="Marcador de contenido 2"/>
          <p:cNvSpPr>
            <a:spLocks noGrp="1"/>
          </p:cNvSpPr>
          <p:nvPr>
            <p:ph idx="1"/>
          </p:nvPr>
        </p:nvSpPr>
        <p:spPr>
          <a:xfrm>
            <a:off x="1371600" y="2086761"/>
            <a:ext cx="9601200" cy="2684477"/>
          </a:xfrm>
        </p:spPr>
        <p:txBody>
          <a:bodyPr/>
          <a:lstStyle/>
          <a:p>
            <a:pPr algn="just"/>
            <a:r>
              <a:rPr lang="es-ES" altLang="en-US" sz="2400" dirty="0"/>
              <a:t>El concesionario de coches SalAuto S.L, ubicado en la provincia de Madrid, quiere una Api que muestre, las marcas y modelos de los vehículos que comercializan.</a:t>
            </a:r>
            <a:endParaRPr lang="es-ES" altLang="en-US" sz="2400" dirty="0"/>
          </a:p>
          <a:p>
            <a:pPr algn="just"/>
            <a:r>
              <a:rPr lang="es-ES" altLang="en-US" sz="2400" dirty="0"/>
              <a:t>A su vez, desean llevar un registro de vehículos vendidos que puedan filtrar por marcas, modelo o por clientes, para futuras campañas publicitarias.</a:t>
            </a:r>
            <a:endParaRPr lang="es-ES" altLang="en-US" sz="2400" dirty="0"/>
          </a:p>
          <a:p>
            <a:pPr marL="0" indent="0">
              <a:buNone/>
            </a:pP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Tecnologías usadas</a:t>
            </a:r>
            <a:endParaRPr lang="es-ES" dirty="0"/>
          </a:p>
        </p:txBody>
      </p:sp>
      <p:sp>
        <p:nvSpPr>
          <p:cNvPr id="3" name="Marcador de contenido 2"/>
          <p:cNvSpPr>
            <a:spLocks noGrp="1"/>
          </p:cNvSpPr>
          <p:nvPr>
            <p:ph idx="1"/>
          </p:nvPr>
        </p:nvSpPr>
        <p:spPr>
          <a:xfrm>
            <a:off x="1371600" y="1694576"/>
            <a:ext cx="9601200" cy="4172824"/>
          </a:xfrm>
        </p:spPr>
        <p:txBody>
          <a:bodyPr>
            <a:normAutofit lnSpcReduction="10000"/>
          </a:bodyPr>
          <a:lstStyle/>
          <a:p>
            <a:pPr algn="just"/>
            <a:r>
              <a:rPr lang="es-ES" altLang="en-US" sz="2400" dirty="0"/>
              <a:t>Para las diferentes tareas que va a realizar nuestra API, utilizaremos las siguientes tecnologías:</a:t>
            </a:r>
            <a:endParaRPr lang="es-ES" altLang="en-US" sz="2400" dirty="0"/>
          </a:p>
          <a:p>
            <a:pPr lvl="1" algn="just"/>
            <a:r>
              <a:rPr lang="es-ES" altLang="en-US" sz="2400" b="1" dirty="0"/>
              <a:t>JAVA: </a:t>
            </a:r>
            <a:r>
              <a:rPr lang="es-ES" altLang="en-US" sz="2400" dirty="0"/>
              <a:t>Como lenguaje de programación</a:t>
            </a:r>
            <a:r>
              <a:rPr lang="es-ES" altLang="en-US" sz="2400" b="1" dirty="0"/>
              <a:t>.</a:t>
            </a:r>
            <a:endParaRPr lang="es-ES" altLang="en-US" sz="2400" b="1" dirty="0"/>
          </a:p>
          <a:p>
            <a:pPr lvl="1" algn="just"/>
            <a:r>
              <a:rPr lang="es-ES" altLang="en-US" sz="2400" b="1" dirty="0"/>
              <a:t>JPA</a:t>
            </a:r>
            <a:r>
              <a:rPr lang="es-ES" altLang="en-US" sz="2400" dirty="0"/>
              <a:t>: Será la encargada de realizar todas aquellas consultas a la base de datos.</a:t>
            </a:r>
            <a:endParaRPr lang="es-ES" altLang="en-US" sz="2400" dirty="0"/>
          </a:p>
          <a:p>
            <a:pPr lvl="1"/>
            <a:r>
              <a:rPr lang="es-ES" altLang="en-US" sz="2400" b="1" dirty="0"/>
              <a:t>Conector MySQL</a:t>
            </a:r>
            <a:r>
              <a:rPr lang="es-ES" altLang="en-US" sz="2400" dirty="0"/>
              <a:t>: Nos proporciona la conexión con la base de datos.</a:t>
            </a:r>
            <a:endParaRPr lang="es-ES" altLang="en-US" sz="2400" dirty="0"/>
          </a:p>
          <a:p>
            <a:pPr lvl="1"/>
            <a:r>
              <a:rPr lang="es-ES" altLang="en-US" sz="2400" b="1" dirty="0"/>
              <a:t>WorkBench</a:t>
            </a:r>
            <a:r>
              <a:rPr lang="es-ES" altLang="en-US" sz="2400" dirty="0"/>
              <a:t>: gestor de base de datos.</a:t>
            </a:r>
            <a:endParaRPr lang="es-ES" altLang="en-US" sz="2400" dirty="0"/>
          </a:p>
          <a:p>
            <a:pPr lvl="1"/>
            <a:r>
              <a:rPr lang="es-ES" altLang="en-US" sz="2400" b="1" dirty="0"/>
              <a:t>Springboot</a:t>
            </a:r>
            <a:r>
              <a:rPr lang="es-ES" altLang="en-US" sz="2400" dirty="0"/>
              <a:t>: para realizar la api rest.</a:t>
            </a:r>
            <a:endParaRPr lang="es-ES" altLang="en-US" sz="2400" dirty="0"/>
          </a:p>
          <a:p>
            <a:pPr lvl="1"/>
            <a:r>
              <a:rPr lang="es-ES" altLang="en-US" sz="2400" b="1" dirty="0">
                <a:sym typeface="+mn-ea"/>
              </a:rPr>
              <a:t>Postman</a:t>
            </a:r>
            <a:r>
              <a:rPr lang="es-ES" altLang="en-US" sz="2400" dirty="0">
                <a:sym typeface="+mn-ea"/>
              </a:rPr>
              <a:t>: </a:t>
            </a:r>
            <a:r>
              <a:rPr lang="es-ES" altLang="en-US" sz="2400" dirty="0"/>
              <a:t>Para comprobar el funcionamiento utilizaremos la aplicación.</a:t>
            </a:r>
            <a:endParaRPr lang="es-ES" altLang="en-US" sz="2400" dirty="0"/>
          </a:p>
          <a:p>
            <a:pPr lvl="1"/>
            <a:endParaRPr lang="es-E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Autofit/>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lstStyle/>
          <a:p>
            <a:pPr marL="0" indent="0">
              <a:buNone/>
            </a:pPr>
            <a:r>
              <a:rPr lang="es-ES" altLang="en-US" sz="2400" dirty="0">
                <a:sym typeface="+mn-ea"/>
              </a:rPr>
              <a:t>Se crea una base de datos llamada </a:t>
            </a:r>
            <a:r>
              <a:rPr lang="es-ES" altLang="en-US" sz="2400" b="1" dirty="0">
                <a:sym typeface="+mn-ea"/>
              </a:rPr>
              <a:t>APIREST </a:t>
            </a:r>
            <a:r>
              <a:rPr lang="es-ES" altLang="en-US" sz="2400" dirty="0">
                <a:sym typeface="+mn-ea"/>
              </a:rPr>
              <a:t>en MySQL.</a:t>
            </a:r>
            <a:endParaRPr lang="es-ES" altLang="en-US" sz="2400" dirty="0"/>
          </a:p>
          <a:p>
            <a:pPr marL="0" indent="0">
              <a:buNone/>
            </a:pPr>
            <a:r>
              <a:rPr lang="es-ES" altLang="en-US" sz="2400" dirty="0">
                <a:sym typeface="+mn-ea"/>
              </a:rPr>
              <a:t>Con el siguiente modelo entidad-relación:</a:t>
            </a:r>
            <a:endParaRPr lang="es-ES" altLang="en-US" sz="2400" dirty="0">
              <a:sym typeface="+mn-ea"/>
            </a:endParaRPr>
          </a:p>
          <a:p>
            <a:pPr marL="0" indent="0">
              <a:buNone/>
            </a:pPr>
            <a:endParaRPr lang="es-ES" altLang="en-US" sz="2400" dirty="0"/>
          </a:p>
          <a:p>
            <a:endParaRPr lang="es-ES" dirty="0"/>
          </a:p>
        </p:txBody>
      </p:sp>
      <p:pic>
        <p:nvPicPr>
          <p:cNvPr id="4" name="Imagen 3" descr="tablas"/>
          <p:cNvPicPr>
            <a:picLocks noChangeAspect="1"/>
          </p:cNvPicPr>
          <p:nvPr/>
        </p:nvPicPr>
        <p:blipFill>
          <a:blip r:embed="rId1"/>
          <a:stretch>
            <a:fillRect/>
          </a:stretch>
        </p:blipFill>
        <p:spPr>
          <a:xfrm>
            <a:off x="3377823" y="2450914"/>
            <a:ext cx="5555226" cy="38240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lstStyle/>
          <a:p>
            <a:pPr marL="0" indent="0">
              <a:buNone/>
            </a:pPr>
            <a:r>
              <a:rPr lang="es-ES" altLang="en-US" sz="2400" b="1" dirty="0">
                <a:sym typeface="+mn-ea"/>
              </a:rPr>
              <a:t>Propietario</a:t>
            </a:r>
            <a:r>
              <a:rPr lang="es-ES" altLang="en-US" sz="2400" dirty="0">
                <a:sym typeface="+mn-ea"/>
              </a:rPr>
              <a:t>: Contendrá los datos del propietario del vehículo comprado en el concesionario SalAuto S.L</a:t>
            </a:r>
            <a:endParaRPr lang="es-ES" altLang="en-US" sz="2400" dirty="0"/>
          </a:p>
          <a:p>
            <a:endParaRPr lang="es-ES" dirty="0"/>
          </a:p>
        </p:txBody>
      </p:sp>
      <p:pic>
        <p:nvPicPr>
          <p:cNvPr id="5" name="Imagen 4"/>
          <p:cNvPicPr>
            <a:picLocks noChangeAspect="1"/>
          </p:cNvPicPr>
          <p:nvPr/>
        </p:nvPicPr>
        <p:blipFill>
          <a:blip r:embed="rId1"/>
          <a:stretch>
            <a:fillRect/>
          </a:stretch>
        </p:blipFill>
        <p:spPr>
          <a:xfrm>
            <a:off x="1020702" y="2473960"/>
            <a:ext cx="6268720" cy="1910080"/>
          </a:xfrm>
          <a:prstGeom prst="rect">
            <a:avLst/>
          </a:prstGeom>
        </p:spPr>
      </p:pic>
      <p:pic>
        <p:nvPicPr>
          <p:cNvPr id="6" name="Imagen 5" descr="propietario"/>
          <p:cNvPicPr>
            <a:picLocks noChangeAspect="1"/>
          </p:cNvPicPr>
          <p:nvPr/>
        </p:nvPicPr>
        <p:blipFill>
          <a:blip r:embed="rId2"/>
          <a:stretch>
            <a:fillRect/>
          </a:stretch>
        </p:blipFill>
        <p:spPr>
          <a:xfrm>
            <a:off x="7640320" y="2440940"/>
            <a:ext cx="4175760"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normAutofit/>
          </a:bodyPr>
          <a:lstStyle/>
          <a:p>
            <a:pPr marL="0" indent="0">
              <a:buNone/>
            </a:pPr>
            <a:r>
              <a:rPr lang="es-ES" altLang="en-US" sz="2400" b="1" dirty="0"/>
              <a:t>Marca</a:t>
            </a:r>
            <a:endParaRPr lang="es-ES" sz="2400" dirty="0"/>
          </a:p>
        </p:txBody>
      </p:sp>
      <p:pic>
        <p:nvPicPr>
          <p:cNvPr id="4" name="Imagen 3" descr="marca_es"/>
          <p:cNvPicPr>
            <a:picLocks noChangeAspect="1"/>
          </p:cNvPicPr>
          <p:nvPr/>
        </p:nvPicPr>
        <p:blipFill>
          <a:blip r:embed="rId1"/>
          <a:stretch>
            <a:fillRect/>
          </a:stretch>
        </p:blipFill>
        <p:spPr>
          <a:xfrm>
            <a:off x="972898" y="2253974"/>
            <a:ext cx="7129780" cy="1417955"/>
          </a:xfrm>
          <a:prstGeom prst="rect">
            <a:avLst/>
          </a:prstGeom>
        </p:spPr>
      </p:pic>
      <p:pic>
        <p:nvPicPr>
          <p:cNvPr id="7" name="Imagen 6"/>
          <p:cNvPicPr>
            <a:picLocks noChangeAspect="1"/>
          </p:cNvPicPr>
          <p:nvPr/>
        </p:nvPicPr>
        <p:blipFill>
          <a:blip r:embed="rId2"/>
          <a:stretch>
            <a:fillRect/>
          </a:stretch>
        </p:blipFill>
        <p:spPr>
          <a:xfrm>
            <a:off x="9057640" y="2962952"/>
            <a:ext cx="1762760" cy="2980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normAutofit/>
          </a:bodyPr>
          <a:lstStyle/>
          <a:p>
            <a:pPr marL="0" indent="0">
              <a:buNone/>
            </a:pPr>
            <a:r>
              <a:rPr lang="es-ES" altLang="en-US" sz="2400" b="1" dirty="0"/>
              <a:t>Modelo</a:t>
            </a:r>
            <a:endParaRPr lang="es-ES" sz="2400" dirty="0"/>
          </a:p>
        </p:txBody>
      </p:sp>
      <p:pic>
        <p:nvPicPr>
          <p:cNvPr id="5" name="Imagen 4" descr="modelo_tab"/>
          <p:cNvPicPr>
            <a:picLocks noChangeAspect="1"/>
          </p:cNvPicPr>
          <p:nvPr/>
        </p:nvPicPr>
        <p:blipFill>
          <a:blip r:embed="rId1"/>
          <a:stretch>
            <a:fillRect/>
          </a:stretch>
        </p:blipFill>
        <p:spPr>
          <a:xfrm>
            <a:off x="1219200" y="2267124"/>
            <a:ext cx="6689725" cy="1662430"/>
          </a:xfrm>
          <a:prstGeom prst="rect">
            <a:avLst/>
          </a:prstGeom>
        </p:spPr>
      </p:pic>
      <p:pic>
        <p:nvPicPr>
          <p:cNvPr id="6" name="Imagen 5" descr="modelo_reg"/>
          <p:cNvPicPr>
            <a:picLocks noChangeAspect="1"/>
          </p:cNvPicPr>
          <p:nvPr/>
        </p:nvPicPr>
        <p:blipFill>
          <a:blip r:embed="rId2"/>
          <a:stretch>
            <a:fillRect/>
          </a:stretch>
        </p:blipFill>
        <p:spPr>
          <a:xfrm>
            <a:off x="8335373" y="2676525"/>
            <a:ext cx="3228340" cy="3190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p:cNvSpPr>
            <a:spLocks noGrp="1"/>
          </p:cNvSpPr>
          <p:nvPr>
            <p:ph idx="1"/>
          </p:nvPr>
        </p:nvSpPr>
        <p:spPr>
          <a:xfrm>
            <a:off x="1371600" y="1476462"/>
            <a:ext cx="9601200" cy="4390938"/>
          </a:xfrm>
        </p:spPr>
        <p:txBody>
          <a:bodyPr>
            <a:normAutofit/>
          </a:bodyPr>
          <a:lstStyle/>
          <a:p>
            <a:pPr marL="0" indent="0">
              <a:buNone/>
            </a:pPr>
            <a:r>
              <a:rPr lang="es-ES" altLang="en-US" sz="2400" b="1" dirty="0"/>
              <a:t>Coche</a:t>
            </a:r>
            <a:endParaRPr lang="es-ES" sz="2400" dirty="0"/>
          </a:p>
        </p:txBody>
      </p:sp>
      <p:pic>
        <p:nvPicPr>
          <p:cNvPr id="4" name="Imagen 3" descr="coche_tabl"/>
          <p:cNvPicPr>
            <a:picLocks noChangeAspect="1"/>
          </p:cNvPicPr>
          <p:nvPr/>
        </p:nvPicPr>
        <p:blipFill>
          <a:blip r:embed="rId1"/>
          <a:stretch>
            <a:fillRect/>
          </a:stretch>
        </p:blipFill>
        <p:spPr>
          <a:xfrm>
            <a:off x="1219200" y="1994112"/>
            <a:ext cx="5709285" cy="2393315"/>
          </a:xfrm>
          <a:prstGeom prst="rect">
            <a:avLst/>
          </a:prstGeom>
        </p:spPr>
      </p:pic>
      <p:pic>
        <p:nvPicPr>
          <p:cNvPr id="7" name="Imagen 6" descr="coche_reg"/>
          <p:cNvPicPr>
            <a:picLocks noChangeAspect="1"/>
          </p:cNvPicPr>
          <p:nvPr/>
        </p:nvPicPr>
        <p:blipFill>
          <a:blip r:embed="rId2"/>
          <a:stretch>
            <a:fillRect/>
          </a:stretch>
        </p:blipFill>
        <p:spPr>
          <a:xfrm>
            <a:off x="6096000" y="3261384"/>
            <a:ext cx="5316220" cy="2748280"/>
          </a:xfrm>
          <a:prstGeom prst="rect">
            <a:avLst/>
          </a:prstGeom>
        </p:spPr>
      </p:pic>
    </p:spTree>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0</TotalTime>
  <Words>4382</Words>
  <Application>WPS Presentation</Application>
  <PresentationFormat>Panorámica</PresentationFormat>
  <Paragraphs>182</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Franklin Gothic Book</vt:lpstr>
      <vt:lpstr>Microsoft YaHei</vt:lpstr>
      <vt:lpstr>Arial Unicode MS</vt:lpstr>
      <vt:lpstr>Calibri</vt:lpstr>
      <vt:lpstr>Recorte</vt:lpstr>
      <vt:lpstr>SalAuto S.L</vt:lpstr>
      <vt:lpstr>Índice</vt:lpstr>
      <vt:lpstr>Descripción del proyecto</vt:lpstr>
      <vt:lpstr>Tecnologías usadas</vt:lpstr>
      <vt:lpstr>Conexión y creación de base de datos </vt:lpstr>
      <vt:lpstr>Conexión y creación de base de datos </vt:lpstr>
      <vt:lpstr>Conexión y creación de base de datos </vt:lpstr>
      <vt:lpstr>Conexión y creación de base de datos </vt:lpstr>
      <vt:lpstr>Conexión y creación de base de datos </vt:lpstr>
      <vt:lpstr>Conexión y creación de base de datos </vt:lpstr>
      <vt:lpstr>Test BBDD</vt:lpstr>
      <vt:lpstr>Clases de Java</vt:lpstr>
      <vt:lpstr>Clases de Java</vt:lpstr>
      <vt:lpstr>Clases de Java</vt:lpstr>
      <vt:lpstr>Clases de Java</vt:lpstr>
      <vt:lpstr>Clases de Java</vt:lpstr>
      <vt:lpstr>JPA</vt:lpstr>
      <vt:lpstr>Springboot</vt:lpstr>
      <vt:lpstr>Springboot</vt:lpstr>
      <vt:lpstr>POSTMAN</vt:lpstr>
      <vt:lpstr>POSTMAN</vt:lpstr>
      <vt:lpstr>POSTMAN</vt:lpstr>
      <vt:lpstr>POSTMAN</vt:lpstr>
      <vt:lpstr>POSTMAN</vt:lpstr>
      <vt:lpstr>POSTMAN</vt:lpstr>
      <vt:lpstr>Conclusión </vt:lpstr>
      <vt:lpstr>Conclusión</vt:lpstr>
      <vt:lpstr>AGRADECIMIENTOS</vt:lpstr>
      <vt:lpstr>Bibliografía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SalAuto S.L</dc:title>
  <dc:creator>Alejandra Sanz</dc:creator>
  <cp:lastModifiedBy>Usuario</cp:lastModifiedBy>
  <cp:revision>9</cp:revision>
  <dcterms:created xsi:type="dcterms:W3CDTF">2024-01-31T21:39:00Z</dcterms:created>
  <dcterms:modified xsi:type="dcterms:W3CDTF">2024-02-05T18:43:02Z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2ACB7A9BC0F046F7A98927E64CF396E4_12</vt:lpwstr>
  </property>
  <property fmtid="{D5CDD505-2E9C-101B-9397-08002B2CF9AE}" pid="3" name="KSOProductBuildVer">
    <vt:lpwstr>3082-12.2.0.13431</vt:lpwstr>
  </property>
</Properties>
</file>