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3" r:id="rId25"/>
    <p:sldId id="279" r:id="rId26"/>
    <p:sldId id="284" r:id="rId27"/>
    <p:sldId id="285" r:id="rId28"/>
    <p:sldId id="286" r:id="rId29"/>
    <p:sldId id="287" r:id="rId30"/>
    <p:sldId id="288"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F5A"/>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21"/>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hyperlink" Target="https://start.spring.io/"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20.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4.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jpeg"/><Relationship Id="rId1" Type="http://schemas.openxmlformats.org/officeDocument/2006/relationships/image" Target="../media/image2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ctrTitle"/>
          </p:nvPr>
        </p:nvSpPr>
        <p:spPr/>
        <p:txBody>
          <a:bodyPr/>
          <a:p>
            <a:r>
              <a:rPr lang="es-ES" altLang="en-US"/>
              <a:t>Presentación proyecto</a:t>
            </a:r>
            <a:endParaRPr lang="es-ES" altLang="en-US"/>
          </a:p>
        </p:txBody>
      </p:sp>
      <p:sp>
        <p:nvSpPr>
          <p:cNvPr id="3" name="Subtítulo 2"/>
          <p:cNvSpPr>
            <a:spLocks noGrp="1"/>
          </p:cNvSpPr>
          <p:nvPr>
            <p:ph type="subTitle" idx="1"/>
          </p:nvPr>
        </p:nvSpPr>
        <p:spPr/>
        <p:txBody>
          <a:bodyPr/>
          <a:p>
            <a:r>
              <a:rPr lang="es-ES" altLang="en-US"/>
              <a:t>Pedro Sanz Rodríguez</a:t>
            </a:r>
            <a:endParaRPr lang="es-E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Conexion y creación de base de datos</a:t>
            </a:r>
            <a:endParaRPr lang="es-ES" altLang="en-US"/>
          </a:p>
        </p:txBody>
      </p:sp>
      <p:sp>
        <p:nvSpPr>
          <p:cNvPr id="3" name="Marcador de posición de contenido 2"/>
          <p:cNvSpPr>
            <a:spLocks noGrp="1"/>
          </p:cNvSpPr>
          <p:nvPr>
            <p:ph idx="1"/>
          </p:nvPr>
        </p:nvSpPr>
        <p:spPr/>
        <p:txBody>
          <a:bodyPr/>
          <a:p>
            <a:r>
              <a:rPr lang="es-ES" altLang="en-US"/>
              <a:t>Le agregamos registros para comprobar su funcionamiento.</a:t>
            </a:r>
            <a:endParaRPr lang="es-ES" altLang="en-US"/>
          </a:p>
          <a:p>
            <a:endParaRPr lang="es-ES" altLang="en-US"/>
          </a:p>
          <a:p>
            <a:endParaRPr lang="es-ES" altLang="en-US"/>
          </a:p>
        </p:txBody>
      </p:sp>
      <p:pic>
        <p:nvPicPr>
          <p:cNvPr id="4" name="Imagen 3" descr="modelo_reg"/>
          <p:cNvPicPr>
            <a:picLocks noChangeAspect="1"/>
          </p:cNvPicPr>
          <p:nvPr/>
        </p:nvPicPr>
        <p:blipFill>
          <a:blip r:embed="rId1"/>
          <a:stretch>
            <a:fillRect/>
          </a:stretch>
        </p:blipFill>
        <p:spPr>
          <a:xfrm>
            <a:off x="4130040" y="2804160"/>
            <a:ext cx="3228340" cy="31908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Conexion y creación de base de datos</a:t>
            </a:r>
            <a:endParaRPr lang="es-ES" altLang="en-US"/>
          </a:p>
        </p:txBody>
      </p:sp>
      <p:sp>
        <p:nvSpPr>
          <p:cNvPr id="3" name="Marcador de posición de contenido 2"/>
          <p:cNvSpPr>
            <a:spLocks noGrp="1"/>
          </p:cNvSpPr>
          <p:nvPr>
            <p:ph idx="1"/>
          </p:nvPr>
        </p:nvSpPr>
        <p:spPr/>
        <p:txBody>
          <a:bodyPr/>
          <a:p>
            <a:r>
              <a:rPr lang="es-ES" altLang="en-US"/>
              <a:t>Por último creamos la tabla coche, que contendrá marca, modelo, propietario, y además los atributos de matrícula, PVP y fecha de matriculación.</a:t>
            </a:r>
            <a:endParaRPr lang="es-ES" altLang="en-US"/>
          </a:p>
          <a:p>
            <a:endParaRPr lang="es-ES" altLang="en-US"/>
          </a:p>
          <a:p>
            <a:endParaRPr lang="es-ES" altLang="en-US"/>
          </a:p>
        </p:txBody>
      </p:sp>
      <p:pic>
        <p:nvPicPr>
          <p:cNvPr id="4" name="Imagen 3" descr="coche_tabl"/>
          <p:cNvPicPr>
            <a:picLocks noChangeAspect="1"/>
          </p:cNvPicPr>
          <p:nvPr/>
        </p:nvPicPr>
        <p:blipFill>
          <a:blip r:embed="rId1"/>
          <a:stretch>
            <a:fillRect/>
          </a:stretch>
        </p:blipFill>
        <p:spPr>
          <a:xfrm>
            <a:off x="1297940" y="3077210"/>
            <a:ext cx="8439150" cy="35369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Conexion y creación de base de datos</a:t>
            </a:r>
            <a:endParaRPr lang="es-ES" altLang="en-US"/>
          </a:p>
        </p:txBody>
      </p:sp>
      <p:sp>
        <p:nvSpPr>
          <p:cNvPr id="3" name="Marcador de posición de contenido 2"/>
          <p:cNvSpPr>
            <a:spLocks noGrp="1"/>
          </p:cNvSpPr>
          <p:nvPr>
            <p:ph idx="1"/>
          </p:nvPr>
        </p:nvSpPr>
        <p:spPr/>
        <p:txBody>
          <a:bodyPr/>
          <a:p>
            <a:r>
              <a:rPr lang="es-ES" altLang="en-US"/>
              <a:t>Comprobamos su funcionamiento agregando algunos registros.</a:t>
            </a:r>
            <a:endParaRPr lang="es-ES" altLang="en-US"/>
          </a:p>
          <a:p>
            <a:endParaRPr lang="es-ES" altLang="en-US"/>
          </a:p>
          <a:p>
            <a:endParaRPr lang="es-ES" altLang="en-US"/>
          </a:p>
        </p:txBody>
      </p:sp>
      <p:pic>
        <p:nvPicPr>
          <p:cNvPr id="4" name="Imagen 3" descr="coche_reg"/>
          <p:cNvPicPr>
            <a:picLocks noChangeAspect="1"/>
          </p:cNvPicPr>
          <p:nvPr/>
        </p:nvPicPr>
        <p:blipFill>
          <a:blip r:embed="rId1"/>
          <a:stretch>
            <a:fillRect/>
          </a:stretch>
        </p:blipFill>
        <p:spPr>
          <a:xfrm>
            <a:off x="1599565" y="2329180"/>
            <a:ext cx="7792720" cy="40284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Pruebas de funcionamiento</a:t>
            </a:r>
            <a:endParaRPr lang="es-ES" altLang="en-US"/>
          </a:p>
        </p:txBody>
      </p:sp>
      <p:sp>
        <p:nvSpPr>
          <p:cNvPr id="3" name="Marcador de posición de contenido 2"/>
          <p:cNvSpPr>
            <a:spLocks noGrp="1"/>
          </p:cNvSpPr>
          <p:nvPr>
            <p:ph idx="1"/>
          </p:nvPr>
        </p:nvSpPr>
        <p:spPr>
          <a:xfrm>
            <a:off x="647700" y="1584325"/>
            <a:ext cx="10515600" cy="4351338"/>
          </a:xfrm>
        </p:spPr>
        <p:txBody>
          <a:bodyPr/>
          <a:p>
            <a:r>
              <a:rPr lang="es-ES" altLang="en-US"/>
              <a:t>Para comprobar que haciendo cualquier consulta a la base de datos funciona, realizamos una prueba en workbench.</a:t>
            </a:r>
            <a:endParaRPr lang="es-ES" altLang="en-US"/>
          </a:p>
          <a:p>
            <a:endParaRPr lang="es-ES" altLang="en-US"/>
          </a:p>
          <a:p>
            <a:endParaRPr lang="es-ES" altLang="en-US"/>
          </a:p>
        </p:txBody>
      </p:sp>
      <p:pic>
        <p:nvPicPr>
          <p:cNvPr id="4" name="Imagen 3" descr="workbench"/>
          <p:cNvPicPr>
            <a:picLocks noChangeAspect="1"/>
          </p:cNvPicPr>
          <p:nvPr/>
        </p:nvPicPr>
        <p:blipFill>
          <a:blip r:embed="rId1"/>
          <a:stretch>
            <a:fillRect/>
          </a:stretch>
        </p:blipFill>
        <p:spPr>
          <a:xfrm>
            <a:off x="2641600" y="2490470"/>
            <a:ext cx="4796155" cy="39579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Clases de Java</a:t>
            </a:r>
            <a:endParaRPr lang="es-ES" altLang="en-US"/>
          </a:p>
        </p:txBody>
      </p:sp>
      <p:sp>
        <p:nvSpPr>
          <p:cNvPr id="3" name="Marcador de posición de contenido 2"/>
          <p:cNvSpPr>
            <a:spLocks noGrp="1"/>
          </p:cNvSpPr>
          <p:nvPr>
            <p:ph idx="1"/>
          </p:nvPr>
        </p:nvSpPr>
        <p:spPr/>
        <p:txBody>
          <a:bodyPr/>
          <a:p>
            <a:r>
              <a:rPr lang="es-ES" altLang="en-US"/>
              <a:t>Para construir el proyecto, utilizaremos Java SpringBoot, realizaremos una API REST que va a ser la encargada de realizar todas las operaciones necesarias con la base de datos para todas las tareas que necesite el cliente.</a:t>
            </a:r>
            <a:endParaRPr lang="es-ES" altLang="en-US"/>
          </a:p>
          <a:p>
            <a:endParaRPr lang="es-E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Clases de Java</a:t>
            </a:r>
            <a:endParaRPr lang="es-ES" altLang="en-US"/>
          </a:p>
        </p:txBody>
      </p:sp>
      <p:sp>
        <p:nvSpPr>
          <p:cNvPr id="3" name="Marcador de posición de contenido 2"/>
          <p:cNvSpPr>
            <a:spLocks noGrp="1"/>
          </p:cNvSpPr>
          <p:nvPr>
            <p:ph idx="1"/>
          </p:nvPr>
        </p:nvSpPr>
        <p:spPr/>
        <p:txBody>
          <a:bodyPr/>
          <a:p>
            <a:r>
              <a:rPr lang="es-ES" altLang="en-US">
                <a:sym typeface="+mn-ea"/>
              </a:rPr>
              <a:t>Para ello comenzaremos por crear lo necesario para nuestra APi en </a:t>
            </a:r>
            <a:endParaRPr lang="es-ES" altLang="en-US"/>
          </a:p>
          <a:p>
            <a:r>
              <a:rPr lang="es-ES" altLang="en-US">
                <a:sym typeface="+mn-ea"/>
                <a:hlinkClick r:id="rId1" action="ppaction://hlinkfile"/>
              </a:rPr>
              <a:t>https://start.spring.io/</a:t>
            </a:r>
            <a:endParaRPr lang="es-ES" altLang="en-US">
              <a:sym typeface="+mn-ea"/>
              <a:hlinkClick r:id="rId1" action="ppaction://hlinkfile"/>
            </a:endParaRPr>
          </a:p>
          <a:p>
            <a:endParaRPr lang="es-ES" altLang="en-US"/>
          </a:p>
          <a:p>
            <a:endParaRPr lang="es-ES" altLang="en-US"/>
          </a:p>
        </p:txBody>
      </p:sp>
      <p:pic>
        <p:nvPicPr>
          <p:cNvPr id="4" name="Imagen 3" descr="api"/>
          <p:cNvPicPr>
            <a:picLocks noChangeAspect="1"/>
          </p:cNvPicPr>
          <p:nvPr/>
        </p:nvPicPr>
        <p:blipFill>
          <a:blip r:embed="rId2"/>
          <a:stretch>
            <a:fillRect/>
          </a:stretch>
        </p:blipFill>
        <p:spPr>
          <a:xfrm>
            <a:off x="2125345" y="2941320"/>
            <a:ext cx="6604635" cy="3526155"/>
          </a:xfrm>
          <a:prstGeom prst="rect">
            <a:avLst/>
          </a:prstGeom>
          <a:effectLst>
            <a:outerShdw blurRad="50800" dist="38100" algn="l" rotWithShape="0">
              <a:schemeClr val="accent4">
                <a:lumMod val="60000"/>
                <a:lumOff val="40000"/>
                <a:alpha val="40000"/>
              </a:scheme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Clases de Java</a:t>
            </a:r>
            <a:endParaRPr lang="es-ES" altLang="en-US"/>
          </a:p>
        </p:txBody>
      </p:sp>
      <p:sp>
        <p:nvSpPr>
          <p:cNvPr id="3" name="Marcador de posición de contenido 2"/>
          <p:cNvSpPr>
            <a:spLocks noGrp="1"/>
          </p:cNvSpPr>
          <p:nvPr>
            <p:ph idx="1"/>
          </p:nvPr>
        </p:nvSpPr>
        <p:spPr/>
        <p:txBody>
          <a:bodyPr/>
          <a:p>
            <a:r>
              <a:rPr lang="es-ES" altLang="en-US"/>
              <a:t>Una vez instalado nuestro proyecto en nuestro IDE, vamos a crear las siguientes clases:</a:t>
            </a:r>
            <a:endParaRPr lang="es-ES" altLang="en-US"/>
          </a:p>
          <a:p>
            <a:endParaRPr lang="es-ES" altLang="en-US"/>
          </a:p>
          <a:p>
            <a:pPr indent="457200"/>
            <a:r>
              <a:rPr lang="es-ES" altLang="en-US"/>
              <a:t>- Coche</a:t>
            </a:r>
            <a:endParaRPr lang="es-ES" altLang="en-US"/>
          </a:p>
        </p:txBody>
      </p:sp>
      <p:pic>
        <p:nvPicPr>
          <p:cNvPr id="4" name="Imagen 3" descr="coche"/>
          <p:cNvPicPr>
            <a:picLocks noChangeAspect="1"/>
          </p:cNvPicPr>
          <p:nvPr/>
        </p:nvPicPr>
        <p:blipFill>
          <a:blip r:embed="rId1"/>
          <a:stretch>
            <a:fillRect/>
          </a:stretch>
        </p:blipFill>
        <p:spPr>
          <a:xfrm>
            <a:off x="3716655" y="2595245"/>
            <a:ext cx="3806825" cy="3909695"/>
          </a:xfrm>
          <a:prstGeom prst="rect">
            <a:avLst/>
          </a:prstGeom>
          <a:effectLst>
            <a:outerShdw blurRad="50800" dist="38100" algn="l" rotWithShape="0">
              <a:schemeClr val="accent5">
                <a:alpha val="40000"/>
              </a:scheme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Clases de Java</a:t>
            </a:r>
            <a:endParaRPr lang="es-ES" altLang="en-US"/>
          </a:p>
        </p:txBody>
      </p:sp>
      <p:sp>
        <p:nvSpPr>
          <p:cNvPr id="3" name="Marcador de posición de contenido 2"/>
          <p:cNvSpPr>
            <a:spLocks noGrp="1"/>
          </p:cNvSpPr>
          <p:nvPr>
            <p:ph idx="1"/>
          </p:nvPr>
        </p:nvSpPr>
        <p:spPr/>
        <p:txBody>
          <a:bodyPr/>
          <a:p>
            <a:endParaRPr lang="es-ES" altLang="en-US"/>
          </a:p>
          <a:p>
            <a:endParaRPr lang="es-ES" altLang="en-US"/>
          </a:p>
          <a:p>
            <a:r>
              <a:rPr lang="es-ES" altLang="en-US"/>
              <a:t>- Marca					</a:t>
            </a:r>
            <a:r>
              <a:rPr lang="es-ES" altLang="en-US">
                <a:sym typeface="+mn-ea"/>
              </a:rPr>
              <a:t>- Modelo</a:t>
            </a:r>
            <a:endParaRPr lang="es-ES" altLang="en-US"/>
          </a:p>
          <a:p>
            <a:endParaRPr lang="es-ES" altLang="en-US"/>
          </a:p>
        </p:txBody>
      </p:sp>
      <p:pic>
        <p:nvPicPr>
          <p:cNvPr id="4" name="Imagen 3" descr="marca"/>
          <p:cNvPicPr>
            <a:picLocks noChangeAspect="1"/>
          </p:cNvPicPr>
          <p:nvPr/>
        </p:nvPicPr>
        <p:blipFill>
          <a:blip r:embed="rId1"/>
          <a:stretch>
            <a:fillRect/>
          </a:stretch>
        </p:blipFill>
        <p:spPr>
          <a:xfrm>
            <a:off x="1990090" y="2072005"/>
            <a:ext cx="3866515" cy="3932555"/>
          </a:xfrm>
          <a:prstGeom prst="rect">
            <a:avLst/>
          </a:prstGeom>
          <a:effectLst>
            <a:outerShdw blurRad="76200" dir="13500000" sy="23000" kx="1200000" algn="br" rotWithShape="0">
              <a:prstClr val="black">
                <a:alpha val="20000"/>
              </a:prstClr>
            </a:outerShdw>
          </a:effectLst>
        </p:spPr>
      </p:pic>
      <p:pic>
        <p:nvPicPr>
          <p:cNvPr id="5" name="Imagen 4" descr="modelo"/>
          <p:cNvPicPr>
            <a:picLocks noChangeAspect="1"/>
          </p:cNvPicPr>
          <p:nvPr/>
        </p:nvPicPr>
        <p:blipFill>
          <a:blip r:embed="rId2"/>
          <a:stretch>
            <a:fillRect/>
          </a:stretch>
        </p:blipFill>
        <p:spPr>
          <a:xfrm>
            <a:off x="7693660" y="2071370"/>
            <a:ext cx="3759835" cy="3933190"/>
          </a:xfrm>
          <a:prstGeom prst="rect">
            <a:avLst/>
          </a:prstGeom>
          <a:effectLst>
            <a:innerShdw blurRad="63500" dist="50800">
              <a:prstClr val="black">
                <a:alpha val="50000"/>
              </a:prstClr>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Clases de Java</a:t>
            </a:r>
            <a:endParaRPr lang="es-ES" altLang="en-US"/>
          </a:p>
        </p:txBody>
      </p:sp>
      <p:sp>
        <p:nvSpPr>
          <p:cNvPr id="3" name="Marcador de posición de contenido 2"/>
          <p:cNvSpPr>
            <a:spLocks noGrp="1"/>
          </p:cNvSpPr>
          <p:nvPr>
            <p:ph idx="1"/>
          </p:nvPr>
        </p:nvSpPr>
        <p:spPr/>
        <p:txBody>
          <a:bodyPr/>
          <a:p>
            <a:endParaRPr lang="es-ES" altLang="en-US"/>
          </a:p>
          <a:p>
            <a:endParaRPr lang="es-ES" altLang="en-US"/>
          </a:p>
          <a:p>
            <a:pPr indent="457200"/>
            <a:r>
              <a:rPr lang="es-ES" altLang="en-US">
                <a:sym typeface="+mn-ea"/>
              </a:rPr>
              <a:t>- Propietario</a:t>
            </a:r>
            <a:endParaRPr lang="es-ES" altLang="en-US"/>
          </a:p>
          <a:p>
            <a:pPr indent="457200"/>
            <a:endParaRPr lang="es-ES" altLang="en-US"/>
          </a:p>
        </p:txBody>
      </p:sp>
      <p:pic>
        <p:nvPicPr>
          <p:cNvPr id="4" name="Imagen 3" descr="propietario"/>
          <p:cNvPicPr>
            <a:picLocks noChangeAspect="1"/>
          </p:cNvPicPr>
          <p:nvPr/>
        </p:nvPicPr>
        <p:blipFill>
          <a:blip r:embed="rId1"/>
          <a:stretch>
            <a:fillRect/>
          </a:stretch>
        </p:blipFill>
        <p:spPr>
          <a:xfrm>
            <a:off x="3470275" y="1584325"/>
            <a:ext cx="5251450" cy="4771390"/>
          </a:xfrm>
          <a:prstGeom prst="rect">
            <a:avLst/>
          </a:prstGeom>
          <a:effectLst>
            <a:outerShdw blurRad="76200" dir="18900000" sy="23000" kx="-1200000" algn="bl" rotWithShape="0">
              <a:prstClr val="black">
                <a:alpha val="20000"/>
              </a:prstClr>
            </a:outerShdw>
          </a:effectLst>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2000" fill="hold">
                                          <p:stCondLst>
                                            <p:cond delay="0"/>
                                          </p:stCondLst>
                                        </p:cTn>
                                        <p:tgtEl>
                                          <p:spTgt spid="4"/>
                                        </p:tgtEl>
                                        <p:attrNameLst>
                                          <p:attrName>style.visibility</p:attrName>
                                        </p:attrNameLst>
                                      </p:cBhvr>
                                      <p:to>
                                        <p:strVal val="visible"/>
                                      </p:to>
                                    </p:set>
                                    <p:animEffect transition="in" filter="randombar(horizontal)">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Técnologias usadas</a:t>
            </a:r>
            <a:endParaRPr lang="es-ES" altLang="en-US"/>
          </a:p>
        </p:txBody>
      </p:sp>
      <p:sp>
        <p:nvSpPr>
          <p:cNvPr id="3" name="Marcador de posición de contenido 2"/>
          <p:cNvSpPr>
            <a:spLocks noGrp="1"/>
          </p:cNvSpPr>
          <p:nvPr>
            <p:ph idx="1"/>
          </p:nvPr>
        </p:nvSpPr>
        <p:spPr/>
        <p:txBody>
          <a:bodyPr/>
          <a:p>
            <a:r>
              <a:rPr lang="es-ES" altLang="en-US"/>
              <a:t>Para las diferentes tareas que va a realizar nuestra API, utilizaremos las siguientes tecnologias:</a:t>
            </a:r>
            <a:endParaRPr lang="es-ES" altLang="en-US"/>
          </a:p>
          <a:p>
            <a:pPr indent="457200"/>
            <a:r>
              <a:rPr lang="es-ES" altLang="en-US"/>
              <a:t>- JPA: 	Será la encargada de realizar todas aquellas consultas a la 		base de datos.</a:t>
            </a:r>
            <a:endParaRPr lang="es-ES" altLang="en-US"/>
          </a:p>
          <a:p>
            <a:pPr indent="457200"/>
            <a:r>
              <a:rPr lang="es-ES" altLang="en-US"/>
              <a:t>- Conector MySQL: Nos proporciona la conexión con la base de datos.</a:t>
            </a:r>
            <a:endParaRPr lang="es-ES" altLang="en-US"/>
          </a:p>
          <a:p>
            <a:pPr indent="457200"/>
            <a:r>
              <a:rPr lang="es-ES" altLang="en-US"/>
              <a:t>- WorkBench: gestor de base de datos.</a:t>
            </a:r>
            <a:endParaRPr lang="es-ES" altLang="en-US"/>
          </a:p>
          <a:p>
            <a:pPr indent="457200"/>
            <a:r>
              <a:rPr lang="es-ES" altLang="en-US"/>
              <a:t>- Springboot: para realizar la api rest.</a:t>
            </a:r>
            <a:endParaRPr lang="es-ES" altLang="en-US"/>
          </a:p>
          <a:p>
            <a:pPr indent="457200"/>
            <a:r>
              <a:rPr lang="es-ES" altLang="en-US"/>
              <a:t>- Para comprobar el funcionamiento utilizaremos la aplicación</a:t>
            </a:r>
            <a:endParaRPr lang="es-ES" altLang="en-US"/>
          </a:p>
          <a:p>
            <a:pPr indent="457200"/>
            <a:r>
              <a:rPr lang="es-ES" altLang="en-US"/>
              <a:t>  Postman.</a:t>
            </a:r>
            <a:endParaRPr lang="es-E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Indice</a:t>
            </a:r>
            <a:endParaRPr lang="es-ES" altLang="en-US"/>
          </a:p>
        </p:txBody>
      </p:sp>
      <p:sp>
        <p:nvSpPr>
          <p:cNvPr id="3" name="Marcador de posición de contenido 2"/>
          <p:cNvSpPr>
            <a:spLocks noGrp="1"/>
          </p:cNvSpPr>
          <p:nvPr>
            <p:ph idx="1"/>
          </p:nvPr>
        </p:nvSpPr>
        <p:spPr/>
        <p:txBody>
          <a:bodyPr/>
          <a:p>
            <a:r>
              <a:rPr lang="es-ES" altLang="en-US"/>
              <a:t> - Proyecto</a:t>
            </a:r>
            <a:endParaRPr lang="es-ES" altLang="en-US"/>
          </a:p>
          <a:p>
            <a:r>
              <a:rPr lang="es-ES" altLang="en-US"/>
              <a:t>- Conexión y creación de base de datos</a:t>
            </a:r>
            <a:endParaRPr lang="es-ES" altLang="en-US"/>
          </a:p>
          <a:p>
            <a:r>
              <a:rPr lang="es-ES" altLang="en-US"/>
              <a:t>- Pruebas de funcionamiento</a:t>
            </a:r>
            <a:endParaRPr lang="es-ES" altLang="en-US"/>
          </a:p>
          <a:p>
            <a:r>
              <a:rPr lang="es-ES" altLang="en-US"/>
              <a:t>- Clases de Java</a:t>
            </a:r>
            <a:endParaRPr lang="es-ES" altLang="en-US"/>
          </a:p>
          <a:p>
            <a:r>
              <a:rPr lang="es-ES" altLang="en-US"/>
              <a:t>- Técnologias usadas</a:t>
            </a:r>
            <a:endParaRPr lang="es-ES" altLang="en-US"/>
          </a:p>
          <a:p>
            <a:r>
              <a:rPr lang="es-ES" altLang="en-US"/>
              <a:t>- Resumen</a:t>
            </a:r>
            <a:endParaRPr lang="es-ES" altLang="en-US"/>
          </a:p>
          <a:p>
            <a:r>
              <a:rPr lang="es-ES" altLang="en-US"/>
              <a:t>- Bibliografía</a:t>
            </a:r>
            <a:endParaRPr lang="es-E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Tecnologia: JPA</a:t>
            </a:r>
            <a:endParaRPr lang="es-ES" altLang="en-US"/>
          </a:p>
        </p:txBody>
      </p:sp>
      <p:sp>
        <p:nvSpPr>
          <p:cNvPr id="3" name="Marcador de posición de contenido 2"/>
          <p:cNvSpPr>
            <a:spLocks noGrp="1"/>
          </p:cNvSpPr>
          <p:nvPr>
            <p:ph idx="1"/>
          </p:nvPr>
        </p:nvSpPr>
        <p:spPr/>
        <p:txBody>
          <a:bodyPr/>
          <a:p>
            <a:r>
              <a:rPr lang="es-ES" altLang="en-US"/>
              <a:t>Utilizada principalmente para la relación entre las entidades y consultas derivadas.</a:t>
            </a:r>
            <a:endParaRPr lang="es-ES" altLang="en-US"/>
          </a:p>
        </p:txBody>
      </p:sp>
      <p:pic>
        <p:nvPicPr>
          <p:cNvPr id="4" name="Imagen 3" descr="jpa1"/>
          <p:cNvPicPr>
            <a:picLocks noChangeAspect="1"/>
          </p:cNvPicPr>
          <p:nvPr/>
        </p:nvPicPr>
        <p:blipFill>
          <a:blip r:embed="rId1"/>
          <a:stretch>
            <a:fillRect/>
          </a:stretch>
        </p:blipFill>
        <p:spPr>
          <a:xfrm>
            <a:off x="647700" y="2783205"/>
            <a:ext cx="5108575" cy="2835910"/>
          </a:xfrm>
          <a:prstGeom prst="rect">
            <a:avLst/>
          </a:prstGeom>
        </p:spPr>
      </p:pic>
      <p:pic>
        <p:nvPicPr>
          <p:cNvPr id="5" name="Imagen 4" descr="jpa2"/>
          <p:cNvPicPr>
            <a:picLocks noChangeAspect="1"/>
          </p:cNvPicPr>
          <p:nvPr/>
        </p:nvPicPr>
        <p:blipFill>
          <a:blip r:embed="rId2"/>
          <a:stretch>
            <a:fillRect/>
          </a:stretch>
        </p:blipFill>
        <p:spPr>
          <a:xfrm>
            <a:off x="5852795" y="2773680"/>
            <a:ext cx="5685155" cy="28454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Tecnologia:  Springboot</a:t>
            </a:r>
            <a:endParaRPr lang="es-ES" altLang="en-US"/>
          </a:p>
        </p:txBody>
      </p:sp>
      <p:sp>
        <p:nvSpPr>
          <p:cNvPr id="3" name="Marcador de posición de contenido 2"/>
          <p:cNvSpPr>
            <a:spLocks noGrp="1"/>
          </p:cNvSpPr>
          <p:nvPr>
            <p:ph idx="1"/>
          </p:nvPr>
        </p:nvSpPr>
        <p:spPr/>
        <p:txBody>
          <a:bodyPr/>
          <a:p>
            <a:r>
              <a:rPr lang="es-ES" altLang="en-US"/>
              <a:t>La utilizaremos principalmente para la comunicación entre máquinas para las operaciones CRUD a  las bases de datos.</a:t>
            </a:r>
            <a:endParaRPr lang="es-ES" altLang="en-US"/>
          </a:p>
          <a:p>
            <a:endParaRPr lang="es-ES" altLang="en-US"/>
          </a:p>
        </p:txBody>
      </p:sp>
      <p:pic>
        <p:nvPicPr>
          <p:cNvPr id="4" name="Imagen 3" descr="controller1"/>
          <p:cNvPicPr>
            <a:picLocks noChangeAspect="1"/>
          </p:cNvPicPr>
          <p:nvPr/>
        </p:nvPicPr>
        <p:blipFill>
          <a:blip r:embed="rId1"/>
          <a:stretch>
            <a:fillRect/>
          </a:stretch>
        </p:blipFill>
        <p:spPr>
          <a:xfrm>
            <a:off x="833120" y="4535805"/>
            <a:ext cx="4614545" cy="1868805"/>
          </a:xfrm>
          <a:prstGeom prst="rect">
            <a:avLst/>
          </a:prstGeom>
        </p:spPr>
      </p:pic>
      <p:pic>
        <p:nvPicPr>
          <p:cNvPr id="5" name="Imagen 4" descr="get"/>
          <p:cNvPicPr>
            <a:picLocks noChangeAspect="1"/>
          </p:cNvPicPr>
          <p:nvPr/>
        </p:nvPicPr>
        <p:blipFill>
          <a:blip r:embed="rId2"/>
          <a:stretch>
            <a:fillRect/>
          </a:stretch>
        </p:blipFill>
        <p:spPr>
          <a:xfrm>
            <a:off x="6548755" y="2755900"/>
            <a:ext cx="4614545" cy="3910330"/>
          </a:xfrm>
          <a:prstGeom prst="rect">
            <a:avLst/>
          </a:prstGeom>
        </p:spPr>
      </p:pic>
      <p:sp>
        <p:nvSpPr>
          <p:cNvPr id="6" name="Cuadro de texto 5"/>
          <p:cNvSpPr txBox="1"/>
          <p:nvPr/>
        </p:nvSpPr>
        <p:spPr>
          <a:xfrm>
            <a:off x="956310" y="2872740"/>
            <a:ext cx="4259580" cy="368300"/>
          </a:xfrm>
          <a:prstGeom prst="rect">
            <a:avLst/>
          </a:prstGeom>
          <a:noFill/>
        </p:spPr>
        <p:txBody>
          <a:bodyPr wrap="square" rtlCol="0">
            <a:spAutoFit/>
          </a:bodyPr>
          <a:p>
            <a:endParaRPr lang="es-ES" altLang="en-US"/>
          </a:p>
        </p:txBody>
      </p:sp>
      <p:sp>
        <p:nvSpPr>
          <p:cNvPr id="7" name="Cuadro de texto 6"/>
          <p:cNvSpPr txBox="1"/>
          <p:nvPr/>
        </p:nvSpPr>
        <p:spPr>
          <a:xfrm>
            <a:off x="1083310" y="2999740"/>
            <a:ext cx="4259580" cy="368300"/>
          </a:xfrm>
          <a:prstGeom prst="rect">
            <a:avLst/>
          </a:prstGeom>
          <a:noFill/>
        </p:spPr>
        <p:txBody>
          <a:bodyPr wrap="square" rtlCol="0">
            <a:spAutoFit/>
          </a:bodyPr>
          <a:p>
            <a:endParaRPr lang="es-ES" altLang="en-US"/>
          </a:p>
        </p:txBody>
      </p:sp>
      <p:sp>
        <p:nvSpPr>
          <p:cNvPr id="8" name="Cuadro de texto 7"/>
          <p:cNvSpPr txBox="1"/>
          <p:nvPr/>
        </p:nvSpPr>
        <p:spPr>
          <a:xfrm>
            <a:off x="1463675" y="3550920"/>
            <a:ext cx="2366645" cy="368300"/>
          </a:xfrm>
          <a:prstGeom prst="rect">
            <a:avLst/>
          </a:prstGeom>
          <a:solidFill>
            <a:srgbClr val="B4DF5A"/>
          </a:solidFill>
        </p:spPr>
        <p:txBody>
          <a:bodyPr wrap="square" rtlCol="0">
            <a:spAutoFit/>
          </a:bodyPr>
          <a:p>
            <a:r>
              <a:rPr lang="es-ES" altLang="en-US"/>
              <a:t>Inicializamos la clase</a:t>
            </a:r>
            <a:endParaRPr lang="es-ES" altLang="en-US"/>
          </a:p>
        </p:txBody>
      </p:sp>
      <p:sp>
        <p:nvSpPr>
          <p:cNvPr id="9" name="Cuadro de texto 8"/>
          <p:cNvSpPr txBox="1"/>
          <p:nvPr/>
        </p:nvSpPr>
        <p:spPr>
          <a:xfrm>
            <a:off x="647700" y="2875915"/>
            <a:ext cx="4810125" cy="368300"/>
          </a:xfrm>
          <a:prstGeom prst="rect">
            <a:avLst/>
          </a:prstGeom>
          <a:solidFill>
            <a:srgbClr val="B4DF5A"/>
          </a:solidFill>
        </p:spPr>
        <p:txBody>
          <a:bodyPr wrap="square" rtlCol="0">
            <a:noAutofit/>
          </a:bodyPr>
          <a:p>
            <a:pPr algn="ctr"/>
            <a:r>
              <a:rPr lang="es-ES" altLang="en-US" sz="1600">
                <a:solidFill>
                  <a:schemeClr val="tx1"/>
                </a:solidFill>
                <a:uFillTx/>
              </a:rPr>
              <a:t>Para la obtención de las consultas a la base de datos</a:t>
            </a:r>
            <a:endParaRPr lang="es-ES" altLang="en-US" sz="1600">
              <a:solidFill>
                <a:schemeClr val="tx1"/>
              </a:solidFill>
              <a:uFillTx/>
            </a:endParaRPr>
          </a:p>
        </p:txBody>
      </p:sp>
      <p:sp>
        <p:nvSpPr>
          <p:cNvPr id="11" name="Flecha derecha 10"/>
          <p:cNvSpPr/>
          <p:nvPr/>
        </p:nvSpPr>
        <p:spPr>
          <a:xfrm>
            <a:off x="5565775" y="3013075"/>
            <a:ext cx="761365" cy="7556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s-ES" altLang="en-US"/>
          </a:p>
        </p:txBody>
      </p:sp>
      <p:sp>
        <p:nvSpPr>
          <p:cNvPr id="12" name="Flecha derecha 11"/>
          <p:cNvSpPr/>
          <p:nvPr/>
        </p:nvSpPr>
        <p:spPr>
          <a:xfrm rot="5220000">
            <a:off x="2442845" y="4102100"/>
            <a:ext cx="442595" cy="76200"/>
          </a:xfrm>
          <a:prstGeom prst="rightArrow">
            <a:avLst>
              <a:gd name="adj1" fmla="val 50000"/>
              <a:gd name="adj2" fmla="val 36134"/>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s-E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Tecnologia:  Springboot</a:t>
            </a:r>
            <a:endParaRPr lang="es-ES" altLang="en-US"/>
          </a:p>
        </p:txBody>
      </p:sp>
      <p:pic>
        <p:nvPicPr>
          <p:cNvPr id="4" name="Marcador de posición de contenido 3" descr="delete"/>
          <p:cNvPicPr>
            <a:picLocks noChangeAspect="1"/>
          </p:cNvPicPr>
          <p:nvPr>
            <p:ph idx="1"/>
          </p:nvPr>
        </p:nvPicPr>
        <p:blipFill>
          <a:blip r:embed="rId1"/>
          <a:stretch>
            <a:fillRect/>
          </a:stretch>
        </p:blipFill>
        <p:spPr>
          <a:xfrm>
            <a:off x="4495800" y="5140325"/>
            <a:ext cx="6667500" cy="1219200"/>
          </a:xfrm>
          <a:prstGeom prst="rect">
            <a:avLst/>
          </a:prstGeom>
        </p:spPr>
      </p:pic>
      <p:pic>
        <p:nvPicPr>
          <p:cNvPr id="6" name="Imagen 5" descr="post"/>
          <p:cNvPicPr>
            <a:picLocks noChangeAspect="1"/>
          </p:cNvPicPr>
          <p:nvPr/>
        </p:nvPicPr>
        <p:blipFill>
          <a:blip r:embed="rId2"/>
          <a:stretch>
            <a:fillRect/>
          </a:stretch>
        </p:blipFill>
        <p:spPr>
          <a:xfrm>
            <a:off x="5652135" y="1381760"/>
            <a:ext cx="5109845" cy="3655695"/>
          </a:xfrm>
          <a:prstGeom prst="rect">
            <a:avLst/>
          </a:prstGeom>
        </p:spPr>
      </p:pic>
      <p:sp>
        <p:nvSpPr>
          <p:cNvPr id="9" name="Cuadro de texto 8"/>
          <p:cNvSpPr txBox="1"/>
          <p:nvPr/>
        </p:nvSpPr>
        <p:spPr>
          <a:xfrm>
            <a:off x="647700" y="2011680"/>
            <a:ext cx="2917825" cy="368300"/>
          </a:xfrm>
          <a:prstGeom prst="rect">
            <a:avLst/>
          </a:prstGeom>
          <a:solidFill>
            <a:srgbClr val="B4DF5A"/>
          </a:solidFill>
        </p:spPr>
        <p:txBody>
          <a:bodyPr wrap="square" rtlCol="0">
            <a:noAutofit/>
          </a:bodyPr>
          <a:p>
            <a:pPr algn="ctr"/>
            <a:r>
              <a:rPr lang="es-ES" altLang="en-US" sz="1600">
                <a:solidFill>
                  <a:schemeClr val="tx1"/>
                </a:solidFill>
                <a:uFillTx/>
              </a:rPr>
              <a:t>Insercciones y actualizaciones</a:t>
            </a:r>
            <a:endParaRPr lang="es-ES" altLang="en-US" sz="1600">
              <a:solidFill>
                <a:schemeClr val="tx1"/>
              </a:solidFill>
              <a:uFillTx/>
            </a:endParaRPr>
          </a:p>
        </p:txBody>
      </p:sp>
      <p:sp>
        <p:nvSpPr>
          <p:cNvPr id="7" name="Cuadro de texto 6"/>
          <p:cNvSpPr txBox="1"/>
          <p:nvPr/>
        </p:nvSpPr>
        <p:spPr>
          <a:xfrm>
            <a:off x="647700" y="5338445"/>
            <a:ext cx="2376170" cy="368300"/>
          </a:xfrm>
          <a:prstGeom prst="rect">
            <a:avLst/>
          </a:prstGeom>
          <a:solidFill>
            <a:srgbClr val="B4DF5A"/>
          </a:solidFill>
        </p:spPr>
        <p:txBody>
          <a:bodyPr wrap="square" rtlCol="0">
            <a:noAutofit/>
          </a:bodyPr>
          <a:p>
            <a:pPr algn="ctr"/>
            <a:r>
              <a:rPr lang="es-ES" altLang="en-US" sz="1600">
                <a:solidFill>
                  <a:schemeClr val="tx1"/>
                </a:solidFill>
                <a:uFillTx/>
              </a:rPr>
              <a:t>Eliminación de registros</a:t>
            </a:r>
            <a:endParaRPr lang="es-ES" altLang="en-US" sz="1600">
              <a:solidFill>
                <a:schemeClr val="tx1"/>
              </a:solidFill>
              <a:uFillTx/>
            </a:endParaRPr>
          </a:p>
        </p:txBody>
      </p:sp>
      <p:sp>
        <p:nvSpPr>
          <p:cNvPr id="11" name="Flecha derecha 10"/>
          <p:cNvSpPr/>
          <p:nvPr/>
        </p:nvSpPr>
        <p:spPr>
          <a:xfrm>
            <a:off x="4135755" y="2157730"/>
            <a:ext cx="1264920" cy="762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s-ES" altLang="en-US"/>
          </a:p>
        </p:txBody>
      </p:sp>
      <p:sp>
        <p:nvSpPr>
          <p:cNvPr id="8" name="Flecha derecha 7"/>
          <p:cNvSpPr/>
          <p:nvPr/>
        </p:nvSpPr>
        <p:spPr>
          <a:xfrm>
            <a:off x="3176905" y="5485130"/>
            <a:ext cx="1163320" cy="762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s-E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POSTMAN</a:t>
            </a:r>
            <a:endParaRPr lang="es-ES" altLang="en-US"/>
          </a:p>
        </p:txBody>
      </p:sp>
      <p:sp>
        <p:nvSpPr>
          <p:cNvPr id="3" name="Marcador de posición de contenido 2"/>
          <p:cNvSpPr>
            <a:spLocks noGrp="1"/>
          </p:cNvSpPr>
          <p:nvPr>
            <p:ph idx="1"/>
          </p:nvPr>
        </p:nvSpPr>
        <p:spPr>
          <a:xfrm>
            <a:off x="647700" y="1584960"/>
            <a:ext cx="10515600" cy="4592320"/>
          </a:xfrm>
        </p:spPr>
        <p:txBody>
          <a:bodyPr/>
          <a:p>
            <a:r>
              <a:rPr lang="es-ES" altLang="en-US"/>
              <a:t>Hacer filtros para que nos muestre resultados:</a:t>
            </a:r>
            <a:endParaRPr lang="es-ES" altLang="en-US"/>
          </a:p>
          <a:p>
            <a:endParaRPr lang="es-ES" altLang="en-US"/>
          </a:p>
          <a:p>
            <a:endParaRPr lang="es-ES" altLang="en-US"/>
          </a:p>
        </p:txBody>
      </p:sp>
      <p:pic>
        <p:nvPicPr>
          <p:cNvPr id="4" name="Imagen 3" descr="postman"/>
          <p:cNvPicPr>
            <a:picLocks noChangeAspect="1"/>
          </p:cNvPicPr>
          <p:nvPr/>
        </p:nvPicPr>
        <p:blipFill>
          <a:blip r:embed="rId1"/>
          <a:stretch>
            <a:fillRect/>
          </a:stretch>
        </p:blipFill>
        <p:spPr>
          <a:xfrm>
            <a:off x="3560445" y="2223770"/>
            <a:ext cx="6915785" cy="3881120"/>
          </a:xfrm>
          <a:prstGeom prst="rect">
            <a:avLst/>
          </a:prstGeom>
        </p:spPr>
      </p:pic>
      <p:sp>
        <p:nvSpPr>
          <p:cNvPr id="5" name="Flecha a la derecha con bandas 4"/>
          <p:cNvSpPr/>
          <p:nvPr/>
        </p:nvSpPr>
        <p:spPr>
          <a:xfrm>
            <a:off x="1193165" y="2533650"/>
            <a:ext cx="1924050" cy="390525"/>
          </a:xfrm>
          <a:prstGeom prst="striped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s-E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				POSTMAN</a:t>
            </a:r>
            <a:endParaRPr lang="es-ES" altLang="en-US"/>
          </a:p>
        </p:txBody>
      </p:sp>
      <p:sp>
        <p:nvSpPr>
          <p:cNvPr id="3" name="Marcador de posición de contenido 2"/>
          <p:cNvSpPr>
            <a:spLocks noGrp="1"/>
          </p:cNvSpPr>
          <p:nvPr>
            <p:ph idx="1"/>
          </p:nvPr>
        </p:nvSpPr>
        <p:spPr/>
        <p:txBody>
          <a:bodyPr/>
          <a:p>
            <a:r>
              <a:rPr lang="es-ES" altLang="en-US"/>
              <a:t>Creamos nuevos registros: </a:t>
            </a:r>
            <a:endParaRPr lang="es-ES" altLang="en-US"/>
          </a:p>
        </p:txBody>
      </p:sp>
      <p:pic>
        <p:nvPicPr>
          <p:cNvPr id="4" name="Imagen 3" descr="owner"/>
          <p:cNvPicPr>
            <a:picLocks noChangeAspect="1"/>
          </p:cNvPicPr>
          <p:nvPr/>
        </p:nvPicPr>
        <p:blipFill>
          <a:blip r:embed="rId1"/>
          <a:stretch>
            <a:fillRect/>
          </a:stretch>
        </p:blipFill>
        <p:spPr>
          <a:xfrm>
            <a:off x="2112010" y="2304415"/>
            <a:ext cx="7358380" cy="44875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POSTMAN</a:t>
            </a:r>
            <a:endParaRPr lang="es-ES" altLang="en-US"/>
          </a:p>
        </p:txBody>
      </p:sp>
      <p:sp>
        <p:nvSpPr>
          <p:cNvPr id="3" name="Marcador de posición de contenido 2"/>
          <p:cNvSpPr>
            <a:spLocks noGrp="1"/>
          </p:cNvSpPr>
          <p:nvPr>
            <p:ph idx="1"/>
          </p:nvPr>
        </p:nvSpPr>
        <p:spPr/>
        <p:txBody>
          <a:bodyPr/>
          <a:p>
            <a:endParaRPr lang="es-ES" altLang="en-US"/>
          </a:p>
        </p:txBody>
      </p:sp>
      <p:pic>
        <p:nvPicPr>
          <p:cNvPr id="4" name="Imagen 3" descr="post1"/>
          <p:cNvPicPr>
            <a:picLocks noChangeAspect="1"/>
          </p:cNvPicPr>
          <p:nvPr/>
        </p:nvPicPr>
        <p:blipFill>
          <a:blip r:embed="rId1"/>
          <a:stretch>
            <a:fillRect/>
          </a:stretch>
        </p:blipFill>
        <p:spPr>
          <a:xfrm>
            <a:off x="647700" y="1825625"/>
            <a:ext cx="5448300" cy="2877820"/>
          </a:xfrm>
          <a:prstGeom prst="rect">
            <a:avLst/>
          </a:prstGeom>
        </p:spPr>
      </p:pic>
      <p:pic>
        <p:nvPicPr>
          <p:cNvPr id="5" name="Imagen 4" descr="post2"/>
          <p:cNvPicPr>
            <a:picLocks noChangeAspect="1"/>
          </p:cNvPicPr>
          <p:nvPr/>
        </p:nvPicPr>
        <p:blipFill>
          <a:blip r:embed="rId2"/>
          <a:stretch>
            <a:fillRect/>
          </a:stretch>
        </p:blipFill>
        <p:spPr>
          <a:xfrm>
            <a:off x="6543040" y="3429000"/>
            <a:ext cx="4409440" cy="25577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POSTMAN</a:t>
            </a:r>
            <a:endParaRPr lang="es-ES" altLang="en-US"/>
          </a:p>
        </p:txBody>
      </p:sp>
      <p:sp>
        <p:nvSpPr>
          <p:cNvPr id="3" name="Marcador de posición de contenido 2"/>
          <p:cNvSpPr>
            <a:spLocks noGrp="1"/>
          </p:cNvSpPr>
          <p:nvPr>
            <p:ph idx="1"/>
          </p:nvPr>
        </p:nvSpPr>
        <p:spPr/>
        <p:txBody>
          <a:bodyPr/>
          <a:p>
            <a:r>
              <a:rPr lang="es-ES" altLang="en-US"/>
              <a:t>Modificamos registros</a:t>
            </a:r>
            <a:endParaRPr lang="es-ES" altLang="en-US"/>
          </a:p>
        </p:txBody>
      </p:sp>
      <p:pic>
        <p:nvPicPr>
          <p:cNvPr id="5" name="Imagen 4" descr="put"/>
          <p:cNvPicPr>
            <a:picLocks noChangeAspect="1"/>
          </p:cNvPicPr>
          <p:nvPr/>
        </p:nvPicPr>
        <p:blipFill>
          <a:blip r:embed="rId1"/>
          <a:stretch>
            <a:fillRect/>
          </a:stretch>
        </p:blipFill>
        <p:spPr>
          <a:xfrm>
            <a:off x="3969385" y="2291715"/>
            <a:ext cx="7291070" cy="442531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POSTMAN</a:t>
            </a:r>
            <a:endParaRPr lang="es-ES" altLang="en-US"/>
          </a:p>
        </p:txBody>
      </p:sp>
      <p:sp>
        <p:nvSpPr>
          <p:cNvPr id="3" name="Marcador de posición de contenido 2"/>
          <p:cNvSpPr>
            <a:spLocks noGrp="1"/>
          </p:cNvSpPr>
          <p:nvPr>
            <p:ph idx="1"/>
          </p:nvPr>
        </p:nvSpPr>
        <p:spPr/>
        <p:txBody>
          <a:bodyPr/>
          <a:p>
            <a:r>
              <a:rPr lang="es-ES" altLang="en-US"/>
              <a:t>Borramos registros</a:t>
            </a:r>
            <a:endParaRPr lang="es-ES" altLang="en-US"/>
          </a:p>
        </p:txBody>
      </p:sp>
      <p:pic>
        <p:nvPicPr>
          <p:cNvPr id="4" name="Imagen 3" descr="delete1"/>
          <p:cNvPicPr>
            <a:picLocks noChangeAspect="1"/>
          </p:cNvPicPr>
          <p:nvPr/>
        </p:nvPicPr>
        <p:blipFill>
          <a:blip r:embed="rId1"/>
          <a:stretch>
            <a:fillRect/>
          </a:stretch>
        </p:blipFill>
        <p:spPr>
          <a:xfrm>
            <a:off x="467360" y="2308225"/>
            <a:ext cx="5710555" cy="3395980"/>
          </a:xfrm>
          <a:prstGeom prst="rect">
            <a:avLst/>
          </a:prstGeom>
        </p:spPr>
      </p:pic>
      <p:pic>
        <p:nvPicPr>
          <p:cNvPr id="5" name="Imagen 4" descr="delete2"/>
          <p:cNvPicPr>
            <a:picLocks noChangeAspect="1"/>
          </p:cNvPicPr>
          <p:nvPr/>
        </p:nvPicPr>
        <p:blipFill>
          <a:blip r:embed="rId2"/>
          <a:stretch>
            <a:fillRect/>
          </a:stretch>
        </p:blipFill>
        <p:spPr>
          <a:xfrm>
            <a:off x="6177915" y="2495550"/>
            <a:ext cx="5991225" cy="27717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RESUMEN</a:t>
            </a:r>
            <a:endParaRPr lang="es-ES" altLang="en-US"/>
          </a:p>
        </p:txBody>
      </p:sp>
      <p:sp>
        <p:nvSpPr>
          <p:cNvPr id="3" name="Marcador de posición de contenido 2"/>
          <p:cNvSpPr>
            <a:spLocks noGrp="1"/>
          </p:cNvSpPr>
          <p:nvPr>
            <p:ph idx="1"/>
          </p:nvPr>
        </p:nvSpPr>
        <p:spPr/>
        <p:txBody>
          <a:bodyPr/>
          <a:p>
            <a:pPr marL="457200" lvl="1" indent="0">
              <a:buNone/>
            </a:pPr>
            <a:r>
              <a:rPr lang="es-ES" altLang="en-US" sz="2000"/>
              <a:t>Aunque ya había trabajo antes con base de datos y con JDBC en Java, y algo de Hibernate, lo que más me ha costado asimilar es como funciona en Springboot JPA, he estado revisando varios manuales para ver como podría realizar posibles consultas derivadas, y aunque te permite varios formatos:</a:t>
            </a:r>
            <a:endParaRPr lang="es-ES" altLang="en-US" sz="2000"/>
          </a:p>
          <a:p>
            <a:pPr lvl="1" indent="457200"/>
            <a:r>
              <a:rPr lang="es-ES" altLang="en-US" sz="2000"/>
              <a:t>Metodos de Query (Keywords)</a:t>
            </a:r>
            <a:endParaRPr lang="es-ES" altLang="en-US" sz="2000"/>
          </a:p>
          <a:p>
            <a:pPr lvl="1" indent="457200"/>
            <a:r>
              <a:rPr lang="es-ES" altLang="en-US" sz="2000"/>
              <a:t>@Query con JPQL</a:t>
            </a:r>
            <a:endParaRPr lang="es-ES" altLang="en-US" sz="2000"/>
          </a:p>
          <a:p>
            <a:pPr lvl="1" indent="457200"/>
            <a:r>
              <a:rPr lang="es-ES" altLang="en-US" sz="2000"/>
              <a:t>@Querys navitas (con SQL)</a:t>
            </a:r>
            <a:r>
              <a:rPr lang="es-ES" altLang="en-US" sz="1710"/>
              <a:t>.</a:t>
            </a:r>
            <a:endParaRPr lang="es-ES" altLang="en-US" sz="1710"/>
          </a:p>
          <a:p>
            <a:pPr lvl="1" indent="457200"/>
            <a:endParaRPr lang="es-ES" altLang="en-US" sz="2000"/>
          </a:p>
          <a:p>
            <a:pPr lvl="1" indent="0">
              <a:buNone/>
            </a:pPr>
            <a:r>
              <a:rPr lang="es-ES" altLang="en-US" sz="2000"/>
              <a:t>He visto que para hacer determinadas cosas se pueden utilizar unas u otras, y las más complejas para mi han sido aquellas en las que si bien con sql en WordBench si soy capaz de realizar, en las que he empleado en este proyecto me ha supuesto bastante esfuerzo.</a:t>
            </a:r>
            <a:endParaRPr lang="es-ES" altLang="en-US" sz="2000"/>
          </a:p>
          <a:p>
            <a:pPr lvl="1" indent="0">
              <a:buNone/>
            </a:pPr>
            <a:endParaRPr lang="es-ES"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BIBLIOGRAFIA</a:t>
            </a:r>
            <a:endParaRPr lang="es-ES" altLang="en-US"/>
          </a:p>
        </p:txBody>
      </p:sp>
      <p:sp>
        <p:nvSpPr>
          <p:cNvPr id="3" name="Marcador de posición de contenido 2"/>
          <p:cNvSpPr>
            <a:spLocks noGrp="1"/>
          </p:cNvSpPr>
          <p:nvPr>
            <p:ph idx="1"/>
          </p:nvPr>
        </p:nvSpPr>
        <p:spPr/>
        <p:txBody>
          <a:bodyPr/>
          <a:p>
            <a:endParaRPr lang="es-ES" altLang="en-US"/>
          </a:p>
          <a:p>
            <a:pPr indent="457200"/>
            <a:r>
              <a:rPr lang="es-ES" altLang="en-US"/>
              <a:t>- https://www.youtube.com/watch?v=RNmiRbWvFRc</a:t>
            </a:r>
            <a:endParaRPr lang="es-ES" altLang="en-US"/>
          </a:p>
          <a:p>
            <a:pPr indent="457200"/>
            <a:r>
              <a:rPr lang="es-ES" altLang="en-US"/>
              <a:t>- https://danielme.com/2023/03/05/curso-spring-data-jpa-consultas_derivadas-derived_queries-repositorios_asincronos/</a:t>
            </a:r>
            <a:endParaRPr lang="es-ES" altLang="en-US"/>
          </a:p>
          <a:p>
            <a:pPr indent="457200"/>
            <a:r>
              <a:rPr lang="es-ES" altLang="en-US"/>
              <a:t>- CHATGPT.IA</a:t>
            </a:r>
            <a:endParaRPr lang="es-ES" altLang="en-US"/>
          </a:p>
          <a:p>
            <a:pPr indent="457200"/>
            <a:r>
              <a:rPr lang="es-ES" altLang="en-US"/>
              <a:t>- PERPLEXITY.IA</a:t>
            </a:r>
            <a:endParaRPr lang="es-E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Proyecto</a:t>
            </a:r>
            <a:endParaRPr lang="es-ES" altLang="en-US"/>
          </a:p>
        </p:txBody>
      </p:sp>
      <p:sp>
        <p:nvSpPr>
          <p:cNvPr id="3" name="Marcador de posición de contenido 2"/>
          <p:cNvSpPr>
            <a:spLocks noGrp="1"/>
          </p:cNvSpPr>
          <p:nvPr>
            <p:ph idx="1"/>
          </p:nvPr>
        </p:nvSpPr>
        <p:spPr/>
        <p:txBody>
          <a:bodyPr/>
          <a:p>
            <a:r>
              <a:rPr lang="es-ES" altLang="en-US"/>
              <a:t>El concesionario de coches SalAuto S.L, ubicado en la provincia de Madrid, quiere una Api que muestre, las marcas y modelos de los vehiculos que comercializan.</a:t>
            </a:r>
            <a:endParaRPr lang="es-ES" altLang="en-US"/>
          </a:p>
          <a:p>
            <a:r>
              <a:rPr lang="es-ES" altLang="en-US"/>
              <a:t>A su vez, desean llevar un registro de vehiculos vendidos que puedan filtrar por marcas, modelo o mátricula.</a:t>
            </a:r>
            <a:endParaRPr lang="es-E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Conexion y creación de base de datos</a:t>
            </a:r>
            <a:endParaRPr lang="es-ES" altLang="en-US"/>
          </a:p>
        </p:txBody>
      </p:sp>
      <p:sp>
        <p:nvSpPr>
          <p:cNvPr id="3" name="Marcador de posición de contenido 2"/>
          <p:cNvSpPr>
            <a:spLocks noGrp="1"/>
          </p:cNvSpPr>
          <p:nvPr>
            <p:ph idx="1"/>
          </p:nvPr>
        </p:nvSpPr>
        <p:spPr/>
        <p:txBody>
          <a:bodyPr>
            <a:normAutofit/>
          </a:bodyPr>
          <a:p>
            <a:r>
              <a:rPr lang="es-ES" altLang="en-US"/>
              <a:t>La base de datos que vamos a utilizar es MySQL.</a:t>
            </a:r>
            <a:endParaRPr lang="es-ES" altLang="en-US"/>
          </a:p>
          <a:p>
            <a:endParaRPr lang="es-ES" altLang="en-US"/>
          </a:p>
          <a:p>
            <a:r>
              <a:rPr lang="es-ES" altLang="en-US"/>
              <a:t>Vamos a crear una base de datos llamada proyecto_Accenture.</a:t>
            </a:r>
            <a:endParaRPr lang="es-ES" altLang="en-US"/>
          </a:p>
          <a:p>
            <a:endParaRPr lang="es-ES" altLang="en-US"/>
          </a:p>
          <a:p>
            <a:r>
              <a:rPr lang="es-ES" altLang="en-US"/>
              <a:t>Las tablas a crear son las siguientes:</a:t>
            </a:r>
            <a:endParaRPr lang="es-ES" altLang="en-US"/>
          </a:p>
          <a:p>
            <a:endParaRPr lang="es-ES" altLang="en-US"/>
          </a:p>
          <a:p>
            <a:endParaRPr lang="es-ES" altLang="en-US"/>
          </a:p>
          <a:p>
            <a:pPr indent="457200"/>
            <a:endParaRPr lang="es-ES" altLang="en-US"/>
          </a:p>
          <a:p>
            <a:endParaRPr lang="es-ES" altLang="en-US"/>
          </a:p>
          <a:p>
            <a:pPr indent="457200"/>
            <a:endParaRPr lang="es-ES" altLang="en-US"/>
          </a:p>
        </p:txBody>
      </p:sp>
      <p:pic>
        <p:nvPicPr>
          <p:cNvPr id="5" name="Imagen 4" descr="bbdd"/>
          <p:cNvPicPr>
            <a:picLocks noChangeAspect="1"/>
          </p:cNvPicPr>
          <p:nvPr/>
        </p:nvPicPr>
        <p:blipFill>
          <a:blip r:embed="rId1"/>
          <a:stretch>
            <a:fillRect/>
          </a:stretch>
        </p:blipFill>
        <p:spPr>
          <a:xfrm>
            <a:off x="647700" y="4432300"/>
            <a:ext cx="9782175" cy="18903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Conexion y creación de base de datos</a:t>
            </a:r>
            <a:endParaRPr lang="es-ES" altLang="en-US"/>
          </a:p>
        </p:txBody>
      </p:sp>
      <p:sp>
        <p:nvSpPr>
          <p:cNvPr id="3" name="Marcador de posición de contenido 2"/>
          <p:cNvSpPr>
            <a:spLocks noGrp="1"/>
          </p:cNvSpPr>
          <p:nvPr>
            <p:ph idx="1"/>
          </p:nvPr>
        </p:nvSpPr>
        <p:spPr/>
        <p:txBody>
          <a:bodyPr/>
          <a:p>
            <a:r>
              <a:rPr lang="es-ES" altLang="en-US">
                <a:sym typeface="+mn-ea"/>
              </a:rPr>
              <a:t>- Propietario: Contendrá los datos del propietario del vehiculo comprado en el concesionario </a:t>
            </a:r>
            <a:r>
              <a:rPr lang="es-ES" altLang="en-US">
                <a:sym typeface="+mn-ea"/>
              </a:rPr>
              <a:t>SalAuto S.L</a:t>
            </a:r>
            <a:endParaRPr lang="es-ES" altLang="en-US"/>
          </a:p>
          <a:p>
            <a:endParaRPr lang="es-ES" altLang="en-US"/>
          </a:p>
          <a:p>
            <a:endParaRPr lang="es-ES" altLang="en-US"/>
          </a:p>
        </p:txBody>
      </p:sp>
      <p:pic>
        <p:nvPicPr>
          <p:cNvPr id="4" name="Imagen 3" descr="prop_tab"/>
          <p:cNvPicPr>
            <a:picLocks noChangeAspect="1"/>
          </p:cNvPicPr>
          <p:nvPr/>
        </p:nvPicPr>
        <p:blipFill>
          <a:blip r:embed="rId1"/>
          <a:stretch>
            <a:fillRect/>
          </a:stretch>
        </p:blipFill>
        <p:spPr>
          <a:xfrm>
            <a:off x="863600" y="2851150"/>
            <a:ext cx="9509760" cy="23012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Conexion y creación de base de datos</a:t>
            </a:r>
            <a:endParaRPr lang="es-ES" altLang="en-US"/>
          </a:p>
        </p:txBody>
      </p:sp>
      <p:sp>
        <p:nvSpPr>
          <p:cNvPr id="3" name="Marcador de posición de contenido 2"/>
          <p:cNvSpPr>
            <a:spLocks noGrp="1"/>
          </p:cNvSpPr>
          <p:nvPr>
            <p:ph idx="1"/>
          </p:nvPr>
        </p:nvSpPr>
        <p:spPr/>
        <p:txBody>
          <a:bodyPr/>
          <a:p>
            <a:r>
              <a:rPr lang="es-ES" altLang="en-US"/>
              <a:t>Para este caso vamos a agregar régistros para comprobar que se ha generado bien la tabla.</a:t>
            </a:r>
            <a:endParaRPr lang="es-ES" altLang="en-US"/>
          </a:p>
          <a:p>
            <a:endParaRPr lang="es-ES" altLang="en-US"/>
          </a:p>
        </p:txBody>
      </p:sp>
      <p:pic>
        <p:nvPicPr>
          <p:cNvPr id="4" name="Imagen 3" descr="prop_reg"/>
          <p:cNvPicPr>
            <a:picLocks noChangeAspect="1"/>
          </p:cNvPicPr>
          <p:nvPr/>
        </p:nvPicPr>
        <p:blipFill>
          <a:blip r:embed="rId1"/>
          <a:stretch>
            <a:fillRect/>
          </a:stretch>
        </p:blipFill>
        <p:spPr>
          <a:xfrm>
            <a:off x="915670" y="2735580"/>
            <a:ext cx="9686925" cy="39401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Conexion y creación de base de datos</a:t>
            </a:r>
            <a:endParaRPr lang="es-ES" altLang="en-US"/>
          </a:p>
        </p:txBody>
      </p:sp>
      <p:sp>
        <p:nvSpPr>
          <p:cNvPr id="3" name="Marcador de posición de contenido 2"/>
          <p:cNvSpPr>
            <a:spLocks noGrp="1"/>
          </p:cNvSpPr>
          <p:nvPr>
            <p:ph idx="1"/>
          </p:nvPr>
        </p:nvSpPr>
        <p:spPr/>
        <p:txBody>
          <a:bodyPr/>
          <a:p>
            <a:r>
              <a:rPr lang="es-ES" altLang="en-US"/>
              <a:t>Ahora vamos a crear la tabla Marca</a:t>
            </a:r>
            <a:endParaRPr lang="es-ES" altLang="en-US"/>
          </a:p>
        </p:txBody>
      </p:sp>
      <p:pic>
        <p:nvPicPr>
          <p:cNvPr id="4" name="Imagen 3" descr="marca_es"/>
          <p:cNvPicPr>
            <a:picLocks noChangeAspect="1"/>
          </p:cNvPicPr>
          <p:nvPr/>
        </p:nvPicPr>
        <p:blipFill>
          <a:blip r:embed="rId1"/>
          <a:stretch>
            <a:fillRect/>
          </a:stretch>
        </p:blipFill>
        <p:spPr>
          <a:xfrm>
            <a:off x="1471295" y="2853690"/>
            <a:ext cx="7399020" cy="11506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Conexion y creación de base de datos</a:t>
            </a:r>
            <a:endParaRPr lang="es-ES" altLang="en-US"/>
          </a:p>
        </p:txBody>
      </p:sp>
      <p:sp>
        <p:nvSpPr>
          <p:cNvPr id="3" name="Marcador de posición de contenido 2"/>
          <p:cNvSpPr>
            <a:spLocks noGrp="1"/>
          </p:cNvSpPr>
          <p:nvPr>
            <p:ph idx="1"/>
          </p:nvPr>
        </p:nvSpPr>
        <p:spPr/>
        <p:txBody>
          <a:bodyPr/>
          <a:p>
            <a:r>
              <a:rPr lang="es-ES" altLang="en-US"/>
              <a:t>Insertamos varios registros.</a:t>
            </a:r>
            <a:endParaRPr lang="es-ES" altLang="en-US"/>
          </a:p>
          <a:p>
            <a:endParaRPr lang="es-ES" altLang="en-US"/>
          </a:p>
          <a:p>
            <a:endParaRPr lang="es-ES" altLang="en-US"/>
          </a:p>
        </p:txBody>
      </p:sp>
      <p:pic>
        <p:nvPicPr>
          <p:cNvPr id="4" name="Imagen 3"/>
          <p:cNvPicPr>
            <a:picLocks noChangeAspect="1"/>
          </p:cNvPicPr>
          <p:nvPr/>
        </p:nvPicPr>
        <p:blipFill>
          <a:blip r:embed="rId1"/>
          <a:stretch>
            <a:fillRect/>
          </a:stretch>
        </p:blipFill>
        <p:spPr>
          <a:xfrm>
            <a:off x="3319145" y="2595245"/>
            <a:ext cx="4260850" cy="2568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Conexion y creación de base de datos</a:t>
            </a:r>
            <a:endParaRPr lang="es-ES" altLang="en-US"/>
          </a:p>
        </p:txBody>
      </p:sp>
      <p:sp>
        <p:nvSpPr>
          <p:cNvPr id="5" name="Marcador de posición de contenido 4"/>
          <p:cNvSpPr/>
          <p:nvPr>
            <p:ph idx="1"/>
          </p:nvPr>
        </p:nvSpPr>
        <p:spPr/>
        <p:txBody>
          <a:bodyPr/>
          <a:p>
            <a:r>
              <a:rPr lang="es-ES" altLang="en-US"/>
              <a:t>Creamos la tabla de modelos que contendrá cada marca.</a:t>
            </a:r>
            <a:endParaRPr lang="es-ES" altLang="en-US"/>
          </a:p>
          <a:p>
            <a:endParaRPr lang="es-ES" altLang="en-US"/>
          </a:p>
          <a:p>
            <a:endParaRPr lang="es-ES" altLang="en-US"/>
          </a:p>
        </p:txBody>
      </p:sp>
      <p:pic>
        <p:nvPicPr>
          <p:cNvPr id="6" name="Imagen 5" descr="modelo_tab"/>
          <p:cNvPicPr>
            <a:picLocks noChangeAspect="1"/>
          </p:cNvPicPr>
          <p:nvPr/>
        </p:nvPicPr>
        <p:blipFill>
          <a:blip r:embed="rId1"/>
          <a:stretch>
            <a:fillRect/>
          </a:stretch>
        </p:blipFill>
        <p:spPr>
          <a:xfrm>
            <a:off x="856615" y="2909570"/>
            <a:ext cx="9323705" cy="18897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3919</Words>
  <Application>WPS Presentation</Application>
  <PresentationFormat>宽屏</PresentationFormat>
  <Paragraphs>179</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SimSun</vt:lpstr>
      <vt:lpstr>Wingdings</vt:lpstr>
      <vt:lpstr>Calibri Light</vt:lpstr>
      <vt:lpstr>Microsoft YaHei</vt:lpstr>
      <vt:lpstr>Arial Unicode MS</vt:lpstr>
      <vt:lpstr>Calibri</vt:lpstr>
      <vt:lpstr>Office Theme</vt:lpstr>
      <vt:lpstr>Presentación proyecto</vt:lpstr>
      <vt:lpstr>Indice</vt:lpstr>
      <vt:lpstr>Proyecto</vt:lpstr>
      <vt:lpstr>Conexion y creación de base de datos</vt:lpstr>
      <vt:lpstr>Conexion y creación de base de datos</vt:lpstr>
      <vt:lpstr>Conexion y creación de base de datos</vt:lpstr>
      <vt:lpstr>Conexion y creación de base de datos</vt:lpstr>
      <vt:lpstr>Conexion y creación de base de datos</vt:lpstr>
      <vt:lpstr>Conexion y creación de base de datos</vt:lpstr>
      <vt:lpstr>Conexion y creación de base de datos</vt:lpstr>
      <vt:lpstr>Conexion y creación de base de datos</vt:lpstr>
      <vt:lpstr>Conexion y creación de base de datos</vt:lpstr>
      <vt:lpstr>Pruebas de funcionamiento</vt:lpstr>
      <vt:lpstr>Clases de Java</vt:lpstr>
      <vt:lpstr>Clases de Java</vt:lpstr>
      <vt:lpstr>Clases de Java</vt:lpstr>
      <vt:lpstr>Clases de Java</vt:lpstr>
      <vt:lpstr>Clases de Java</vt:lpstr>
      <vt:lpstr>Técnologias usadas</vt:lpstr>
      <vt:lpstr>Tecnologia: JPA</vt:lpstr>
      <vt:lpstr>Tecnologia:  Springboot</vt:lpstr>
      <vt:lpstr>Tecnologia:  Springboot</vt:lpstr>
      <vt:lpstr>PowerPoint 演示文稿</vt:lpstr>
      <vt:lpstr>				Postman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Usuario</dc:creator>
  <cp:lastModifiedBy>Usuario</cp:lastModifiedBy>
  <cp:revision>13</cp:revision>
  <dcterms:created xsi:type="dcterms:W3CDTF">2024-01-15T12:03:00Z</dcterms:created>
  <dcterms:modified xsi:type="dcterms:W3CDTF">2024-01-31T12:09:29Z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3082-12.2.0.13431</vt:lpwstr>
  </property>
  <property fmtid="{D5CDD505-2E9C-101B-9397-08002B2CF9AE}" pid="3" name="ICV">
    <vt:lpwstr>2F1424A7A54248048A7B7F29C6CE55FD_11</vt:lpwstr>
  </property>
</Properties>
</file>