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udiowide"/>
      <p:regular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Allerta"/>
      <p:regular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lfaSlabOne-regular.fntdata"/><Relationship Id="rId25" Type="http://schemas.openxmlformats.org/officeDocument/2006/relationships/font" Target="fonts/Allert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udiowid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c8f55ee7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c8f55ee7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c8f55ee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c8f55ee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c8f55ee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c8f55ee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c8ae8b2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c8ae8b2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c8ae8b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c8ae8b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c8f55ee7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c8f55ee7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c8ae8b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c8ae8b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c8f55ee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c8f55ee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c8f55ee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c8f55ee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c8f55ee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c8f55ee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8f55ee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8f55ee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c8f55ee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c8f55ee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www.cdc.gov/physicalactivity/basics/adults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100" name="Google Shape;1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425" y="389475"/>
            <a:ext cx="54578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type="ctrTitle"/>
          </p:nvPr>
        </p:nvSpPr>
        <p:spPr>
          <a:xfrm>
            <a:off x="1279050" y="456125"/>
            <a:ext cx="6585900" cy="24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  <a:latin typeface="Audiowide"/>
                <a:ea typeface="Audiowide"/>
                <a:cs typeface="Audiowide"/>
                <a:sym typeface="Audiowide"/>
              </a:rPr>
              <a:t>Stay Safe, Stay Healthy, Save Money!</a:t>
            </a:r>
            <a:endParaRPr i="1">
              <a:solidFill>
                <a:srgbClr val="98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433750" y="3217750"/>
            <a:ext cx="6015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Jesus T. Patino III, Peyton Thibodeaux, Sri Akash Balu, Dhruva Malik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See the source image" id="103" name="Google Shape;1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725" y="3755025"/>
            <a:ext cx="2061875" cy="12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/>
          <p:nvPr>
            <p:ph type="ctrTitle"/>
          </p:nvPr>
        </p:nvSpPr>
        <p:spPr>
          <a:xfrm>
            <a:off x="1319549" y="433142"/>
            <a:ext cx="6585900" cy="24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Audiowide"/>
                <a:ea typeface="Audiowide"/>
                <a:cs typeface="Audiowide"/>
                <a:sym typeface="Audiowide"/>
              </a:rPr>
              <a:t>Stay Safe, Stay Healthy, Save Money!</a:t>
            </a:r>
            <a:endParaRPr i="1">
              <a:solidFill>
                <a:srgbClr val="FF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394875" y="394875"/>
            <a:ext cx="85317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0000"/>
                </a:solidFill>
                <a:latin typeface="Audiowide"/>
                <a:ea typeface="Audiowide"/>
                <a:cs typeface="Audiowide"/>
                <a:sym typeface="Audiowide"/>
              </a:rPr>
              <a:t>Simple Flow Of Program (How?)</a:t>
            </a:r>
            <a:endParaRPr sz="3600"/>
          </a:p>
        </p:txBody>
      </p:sp>
      <p:sp>
        <p:nvSpPr>
          <p:cNvPr id="172" name="Google Shape;172;p33"/>
          <p:cNvSpPr txBox="1"/>
          <p:nvPr/>
        </p:nvSpPr>
        <p:spPr>
          <a:xfrm>
            <a:off x="1859575" y="1936800"/>
            <a:ext cx="6177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In</a:t>
            </a: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6071175" y="1996350"/>
            <a:ext cx="12768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Out</a:t>
            </a:r>
            <a:endParaRPr/>
          </a:p>
        </p:txBody>
      </p:sp>
      <p:cxnSp>
        <p:nvCxnSpPr>
          <p:cNvPr id="174" name="Google Shape;174;p33"/>
          <p:cNvCxnSpPr/>
          <p:nvPr/>
        </p:nvCxnSpPr>
        <p:spPr>
          <a:xfrm>
            <a:off x="1847425" y="2509500"/>
            <a:ext cx="6420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3"/>
          <p:cNvCxnSpPr/>
          <p:nvPr/>
        </p:nvCxnSpPr>
        <p:spPr>
          <a:xfrm flipH="1" rot="10800000">
            <a:off x="5716525" y="2557075"/>
            <a:ext cx="1371600" cy="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3"/>
          <p:cNvSpPr/>
          <p:nvPr/>
        </p:nvSpPr>
        <p:spPr>
          <a:xfrm>
            <a:off x="278575" y="1452825"/>
            <a:ext cx="1276800" cy="1880700"/>
          </a:xfrm>
          <a:prstGeom prst="rect">
            <a:avLst/>
          </a:prstGeom>
          <a:gradFill>
            <a:gsLst>
              <a:gs pos="0">
                <a:srgbClr val="FFFFFF">
                  <a:alpha val="58660"/>
                </a:srgbClr>
              </a:gs>
              <a:gs pos="100000">
                <a:srgbClr val="B3B3B3">
                  <a:alpha val="586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DAQ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-Resting 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Exercising</a:t>
            </a:r>
            <a:r>
              <a:rPr lang="en"/>
              <a:t> 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-SBP/DBP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Exercise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-BedRest</a:t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7388475" y="3070575"/>
            <a:ext cx="1538100" cy="967800"/>
          </a:xfrm>
          <a:prstGeom prst="rect">
            <a:avLst/>
          </a:prstGeom>
          <a:gradFill>
            <a:gsLst>
              <a:gs pos="0">
                <a:srgbClr val="FFFFFF">
                  <a:alpha val="56860"/>
                </a:srgbClr>
              </a:gs>
              <a:gs pos="100000">
                <a:srgbClr val="B3B3B3">
                  <a:alpha val="568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 for smartwatch user based on behavior</a:t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7388475" y="1362675"/>
            <a:ext cx="1538100" cy="1254000"/>
          </a:xfrm>
          <a:prstGeom prst="rect">
            <a:avLst/>
          </a:prstGeom>
          <a:gradFill>
            <a:gsLst>
              <a:gs pos="0">
                <a:srgbClr val="FFFFFF">
                  <a:alpha val="56860"/>
                </a:srgbClr>
              </a:gs>
              <a:gs pos="100000">
                <a:srgbClr val="B3B3B3">
                  <a:alpha val="568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</a:t>
            </a:r>
            <a:r>
              <a:rPr lang="en"/>
              <a:t>for smartwatch user to encourage less risk and more savings</a:t>
            </a: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3641975" y="1452825"/>
            <a:ext cx="1035900" cy="870600"/>
          </a:xfrm>
          <a:prstGeom prst="rect">
            <a:avLst/>
          </a:prstGeom>
          <a:gradFill>
            <a:gsLst>
              <a:gs pos="0">
                <a:srgbClr val="FFFFFF">
                  <a:alpha val="56860"/>
                </a:srgbClr>
              </a:gs>
              <a:gs pos="100000">
                <a:srgbClr val="B3B3B3">
                  <a:alpha val="568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Execution</a:t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2773475" y="2489775"/>
            <a:ext cx="1276800" cy="1254000"/>
          </a:xfrm>
          <a:prstGeom prst="rect">
            <a:avLst/>
          </a:prstGeom>
          <a:gradFill>
            <a:gsLst>
              <a:gs pos="0">
                <a:srgbClr val="FFFFFF">
                  <a:alpha val="56860"/>
                </a:srgbClr>
              </a:gs>
              <a:gs pos="100000">
                <a:srgbClr val="B3B3B3">
                  <a:alpha val="568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if </a:t>
            </a:r>
            <a:r>
              <a:rPr lang="en"/>
              <a:t>conditions</a:t>
            </a:r>
            <a:r>
              <a:rPr lang="en"/>
              <a:t> are met for optimal savings </a:t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231825" y="2489775"/>
            <a:ext cx="1276800" cy="1494900"/>
          </a:xfrm>
          <a:prstGeom prst="rect">
            <a:avLst/>
          </a:prstGeom>
          <a:gradFill>
            <a:gsLst>
              <a:gs pos="0">
                <a:srgbClr val="FFFFFF">
                  <a:alpha val="56860"/>
                </a:srgbClr>
              </a:gs>
              <a:gs pos="100000">
                <a:srgbClr val="B3B3B3">
                  <a:alpha val="568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HomeOwners Insurance discounts range from 5-30%</a:t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278575" y="3521250"/>
            <a:ext cx="1276800" cy="1254000"/>
          </a:xfrm>
          <a:prstGeom prst="rect">
            <a:avLst/>
          </a:prstGeom>
          <a:gradFill>
            <a:gsLst>
              <a:gs pos="0">
                <a:srgbClr val="FFFFFF">
                  <a:alpha val="56860"/>
                </a:srgbClr>
              </a:gs>
              <a:gs pos="100000">
                <a:srgbClr val="B3B3B3">
                  <a:alpha val="568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(.dat file gathered from smart watch)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75" y="3500737"/>
            <a:ext cx="2628450" cy="1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4"/>
          <p:cNvSpPr txBox="1"/>
          <p:nvPr/>
        </p:nvSpPr>
        <p:spPr>
          <a:xfrm>
            <a:off x="408300" y="320100"/>
            <a:ext cx="24864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0000"/>
                </a:solidFill>
                <a:latin typeface="Audiowide"/>
                <a:ea typeface="Audiowide"/>
                <a:cs typeface="Audiowide"/>
                <a:sym typeface="Audiowide"/>
              </a:rPr>
              <a:t>Why?</a:t>
            </a:r>
            <a:endParaRPr sz="3600"/>
          </a:p>
        </p:txBody>
      </p:sp>
      <p:sp>
        <p:nvSpPr>
          <p:cNvPr id="189" name="Google Shape;189;p34"/>
          <p:cNvSpPr txBox="1"/>
          <p:nvPr/>
        </p:nvSpPr>
        <p:spPr>
          <a:xfrm>
            <a:off x="2721025" y="3466963"/>
            <a:ext cx="35049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“Points” represent savings, and our clients’ savings mean less risk for State Farm to undertake.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411300" y="1221550"/>
            <a:ext cx="3504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Why a .dat file? 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The ‘.dat’ file is an example of data we could 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receive from the smart devices that most patients probably own.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4360025" y="1445950"/>
            <a:ext cx="45054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Why 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Bed Rest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as a 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variable? Many medical professionals will tell you that a lot of injuries get worse because the patient does not listen to the physician.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See the source image" id="192" name="Google Shape;1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225" y="391900"/>
            <a:ext cx="2382961" cy="20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269900" y="510397"/>
            <a:ext cx="5317500" cy="14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Audiowide"/>
                <a:ea typeface="Audiowide"/>
                <a:cs typeface="Audiowide"/>
                <a:sym typeface="Audiowide"/>
              </a:rPr>
              <a:t>Any Questions?</a:t>
            </a:r>
            <a:endParaRPr i="1">
              <a:solidFill>
                <a:srgbClr val="FF000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descr="See the source image"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27872"/>
            <a:ext cx="3311519" cy="18632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/>
          <p:nvPr/>
        </p:nvSpPr>
        <p:spPr>
          <a:xfrm>
            <a:off x="1077900" y="2398025"/>
            <a:ext cx="2337600" cy="920400"/>
          </a:xfrm>
          <a:prstGeom prst="wedgeEllipseCallout">
            <a:avLst>
              <a:gd fmla="val -46729" name="adj1"/>
              <a:gd fmla="val 82701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lerta"/>
                <a:ea typeface="Allerta"/>
                <a:cs typeface="Allerta"/>
                <a:sym typeface="Allerta"/>
              </a:rPr>
              <a:t>It’s Jake,... From State Farm!!!</a:t>
            </a:r>
            <a:endParaRPr b="1"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54C71B"/>
                </a:solidFill>
                <a:latin typeface="Audiowide"/>
                <a:ea typeface="Audiowide"/>
                <a:cs typeface="Audiowide"/>
                <a:sym typeface="Audiowide"/>
              </a:rPr>
              <a:t>Homeowner’s insurance</a:t>
            </a:r>
            <a:endParaRPr>
              <a:solidFill>
                <a:srgbClr val="54C71B"/>
              </a:solidFill>
            </a:endParaRPr>
          </a:p>
        </p:txBody>
      </p:sp>
      <p:pic>
        <p:nvPicPr>
          <p:cNvPr descr="See the source image"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125" y="3047625"/>
            <a:ext cx="2095875" cy="2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7780"/>
            <a:ext cx="3143336" cy="2095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/>
        </p:nvSpPr>
        <p:spPr>
          <a:xfrm>
            <a:off x="394875" y="394875"/>
            <a:ext cx="49233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54C71B"/>
                </a:solidFill>
                <a:latin typeface="Audiowide"/>
                <a:ea typeface="Audiowide"/>
                <a:cs typeface="Audiowide"/>
                <a:sym typeface="Audiowide"/>
              </a:rPr>
              <a:t>System used</a:t>
            </a:r>
            <a:endParaRPr sz="3600">
              <a:solidFill>
                <a:srgbClr val="54C71B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445525" y="1287900"/>
            <a:ext cx="542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an arbitrary point system based on the consideration of 9 main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calculation will give a discount from 5% to 30% (the same spread as the drive safe and save)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Very granular calculations allow a large range of options</a:t>
            </a:r>
            <a:endParaRPr sz="1800"/>
          </a:p>
        </p:txBody>
      </p:sp>
      <p:sp>
        <p:nvSpPr>
          <p:cNvPr id="118" name="Google Shape;118;p26"/>
          <p:cNvSpPr txBox="1"/>
          <p:nvPr/>
        </p:nvSpPr>
        <p:spPr>
          <a:xfrm>
            <a:off x="5451300" y="607500"/>
            <a:ext cx="2628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200" y="2966625"/>
            <a:ext cx="2095875" cy="2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394875" y="394875"/>
            <a:ext cx="39564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54C71B"/>
                </a:solidFill>
                <a:latin typeface="Audiowide"/>
                <a:ea typeface="Audiowide"/>
                <a:cs typeface="Audiowide"/>
                <a:sym typeface="Audiowide"/>
              </a:rPr>
              <a:t>Design Flow</a:t>
            </a:r>
            <a:endParaRPr sz="3600">
              <a:solidFill>
                <a:srgbClr val="54C71B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022625" y="1670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5451300" y="607500"/>
            <a:ext cx="2628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125" y="1104725"/>
            <a:ext cx="6003374" cy="450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125" y="2966625"/>
            <a:ext cx="2095875" cy="2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394875" y="394875"/>
            <a:ext cx="67764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54C71B"/>
                </a:solidFill>
                <a:latin typeface="Audiowide"/>
                <a:ea typeface="Audiowide"/>
                <a:cs typeface="Audiowide"/>
                <a:sym typeface="Audiowide"/>
              </a:rPr>
              <a:t>Golden Ratio Function</a:t>
            </a:r>
            <a:endParaRPr sz="3600">
              <a:solidFill>
                <a:srgbClr val="54C71B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673475" y="1362675"/>
            <a:ext cx="690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Larger range means larger “goldie locks area”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“Golden Number” should be in the middle of the acceptable range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Allowed for granular calculations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5451300" y="607500"/>
            <a:ext cx="2628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200" y="2966625"/>
            <a:ext cx="2095875" cy="2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4">
            <a:alphaModFix/>
          </a:blip>
          <a:srcRect b="33940" l="0" r="0" t="33943"/>
          <a:stretch/>
        </p:blipFill>
        <p:spPr>
          <a:xfrm>
            <a:off x="2448689" y="2966625"/>
            <a:ext cx="4612060" cy="20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394875" y="394875"/>
            <a:ext cx="29766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54C71B"/>
                </a:solidFill>
                <a:latin typeface="Audiowide"/>
                <a:ea typeface="Audiowide"/>
                <a:cs typeface="Audiowide"/>
                <a:sym typeface="Audiowide"/>
              </a:rPr>
              <a:t>Variables</a:t>
            </a:r>
            <a:endParaRPr sz="3600">
              <a:solidFill>
                <a:srgbClr val="54C71B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394875" y="1362675"/>
            <a:ext cx="739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Variables are submitted chronologically, and whether it is day or night is accounted for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water heater variable is used in calculations if the owner has a smart sensor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Pieces of a security </a:t>
            </a:r>
            <a:r>
              <a:rPr lang="en" sz="1800"/>
              <a:t>system</a:t>
            </a:r>
            <a:r>
              <a:rPr lang="en" sz="1800"/>
              <a:t> are accounted for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doors or windows are opened while no one is home is accounted for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Water usage is monitored and if no one is home it is reported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nest data (or similar) is deleted it is accounted for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Emergency situations are counted</a:t>
            </a:r>
            <a:endParaRPr sz="1800"/>
          </a:p>
        </p:txBody>
      </p:sp>
      <p:sp>
        <p:nvSpPr>
          <p:cNvPr id="144" name="Google Shape;144;p29"/>
          <p:cNvSpPr txBox="1"/>
          <p:nvPr/>
        </p:nvSpPr>
        <p:spPr>
          <a:xfrm>
            <a:off x="5451300" y="607500"/>
            <a:ext cx="2628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200" y="2966625"/>
            <a:ext cx="2095875" cy="2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975" y="3083575"/>
            <a:ext cx="5172225" cy="1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697400" y="1392800"/>
            <a:ext cx="57492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rgbClr val="FF0000"/>
                </a:solidFill>
                <a:latin typeface="Audiowide"/>
                <a:ea typeface="Audiowide"/>
                <a:cs typeface="Audiowide"/>
                <a:sym typeface="Audiowide"/>
              </a:rPr>
              <a:t>Life Insurance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394875" y="394875"/>
            <a:ext cx="29766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0000"/>
                </a:solidFill>
                <a:latin typeface="Audiowide"/>
                <a:ea typeface="Audiowide"/>
                <a:cs typeface="Audiowide"/>
                <a:sym typeface="Audiowide"/>
              </a:rPr>
              <a:t>DAQ</a:t>
            </a:r>
            <a:endParaRPr sz="3600"/>
          </a:p>
        </p:txBody>
      </p:sp>
      <p:pic>
        <p:nvPicPr>
          <p:cNvPr descr="Health book on smartwatch and smartphone"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7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58" name="Google Shape;1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66" y="3151010"/>
            <a:ext cx="2628450" cy="16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1"/>
          <p:cNvSpPr txBox="1"/>
          <p:nvPr/>
        </p:nvSpPr>
        <p:spPr>
          <a:xfrm>
            <a:off x="541700" y="1300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What 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information can we collect from a 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smartwatch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that can help State Farm save?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225" y="76202"/>
            <a:ext cx="2628450" cy="13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/>
        </p:nvSpPr>
        <p:spPr>
          <a:xfrm>
            <a:off x="394875" y="394875"/>
            <a:ext cx="29766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0000"/>
                </a:solidFill>
                <a:latin typeface="Audiowide"/>
                <a:ea typeface="Audiowide"/>
                <a:cs typeface="Audiowide"/>
                <a:sym typeface="Audiowide"/>
              </a:rPr>
              <a:t>Variables</a:t>
            </a:r>
            <a:endParaRPr sz="3600"/>
          </a:p>
        </p:txBody>
      </p:sp>
      <p:sp>
        <p:nvSpPr>
          <p:cNvPr id="166" name="Google Shape;166;p32"/>
          <p:cNvSpPr txBox="1"/>
          <p:nvPr/>
        </p:nvSpPr>
        <p:spPr>
          <a:xfrm>
            <a:off x="383175" y="1362675"/>
            <a:ext cx="83733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Hours of sleep ~less cumulative sleep == less health benefits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Resting &amp; 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Exercising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Heart Rate ~ the better it is, the less everyone has to worry about heart diseases or complications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Exercise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~ “at least 30 minutes a day” (CDC 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recommendation</a:t>
            </a: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)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https://www.cdc.gov/physicalactivity/basics/adults/index.htm</a:t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Bed Rest ~ If the client listens to health care professionals then they should also be entitled to the discounts</a:t>
            </a:r>
            <a:endParaRPr sz="24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