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/>
      <dgm:t>
        <a:bodyPr/>
        <a:lstStyle/>
        <a:p>
          <a:r>
            <a:rPr lang="en-US" dirty="0"/>
            <a:t>Produce Output using Kafka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/>
      <dgm:t>
        <a:bodyPr/>
        <a:lstStyle/>
        <a:p>
          <a:r>
            <a:rPr lang="en-US" dirty="0"/>
            <a:t>Consume Query using Kafka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Produce Output using </a:t>
          </a:r>
          <a:r>
            <a:rPr lang="en-US" b="1" u="sng" dirty="0">
              <a:highlight>
                <a:srgbClr val="00FF00"/>
              </a:highlight>
            </a:rPr>
            <a:t>Producer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Consume Query using </a:t>
          </a:r>
          <a:r>
            <a:rPr lang="en-US" b="1" u="sng" dirty="0">
              <a:highlight>
                <a:srgbClr val="00FF00"/>
              </a:highlight>
            </a:rPr>
            <a:t>Consumer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Produce Output using Kafka </a:t>
          </a:r>
          <a:r>
            <a:rPr lang="en-US" b="1" u="sng" dirty="0" err="1">
              <a:highlight>
                <a:srgbClr val="00FF00"/>
              </a:highlight>
            </a:rPr>
            <a:t>ProducerBolt</a:t>
          </a:r>
          <a:endParaRPr lang="en-US" b="1" u="sng" dirty="0">
            <a:highlight>
              <a:srgbClr val="00FF00"/>
            </a:highlight>
          </a:endParaRP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en-US" dirty="0"/>
            <a:t>Consume Query using </a:t>
          </a:r>
          <a:r>
            <a:rPr lang="en-US" b="1" u="sng" dirty="0">
              <a:highlight>
                <a:srgbClr val="00FF00"/>
              </a:highlight>
            </a:rPr>
            <a:t>Kafka Spout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Produce Output using </a:t>
          </a:r>
          <a:r>
            <a:rPr lang="en-US" b="1" u="sng" dirty="0">
              <a:highlight>
                <a:srgbClr val="00FF00"/>
              </a:highlight>
            </a:rPr>
            <a:t>Kafka Producer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Consume Query using </a:t>
          </a:r>
          <a:r>
            <a:rPr lang="en-US" b="1" u="sng" dirty="0">
              <a:highlight>
                <a:srgbClr val="00FF00"/>
              </a:highlight>
            </a:rPr>
            <a:t>Kafka Spout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/>
      <dgm:t>
        <a:bodyPr/>
        <a:lstStyle/>
        <a:p>
          <a:r>
            <a:rPr lang="en-US" dirty="0"/>
            <a:t>Produce Output using Kafka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/>
      <dgm:t>
        <a:bodyPr/>
        <a:lstStyle/>
        <a:p>
          <a:r>
            <a:rPr lang="en-US" dirty="0"/>
            <a:t>Consume Query using Kafka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557232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1014786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Kafka</a:t>
          </a:r>
        </a:p>
      </dsp:txBody>
      <dsp:txXfrm>
        <a:off x="2269376" y="557232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1014786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557232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1014786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Kafka</a:t>
          </a:r>
        </a:p>
      </dsp:txBody>
      <dsp:txXfrm>
        <a:off x="6726183" y="557232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1014786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557232"/>
        <a:ext cx="1520038" cy="115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239997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697551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</a:t>
          </a:r>
          <a:r>
            <a:rPr lang="en-US" sz="1800" b="1" u="sng" kern="1200" dirty="0">
              <a:highlight>
                <a:srgbClr val="00FF00"/>
              </a:highlight>
            </a:rPr>
            <a:t>Consumer</a:t>
          </a:r>
        </a:p>
      </dsp:txBody>
      <dsp:txXfrm>
        <a:off x="2269376" y="239997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697551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239997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697551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</a:t>
          </a:r>
          <a:r>
            <a:rPr lang="en-US" sz="1800" b="1" u="sng" kern="1200" dirty="0">
              <a:highlight>
                <a:srgbClr val="00FF00"/>
              </a:highlight>
            </a:rPr>
            <a:t>Producer</a:t>
          </a:r>
        </a:p>
      </dsp:txBody>
      <dsp:txXfrm>
        <a:off x="6726183" y="239997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697551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239997"/>
        <a:ext cx="1520038" cy="1151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239997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697551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</a:t>
          </a:r>
          <a:r>
            <a:rPr lang="en-US" sz="1800" b="1" u="sng" kern="1200" dirty="0">
              <a:highlight>
                <a:srgbClr val="00FF00"/>
              </a:highlight>
            </a:rPr>
            <a:t>Kafka Spout</a:t>
          </a:r>
        </a:p>
      </dsp:txBody>
      <dsp:txXfrm>
        <a:off x="2269376" y="239997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697551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239997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697551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Kafka </a:t>
          </a:r>
          <a:r>
            <a:rPr lang="en-US" sz="1800" b="1" u="sng" kern="1200" dirty="0" err="1">
              <a:highlight>
                <a:srgbClr val="00FF00"/>
              </a:highlight>
            </a:rPr>
            <a:t>ProducerBolt</a:t>
          </a:r>
          <a:endParaRPr lang="en-US" sz="1800" b="1" u="sng" kern="1200" dirty="0">
            <a:highlight>
              <a:srgbClr val="00FF00"/>
            </a:highlight>
          </a:endParaRPr>
        </a:p>
      </dsp:txBody>
      <dsp:txXfrm>
        <a:off x="6726183" y="239997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697551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239997"/>
        <a:ext cx="1520038" cy="1151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239997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697551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</a:t>
          </a:r>
          <a:r>
            <a:rPr lang="en-US" sz="1800" b="1" u="sng" kern="1200" dirty="0">
              <a:highlight>
                <a:srgbClr val="00FF00"/>
              </a:highlight>
            </a:rPr>
            <a:t>Kafka Spout</a:t>
          </a:r>
        </a:p>
      </dsp:txBody>
      <dsp:txXfrm>
        <a:off x="2269376" y="239997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697551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239997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697551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</a:t>
          </a:r>
          <a:r>
            <a:rPr lang="en-US" sz="1800" b="1" u="sng" kern="1200" dirty="0">
              <a:highlight>
                <a:srgbClr val="00FF00"/>
              </a:highlight>
            </a:rPr>
            <a:t>Kafka Producer</a:t>
          </a:r>
        </a:p>
      </dsp:txBody>
      <dsp:txXfrm>
        <a:off x="6726183" y="239997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697551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239997"/>
        <a:ext cx="1520038" cy="1151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557232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1014786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Kafka</a:t>
          </a:r>
        </a:p>
      </dsp:txBody>
      <dsp:txXfrm>
        <a:off x="2269376" y="557232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1014786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557232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1014786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Kafka</a:t>
          </a:r>
        </a:p>
      </dsp:txBody>
      <dsp:txXfrm>
        <a:off x="6726183" y="557232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1014786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557232"/>
        <a:ext cx="1520038" cy="115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CF84-3123-C049-9870-29AFBAD863A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9EAD-8830-0545-8C2B-97EFC677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approaches, not initial thought process. Tried 3 different ways to get around the problem of getting the results back to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9EAD-8830-0545-8C2B-97EFC6777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tornado-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urduedb/tornado-ui/blob/tornadoui/README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github.com/purduedb/tornado-ui" TargetMode="External"/><Relationship Id="rId7" Type="http://schemas.openxmlformats.org/officeDocument/2006/relationships/diagramColors" Target="../diagrams/colors5.xml"/><Relationship Id="rId2" Type="http://schemas.openxmlformats.org/officeDocument/2006/relationships/hyperlink" Target="https://github.com/purduedb/tornadostrea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9098-BE0D-7841-8D7B-6E0AD7E03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490 – Spring 2019</a:t>
            </a:r>
            <a:br>
              <a:rPr lang="en-US" dirty="0"/>
            </a:br>
            <a:r>
              <a:rPr lang="en-US" dirty="0"/>
              <a:t>Big Spatial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0F6F-9018-4945-A905-CFFDF791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US" dirty="0"/>
              <a:t>Peyton Puckett</a:t>
            </a:r>
          </a:p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7911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C5F4F2-7BFE-3149-8DDF-1D8EC330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3EE8B-24C4-E343-B2E0-3A249C52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Restore functionality of Tornado</a:t>
            </a:r>
          </a:p>
          <a:p>
            <a:pPr>
              <a:lnSpc>
                <a:spcPct val="150000"/>
              </a:lnSpc>
            </a:pPr>
            <a:r>
              <a:rPr lang="en-US" dirty="0"/>
              <a:t>Up to date with Kafka, Zookeeper, etc.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 for each query: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FE26955-8DBB-9648-B1BC-BAEF5110C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436235"/>
              </p:ext>
            </p:extLst>
          </p:nvPr>
        </p:nvGraphicFramePr>
        <p:xfrm>
          <a:off x="838200" y="3910543"/>
          <a:ext cx="10515599" cy="226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78C-CCFA-0F40-9AAD-60B09D79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524A-6F75-D949-B266-E0C73719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  <a:p>
            <a:pPr lvl="1"/>
            <a:r>
              <a:rPr lang="en-US" dirty="0"/>
              <a:t>Adaptive Processing of Spatial-Keyword Data Over a Distributed Streaming Cluster</a:t>
            </a:r>
          </a:p>
          <a:p>
            <a:pPr lvl="1"/>
            <a:r>
              <a:rPr lang="en-US" dirty="0"/>
              <a:t>FAST: Frequency-Aware Indexing for Spatio-Textual Data Streams</a:t>
            </a:r>
          </a:p>
          <a:p>
            <a:pPr lvl="1"/>
            <a:r>
              <a:rPr lang="en-US" dirty="0"/>
              <a:t>Tornado: A Distributed Spatio-Textual Stream Processing System  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Kafka/Zookeeper</a:t>
            </a:r>
          </a:p>
          <a:p>
            <a:pPr lvl="1"/>
            <a:r>
              <a:rPr lang="en-US" dirty="0"/>
              <a:t>Storm</a:t>
            </a:r>
          </a:p>
          <a:p>
            <a:pPr lvl="1"/>
            <a:r>
              <a:rPr lang="en-US" dirty="0"/>
              <a:t>Tornado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1271-FB6A-484D-8BEC-A52C3F7C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</a:t>
            </a:r>
            <a:r>
              <a:rPr lang="en-US" dirty="0"/>
              <a:t> on </a:t>
            </a:r>
            <a:r>
              <a:rPr lang="en-US" dirty="0" err="1"/>
              <a:t>LocalHost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64676-BEAF-3942-B282-5911A875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675" y="1767030"/>
            <a:ext cx="8772649" cy="4725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2BE58-7955-3C4F-A8B5-9D496DE10009}"/>
              </a:ext>
            </a:extLst>
          </p:cNvPr>
          <p:cNvSpPr txBox="1"/>
          <p:nvPr/>
        </p:nvSpPr>
        <p:spPr>
          <a:xfrm>
            <a:off x="838200" y="13675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Modification to </a:t>
            </a:r>
            <a:r>
              <a:rPr lang="en-US" dirty="0" err="1"/>
              <a:t>build.sbt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https://github.com/purduedb/tornado-ui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F91A-26E7-3540-AA02-9015361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Communicating With Kafka Topics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6B4B6-CFC4-9543-941E-1152E97C5CA7}"/>
              </a:ext>
            </a:extLst>
          </p:cNvPr>
          <p:cNvGrpSpPr/>
          <p:nvPr/>
        </p:nvGrpSpPr>
        <p:grpSpPr>
          <a:xfrm>
            <a:off x="342876" y="1370697"/>
            <a:ext cx="11010924" cy="5200650"/>
            <a:chOff x="663416" y="596078"/>
            <a:chExt cx="8365868" cy="395134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395184-1B21-3F4D-8CBB-01324812B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16" y="1129553"/>
              <a:ext cx="5382730" cy="341786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BEFF86-6F0C-C942-8F81-572B38519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588"/>
            <a:stretch/>
          </p:blipFill>
          <p:spPr>
            <a:xfrm>
              <a:off x="1488365" y="2712845"/>
              <a:ext cx="7540919" cy="1834577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3EE7A7-0558-634D-96D7-832D6D5D0BFC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2" y="596078"/>
              <a:ext cx="747655" cy="1235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853C49-6090-8D45-A6F6-EB412E3F5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1975556"/>
              <a:ext cx="1885244" cy="1207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2A21BE-86D8-0A4E-AB32-810248F8918E}"/>
              </a:ext>
            </a:extLst>
          </p:cNvPr>
          <p:cNvSpPr txBox="1"/>
          <p:nvPr/>
        </p:nvSpPr>
        <p:spPr>
          <a:xfrm>
            <a:off x="838200" y="13675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application.conf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https://github.com/purduedb/tornado-ui/blob/tornadoui/README.md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3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982-4FE8-DB47-9862-411D7460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A4980A-B9E9-4744-8675-1FCF567EF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TornadoTweetCountExample.java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17C849-9AC1-FA46-BE2C-37732C09D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Already in </a:t>
            </a:r>
            <a:r>
              <a:rPr lang="en-US" dirty="0" err="1"/>
              <a:t>purduedb</a:t>
            </a:r>
            <a:r>
              <a:rPr lang="en-US" dirty="0"/>
              <a:t> repo</a:t>
            </a:r>
          </a:p>
          <a:p>
            <a:r>
              <a:rPr lang="en-US" dirty="0"/>
              <a:t>No issues running example, working as expected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719F4-F430-B644-82A7-6F3E1AA6A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TestMain.java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746D07-155C-BF43-8EFA-F49E29C302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Code Ahmed sent via Dropbox</a:t>
            </a:r>
          </a:p>
          <a:p>
            <a:r>
              <a:rPr lang="en-US" dirty="0"/>
              <a:t>Old </a:t>
            </a:r>
            <a:r>
              <a:rPr lang="en-US" i="1" dirty="0"/>
              <a:t>working</a:t>
            </a:r>
            <a:r>
              <a:rPr lang="en-US" dirty="0"/>
              <a:t> tornado demo</a:t>
            </a:r>
          </a:p>
          <a:p>
            <a:r>
              <a:rPr lang="en-US" dirty="0"/>
              <a:t>Expected Behavior:</a:t>
            </a:r>
          </a:p>
          <a:p>
            <a:pPr lvl="1"/>
            <a:r>
              <a:rPr lang="en-US" dirty="0"/>
              <a:t>Submit query from UI</a:t>
            </a:r>
          </a:p>
          <a:p>
            <a:pPr lvl="1"/>
            <a:r>
              <a:rPr lang="en-US" dirty="0"/>
              <a:t>Consume via </a:t>
            </a:r>
            <a:r>
              <a:rPr lang="en-US" dirty="0" err="1"/>
              <a:t>KafkaSpout</a:t>
            </a:r>
            <a:endParaRPr lang="en-US" dirty="0"/>
          </a:p>
          <a:p>
            <a:pPr lvl="1"/>
            <a:r>
              <a:rPr lang="en-US" dirty="0"/>
              <a:t>Submit to Tornado</a:t>
            </a:r>
          </a:p>
          <a:p>
            <a:pPr lvl="1"/>
            <a:r>
              <a:rPr lang="en-US" dirty="0"/>
              <a:t>Process Query</a:t>
            </a:r>
          </a:p>
          <a:p>
            <a:pPr lvl="1"/>
            <a:r>
              <a:rPr lang="en-US" dirty="0"/>
              <a:t>Return output to UI</a:t>
            </a: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C8D03D2A-573D-D145-A1B1-89924E42D927}"/>
              </a:ext>
            </a:extLst>
          </p:cNvPr>
          <p:cNvSpPr>
            <a:spLocks noChangeAspect="1"/>
          </p:cNvSpPr>
          <p:nvPr/>
        </p:nvSpPr>
        <p:spPr>
          <a:xfrm>
            <a:off x="9409115" y="5360988"/>
            <a:ext cx="668338" cy="66833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FF5-FAB8-7349-8A49-170CC78E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TornadoUITopology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8A79EB-3BA7-6240-98AC-59A78729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/>
          </a:bodyPr>
          <a:lstStyle/>
          <a:p>
            <a:r>
              <a:rPr lang="en-US" sz="4000" dirty="0"/>
              <a:t>3 Approaches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50408-2D50-AF46-8DBC-AF0FA76EB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current project setup</a:t>
            </a:r>
          </a:p>
          <a:p>
            <a:pPr lvl="1"/>
            <a:r>
              <a:rPr lang="en-US" dirty="0"/>
              <a:t>Older versions of frameworks</a:t>
            </a:r>
          </a:p>
          <a:p>
            <a:pPr lvl="1"/>
            <a:r>
              <a:rPr lang="en-US" dirty="0"/>
              <a:t>Utilized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KafkaProducer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updated frameworks </a:t>
            </a:r>
          </a:p>
          <a:p>
            <a:pPr lvl="1"/>
            <a:r>
              <a:rPr lang="en-US" dirty="0"/>
              <a:t>Utilized basic Consumer and Producer in updated Storm-Kafka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updated frameworks</a:t>
            </a:r>
          </a:p>
          <a:p>
            <a:pPr lvl="1"/>
            <a:r>
              <a:rPr lang="en-US" dirty="0"/>
              <a:t>Utilized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KafkaProducerBolt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1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CF086E4-DEFB-FF47-AF75-5F16DF7F86D8}"/>
              </a:ext>
            </a:extLst>
          </p:cNvPr>
          <p:cNvGrpSpPr/>
          <p:nvPr/>
        </p:nvGrpSpPr>
        <p:grpSpPr>
          <a:xfrm>
            <a:off x="672702" y="2391338"/>
            <a:ext cx="10780578" cy="2075324"/>
            <a:chOff x="806780" y="2381677"/>
            <a:chExt cx="10780578" cy="2075324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9C4C2BEF-35D1-384C-BA11-421FFF901760}"/>
                </a:ext>
              </a:extLst>
            </p:cNvPr>
            <p:cNvSpPr txBox="1">
              <a:spLocks/>
            </p:cNvSpPr>
            <p:nvPr/>
          </p:nvSpPr>
          <p:spPr>
            <a:xfrm>
              <a:off x="839786" y="2381677"/>
              <a:ext cx="10512424" cy="5299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2. Using updated frameworks (Consumer and Producer)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E95EA3-3EEB-D94F-BE0E-8524687E84FE}"/>
                </a:ext>
              </a:extLst>
            </p:cNvPr>
            <p:cNvGrpSpPr/>
            <p:nvPr/>
          </p:nvGrpSpPr>
          <p:grpSpPr>
            <a:xfrm>
              <a:off x="806780" y="2825051"/>
              <a:ext cx="10780578" cy="1631950"/>
              <a:chOff x="671116" y="4022275"/>
              <a:chExt cx="10780578" cy="1631950"/>
            </a:xfrm>
          </p:grpSpPr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C3549A62-B51E-E14C-9BEB-1599E183E6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9575598"/>
                  </p:ext>
                </p:extLst>
              </p:nvPr>
            </p:nvGraphicFramePr>
            <p:xfrm>
              <a:off x="671116" y="4022275"/>
              <a:ext cx="10515599" cy="16319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6" name="Multiply 15">
                <a:extLst>
                  <a:ext uri="{FF2B5EF4-FFF2-40B4-BE49-F238E27FC236}">
                    <a16:creationId xmlns:a16="http://schemas.microsoft.com/office/drawing/2014/main" id="{44F7FC67-423E-5C46-8BD7-92A84378B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21735" y="4429921"/>
                <a:ext cx="529959" cy="529959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926F0A-8D7C-A943-A4BC-85F740E34342}"/>
              </a:ext>
            </a:extLst>
          </p:cNvPr>
          <p:cNvGrpSpPr/>
          <p:nvPr/>
        </p:nvGrpSpPr>
        <p:grpSpPr>
          <a:xfrm>
            <a:off x="672701" y="4787723"/>
            <a:ext cx="10515599" cy="2161909"/>
            <a:chOff x="806780" y="4844542"/>
            <a:chExt cx="10515599" cy="2161909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5A24CE16-2CB3-6046-81E7-8F17B08F304B}"/>
                </a:ext>
              </a:extLst>
            </p:cNvPr>
            <p:cNvSpPr txBox="1">
              <a:spLocks/>
            </p:cNvSpPr>
            <p:nvPr/>
          </p:nvSpPr>
          <p:spPr>
            <a:xfrm>
              <a:off x="806780" y="4844542"/>
              <a:ext cx="10512424" cy="5299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3. Using updated frameworks (</a:t>
              </a:r>
              <a:r>
                <a:rPr lang="en-US" dirty="0" err="1"/>
                <a:t>KafkaSpout</a:t>
              </a:r>
              <a:r>
                <a:rPr lang="en-US" dirty="0"/>
                <a:t> and </a:t>
              </a:r>
              <a:r>
                <a:rPr lang="en-US" dirty="0" err="1"/>
                <a:t>KafkaProducerBolt</a:t>
              </a:r>
              <a:r>
                <a:rPr lang="en-US" dirty="0"/>
                <a:t>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19DA02-A7DD-A84F-8A89-FABA809C5536}"/>
                </a:ext>
              </a:extLst>
            </p:cNvPr>
            <p:cNvGrpSpPr/>
            <p:nvPr/>
          </p:nvGrpSpPr>
          <p:grpSpPr>
            <a:xfrm>
              <a:off x="806780" y="5374501"/>
              <a:ext cx="10515599" cy="1631950"/>
              <a:chOff x="671116" y="4286250"/>
              <a:chExt cx="10515599" cy="1631950"/>
            </a:xfrm>
          </p:grpSpPr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AD0DE546-B11A-C743-91BC-22A5B20F9F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48243397"/>
                  </p:ext>
                </p:extLst>
              </p:nvPr>
            </p:nvGraphicFramePr>
            <p:xfrm>
              <a:off x="671116" y="4286250"/>
              <a:ext cx="10515599" cy="16319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21" name="Multiply 20">
                <a:extLst>
                  <a:ext uri="{FF2B5EF4-FFF2-40B4-BE49-F238E27FC236}">
                    <a16:creationId xmlns:a16="http://schemas.microsoft.com/office/drawing/2014/main" id="{F1C36910-A969-864E-90BA-E9F07434E1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1435" y="4307286"/>
                <a:ext cx="529959" cy="529959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6B0208-D291-0241-B87C-DA4AC841F2A9}"/>
              </a:ext>
            </a:extLst>
          </p:cNvPr>
          <p:cNvGrpSpPr/>
          <p:nvPr/>
        </p:nvGrpSpPr>
        <p:grpSpPr>
          <a:xfrm>
            <a:off x="672702" y="279006"/>
            <a:ext cx="10780578" cy="2112332"/>
            <a:chOff x="806780" y="2381677"/>
            <a:chExt cx="10780578" cy="2112332"/>
          </a:xfrm>
        </p:grpSpPr>
        <p:sp>
          <p:nvSpPr>
            <p:cNvPr id="28" name="Text Placeholder 2">
              <a:extLst>
                <a:ext uri="{FF2B5EF4-FFF2-40B4-BE49-F238E27FC236}">
                  <a16:creationId xmlns:a16="http://schemas.microsoft.com/office/drawing/2014/main" id="{2EEE4B0D-0F4F-604F-B636-97C5F980D20E}"/>
                </a:ext>
              </a:extLst>
            </p:cNvPr>
            <p:cNvSpPr txBox="1">
              <a:spLocks/>
            </p:cNvSpPr>
            <p:nvPr/>
          </p:nvSpPr>
          <p:spPr>
            <a:xfrm>
              <a:off x="839786" y="2381677"/>
              <a:ext cx="10512424" cy="5299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1. Using current implementation (Similar to </a:t>
              </a:r>
              <a:r>
                <a:rPr lang="en-US" dirty="0" err="1"/>
                <a:t>TestMain.java</a:t>
              </a:r>
              <a:r>
                <a:rPr lang="en-US" dirty="0"/>
                <a:t> Example)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F6BE126-5D47-0B48-A6AC-1CD7936D8FCD}"/>
                </a:ext>
              </a:extLst>
            </p:cNvPr>
            <p:cNvGrpSpPr/>
            <p:nvPr/>
          </p:nvGrpSpPr>
          <p:grpSpPr>
            <a:xfrm>
              <a:off x="806780" y="2862059"/>
              <a:ext cx="10780578" cy="1631950"/>
              <a:chOff x="671116" y="4059283"/>
              <a:chExt cx="10780578" cy="1631950"/>
            </a:xfrm>
          </p:grpSpPr>
          <p:graphicFrame>
            <p:nvGraphicFramePr>
              <p:cNvPr id="30" name="Diagram 29">
                <a:extLst>
                  <a:ext uri="{FF2B5EF4-FFF2-40B4-BE49-F238E27FC236}">
                    <a16:creationId xmlns:a16="http://schemas.microsoft.com/office/drawing/2014/main" id="{D4A64A98-902E-AD42-8994-7084D5CD84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51522108"/>
                  </p:ext>
                </p:extLst>
              </p:nvPr>
            </p:nvGraphicFramePr>
            <p:xfrm>
              <a:off x="671116" y="4059283"/>
              <a:ext cx="10515599" cy="16319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31" name="Multiply 30">
                <a:extLst>
                  <a:ext uri="{FF2B5EF4-FFF2-40B4-BE49-F238E27FC236}">
                    <a16:creationId xmlns:a16="http://schemas.microsoft.com/office/drawing/2014/main" id="{18B7FB19-4C24-954D-8507-591DEE4741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21735" y="4429921"/>
                <a:ext cx="529959" cy="529959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95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405E-FE39-7942-8A44-390AA84F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BBE9E-4BDB-7542-B057-0916D8C1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7975"/>
            <a:ext cx="10515600" cy="20589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Updates in </a:t>
            </a:r>
            <a:r>
              <a:rPr lang="en-US" dirty="0" err="1"/>
              <a:t>PurdueDB</a:t>
            </a:r>
            <a:r>
              <a:rPr lang="en-US" dirty="0"/>
              <a:t> Repos (As pull requests)</a:t>
            </a:r>
          </a:p>
          <a:p>
            <a:pPr lvl="1"/>
            <a:r>
              <a:rPr lang="en-US" dirty="0">
                <a:hlinkClick r:id="rId2"/>
              </a:rPr>
              <a:t>https://github.com/purduedb/tornadostreaming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https://github.com/purduedb/tornado-ui</a:t>
            </a:r>
            <a:endParaRPr lang="en-US" dirty="0"/>
          </a:p>
          <a:p>
            <a:pPr lvl="1"/>
            <a:r>
              <a:rPr lang="en-US" dirty="0"/>
              <a:t>Small modifications are noted in README files </a:t>
            </a:r>
          </a:p>
          <a:p>
            <a:r>
              <a:rPr lang="en-US" dirty="0"/>
              <a:t>Any version changes are noted in READMEs and emailed </a:t>
            </a:r>
            <a:r>
              <a:rPr lang="en-US"/>
              <a:t>to Ahmed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C10406-F6FF-A541-B6B0-54EC95EFD39B}"/>
              </a:ext>
            </a:extLst>
          </p:cNvPr>
          <p:cNvGrpSpPr/>
          <p:nvPr/>
        </p:nvGrpSpPr>
        <p:grpSpPr>
          <a:xfrm>
            <a:off x="671116" y="1606815"/>
            <a:ext cx="10849768" cy="2266420"/>
            <a:chOff x="838200" y="3910543"/>
            <a:chExt cx="10849768" cy="226642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CA7003B4-D31E-634C-A3B2-352F14F513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6927414"/>
                </p:ext>
              </p:extLst>
            </p:nvPr>
          </p:nvGraphicFramePr>
          <p:xfrm>
            <a:off x="838200" y="3910543"/>
            <a:ext cx="10515599" cy="226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6" name="Multiply 5">
              <a:extLst>
                <a:ext uri="{FF2B5EF4-FFF2-40B4-BE49-F238E27FC236}">
                  <a16:creationId xmlns:a16="http://schemas.microsoft.com/office/drawing/2014/main" id="{647AECBE-C517-254F-AB31-691C22B32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19630" y="4117976"/>
              <a:ext cx="668338" cy="668338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3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3212</TotalTime>
  <Words>410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 490 – Spring 2019 Big Spatial Data Systems</vt:lpstr>
      <vt:lpstr>Project Goals</vt:lpstr>
      <vt:lpstr>Background</vt:lpstr>
      <vt:lpstr>TornadoUI on LocalHost</vt:lpstr>
      <vt:lpstr>UI Communicating With Kafka Topics</vt:lpstr>
      <vt:lpstr>Examples</vt:lpstr>
      <vt:lpstr>TornadoUITopology</vt:lpstr>
      <vt:lpstr>PowerPoint Presentation</vt:lpstr>
      <vt:lpstr>Currently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35</cp:revision>
  <dcterms:created xsi:type="dcterms:W3CDTF">2019-04-19T18:03:34Z</dcterms:created>
  <dcterms:modified xsi:type="dcterms:W3CDTF">2019-04-21T23:38:53Z</dcterms:modified>
</cp:coreProperties>
</file>