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2" r:id="rId9"/>
    <p:sldId id="283" r:id="rId10"/>
    <p:sldId id="284"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46" d="100"/>
          <a:sy n="146" d="100"/>
        </p:scale>
        <p:origin x="1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80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29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35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8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82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48450"/>
          </a:xfrm>
        </p:spPr>
        <p:txBody>
          <a:bodyPr>
            <a:normAutofit/>
          </a:bodyPr>
          <a:lstStyle/>
          <a:p>
            <a:pPr algn="l"/>
            <a:r>
              <a:rPr lang="en-US" sz="4000" dirty="0"/>
              <a:t>Smart Bottle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764478"/>
            <a:ext cx="3485072" cy="1419999"/>
          </a:xfrm>
        </p:spPr>
        <p:txBody>
          <a:bodyPr>
            <a:normAutofit fontScale="62500" lnSpcReduction="20000"/>
          </a:bodyPr>
          <a:lstStyle/>
          <a:p>
            <a:pPr algn="l"/>
            <a:r>
              <a:rPr lang="en-US" sz="2300" dirty="0"/>
              <a:t>By Tomer Erusalimsky</a:t>
            </a:r>
          </a:p>
          <a:p>
            <a:pPr algn="l"/>
            <a:r>
              <a:rPr lang="en-US" dirty="0"/>
              <a:t>208667162</a:t>
            </a:r>
            <a:endParaRPr lang="en-US" sz="2300" dirty="0"/>
          </a:p>
          <a:p>
            <a:pPr algn="l"/>
            <a:r>
              <a:rPr lang="en-US" sz="2300" dirty="0"/>
              <a:t>The College Of Management</a:t>
            </a:r>
          </a:p>
          <a:p>
            <a:pPr algn="l"/>
            <a:r>
              <a:rPr lang="en-US" sz="2300" dirty="0"/>
              <a:t>Made for the IOT course by Yehuda Rozilyo</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Introduction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Drinking enough water is an important part of leading a healthy life.</a:t>
            </a:r>
          </a:p>
          <a:p>
            <a:pPr marL="36900" lvl="0" indent="0">
              <a:buNone/>
            </a:pPr>
            <a:r>
              <a:rPr lang="en-US" sz="2400" dirty="0"/>
              <a:t>It makes our skin softer, raises our energy levels, lowers weight, increases brain activity and makes us healthier in general.</a:t>
            </a:r>
          </a:p>
          <a:p>
            <a:endParaRPr lang="en-US" sz="2400" dirty="0"/>
          </a:p>
        </p:txBody>
      </p:sp>
      <p:pic>
        <p:nvPicPr>
          <p:cNvPr id="4098" name="Picture 2">
            <a:extLst>
              <a:ext uri="{FF2B5EF4-FFF2-40B4-BE49-F238E27FC236}">
                <a16:creationId xmlns:a16="http://schemas.microsoft.com/office/drawing/2014/main" id="{70934610-CFCC-4705-9514-C87509ED86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2726" y="539400"/>
            <a:ext cx="4333304" cy="57791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The product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pPr marL="36900" lvl="0" indent="0">
              <a:buNone/>
            </a:pPr>
            <a:r>
              <a:rPr lang="en-US" sz="2400" dirty="0"/>
              <a:t>In our day to day lives it can be hard to remember to drink enough water. We might forget to drink water for long periods of time when we’re at home, at the office or while traveling.</a:t>
            </a:r>
          </a:p>
          <a:p>
            <a:pPr marL="36900" lvl="0" indent="0">
              <a:buNone/>
            </a:pPr>
            <a:endParaRPr lang="en-US" sz="2400" dirty="0"/>
          </a:p>
          <a:p>
            <a:pPr marL="36900" lvl="0" indent="0">
              <a:buNone/>
            </a:pPr>
            <a:r>
              <a:rPr lang="en-US" sz="2400" dirty="0"/>
              <a:t>To help people maintain healthy drinking habits I have create the </a:t>
            </a:r>
            <a:r>
              <a:rPr lang="en-US" sz="2400" b="1" dirty="0"/>
              <a:t>Smart Bottle</a:t>
            </a:r>
            <a:r>
              <a:rPr lang="en-US" sz="2400" dirty="0"/>
              <a:t>!</a:t>
            </a:r>
          </a:p>
          <a:p>
            <a:endParaRPr lang="en-US" sz="2400" dirty="0"/>
          </a:p>
        </p:txBody>
      </p:sp>
      <p:pic>
        <p:nvPicPr>
          <p:cNvPr id="2050" name="Picture 2">
            <a:extLst>
              <a:ext uri="{FF2B5EF4-FFF2-40B4-BE49-F238E27FC236}">
                <a16:creationId xmlns:a16="http://schemas.microsoft.com/office/drawing/2014/main" id="{C9240CA4-85FA-4977-AEAC-7C2416209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48" y="533400"/>
            <a:ext cx="4342060" cy="5791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5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Functionality</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77500" lnSpcReduction="20000"/>
          </a:bodyPr>
          <a:lstStyle/>
          <a:p>
            <a:r>
              <a:rPr lang="en-US" sz="2400" dirty="0"/>
              <a:t>The bottle keeps track of the user’s daily water consumption.</a:t>
            </a:r>
          </a:p>
          <a:p>
            <a:r>
              <a:rPr lang="en-US" sz="2400" dirty="0"/>
              <a:t>The bottle is connected to the user’s mobile device which shows him real-time data.</a:t>
            </a:r>
          </a:p>
          <a:p>
            <a:r>
              <a:rPr lang="en-US" sz="2400" dirty="0"/>
              <a:t>The bottle will send a notification to the user when a certain amount of time has passed since he last drank water.</a:t>
            </a:r>
          </a:p>
          <a:p>
            <a:r>
              <a:rPr lang="en-US" sz="2400" dirty="0"/>
              <a:t>The bottle keeps track of the amount of water in the bottle currently.</a:t>
            </a:r>
          </a:p>
          <a:p>
            <a:r>
              <a:rPr lang="en-US" sz="2400" dirty="0"/>
              <a:t>The app will transfer the bottle’s data to the cloud which will collect it and create analytics.</a:t>
            </a:r>
          </a:p>
        </p:txBody>
      </p:sp>
      <p:pic>
        <p:nvPicPr>
          <p:cNvPr id="3074" name="Picture 2">
            <a:extLst>
              <a:ext uri="{FF2B5EF4-FFF2-40B4-BE49-F238E27FC236}">
                <a16:creationId xmlns:a16="http://schemas.microsoft.com/office/drawing/2014/main" id="{CF0D635E-6703-4591-AB7E-00E063ED26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478" y="199951"/>
            <a:ext cx="4751638" cy="35618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A29908-A263-488F-953E-EA64A97F03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50" y="3099318"/>
            <a:ext cx="4747451" cy="355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How is it built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r>
              <a:rPr lang="en-US" sz="2400" dirty="0"/>
              <a:t>An Arduino Uno R3</a:t>
            </a:r>
          </a:p>
          <a:p>
            <a:r>
              <a:rPr lang="en-US" sz="2400" dirty="0"/>
              <a:t>HC-05 Bluetooth Module</a:t>
            </a:r>
          </a:p>
          <a:p>
            <a:r>
              <a:rPr lang="en-US" sz="2400" dirty="0"/>
              <a:t>HC - SR04 Ultrasonic Sensor</a:t>
            </a:r>
          </a:p>
          <a:p>
            <a:r>
              <a:rPr lang="en-US" sz="2400" dirty="0"/>
              <a:t>Mini Breadboard</a:t>
            </a:r>
          </a:p>
          <a:p>
            <a:r>
              <a:rPr lang="en-US" sz="2400" dirty="0"/>
              <a:t>3D Printed “Cup Holder” &amp; lid</a:t>
            </a:r>
          </a:p>
          <a:p>
            <a:r>
              <a:rPr lang="en-US" sz="2400" dirty="0"/>
              <a:t>3D Printed Electronics Case</a:t>
            </a:r>
          </a:p>
          <a:p>
            <a:r>
              <a:rPr lang="en-US" sz="2400" dirty="0"/>
              <a:t>9V Battery</a:t>
            </a:r>
          </a:p>
          <a:p>
            <a:r>
              <a:rPr lang="en-US" sz="2400" dirty="0"/>
              <a:t>Bottle Top</a:t>
            </a:r>
          </a:p>
          <a:p>
            <a:r>
              <a:rPr lang="en-US" sz="2400" dirty="0"/>
              <a:t>Bottle</a:t>
            </a:r>
          </a:p>
        </p:txBody>
      </p:sp>
      <p:pic>
        <p:nvPicPr>
          <p:cNvPr id="1030" name="Picture 6">
            <a:extLst>
              <a:ext uri="{FF2B5EF4-FFF2-40B4-BE49-F238E27FC236}">
                <a16:creationId xmlns:a16="http://schemas.microsoft.com/office/drawing/2014/main" id="{9B4473E2-D990-472C-86AB-4EDDCF513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093" y="173290"/>
            <a:ext cx="2690570" cy="358853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129C4D5-A50F-49C9-97E2-42BFD3B380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803" y="3075124"/>
            <a:ext cx="2731865" cy="364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3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The App</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t>The </a:t>
            </a:r>
            <a:r>
              <a:rPr lang="en-US" sz="2400" b="1" dirty="0"/>
              <a:t>Smart Bottle</a:t>
            </a:r>
            <a:r>
              <a:rPr lang="en-US" sz="2400" dirty="0"/>
              <a:t> companion app connects to the product and at the press of a button it gets data from the bottle and displays it beautifully to the user.</a:t>
            </a:r>
          </a:p>
          <a:p>
            <a:pPr marL="36900" indent="0">
              <a:buNone/>
            </a:pPr>
            <a:r>
              <a:rPr lang="en-US" sz="2400" dirty="0"/>
              <a:t>The app also sends data to the cloud service which follows both the water amount and the user’s water drinking.</a:t>
            </a:r>
          </a:p>
        </p:txBody>
      </p:sp>
      <p:pic>
        <p:nvPicPr>
          <p:cNvPr id="5122" name="Picture 2">
            <a:extLst>
              <a:ext uri="{FF2B5EF4-FFF2-40B4-BE49-F238E27FC236}">
                <a16:creationId xmlns:a16="http://schemas.microsoft.com/office/drawing/2014/main" id="{B48B1AD6-8116-440A-BD9B-1FD4A3F65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574" y="576146"/>
            <a:ext cx="2703607" cy="570570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43FC2A-A7D2-4CCD-9413-495FCCD13BB7}"/>
              </a:ext>
            </a:extLst>
          </p:cNvPr>
          <p:cNvPicPr>
            <a:picLocks noChangeAspect="1"/>
          </p:cNvPicPr>
          <p:nvPr/>
        </p:nvPicPr>
        <p:blipFill>
          <a:blip r:embed="rId5"/>
          <a:stretch>
            <a:fillRect/>
          </a:stretch>
        </p:blipFill>
        <p:spPr>
          <a:xfrm>
            <a:off x="3951787" y="5589238"/>
            <a:ext cx="763905" cy="1102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89F8BCC-B16C-4955-B579-462AFA539274}"/>
              </a:ext>
            </a:extLst>
          </p:cNvPr>
          <p:cNvPicPr>
            <a:picLocks noChangeAspect="1"/>
          </p:cNvPicPr>
          <p:nvPr/>
        </p:nvPicPr>
        <p:blipFill>
          <a:blip r:embed="rId6"/>
          <a:stretch>
            <a:fillRect/>
          </a:stretch>
        </p:blipFill>
        <p:spPr>
          <a:xfrm>
            <a:off x="166008" y="3330831"/>
            <a:ext cx="2764916" cy="682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683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Cloud &amp; Analytics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indent="0">
              <a:buNone/>
            </a:pPr>
            <a:r>
              <a:rPr lang="en-US" sz="2400" dirty="0"/>
              <a:t>The </a:t>
            </a:r>
            <a:r>
              <a:rPr lang="en-US" sz="2400" b="1" dirty="0"/>
              <a:t>Smart Bottle</a:t>
            </a:r>
            <a:r>
              <a:rPr lang="en-US" sz="2400" dirty="0"/>
              <a:t> companion app will send the drinking amount and the current water amount in the bottle to the </a:t>
            </a:r>
            <a:r>
              <a:rPr lang="en-US" sz="2400" dirty="0" err="1"/>
              <a:t>Ubidots</a:t>
            </a:r>
            <a:r>
              <a:rPr lang="en-US" sz="2400" dirty="0"/>
              <a:t> cloud.</a:t>
            </a:r>
          </a:p>
          <a:p>
            <a:pPr marL="36900" indent="0">
              <a:buNone/>
            </a:pPr>
            <a:r>
              <a:rPr lang="en-US" sz="2400" dirty="0"/>
              <a:t>The cloud will have a dashboard for the user and another dashboard for 3</a:t>
            </a:r>
            <a:r>
              <a:rPr lang="en-US" sz="2400" baseline="30000" dirty="0"/>
              <a:t>rd</a:t>
            </a:r>
            <a:r>
              <a:rPr lang="en-US" sz="2400" dirty="0"/>
              <a:t> party users(i.e., doctor, water suppliers etc.)</a:t>
            </a:r>
          </a:p>
        </p:txBody>
      </p:sp>
      <p:pic>
        <p:nvPicPr>
          <p:cNvPr id="11" name="Picture 10">
            <a:extLst>
              <a:ext uri="{FF2B5EF4-FFF2-40B4-BE49-F238E27FC236}">
                <a16:creationId xmlns:a16="http://schemas.microsoft.com/office/drawing/2014/main" id="{B4679E9C-1256-4E29-8964-F26927BD3A0F}"/>
              </a:ext>
            </a:extLst>
          </p:cNvPr>
          <p:cNvPicPr>
            <a:picLocks noChangeAspect="1"/>
          </p:cNvPicPr>
          <p:nvPr/>
        </p:nvPicPr>
        <p:blipFill>
          <a:blip r:embed="rId4"/>
          <a:stretch>
            <a:fillRect/>
          </a:stretch>
        </p:blipFill>
        <p:spPr>
          <a:xfrm>
            <a:off x="887911" y="186628"/>
            <a:ext cx="5036905" cy="348647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B573FE3-4CCA-43A9-88E2-6A5DEF2C3B78}"/>
              </a:ext>
            </a:extLst>
          </p:cNvPr>
          <p:cNvPicPr>
            <a:picLocks noChangeAspect="1"/>
          </p:cNvPicPr>
          <p:nvPr/>
        </p:nvPicPr>
        <p:blipFill>
          <a:blip r:embed="rId5"/>
          <a:stretch>
            <a:fillRect/>
          </a:stretch>
        </p:blipFill>
        <p:spPr>
          <a:xfrm>
            <a:off x="185980" y="3297908"/>
            <a:ext cx="4628363" cy="3373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723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48450"/>
          </a:xfrm>
        </p:spPr>
        <p:txBody>
          <a:bodyPr>
            <a:normAutofit/>
          </a:bodyPr>
          <a:lstStyle/>
          <a:p>
            <a:r>
              <a:rPr lang="en-US" sz="4000" dirty="0"/>
              <a:t>Thank you!</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764478"/>
            <a:ext cx="3485072" cy="1419999"/>
          </a:xfrm>
        </p:spPr>
        <p:txBody>
          <a:bodyPr>
            <a:normAutofit fontScale="92500" lnSpcReduction="10000"/>
          </a:bodyPr>
          <a:lstStyle/>
          <a:p>
            <a:pPr marL="36900" indent="0">
              <a:buNone/>
            </a:pPr>
            <a:r>
              <a:rPr lang="en-US" sz="2000" dirty="0"/>
              <a:t>It has been a pleasure to create the smart bottle.</a:t>
            </a:r>
          </a:p>
          <a:p>
            <a:pPr marL="36900" indent="0">
              <a:buNone/>
            </a:pPr>
            <a:r>
              <a:rPr lang="en-US" sz="2000" dirty="0"/>
              <a:t>Hopefully, you will have as much pleasure using it as I did create it.</a:t>
            </a:r>
          </a:p>
        </p:txBody>
      </p:sp>
    </p:spTree>
    <p:extLst>
      <p:ext uri="{BB962C8B-B14F-4D97-AF65-F5344CB8AC3E}">
        <p14:creationId xmlns:p14="http://schemas.microsoft.com/office/powerpoint/2010/main" val="3687581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{A30B33CD-84E9-42D2-945A-0FE60AF4E468}tf55705232_win32</Template>
  <TotalTime>133</TotalTime>
  <Words>371</Words>
  <Application>Microsoft Office PowerPoint</Application>
  <PresentationFormat>Widescreen</PresentationFormat>
  <Paragraphs>43</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Goudy Old Style</vt:lpstr>
      <vt:lpstr>Wingdings 2</vt:lpstr>
      <vt:lpstr>SlateVTI</vt:lpstr>
      <vt:lpstr>Smart Bottle</vt:lpstr>
      <vt:lpstr>Introduction</vt:lpstr>
      <vt:lpstr>The product</vt:lpstr>
      <vt:lpstr>Functionality</vt:lpstr>
      <vt:lpstr>How is it built</vt:lpstr>
      <vt:lpstr>The App</vt:lpstr>
      <vt:lpstr>Cloud &amp; Analytics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Bottle</dc:title>
  <dc:creator>Erusalimsky Tomer</dc:creator>
  <cp:lastModifiedBy>Erusalimsky Tomer</cp:lastModifiedBy>
  <cp:revision>10</cp:revision>
  <dcterms:created xsi:type="dcterms:W3CDTF">2021-07-13T15:39:30Z</dcterms:created>
  <dcterms:modified xsi:type="dcterms:W3CDTF">2021-07-13T17:52:40Z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