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7" r:id="rId2"/>
    <p:sldId id="262" r:id="rId3"/>
    <p:sldId id="263" r:id="rId4"/>
    <p:sldId id="259" r:id="rId5"/>
    <p:sldId id="258" r:id="rId6"/>
    <p:sldId id="261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59830-2C74-4520-BA55-94005E1BAB19}" type="doc">
      <dgm:prSet loTypeId="urn:microsoft.com/office/officeart/2005/8/layout/cycle1" loCatId="cycle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A425F60-6F6E-4280-A377-BD2D6ABD1AB8}">
      <dgm:prSet/>
      <dgm:spPr/>
      <dgm:t>
        <a:bodyPr/>
        <a:lstStyle/>
        <a:p>
          <a:r>
            <a:rPr lang="en-ZA" b="1"/>
            <a:t>Objectives and Project Mission</a:t>
          </a:r>
          <a:endParaRPr lang="en-US"/>
        </a:p>
      </dgm:t>
    </dgm:pt>
    <dgm:pt modelId="{C21965FD-D4EB-4104-A2B9-8F1826C0D094}" type="parTrans" cxnId="{56C48AFE-9F32-47CF-8F7B-D71CCFEB12FF}">
      <dgm:prSet/>
      <dgm:spPr/>
      <dgm:t>
        <a:bodyPr/>
        <a:lstStyle/>
        <a:p>
          <a:endParaRPr lang="en-US"/>
        </a:p>
      </dgm:t>
    </dgm:pt>
    <dgm:pt modelId="{D4A56477-C58A-4CF6-B7FE-B95518CB94B6}" type="sibTrans" cxnId="{56C48AFE-9F32-47CF-8F7B-D71CCFEB12FF}">
      <dgm:prSet/>
      <dgm:spPr/>
      <dgm:t>
        <a:bodyPr/>
        <a:lstStyle/>
        <a:p>
          <a:endParaRPr lang="en-US"/>
        </a:p>
      </dgm:t>
    </dgm:pt>
    <dgm:pt modelId="{837D792A-826F-40BD-A2F5-76CB2719AFA8}">
      <dgm:prSet/>
      <dgm:spPr/>
      <dgm:t>
        <a:bodyPr/>
        <a:lstStyle/>
        <a:p>
          <a:r>
            <a:rPr lang="en-ZA" b="1"/>
            <a:t>Mission:</a:t>
          </a:r>
          <a:r>
            <a:rPr lang="en-ZA"/>
            <a:t> Establish a sustainable, secure network infrastructure to enhance connectivity and service delivery for the Central Karoo community.</a:t>
          </a:r>
          <a:endParaRPr lang="en-US"/>
        </a:p>
      </dgm:t>
    </dgm:pt>
    <dgm:pt modelId="{A376506E-29F6-461E-90BE-DF3D3AA2DAAB}" type="parTrans" cxnId="{19BA93C6-4E39-4532-8542-CE7341FA9069}">
      <dgm:prSet/>
      <dgm:spPr/>
      <dgm:t>
        <a:bodyPr/>
        <a:lstStyle/>
        <a:p>
          <a:endParaRPr lang="en-US"/>
        </a:p>
      </dgm:t>
    </dgm:pt>
    <dgm:pt modelId="{EB27FBD6-B6BC-4607-B3EB-50BC60B42173}" type="sibTrans" cxnId="{19BA93C6-4E39-4532-8542-CE7341FA9069}">
      <dgm:prSet/>
      <dgm:spPr/>
      <dgm:t>
        <a:bodyPr/>
        <a:lstStyle/>
        <a:p>
          <a:endParaRPr lang="en-US"/>
        </a:p>
      </dgm:t>
    </dgm:pt>
    <dgm:pt modelId="{0A7F958D-919D-414A-8829-428419C3DB9A}">
      <dgm:prSet/>
      <dgm:spPr/>
      <dgm:t>
        <a:bodyPr/>
        <a:lstStyle/>
        <a:p>
          <a:r>
            <a:rPr lang="en-ZA" b="1"/>
            <a:t>Objectives</a:t>
          </a:r>
          <a:endParaRPr lang="en-US"/>
        </a:p>
      </dgm:t>
    </dgm:pt>
    <dgm:pt modelId="{40080389-A64D-402F-BC9E-53A1E98AF4E2}" type="parTrans" cxnId="{1BF577C8-6A43-43A9-9BC1-63E66C425162}">
      <dgm:prSet/>
      <dgm:spPr/>
      <dgm:t>
        <a:bodyPr/>
        <a:lstStyle/>
        <a:p>
          <a:endParaRPr lang="en-US"/>
        </a:p>
      </dgm:t>
    </dgm:pt>
    <dgm:pt modelId="{D709C151-EFFD-46B0-B2AD-AB86BA5F0442}" type="sibTrans" cxnId="{1BF577C8-6A43-43A9-9BC1-63E66C425162}">
      <dgm:prSet/>
      <dgm:spPr/>
      <dgm:t>
        <a:bodyPr/>
        <a:lstStyle/>
        <a:p>
          <a:endParaRPr lang="en-US"/>
        </a:p>
      </dgm:t>
    </dgm:pt>
    <dgm:pt modelId="{A0E2B2D4-C6F2-49DA-A1AC-A02E5415B1B7}">
      <dgm:prSet/>
      <dgm:spPr/>
      <dgm:t>
        <a:bodyPr/>
        <a:lstStyle/>
        <a:p>
          <a:r>
            <a:rPr lang="en-ZA"/>
            <a:t>Provide reliable Internet access for 3,000 homes, hospitals, and administrative offices.</a:t>
          </a:r>
          <a:endParaRPr lang="en-US"/>
        </a:p>
      </dgm:t>
    </dgm:pt>
    <dgm:pt modelId="{C19546A8-D511-4047-B028-8B0A72EE0625}" type="parTrans" cxnId="{0FBE2579-61FC-4D9F-8373-A89CE05039A9}">
      <dgm:prSet/>
      <dgm:spPr/>
      <dgm:t>
        <a:bodyPr/>
        <a:lstStyle/>
        <a:p>
          <a:endParaRPr lang="en-US"/>
        </a:p>
      </dgm:t>
    </dgm:pt>
    <dgm:pt modelId="{34F910EB-E66E-4458-BC53-F397BC377E0C}" type="sibTrans" cxnId="{0FBE2579-61FC-4D9F-8373-A89CE05039A9}">
      <dgm:prSet/>
      <dgm:spPr/>
      <dgm:t>
        <a:bodyPr/>
        <a:lstStyle/>
        <a:p>
          <a:endParaRPr lang="en-US"/>
        </a:p>
      </dgm:t>
    </dgm:pt>
    <dgm:pt modelId="{6842BE7B-E73B-4576-B736-C9C46563C994}">
      <dgm:prSet/>
      <dgm:spPr/>
      <dgm:t>
        <a:bodyPr/>
        <a:lstStyle/>
        <a:p>
          <a:r>
            <a:rPr lang="en-ZA"/>
            <a:t>Strengthen data security for government operations.</a:t>
          </a:r>
          <a:endParaRPr lang="en-US"/>
        </a:p>
      </dgm:t>
    </dgm:pt>
    <dgm:pt modelId="{B88EB5E2-F86F-47BF-90A0-85BCF2778C3A}" type="parTrans" cxnId="{5C1A0B35-EDCD-4BB1-A224-4748708C26F9}">
      <dgm:prSet/>
      <dgm:spPr/>
      <dgm:t>
        <a:bodyPr/>
        <a:lstStyle/>
        <a:p>
          <a:endParaRPr lang="en-US"/>
        </a:p>
      </dgm:t>
    </dgm:pt>
    <dgm:pt modelId="{9D5A6069-8D20-4026-A468-1929BD27495F}" type="sibTrans" cxnId="{5C1A0B35-EDCD-4BB1-A224-4748708C26F9}">
      <dgm:prSet/>
      <dgm:spPr/>
      <dgm:t>
        <a:bodyPr/>
        <a:lstStyle/>
        <a:p>
          <a:endParaRPr lang="en-US"/>
        </a:p>
      </dgm:t>
    </dgm:pt>
    <dgm:pt modelId="{076E3CE4-4DD8-49A2-9842-D399F0A9F681}">
      <dgm:prSet/>
      <dgm:spPr/>
      <dgm:t>
        <a:bodyPr/>
        <a:lstStyle/>
        <a:p>
          <a:r>
            <a:rPr lang="en-ZA"/>
            <a:t>Improve network scalability and resilience for future growth</a:t>
          </a:r>
          <a:endParaRPr lang="en-US"/>
        </a:p>
      </dgm:t>
    </dgm:pt>
    <dgm:pt modelId="{DFB39E5C-FC28-4BE1-896E-A9770105D162}" type="parTrans" cxnId="{5F1AA49E-E97B-4711-8E5E-EEE5A7F2FC11}">
      <dgm:prSet/>
      <dgm:spPr/>
      <dgm:t>
        <a:bodyPr/>
        <a:lstStyle/>
        <a:p>
          <a:endParaRPr lang="en-US"/>
        </a:p>
      </dgm:t>
    </dgm:pt>
    <dgm:pt modelId="{7ECAC196-A1B5-4D48-BD20-85E30E3C1D56}" type="sibTrans" cxnId="{5F1AA49E-E97B-4711-8E5E-EEE5A7F2FC11}">
      <dgm:prSet/>
      <dgm:spPr/>
      <dgm:t>
        <a:bodyPr/>
        <a:lstStyle/>
        <a:p>
          <a:endParaRPr lang="en-US"/>
        </a:p>
      </dgm:t>
    </dgm:pt>
    <dgm:pt modelId="{BF6CC577-8772-4EC4-AEDE-4EED9FF017DA}" type="pres">
      <dgm:prSet presAssocID="{CB659830-2C74-4520-BA55-94005E1BAB19}" presName="cycle" presStyleCnt="0">
        <dgm:presLayoutVars>
          <dgm:dir/>
          <dgm:resizeHandles val="exact"/>
        </dgm:presLayoutVars>
      </dgm:prSet>
      <dgm:spPr/>
    </dgm:pt>
    <dgm:pt modelId="{05CBAF57-70F3-4A59-8C44-9A537D163295}" type="pres">
      <dgm:prSet presAssocID="{7A425F60-6F6E-4280-A377-BD2D6ABD1AB8}" presName="dummy" presStyleCnt="0"/>
      <dgm:spPr/>
    </dgm:pt>
    <dgm:pt modelId="{AD2802D7-77FA-43DF-9233-DD119B57F54D}" type="pres">
      <dgm:prSet presAssocID="{7A425F60-6F6E-4280-A377-BD2D6ABD1AB8}" presName="node" presStyleLbl="revTx" presStyleIdx="0" presStyleCnt="2">
        <dgm:presLayoutVars>
          <dgm:bulletEnabled val="1"/>
        </dgm:presLayoutVars>
      </dgm:prSet>
      <dgm:spPr/>
    </dgm:pt>
    <dgm:pt modelId="{86FDFCAC-E4B1-4962-AF5A-E3BE66E79691}" type="pres">
      <dgm:prSet presAssocID="{D4A56477-C58A-4CF6-B7FE-B95518CB94B6}" presName="sibTrans" presStyleLbl="node1" presStyleIdx="0" presStyleCnt="2"/>
      <dgm:spPr/>
    </dgm:pt>
    <dgm:pt modelId="{AAC04F2D-8C34-4211-8159-36797FE681EF}" type="pres">
      <dgm:prSet presAssocID="{0A7F958D-919D-414A-8829-428419C3DB9A}" presName="dummy" presStyleCnt="0"/>
      <dgm:spPr/>
    </dgm:pt>
    <dgm:pt modelId="{1EAB4EFE-9870-4706-B9AC-ABEFB6CE578F}" type="pres">
      <dgm:prSet presAssocID="{0A7F958D-919D-414A-8829-428419C3DB9A}" presName="node" presStyleLbl="revTx" presStyleIdx="1" presStyleCnt="2">
        <dgm:presLayoutVars>
          <dgm:bulletEnabled val="1"/>
        </dgm:presLayoutVars>
      </dgm:prSet>
      <dgm:spPr/>
    </dgm:pt>
    <dgm:pt modelId="{D094ABEE-2550-4824-8A99-D2F4C2045246}" type="pres">
      <dgm:prSet presAssocID="{D709C151-EFFD-46B0-B2AD-AB86BA5F0442}" presName="sibTrans" presStyleLbl="node1" presStyleIdx="1" presStyleCnt="2"/>
      <dgm:spPr/>
    </dgm:pt>
  </dgm:ptLst>
  <dgm:cxnLst>
    <dgm:cxn modelId="{5C1A0B35-EDCD-4BB1-A224-4748708C26F9}" srcId="{0A7F958D-919D-414A-8829-428419C3DB9A}" destId="{6842BE7B-E73B-4576-B736-C9C46563C994}" srcOrd="1" destOrd="0" parTransId="{B88EB5E2-F86F-47BF-90A0-85BCF2778C3A}" sibTransId="{9D5A6069-8D20-4026-A468-1929BD27495F}"/>
    <dgm:cxn modelId="{261D4A6E-8597-4433-A7A4-1E5C5147AEAA}" type="presOf" srcId="{7A425F60-6F6E-4280-A377-BD2D6ABD1AB8}" destId="{AD2802D7-77FA-43DF-9233-DD119B57F54D}" srcOrd="0" destOrd="0" presId="urn:microsoft.com/office/officeart/2005/8/layout/cycle1"/>
    <dgm:cxn modelId="{A1DEAE4E-BA09-45B7-98A4-B9389401FB5E}" type="presOf" srcId="{D709C151-EFFD-46B0-B2AD-AB86BA5F0442}" destId="{D094ABEE-2550-4824-8A99-D2F4C2045246}" srcOrd="0" destOrd="0" presId="urn:microsoft.com/office/officeart/2005/8/layout/cycle1"/>
    <dgm:cxn modelId="{1B3B9A78-2096-4974-99AA-A819D45CC892}" type="presOf" srcId="{076E3CE4-4DD8-49A2-9842-D399F0A9F681}" destId="{1EAB4EFE-9870-4706-B9AC-ABEFB6CE578F}" srcOrd="0" destOrd="3" presId="urn:microsoft.com/office/officeart/2005/8/layout/cycle1"/>
    <dgm:cxn modelId="{0FBE2579-61FC-4D9F-8373-A89CE05039A9}" srcId="{0A7F958D-919D-414A-8829-428419C3DB9A}" destId="{A0E2B2D4-C6F2-49DA-A1AC-A02E5415B1B7}" srcOrd="0" destOrd="0" parTransId="{C19546A8-D511-4047-B028-8B0A72EE0625}" sibTransId="{34F910EB-E66E-4458-BC53-F397BC377E0C}"/>
    <dgm:cxn modelId="{2524F580-C9BC-4E28-83F5-8735A1AD2587}" type="presOf" srcId="{D4A56477-C58A-4CF6-B7FE-B95518CB94B6}" destId="{86FDFCAC-E4B1-4962-AF5A-E3BE66E79691}" srcOrd="0" destOrd="0" presId="urn:microsoft.com/office/officeart/2005/8/layout/cycle1"/>
    <dgm:cxn modelId="{DC4E9F84-D8BD-4CB5-B23F-5D09733758A6}" type="presOf" srcId="{6842BE7B-E73B-4576-B736-C9C46563C994}" destId="{1EAB4EFE-9870-4706-B9AC-ABEFB6CE578F}" srcOrd="0" destOrd="2" presId="urn:microsoft.com/office/officeart/2005/8/layout/cycle1"/>
    <dgm:cxn modelId="{FD2B8988-97F7-4F1A-A59A-F2AB75929B40}" type="presOf" srcId="{A0E2B2D4-C6F2-49DA-A1AC-A02E5415B1B7}" destId="{1EAB4EFE-9870-4706-B9AC-ABEFB6CE578F}" srcOrd="0" destOrd="1" presId="urn:microsoft.com/office/officeart/2005/8/layout/cycle1"/>
    <dgm:cxn modelId="{60DFC08B-C93E-431C-816A-E70BEB20F557}" type="presOf" srcId="{0A7F958D-919D-414A-8829-428419C3DB9A}" destId="{1EAB4EFE-9870-4706-B9AC-ABEFB6CE578F}" srcOrd="0" destOrd="0" presId="urn:microsoft.com/office/officeart/2005/8/layout/cycle1"/>
    <dgm:cxn modelId="{5F1AA49E-E97B-4711-8E5E-EEE5A7F2FC11}" srcId="{0A7F958D-919D-414A-8829-428419C3DB9A}" destId="{076E3CE4-4DD8-49A2-9842-D399F0A9F681}" srcOrd="2" destOrd="0" parTransId="{DFB39E5C-FC28-4BE1-896E-A9770105D162}" sibTransId="{7ECAC196-A1B5-4D48-BD20-85E30E3C1D56}"/>
    <dgm:cxn modelId="{6D8F86BB-AAD0-425A-A365-CADD863760DB}" type="presOf" srcId="{CB659830-2C74-4520-BA55-94005E1BAB19}" destId="{BF6CC577-8772-4EC4-AEDE-4EED9FF017DA}" srcOrd="0" destOrd="0" presId="urn:microsoft.com/office/officeart/2005/8/layout/cycle1"/>
    <dgm:cxn modelId="{19BA93C6-4E39-4532-8542-CE7341FA9069}" srcId="{7A425F60-6F6E-4280-A377-BD2D6ABD1AB8}" destId="{837D792A-826F-40BD-A2F5-76CB2719AFA8}" srcOrd="0" destOrd="0" parTransId="{A376506E-29F6-461E-90BE-DF3D3AA2DAAB}" sibTransId="{EB27FBD6-B6BC-4607-B3EB-50BC60B42173}"/>
    <dgm:cxn modelId="{1BF577C8-6A43-43A9-9BC1-63E66C425162}" srcId="{CB659830-2C74-4520-BA55-94005E1BAB19}" destId="{0A7F958D-919D-414A-8829-428419C3DB9A}" srcOrd="1" destOrd="0" parTransId="{40080389-A64D-402F-BC9E-53A1E98AF4E2}" sibTransId="{D709C151-EFFD-46B0-B2AD-AB86BA5F0442}"/>
    <dgm:cxn modelId="{47C0A3D1-1CC5-448D-BB76-851394F64221}" type="presOf" srcId="{837D792A-826F-40BD-A2F5-76CB2719AFA8}" destId="{AD2802D7-77FA-43DF-9233-DD119B57F54D}" srcOrd="0" destOrd="1" presId="urn:microsoft.com/office/officeart/2005/8/layout/cycle1"/>
    <dgm:cxn modelId="{56C48AFE-9F32-47CF-8F7B-D71CCFEB12FF}" srcId="{CB659830-2C74-4520-BA55-94005E1BAB19}" destId="{7A425F60-6F6E-4280-A377-BD2D6ABD1AB8}" srcOrd="0" destOrd="0" parTransId="{C21965FD-D4EB-4104-A2B9-8F1826C0D094}" sibTransId="{D4A56477-C58A-4CF6-B7FE-B95518CB94B6}"/>
    <dgm:cxn modelId="{7AE16714-A777-490A-81CC-7D7821A1900A}" type="presParOf" srcId="{BF6CC577-8772-4EC4-AEDE-4EED9FF017DA}" destId="{05CBAF57-70F3-4A59-8C44-9A537D163295}" srcOrd="0" destOrd="0" presId="urn:microsoft.com/office/officeart/2005/8/layout/cycle1"/>
    <dgm:cxn modelId="{9787574C-EA86-4946-9C8D-1C6CA9F25FD4}" type="presParOf" srcId="{BF6CC577-8772-4EC4-AEDE-4EED9FF017DA}" destId="{AD2802D7-77FA-43DF-9233-DD119B57F54D}" srcOrd="1" destOrd="0" presId="urn:microsoft.com/office/officeart/2005/8/layout/cycle1"/>
    <dgm:cxn modelId="{2FDA21FC-AA6D-40C2-9BB0-D4CB5F9639B2}" type="presParOf" srcId="{BF6CC577-8772-4EC4-AEDE-4EED9FF017DA}" destId="{86FDFCAC-E4B1-4962-AF5A-E3BE66E79691}" srcOrd="2" destOrd="0" presId="urn:microsoft.com/office/officeart/2005/8/layout/cycle1"/>
    <dgm:cxn modelId="{3E84531F-8A5A-44F7-9589-CE83AC8D20C1}" type="presParOf" srcId="{BF6CC577-8772-4EC4-AEDE-4EED9FF017DA}" destId="{AAC04F2D-8C34-4211-8159-36797FE681EF}" srcOrd="3" destOrd="0" presId="urn:microsoft.com/office/officeart/2005/8/layout/cycle1"/>
    <dgm:cxn modelId="{069ABF32-15F0-4CCB-BC45-AFF885EE0C86}" type="presParOf" srcId="{BF6CC577-8772-4EC4-AEDE-4EED9FF017DA}" destId="{1EAB4EFE-9870-4706-B9AC-ABEFB6CE578F}" srcOrd="4" destOrd="0" presId="urn:microsoft.com/office/officeart/2005/8/layout/cycle1"/>
    <dgm:cxn modelId="{435600D7-1251-4323-B688-BC164C7897B9}" type="presParOf" srcId="{BF6CC577-8772-4EC4-AEDE-4EED9FF017DA}" destId="{D094ABEE-2550-4824-8A99-D2F4C204524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0FA84-A782-478A-8D90-CB263F9A724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AB5F61-0933-4B39-8A10-3A7642417596}">
      <dgm:prSet/>
      <dgm:spPr/>
      <dgm:t>
        <a:bodyPr/>
        <a:lstStyle/>
        <a:p>
          <a:r>
            <a:rPr lang="en-ZA" b="1"/>
            <a:t>Project Benefits</a:t>
          </a:r>
          <a:endParaRPr lang="en-US"/>
        </a:p>
      </dgm:t>
    </dgm:pt>
    <dgm:pt modelId="{FCC2D06C-3B21-42AA-8550-ECCD3529BDBB}" type="parTrans" cxnId="{611C3841-774C-45E6-A491-649565575F5B}">
      <dgm:prSet/>
      <dgm:spPr/>
      <dgm:t>
        <a:bodyPr/>
        <a:lstStyle/>
        <a:p>
          <a:endParaRPr lang="en-US"/>
        </a:p>
      </dgm:t>
    </dgm:pt>
    <dgm:pt modelId="{FAD1F090-0176-4159-AD3A-625E2417C82E}" type="sibTrans" cxnId="{611C3841-774C-45E6-A491-649565575F5B}">
      <dgm:prSet/>
      <dgm:spPr/>
      <dgm:t>
        <a:bodyPr/>
        <a:lstStyle/>
        <a:p>
          <a:endParaRPr lang="en-US"/>
        </a:p>
      </dgm:t>
    </dgm:pt>
    <dgm:pt modelId="{6517DEA8-FB9C-49F3-863C-4CAAA8AED7EF}">
      <dgm:prSet/>
      <dgm:spPr/>
      <dgm:t>
        <a:bodyPr/>
        <a:lstStyle/>
        <a:p>
          <a:r>
            <a:rPr lang="en-ZA" b="1"/>
            <a:t>Community Connectivity:</a:t>
          </a:r>
          <a:r>
            <a:rPr lang="en-ZA"/>
            <a:t> Reliable, high-speed Internet access for homes and businesses.</a:t>
          </a:r>
          <a:endParaRPr lang="en-US"/>
        </a:p>
      </dgm:t>
    </dgm:pt>
    <dgm:pt modelId="{F81853FF-C68F-4217-A5C5-50FFA5EFA658}" type="parTrans" cxnId="{C7F9E7A0-1DA7-41A6-AC8D-49DFE29C9BBB}">
      <dgm:prSet/>
      <dgm:spPr/>
      <dgm:t>
        <a:bodyPr/>
        <a:lstStyle/>
        <a:p>
          <a:endParaRPr lang="en-US"/>
        </a:p>
      </dgm:t>
    </dgm:pt>
    <dgm:pt modelId="{A080B6D6-5B30-48A2-AD3E-55783DBB294B}" type="sibTrans" cxnId="{C7F9E7A0-1DA7-41A6-AC8D-49DFE29C9BBB}">
      <dgm:prSet/>
      <dgm:spPr/>
      <dgm:t>
        <a:bodyPr/>
        <a:lstStyle/>
        <a:p>
          <a:endParaRPr lang="en-US"/>
        </a:p>
      </dgm:t>
    </dgm:pt>
    <dgm:pt modelId="{1B355616-6C22-46FB-85DD-C48A210A824D}">
      <dgm:prSet/>
      <dgm:spPr/>
      <dgm:t>
        <a:bodyPr/>
        <a:lstStyle/>
        <a:p>
          <a:r>
            <a:rPr lang="en-ZA" b="1"/>
            <a:t>Enhanced Healthcare &amp; Public Services:</a:t>
          </a:r>
          <a:r>
            <a:rPr lang="en-ZA"/>
            <a:t> Improved access to healthcare data and streamlined government services.</a:t>
          </a:r>
          <a:endParaRPr lang="en-US"/>
        </a:p>
      </dgm:t>
    </dgm:pt>
    <dgm:pt modelId="{ED025846-BDC0-4474-826C-2636D24653BA}" type="parTrans" cxnId="{AAC2356E-49F7-417B-BD62-FC36581BAF3E}">
      <dgm:prSet/>
      <dgm:spPr/>
      <dgm:t>
        <a:bodyPr/>
        <a:lstStyle/>
        <a:p>
          <a:endParaRPr lang="en-US"/>
        </a:p>
      </dgm:t>
    </dgm:pt>
    <dgm:pt modelId="{355FA0BD-3BAB-4A32-A54B-DE4788BFF897}" type="sibTrans" cxnId="{AAC2356E-49F7-417B-BD62-FC36581BAF3E}">
      <dgm:prSet/>
      <dgm:spPr/>
      <dgm:t>
        <a:bodyPr/>
        <a:lstStyle/>
        <a:p>
          <a:endParaRPr lang="en-US"/>
        </a:p>
      </dgm:t>
    </dgm:pt>
    <dgm:pt modelId="{8982D60A-9B77-43F5-AACD-F5B03B8AD8F6}">
      <dgm:prSet/>
      <dgm:spPr/>
      <dgm:t>
        <a:bodyPr/>
        <a:lstStyle/>
        <a:p>
          <a:r>
            <a:rPr lang="en-ZA" b="1"/>
            <a:t>Data Security &amp; Privacy:</a:t>
          </a:r>
          <a:r>
            <a:rPr lang="en-ZA"/>
            <a:t> Stronger security measures protect sensitive government and patient information.</a:t>
          </a:r>
          <a:endParaRPr lang="en-US"/>
        </a:p>
      </dgm:t>
    </dgm:pt>
    <dgm:pt modelId="{F51857CD-C0AC-449A-A727-D6E202974EF5}" type="parTrans" cxnId="{46ECC499-4B7A-4D6B-8322-59EB5446A709}">
      <dgm:prSet/>
      <dgm:spPr/>
      <dgm:t>
        <a:bodyPr/>
        <a:lstStyle/>
        <a:p>
          <a:endParaRPr lang="en-US"/>
        </a:p>
      </dgm:t>
    </dgm:pt>
    <dgm:pt modelId="{C7232D40-4544-4F84-8184-68956F816C00}" type="sibTrans" cxnId="{46ECC499-4B7A-4D6B-8322-59EB5446A709}">
      <dgm:prSet/>
      <dgm:spPr/>
      <dgm:t>
        <a:bodyPr/>
        <a:lstStyle/>
        <a:p>
          <a:endParaRPr lang="en-US"/>
        </a:p>
      </dgm:t>
    </dgm:pt>
    <dgm:pt modelId="{7B10FE00-0379-4FEA-827D-B9D8A6C7B6EB}">
      <dgm:prSet/>
      <dgm:spPr/>
      <dgm:t>
        <a:bodyPr/>
        <a:lstStyle/>
        <a:p>
          <a:r>
            <a:rPr lang="en-ZA" b="1"/>
            <a:t>Foundation for Future Growth:</a:t>
          </a:r>
          <a:r>
            <a:rPr lang="en-ZA"/>
            <a:t> Scalable infrastructure that can evolve as the community’s needs grow.</a:t>
          </a:r>
          <a:endParaRPr lang="en-US"/>
        </a:p>
      </dgm:t>
    </dgm:pt>
    <dgm:pt modelId="{1CBE4A5A-AA09-44BB-B458-674EDCD877D0}" type="parTrans" cxnId="{A019324F-0388-40E1-A0E5-26D00687530C}">
      <dgm:prSet/>
      <dgm:spPr/>
      <dgm:t>
        <a:bodyPr/>
        <a:lstStyle/>
        <a:p>
          <a:endParaRPr lang="en-US"/>
        </a:p>
      </dgm:t>
    </dgm:pt>
    <dgm:pt modelId="{024C68C9-6507-4415-8507-EE5AC81D73F5}" type="sibTrans" cxnId="{A019324F-0388-40E1-A0E5-26D00687530C}">
      <dgm:prSet/>
      <dgm:spPr/>
      <dgm:t>
        <a:bodyPr/>
        <a:lstStyle/>
        <a:p>
          <a:endParaRPr lang="en-US"/>
        </a:p>
      </dgm:t>
    </dgm:pt>
    <dgm:pt modelId="{EDCE17A0-9AAA-44B6-8038-1A8C1B4C909D}" type="pres">
      <dgm:prSet presAssocID="{0460FA84-A782-478A-8D90-CB263F9A724C}" presName="Name0" presStyleCnt="0">
        <dgm:presLayoutVars>
          <dgm:dir/>
          <dgm:animLvl val="lvl"/>
          <dgm:resizeHandles val="exact"/>
        </dgm:presLayoutVars>
      </dgm:prSet>
      <dgm:spPr/>
    </dgm:pt>
    <dgm:pt modelId="{51B7F73A-FE9C-40BA-BD64-4B21146A6AD4}" type="pres">
      <dgm:prSet presAssocID="{06AB5F61-0933-4B39-8A10-3A7642417596}" presName="boxAndChildren" presStyleCnt="0"/>
      <dgm:spPr/>
    </dgm:pt>
    <dgm:pt modelId="{CC02258E-ADCF-4BA5-A15B-0EAE704AEDB2}" type="pres">
      <dgm:prSet presAssocID="{06AB5F61-0933-4B39-8A10-3A7642417596}" presName="parentTextBox" presStyleLbl="node1" presStyleIdx="0" presStyleCnt="1"/>
      <dgm:spPr/>
    </dgm:pt>
    <dgm:pt modelId="{49C40CCE-675A-416A-84D3-7F6F8F672159}" type="pres">
      <dgm:prSet presAssocID="{06AB5F61-0933-4B39-8A10-3A7642417596}" presName="entireBox" presStyleLbl="node1" presStyleIdx="0" presStyleCnt="1"/>
      <dgm:spPr/>
    </dgm:pt>
    <dgm:pt modelId="{6D40F344-8D95-444B-825B-BA0B07708916}" type="pres">
      <dgm:prSet presAssocID="{06AB5F61-0933-4B39-8A10-3A7642417596}" presName="descendantBox" presStyleCnt="0"/>
      <dgm:spPr/>
    </dgm:pt>
    <dgm:pt modelId="{1796E0F6-2188-422D-AA73-7D2F83361039}" type="pres">
      <dgm:prSet presAssocID="{6517DEA8-FB9C-49F3-863C-4CAAA8AED7EF}" presName="childTextBox" presStyleLbl="fgAccFollowNode1" presStyleIdx="0" presStyleCnt="4">
        <dgm:presLayoutVars>
          <dgm:bulletEnabled val="1"/>
        </dgm:presLayoutVars>
      </dgm:prSet>
      <dgm:spPr/>
    </dgm:pt>
    <dgm:pt modelId="{8C1C0031-1A7C-495B-B74A-E95C2E580652}" type="pres">
      <dgm:prSet presAssocID="{1B355616-6C22-46FB-85DD-C48A210A824D}" presName="childTextBox" presStyleLbl="fgAccFollowNode1" presStyleIdx="1" presStyleCnt="4">
        <dgm:presLayoutVars>
          <dgm:bulletEnabled val="1"/>
        </dgm:presLayoutVars>
      </dgm:prSet>
      <dgm:spPr/>
    </dgm:pt>
    <dgm:pt modelId="{5BFD49D4-6952-4FF2-9780-0826AC036A65}" type="pres">
      <dgm:prSet presAssocID="{8982D60A-9B77-43F5-AACD-F5B03B8AD8F6}" presName="childTextBox" presStyleLbl="fgAccFollowNode1" presStyleIdx="2" presStyleCnt="4">
        <dgm:presLayoutVars>
          <dgm:bulletEnabled val="1"/>
        </dgm:presLayoutVars>
      </dgm:prSet>
      <dgm:spPr/>
    </dgm:pt>
    <dgm:pt modelId="{F26B510D-BEBA-4A87-8421-DD791B25FCFB}" type="pres">
      <dgm:prSet presAssocID="{7B10FE00-0379-4FEA-827D-B9D8A6C7B6EB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D00F2F36-E3F4-4C0F-9804-AAE0FA4E39EF}" type="presOf" srcId="{06AB5F61-0933-4B39-8A10-3A7642417596}" destId="{CC02258E-ADCF-4BA5-A15B-0EAE704AEDB2}" srcOrd="0" destOrd="0" presId="urn:microsoft.com/office/officeart/2005/8/layout/process4"/>
    <dgm:cxn modelId="{611C3841-774C-45E6-A491-649565575F5B}" srcId="{0460FA84-A782-478A-8D90-CB263F9A724C}" destId="{06AB5F61-0933-4B39-8A10-3A7642417596}" srcOrd="0" destOrd="0" parTransId="{FCC2D06C-3B21-42AA-8550-ECCD3529BDBB}" sibTransId="{FAD1F090-0176-4159-AD3A-625E2417C82E}"/>
    <dgm:cxn modelId="{AAC2356E-49F7-417B-BD62-FC36581BAF3E}" srcId="{06AB5F61-0933-4B39-8A10-3A7642417596}" destId="{1B355616-6C22-46FB-85DD-C48A210A824D}" srcOrd="1" destOrd="0" parTransId="{ED025846-BDC0-4474-826C-2636D24653BA}" sibTransId="{355FA0BD-3BAB-4A32-A54B-DE4788BFF897}"/>
    <dgm:cxn modelId="{A019324F-0388-40E1-A0E5-26D00687530C}" srcId="{06AB5F61-0933-4B39-8A10-3A7642417596}" destId="{7B10FE00-0379-4FEA-827D-B9D8A6C7B6EB}" srcOrd="3" destOrd="0" parTransId="{1CBE4A5A-AA09-44BB-B458-674EDCD877D0}" sibTransId="{024C68C9-6507-4415-8507-EE5AC81D73F5}"/>
    <dgm:cxn modelId="{F007F488-F430-4369-8D6A-152100C8CCBB}" type="presOf" srcId="{8982D60A-9B77-43F5-AACD-F5B03B8AD8F6}" destId="{5BFD49D4-6952-4FF2-9780-0826AC036A65}" srcOrd="0" destOrd="0" presId="urn:microsoft.com/office/officeart/2005/8/layout/process4"/>
    <dgm:cxn modelId="{77B7FF91-648F-4E7D-88A1-29D8753154BB}" type="presOf" srcId="{6517DEA8-FB9C-49F3-863C-4CAAA8AED7EF}" destId="{1796E0F6-2188-422D-AA73-7D2F83361039}" srcOrd="0" destOrd="0" presId="urn:microsoft.com/office/officeart/2005/8/layout/process4"/>
    <dgm:cxn modelId="{46ECC499-4B7A-4D6B-8322-59EB5446A709}" srcId="{06AB5F61-0933-4B39-8A10-3A7642417596}" destId="{8982D60A-9B77-43F5-AACD-F5B03B8AD8F6}" srcOrd="2" destOrd="0" parTransId="{F51857CD-C0AC-449A-A727-D6E202974EF5}" sibTransId="{C7232D40-4544-4F84-8184-68956F816C00}"/>
    <dgm:cxn modelId="{C7F9E7A0-1DA7-41A6-AC8D-49DFE29C9BBB}" srcId="{06AB5F61-0933-4B39-8A10-3A7642417596}" destId="{6517DEA8-FB9C-49F3-863C-4CAAA8AED7EF}" srcOrd="0" destOrd="0" parTransId="{F81853FF-C68F-4217-A5C5-50FFA5EFA658}" sibTransId="{A080B6D6-5B30-48A2-AD3E-55783DBB294B}"/>
    <dgm:cxn modelId="{6E138AA1-B0AC-40A3-B3DB-58BFB07E9908}" type="presOf" srcId="{0460FA84-A782-478A-8D90-CB263F9A724C}" destId="{EDCE17A0-9AAA-44B6-8038-1A8C1B4C909D}" srcOrd="0" destOrd="0" presId="urn:microsoft.com/office/officeart/2005/8/layout/process4"/>
    <dgm:cxn modelId="{1AD4F4A4-02C2-4663-93F4-F9C6B8432C24}" type="presOf" srcId="{06AB5F61-0933-4B39-8A10-3A7642417596}" destId="{49C40CCE-675A-416A-84D3-7F6F8F672159}" srcOrd="1" destOrd="0" presId="urn:microsoft.com/office/officeart/2005/8/layout/process4"/>
    <dgm:cxn modelId="{351969E1-21CD-47C1-9301-3C8BE51ED6A7}" type="presOf" srcId="{7B10FE00-0379-4FEA-827D-B9D8A6C7B6EB}" destId="{F26B510D-BEBA-4A87-8421-DD791B25FCFB}" srcOrd="0" destOrd="0" presId="urn:microsoft.com/office/officeart/2005/8/layout/process4"/>
    <dgm:cxn modelId="{1DC97FFE-E4C5-4FBA-A51E-FB0F2455003A}" type="presOf" srcId="{1B355616-6C22-46FB-85DD-C48A210A824D}" destId="{8C1C0031-1A7C-495B-B74A-E95C2E580652}" srcOrd="0" destOrd="0" presId="urn:microsoft.com/office/officeart/2005/8/layout/process4"/>
    <dgm:cxn modelId="{475CFF36-D881-43E7-B72D-74E105CCEAB3}" type="presParOf" srcId="{EDCE17A0-9AAA-44B6-8038-1A8C1B4C909D}" destId="{51B7F73A-FE9C-40BA-BD64-4B21146A6AD4}" srcOrd="0" destOrd="0" presId="urn:microsoft.com/office/officeart/2005/8/layout/process4"/>
    <dgm:cxn modelId="{B8714D7C-40BD-4946-B1BA-6EEFE89BEF5E}" type="presParOf" srcId="{51B7F73A-FE9C-40BA-BD64-4B21146A6AD4}" destId="{CC02258E-ADCF-4BA5-A15B-0EAE704AEDB2}" srcOrd="0" destOrd="0" presId="urn:microsoft.com/office/officeart/2005/8/layout/process4"/>
    <dgm:cxn modelId="{141DAAB3-9DFF-43BD-BD0E-592258862718}" type="presParOf" srcId="{51B7F73A-FE9C-40BA-BD64-4B21146A6AD4}" destId="{49C40CCE-675A-416A-84D3-7F6F8F672159}" srcOrd="1" destOrd="0" presId="urn:microsoft.com/office/officeart/2005/8/layout/process4"/>
    <dgm:cxn modelId="{BCBCAB3E-3828-4B2C-8859-1AB2056FA778}" type="presParOf" srcId="{51B7F73A-FE9C-40BA-BD64-4B21146A6AD4}" destId="{6D40F344-8D95-444B-825B-BA0B07708916}" srcOrd="2" destOrd="0" presId="urn:microsoft.com/office/officeart/2005/8/layout/process4"/>
    <dgm:cxn modelId="{F8C5DE78-3250-4F4F-BAF3-7115D8CD9DB5}" type="presParOf" srcId="{6D40F344-8D95-444B-825B-BA0B07708916}" destId="{1796E0F6-2188-422D-AA73-7D2F83361039}" srcOrd="0" destOrd="0" presId="urn:microsoft.com/office/officeart/2005/8/layout/process4"/>
    <dgm:cxn modelId="{AC9AA122-00A7-4AAB-A4CE-06DAC5644D60}" type="presParOf" srcId="{6D40F344-8D95-444B-825B-BA0B07708916}" destId="{8C1C0031-1A7C-495B-B74A-E95C2E580652}" srcOrd="1" destOrd="0" presId="urn:microsoft.com/office/officeart/2005/8/layout/process4"/>
    <dgm:cxn modelId="{B046F2D1-D42D-42AD-931C-C533EF955363}" type="presParOf" srcId="{6D40F344-8D95-444B-825B-BA0B07708916}" destId="{5BFD49D4-6952-4FF2-9780-0826AC036A65}" srcOrd="2" destOrd="0" presId="urn:microsoft.com/office/officeart/2005/8/layout/process4"/>
    <dgm:cxn modelId="{7BA07450-51EF-436F-A718-D0BB5A5960EB}" type="presParOf" srcId="{6D40F344-8D95-444B-825B-BA0B07708916}" destId="{F26B510D-BEBA-4A87-8421-DD791B25FCF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802D7-77FA-43DF-9233-DD119B57F54D}">
      <dsp:nvSpPr>
        <dsp:cNvPr id="0" name=""/>
        <dsp:cNvSpPr/>
      </dsp:nvSpPr>
      <dsp:spPr>
        <a:xfrm>
          <a:off x="3225644" y="964336"/>
          <a:ext cx="1824176" cy="182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kern="1200"/>
            <a:t>Objectives and Project Mission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100" b="1" kern="1200"/>
            <a:t>Mission:</a:t>
          </a:r>
          <a:r>
            <a:rPr lang="en-ZA" sz="1100" kern="1200"/>
            <a:t> Establish a sustainable, secure network infrastructure to enhance connectivity and service delivery for the Central Karoo community.</a:t>
          </a:r>
          <a:endParaRPr lang="en-US" sz="1100" kern="1200"/>
        </a:p>
      </dsp:txBody>
      <dsp:txXfrm>
        <a:off x="3225644" y="964336"/>
        <a:ext cx="1824176" cy="1824176"/>
      </dsp:txXfrm>
    </dsp:sp>
    <dsp:sp modelId="{86FDFCAC-E4B1-4962-AF5A-E3BE66E79691}">
      <dsp:nvSpPr>
        <dsp:cNvPr id="0" name=""/>
        <dsp:cNvSpPr/>
      </dsp:nvSpPr>
      <dsp:spPr>
        <a:xfrm>
          <a:off x="768572" y="-834"/>
          <a:ext cx="3754517" cy="3754517"/>
        </a:xfrm>
        <a:prstGeom prst="circularArrow">
          <a:avLst>
            <a:gd name="adj1" fmla="val 9474"/>
            <a:gd name="adj2" fmla="val 684181"/>
            <a:gd name="adj3" fmla="val 7854546"/>
            <a:gd name="adj4" fmla="val 2261273"/>
            <a:gd name="adj5" fmla="val 11053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AB4EFE-9870-4706-B9AC-ABEFB6CE578F}">
      <dsp:nvSpPr>
        <dsp:cNvPr id="0" name=""/>
        <dsp:cNvSpPr/>
      </dsp:nvSpPr>
      <dsp:spPr>
        <a:xfrm>
          <a:off x="241841" y="964336"/>
          <a:ext cx="1824176" cy="182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kern="1200"/>
            <a:t>Objectives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100" kern="1200"/>
            <a:t>Provide reliable Internet access for 3,000 homes, hospitals, and administrative offices.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100" kern="1200"/>
            <a:t>Strengthen data security for government operations.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100" kern="1200"/>
            <a:t>Improve network scalability and resilience for future growth</a:t>
          </a:r>
          <a:endParaRPr lang="en-US" sz="1100" kern="1200"/>
        </a:p>
      </dsp:txBody>
      <dsp:txXfrm>
        <a:off x="241841" y="964336"/>
        <a:ext cx="1824176" cy="1824176"/>
      </dsp:txXfrm>
    </dsp:sp>
    <dsp:sp modelId="{D094ABEE-2550-4824-8A99-D2F4C2045246}">
      <dsp:nvSpPr>
        <dsp:cNvPr id="0" name=""/>
        <dsp:cNvSpPr/>
      </dsp:nvSpPr>
      <dsp:spPr>
        <a:xfrm>
          <a:off x="768572" y="-834"/>
          <a:ext cx="3754517" cy="3754517"/>
        </a:xfrm>
        <a:prstGeom prst="circularArrow">
          <a:avLst>
            <a:gd name="adj1" fmla="val 9474"/>
            <a:gd name="adj2" fmla="val 684181"/>
            <a:gd name="adj3" fmla="val 18654546"/>
            <a:gd name="adj4" fmla="val 13061273"/>
            <a:gd name="adj5" fmla="val 11053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40CCE-675A-416A-84D3-7F6F8F672159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6500" b="1" kern="1200"/>
            <a:t>Project Benefits</a:t>
          </a:r>
          <a:endParaRPr lang="en-US" sz="6500" kern="1200"/>
        </a:p>
      </dsp:txBody>
      <dsp:txXfrm>
        <a:off x="0" y="0"/>
        <a:ext cx="10515600" cy="2349722"/>
      </dsp:txXfrm>
    </dsp:sp>
    <dsp:sp modelId="{1796E0F6-2188-422D-AA73-7D2F83361039}">
      <dsp:nvSpPr>
        <dsp:cNvPr id="0" name=""/>
        <dsp:cNvSpPr/>
      </dsp:nvSpPr>
      <dsp:spPr>
        <a:xfrm>
          <a:off x="0" y="2262695"/>
          <a:ext cx="2628899" cy="20016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/>
            <a:t>Community Connectivity:</a:t>
          </a:r>
          <a:r>
            <a:rPr lang="en-ZA" sz="1800" kern="1200"/>
            <a:t> Reliable, high-speed Internet access for homes and businesses.</a:t>
          </a:r>
          <a:endParaRPr lang="en-US" sz="1800" kern="1200"/>
        </a:p>
      </dsp:txBody>
      <dsp:txXfrm>
        <a:off x="0" y="2262695"/>
        <a:ext cx="2628899" cy="2001615"/>
      </dsp:txXfrm>
    </dsp:sp>
    <dsp:sp modelId="{8C1C0031-1A7C-495B-B74A-E95C2E580652}">
      <dsp:nvSpPr>
        <dsp:cNvPr id="0" name=""/>
        <dsp:cNvSpPr/>
      </dsp:nvSpPr>
      <dsp:spPr>
        <a:xfrm>
          <a:off x="2628900" y="2262695"/>
          <a:ext cx="2628899" cy="2001615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/>
            <a:t>Enhanced Healthcare &amp; Public Services:</a:t>
          </a:r>
          <a:r>
            <a:rPr lang="en-ZA" sz="1800" kern="1200"/>
            <a:t> Improved access to healthcare data and streamlined government services.</a:t>
          </a:r>
          <a:endParaRPr lang="en-US" sz="1800" kern="1200"/>
        </a:p>
      </dsp:txBody>
      <dsp:txXfrm>
        <a:off x="2628900" y="2262695"/>
        <a:ext cx="2628899" cy="2001615"/>
      </dsp:txXfrm>
    </dsp:sp>
    <dsp:sp modelId="{5BFD49D4-6952-4FF2-9780-0826AC036A65}">
      <dsp:nvSpPr>
        <dsp:cNvPr id="0" name=""/>
        <dsp:cNvSpPr/>
      </dsp:nvSpPr>
      <dsp:spPr>
        <a:xfrm>
          <a:off x="5257800" y="2262695"/>
          <a:ext cx="2628899" cy="2001615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/>
            <a:t>Data Security &amp; Privacy:</a:t>
          </a:r>
          <a:r>
            <a:rPr lang="en-ZA" sz="1800" kern="1200"/>
            <a:t> Stronger security measures protect sensitive government and patient information.</a:t>
          </a:r>
          <a:endParaRPr lang="en-US" sz="1800" kern="1200"/>
        </a:p>
      </dsp:txBody>
      <dsp:txXfrm>
        <a:off x="5257800" y="2262695"/>
        <a:ext cx="2628899" cy="2001615"/>
      </dsp:txXfrm>
    </dsp:sp>
    <dsp:sp modelId="{F26B510D-BEBA-4A87-8421-DD791B25FCFB}">
      <dsp:nvSpPr>
        <dsp:cNvPr id="0" name=""/>
        <dsp:cNvSpPr/>
      </dsp:nvSpPr>
      <dsp:spPr>
        <a:xfrm>
          <a:off x="7886700" y="2262695"/>
          <a:ext cx="2628899" cy="2001615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/>
            <a:t>Foundation for Future Growth:</a:t>
          </a:r>
          <a:r>
            <a:rPr lang="en-ZA" sz="1800" kern="1200"/>
            <a:t> Scalable infrastructure that can evolve as the community’s needs grow.</a:t>
          </a:r>
          <a:endParaRPr lang="en-US" sz="1800" kern="1200"/>
        </a:p>
      </dsp:txBody>
      <dsp:txXfrm>
        <a:off x="7886700" y="2262695"/>
        <a:ext cx="2628899" cy="200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B65A-8AC0-4B3E-BE6D-0B96B6097497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BFE0-C7CB-469A-B892-439D3D0C41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8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21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3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7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2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Z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5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94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578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72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82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43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45BA97-2DB7-4C7F-BAF0-1C9F25F375A6}" type="datetimeFigureOut">
              <a:rPr lang="en-ZA" smtClean="0"/>
              <a:t>2024/11/11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DC89B7-644C-40F2-9CCF-4330648B10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8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73FE7-A930-84F2-A935-7A2ADBF95C92}"/>
              </a:ext>
            </a:extLst>
          </p:cNvPr>
          <p:cNvSpPr txBox="1"/>
          <p:nvPr/>
        </p:nvSpPr>
        <p:spPr>
          <a:xfrm>
            <a:off x="4193309" y="1025237"/>
            <a:ext cx="6531233" cy="452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Title: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 Karoo Community Network Project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AF8F8-8CFB-0449-3E3C-A3B46A468041}"/>
              </a:ext>
            </a:extLst>
          </p:cNvPr>
          <p:cNvSpPr txBox="1"/>
          <p:nvPr/>
        </p:nvSpPr>
        <p:spPr>
          <a:xfrm>
            <a:off x="431074" y="1887836"/>
            <a:ext cx="46634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Names: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Muthambi Pfano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Botabota Matsatsi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Marakalala Harvey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Thobejane Dineo</a:t>
            </a:r>
          </a:p>
          <a:p>
            <a:pPr>
              <a:spcAft>
                <a:spcPts val="600"/>
              </a:spcAft>
            </a:pPr>
            <a:endParaRPr lang="en-ZA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37836-F1A5-442C-CF89-BED6C667DBD7}"/>
              </a:ext>
            </a:extLst>
          </p:cNvPr>
          <p:cNvSpPr txBox="1"/>
          <p:nvPr/>
        </p:nvSpPr>
        <p:spPr>
          <a:xfrm>
            <a:off x="4703030" y="3963071"/>
            <a:ext cx="429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Lorax Group</a:t>
            </a:r>
            <a:endParaRPr lang="en-Z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432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8A52-0427-7AFE-C026-C73CF73728AE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9422CDA-5D70-0914-9AE0-29173684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B2025-B268-AD3E-74D9-381B43469A04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                                                   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Background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Overview:</a:t>
            </a:r>
            <a:r>
              <a:rPr lang="en-US" sz="1100" dirty="0"/>
              <a:t> Creating a reliable network infrastructure to connect Central Karoo’s community and public services.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                                                           Region Overview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Central Karoo is a rural district, 417 km from Cape Town, historically reliant on the railway industry, now focused on agriculture.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About 3,000 homes, district hospitals, and government offices serve the community’s essential needs.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                                                       Current Challenges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Unreliable and limited Internet and telecommunication coverage.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Inconsistent 5G rollout, poor network reliability, and security concerns with external suppliers accessing sensitive government data.</a:t>
            </a:r>
          </a:p>
        </p:txBody>
      </p:sp>
      <p:pic>
        <p:nvPicPr>
          <p:cNvPr id="110" name="Graphic 109" descr="Wireless router">
            <a:extLst>
              <a:ext uri="{FF2B5EF4-FFF2-40B4-BE49-F238E27FC236}">
                <a16:creationId xmlns:a16="http://schemas.microsoft.com/office/drawing/2014/main" id="{7BE015EC-A3F8-DC9D-13B7-09C64DB9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04297D-981F-F191-536E-B8DBCBB0C4C9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73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DACCC6-A2B0-64EE-ED99-A4CEB8B5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7" r="40327" b="-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1212B-FE9A-55C6-9C0B-4A21BE8DDAD8}"/>
              </a:ext>
            </a:extLst>
          </p:cNvPr>
          <p:cNvSpPr txBox="1"/>
          <p:nvPr/>
        </p:nvSpPr>
        <p:spPr>
          <a:xfrm>
            <a:off x="4762499" y="2133600"/>
            <a:ext cx="6742111" cy="443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0A441-F023-6979-7BC3-338907167B9D}"/>
              </a:ext>
            </a:extLst>
          </p:cNvPr>
          <p:cNvSpPr txBox="1"/>
          <p:nvPr/>
        </p:nvSpPr>
        <p:spPr>
          <a:xfrm>
            <a:off x="2770359" y="615636"/>
            <a:ext cx="737857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GB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049127C7-0790-74CA-A35B-1E8984D7B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05377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844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AC7FA-B03B-E72C-438D-C0B0D082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8" r="4172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20FD6-84BC-D47C-4572-D6613793B779}"/>
              </a:ext>
            </a:extLst>
          </p:cNvPr>
          <p:cNvSpPr txBox="1"/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Current IT Infrastructure and Limitations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                        </a:t>
            </a:r>
            <a:r>
              <a:rPr lang="en-US" sz="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Network Setup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Star topology with two access points (one sectoral and one omnidirectional).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Network Operating Center (NOC) with battery storage, servers, and backup systems.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Wireless backbone infrastructure using multi-band access points.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b="1"/>
              <a:t>                                Key Limitations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Frequent connectivity disruptions and limited coverage.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Outdated technology unable to handle expanding demands.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Security vulnerabilities with external access to government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B473E-CC57-9B8E-1CDA-7E461A90B56A}"/>
              </a:ext>
            </a:extLst>
          </p:cNvPr>
          <p:cNvSpPr txBox="1"/>
          <p:nvPr/>
        </p:nvSpPr>
        <p:spPr>
          <a:xfrm>
            <a:off x="4762500" y="624110"/>
            <a:ext cx="674211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FA4A9-9645-B329-2CF4-0D111AB8DAA5}"/>
              </a:ext>
            </a:extLst>
          </p:cNvPr>
          <p:cNvSpPr txBox="1"/>
          <p:nvPr/>
        </p:nvSpPr>
        <p:spPr>
          <a:xfrm>
            <a:off x="4266878" y="1960523"/>
            <a:ext cx="674211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bes connected with a red line">
            <a:extLst>
              <a:ext uri="{FF2B5EF4-FFF2-40B4-BE49-F238E27FC236}">
                <a16:creationId xmlns:a16="http://schemas.microsoft.com/office/drawing/2014/main" id="{281DD46A-5B58-F646-514A-8D07EF43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12C-C944-EEA3-B31F-C5FB636FBA50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         </a:t>
            </a:r>
            <a:r>
              <a:rPr 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Network Expansion : </a:t>
            </a:r>
            <a:r>
              <a:rPr lang="en-US" sz="1000"/>
              <a:t>Add advanced access points and antennas to expand coverage.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Introduce mesh networking to improve connectivity in remote areas.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Security Enhancements : </a:t>
            </a:r>
            <a:r>
              <a:rPr lang="en-US" sz="1000"/>
              <a:t>Implement firewalls, encryption, and VPNs for remote and secure access.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Role-based access control for sensitive government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Reliability and Redundancy : </a:t>
            </a:r>
            <a:r>
              <a:rPr lang="en-US" sz="1000"/>
              <a:t>Additional backup systems and disaster recovery plan.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Update the NOC with modern monitoring tools and centralized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A5F53-85DD-0C09-FBDF-D2B759E2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479" y="1465772"/>
            <a:ext cx="6171230" cy="5134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979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C44BE9-6C10-CBA1-23A7-3B526DC8BB25}"/>
              </a:ext>
            </a:extLst>
          </p:cNvPr>
          <p:cNvSpPr txBox="1"/>
          <p:nvPr/>
        </p:nvSpPr>
        <p:spPr>
          <a:xfrm>
            <a:off x="1069848" y="2578608"/>
            <a:ext cx="4730451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/>
              <a:t>         </a:t>
            </a:r>
            <a:r>
              <a:rPr lang="en-US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Phases and Milestones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Phase 1 (Planning &amp; Design):</a:t>
            </a:r>
            <a:r>
              <a:rPr lang="en-US" sz="1100"/>
              <a:t> Establish requirements, finalize budget, and design infrastructure (Jan - Mar 2025).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Phase 2 (Implementation):</a:t>
            </a:r>
            <a:r>
              <a:rPr lang="en-US" sz="1100"/>
              <a:t> Install infrastructure, test connectivity, and address technical issues (Apr - Aug 2025).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Phase 3 (Testing &amp; Security):</a:t>
            </a:r>
            <a:r>
              <a:rPr lang="en-US" sz="1100"/>
              <a:t> Finalize network testing, implement security protocols, and conduct quality checks (Sept - Oct 2025).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Phase 4 (Rollout &amp; Training):</a:t>
            </a:r>
            <a:r>
              <a:rPr lang="en-US" sz="1100"/>
              <a:t> Network rollout and training for local staff to maintain and manage the system (Nov - Dec 2025).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8252E8E5-AC6F-E17B-C88F-9FA0063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23" r="28955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2859A-2EA2-25BF-E291-C570165246AC}"/>
              </a:ext>
            </a:extLst>
          </p:cNvPr>
          <p:cNvSpPr txBox="1"/>
          <p:nvPr/>
        </p:nvSpPr>
        <p:spPr>
          <a:xfrm>
            <a:off x="5277412" y="228600"/>
            <a:ext cx="6227199" cy="116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E2CE4-26D0-4E33-F660-982D1C4E814F}"/>
              </a:ext>
            </a:extLst>
          </p:cNvPr>
          <p:cNvSpPr txBox="1"/>
          <p:nvPr/>
        </p:nvSpPr>
        <p:spPr>
          <a:xfrm>
            <a:off x="2523896" y="1243521"/>
            <a:ext cx="7404428" cy="534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0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5BDE631-EDD9-6D79-9BDD-5886B242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D62B0-3BB6-7668-3080-199D00C773B2}"/>
              </a:ext>
            </a:extLst>
          </p:cNvPr>
          <p:cNvSpPr txBox="1"/>
          <p:nvPr/>
        </p:nvSpPr>
        <p:spPr>
          <a:xfrm>
            <a:off x="7531610" y="1533236"/>
            <a:ext cx="3822189" cy="464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 </a:t>
            </a:r>
            <a:r>
              <a:rPr lang="en-US" sz="1900" b="1"/>
              <a:t>Estimated Budget and Resources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Total Budget:</a:t>
            </a:r>
            <a:r>
              <a:rPr lang="en-US" sz="1900"/>
              <a:t> R12 Million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Key Expenses :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b="1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Network equipment (antennas, access points, servers)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Security systems and software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Training and technical support for local staff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8FEFA-3E5C-430C-18C6-AC4FEE8644F7}"/>
              </a:ext>
            </a:extLst>
          </p:cNvPr>
          <p:cNvSpPr txBox="1"/>
          <p:nvPr/>
        </p:nvSpPr>
        <p:spPr>
          <a:xfrm>
            <a:off x="6483096" y="624110"/>
            <a:ext cx="502151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440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4624166-4418-33F1-564C-DACFAE5F1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021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60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C097C-F74A-5D2C-C4DC-212C4B5A17AD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                                                 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Central Karoo’s network project is a transformative initiative that addresses connectivity, security, and accessibility challenges for the district’s essential services.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By building a robust IT network, we’re not only enhancing the Central Karoo community’s access to vital services but also setting a foundation for future digital development in the region.</a:t>
            </a:r>
          </a:p>
        </p:txBody>
      </p:sp>
      <p:pic>
        <p:nvPicPr>
          <p:cNvPr id="15" name="Graphic 14" descr="Network">
            <a:extLst>
              <a:ext uri="{FF2B5EF4-FFF2-40B4-BE49-F238E27FC236}">
                <a16:creationId xmlns:a16="http://schemas.microsoft.com/office/drawing/2014/main" id="{671B5524-DE11-AC28-3927-2DD5C3835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3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</TotalTime>
  <Words>569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Rockwell</vt:lpstr>
      <vt:lpstr>Rockwell Condensed</vt:lpstr>
      <vt:lpstr>Wingdings</vt:lpstr>
      <vt:lpstr>Wingdings 3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Pfano Surprise Muthambi</dc:creator>
  <cp:lastModifiedBy>Dineo Thobejane</cp:lastModifiedBy>
  <cp:revision>12</cp:revision>
  <dcterms:created xsi:type="dcterms:W3CDTF">2024-10-07T11:43:24Z</dcterms:created>
  <dcterms:modified xsi:type="dcterms:W3CDTF">2024-11-11T12:09:30Z</dcterms:modified>
</cp:coreProperties>
</file>