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0.png" ContentType="image/png"/>
  <Override PartName="/ppt/media/image8.png" ContentType="image/png"/>
  <Override PartName="/ppt/media/image7.jpeg" ContentType="image/jpeg"/>
  <Override PartName="/ppt/media/image6.png" ContentType="image/png"/>
  <Override PartName="/ppt/media/image9.gif" ContentType="image/gif"/>
  <Override PartName="/ppt/media/image5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77450" cy="56689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76120" y="1325880"/>
            <a:ext cx="4123080" cy="32878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76120" y="1325880"/>
            <a:ext cx="4123080" cy="3287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360"/>
            <a:ext cx="9068760" cy="439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3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1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5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5164560"/>
            <a:ext cx="2347560" cy="3909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5164560"/>
            <a:ext cx="3193920" cy="3909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840" y="5164560"/>
            <a:ext cx="2347560" cy="390960"/>
          </a:xfrm>
          <a:prstGeom prst="rect">
            <a:avLst/>
          </a:prstGeom>
        </p:spPr>
        <p:txBody>
          <a:bodyPr lIns="0" rIns="0" tIns="0" bIns="0"/>
          <a:p>
            <a:pPr algn="r"/>
            <a:fld id="{F1DE642E-957D-4FD0-B66C-8F2D5E74869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300">
                <a:latin typeface="Arial"/>
              </a:rPr>
              <a:t>Impacts of Bioinformatics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300">
                <a:latin typeface="Arial"/>
              </a:rPr>
              <a:t>Using large datasets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Using large datasets together with powerful analytics and machine learning allows for generating and testing hypotheses in unprecedented ways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It does require specific skills but the most serious bottleneck is still.. human!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300">
                <a:latin typeface="Arial"/>
              </a:rPr>
              <a:t>Ex.1 Arguably difficult without Bioinformatics</a:t>
            </a:r>
            <a:endParaRPr/>
          </a:p>
        </p:txBody>
      </p:sp>
      <p:pic>
        <p:nvPicPr>
          <p:cNvPr id="6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17840" y="1005840"/>
            <a:ext cx="3931920" cy="3749040"/>
          </a:xfrm>
          <a:prstGeom prst="rect">
            <a:avLst/>
          </a:prstGeom>
          <a:ln>
            <a:noFill/>
          </a:ln>
        </p:spPr>
      </p:pic>
      <p:sp>
        <p:nvSpPr>
          <p:cNvPr id="66" name="TextShape 2"/>
          <p:cNvSpPr txBox="1"/>
          <p:nvPr/>
        </p:nvSpPr>
        <p:spPr>
          <a:xfrm>
            <a:off x="4967280" y="1171800"/>
            <a:ext cx="4883760" cy="39297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Science. 2000 Feb 4;287(5454):818-9.</a:t>
            </a:r>
            <a:endParaRPr/>
          </a:p>
          <a:p>
            <a:r>
              <a:rPr b="1" lang="en-US">
                <a:latin typeface="Arial"/>
              </a:rPr>
              <a:t>Perspectives: biosynthetic pathways. </a:t>
            </a:r>
            <a:endParaRPr/>
          </a:p>
          <a:p>
            <a:r>
              <a:rPr b="1" lang="en-US">
                <a:latin typeface="Arial"/>
              </a:rPr>
              <a:t>Biosynthesis meets bioinformatics.</a:t>
            </a:r>
            <a:endParaRPr/>
          </a:p>
          <a:p>
            <a:r>
              <a:rPr lang="en-US">
                <a:latin typeface="Arial"/>
              </a:rPr>
              <a:t>Cane DE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Clavulanic Acid is a beta-Lactamase inhibitor</a:t>
            </a:r>
            <a:endParaRPr/>
          </a:p>
          <a:p>
            <a:r>
              <a:rPr lang="en-US">
                <a:latin typeface="Arial"/>
              </a:rPr>
              <a:t>that helps penicicilin-like atibiotics if fighting</a:t>
            </a:r>
            <a:endParaRPr/>
          </a:p>
          <a:p>
            <a:r>
              <a:rPr lang="en-US">
                <a:latin typeface="Arial"/>
              </a:rPr>
              <a:t>resistant bacteria.</a:t>
            </a:r>
            <a:endParaRPr/>
          </a:p>
          <a:p>
            <a:endParaRPr/>
          </a:p>
          <a:p>
            <a:r>
              <a:rPr b="1" lang="en-US">
                <a:latin typeface="Arial"/>
              </a:rPr>
              <a:t>YgbP</a:t>
            </a:r>
            <a:r>
              <a:rPr lang="en-US">
                <a:latin typeface="Arial"/>
              </a:rPr>
              <a:t> was found in natural organisms by</a:t>
            </a:r>
            <a:endParaRPr/>
          </a:p>
          <a:p>
            <a:r>
              <a:rPr lang="en-US">
                <a:latin typeface="Arial"/>
              </a:rPr>
              <a:t>searching sequence databases for its genomic</a:t>
            </a:r>
            <a:endParaRPr/>
          </a:p>
          <a:p>
            <a:r>
              <a:rPr lang="en-US">
                <a:latin typeface="Arial"/>
              </a:rPr>
              <a:t>Signature. This led to dramatic reductions in </a:t>
            </a:r>
            <a:endParaRPr/>
          </a:p>
          <a:p>
            <a:r>
              <a:rPr lang="en-US">
                <a:latin typeface="Arial"/>
              </a:rPr>
              <a:t>production costs.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67" name="CustomShape 3"/>
          <p:cNvSpPr/>
          <p:nvPr/>
        </p:nvSpPr>
        <p:spPr>
          <a:xfrm>
            <a:off x="1554480" y="2103120"/>
            <a:ext cx="656640" cy="623520"/>
          </a:xfrm>
          <a:prstGeom prst="ellipse">
            <a:avLst/>
          </a:prstGeom>
          <a:noFill/>
          <a:ln w="54720">
            <a:solidFill>
              <a:srgbClr val="ff420e"/>
            </a:solidFill>
            <a:round/>
          </a:ln>
        </p:spPr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300">
                <a:latin typeface="Arial"/>
              </a:rPr>
              <a:t>Ex.2 Arguably difficult without Bioinformatics</a:t>
            </a:r>
            <a:endParaRPr/>
          </a:p>
        </p:txBody>
      </p:sp>
      <p:pic>
        <p:nvPicPr>
          <p:cNvPr id="6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1097280"/>
            <a:ext cx="4297680" cy="4023360"/>
          </a:xfrm>
          <a:prstGeom prst="rect">
            <a:avLst/>
          </a:prstGeom>
          <a:ln>
            <a:noFill/>
          </a:ln>
        </p:spPr>
      </p:pic>
      <p:sp>
        <p:nvSpPr>
          <p:cNvPr id="70" name="TextShape 2"/>
          <p:cNvSpPr txBox="1"/>
          <p:nvPr/>
        </p:nvSpPr>
        <p:spPr>
          <a:xfrm>
            <a:off x="5029200" y="1172160"/>
            <a:ext cx="4846320" cy="36738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The number of CAG repeats in the HD (Huntington Disease) gene on Chr4, discovered in 1993, determines disease severity.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This relationship was drawn by classifying sequencing reads in large quantities and comparing clinical observations in a large scale.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This has allowed for designing genetic tests that are useful in family genetic counselling, to reduce the chances of anticipation, as the repeats go longer in successive generations.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300">
                <a:latin typeface="Arial"/>
              </a:rPr>
              <a:t>The human resource issues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503640" y="1172160"/>
            <a:ext cx="9068760" cy="4107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ff6600"/>
                </a:solidFill>
                <a:latin typeface="Arial"/>
              </a:rPr>
              <a:t>Education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The need for Bioinformatics-aware biomedical professionals is horizontal. All Life Science related professionals need to know at least the basics.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ff6600"/>
                </a:solidFill>
                <a:latin typeface="Arial"/>
              </a:rPr>
              <a:t>Training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</a:rPr>
              <a:t>Bioinformatics tools and data resources evolve rapidly and their correct usage requires skills. We need trained people that can use their skills autonomously.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300">
                <a:latin typeface="Arial"/>
              </a:rPr>
              <a:t>Motivation to carry-on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503640" y="1326240"/>
            <a:ext cx="9068760" cy="3816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This is why teaching introductory Bioinformatics in a large scale becomes so important.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Should motivate you to deepen your knowledge in this course and acquire specific skills by attending training sessions.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It did motivate all of us to collaborate in bringing the IBT course to life!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300">
                <a:latin typeface="Arial"/>
              </a:rPr>
              <a:t>Landmarks in Bioinformatics</a:t>
            </a:r>
            <a:endParaRPr/>
          </a:p>
        </p:txBody>
      </p:sp>
      <p:pic>
        <p:nvPicPr>
          <p:cNvPr id="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6840" y="1172160"/>
            <a:ext cx="8683920" cy="3353400"/>
          </a:xfrm>
          <a:prstGeom prst="rect">
            <a:avLst/>
          </a:prstGeom>
          <a:ln>
            <a:noFill/>
          </a:ln>
        </p:spPr>
      </p:pic>
      <p:sp>
        <p:nvSpPr>
          <p:cNvPr id="42" name="TextShape 2"/>
          <p:cNvSpPr txBox="1"/>
          <p:nvPr/>
        </p:nvSpPr>
        <p:spPr>
          <a:xfrm>
            <a:off x="646560" y="4647960"/>
            <a:ext cx="6333120" cy="4748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350">
                <a:latin typeface="Arial"/>
              </a:rPr>
              <a:t>Source: </a:t>
            </a:r>
            <a:r>
              <a:rPr b="1" lang="en-US" sz="1350">
                <a:latin typeface="Arial"/>
              </a:rPr>
              <a:t>Comparative Interaction Networks: Bridging Genotype to Phenotype</a:t>
            </a:r>
            <a:endParaRPr/>
          </a:p>
          <a:p>
            <a:r>
              <a:rPr lang="en-US" sz="1350">
                <a:latin typeface="Arial"/>
              </a:rPr>
              <a:t>Adv Exp Med Biol. 2012 ; 751: 139–156. doi:10.1007/978-1-4614-3567-9_7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300">
                <a:latin typeface="Arial"/>
              </a:rPr>
              <a:t>Bioinformatics here to stay?</a:t>
            </a:r>
            <a:endParaRPr/>
          </a:p>
        </p:txBody>
      </p:sp>
      <p:pic>
        <p:nvPicPr>
          <p:cNvPr id="4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6240" y="1032840"/>
            <a:ext cx="9415440" cy="3359880"/>
          </a:xfrm>
          <a:prstGeom prst="rect">
            <a:avLst/>
          </a:prstGeom>
          <a:ln>
            <a:noFill/>
          </a:ln>
        </p:spPr>
      </p:pic>
      <p:sp>
        <p:nvSpPr>
          <p:cNvPr id="45" name="TextShape 2"/>
          <p:cNvSpPr txBox="1"/>
          <p:nvPr/>
        </p:nvSpPr>
        <p:spPr>
          <a:xfrm>
            <a:off x="437400" y="4550400"/>
            <a:ext cx="9415440" cy="859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350">
                <a:latin typeface="Arial"/>
              </a:rPr>
              <a:t>Lincoln Stein's prediction, Feb 2003_   </a:t>
            </a:r>
            <a:r>
              <a:rPr b="1" lang="en-US" sz="1350">
                <a:latin typeface="Arial"/>
              </a:rPr>
              <a:t>Bioinformatics: Gone in 2012</a:t>
            </a:r>
            <a:endParaRPr/>
          </a:p>
          <a:p>
            <a:endParaRPr/>
          </a:p>
          <a:p>
            <a:r>
              <a:rPr lang="en-US" sz="1350">
                <a:latin typeface="Arial"/>
              </a:rPr>
              <a:t>In 2008 he published a correction: </a:t>
            </a:r>
            <a:r>
              <a:rPr b="1" lang="en-US" sz="1350">
                <a:latin typeface="Arial"/>
              </a:rPr>
              <a:t>Bioinformatics: alive and kicking</a:t>
            </a:r>
            <a:endParaRPr/>
          </a:p>
          <a:p>
            <a:r>
              <a:rPr lang="en-US" sz="1350">
                <a:latin typeface="Arial"/>
              </a:rPr>
              <a:t>Genome Biology 2008, 9:114 (doi:10.1186/gb-2008-9-12-114)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300">
                <a:latin typeface="Arial"/>
              </a:rPr>
              <a:t>Growth of sequence data and users</a:t>
            </a:r>
            <a:endParaRPr/>
          </a:p>
        </p:txBody>
      </p:sp>
      <p:pic>
        <p:nvPicPr>
          <p:cNvPr id="4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7520" y="959760"/>
            <a:ext cx="8830440" cy="459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300">
                <a:latin typeface="Arial"/>
              </a:rPr>
              <a:t>Socially, what drives the process?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Some of the priority areas of investment that have triggered developments in Bioinformatics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1985 Biotechnology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2000 Personalised Medicine, Genomes &amp; Health.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2010 Environmental Issues. GMOs &amp; Food controls.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2015 Precision Medicine &amp; Systems Biology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2020 … Immunotherapy. Ecosystem (remediation?)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300">
                <a:latin typeface="Arial"/>
              </a:rPr>
              <a:t>Where is Bioinformatics heading?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273960" y="1443240"/>
            <a:ext cx="9506880" cy="3287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Coping with the Omic information deluge and growing service needs is a big challenge in itself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But it is relatively small compared with what we anticipate will come in what concerns the need to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better interpret research data (recognise conserved domain architectures, use systems level reasoning in Biology and Medicine)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make more accurate predictions (inference)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understand complex genetic traits in health and disease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300">
                <a:latin typeface="Arial"/>
              </a:rPr>
              <a:t>From data to curated models</a:t>
            </a:r>
            <a:endParaRPr/>
          </a:p>
        </p:txBody>
      </p:sp>
      <p:pic>
        <p:nvPicPr>
          <p:cNvPr id="5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37080" y="1234080"/>
            <a:ext cx="8204040" cy="3357000"/>
          </a:xfrm>
          <a:prstGeom prst="rect">
            <a:avLst/>
          </a:prstGeom>
          <a:ln>
            <a:noFill/>
          </a:ln>
        </p:spPr>
      </p:pic>
      <p:sp>
        <p:nvSpPr>
          <p:cNvPr id="54" name="TextShape 2"/>
          <p:cNvSpPr txBox="1"/>
          <p:nvPr/>
        </p:nvSpPr>
        <p:spPr>
          <a:xfrm>
            <a:off x="456840" y="4868280"/>
            <a:ext cx="8958240" cy="8582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Curation and annotation pipeline in the BioModels Database</a:t>
            </a:r>
            <a:endParaRPr/>
          </a:p>
          <a:p>
            <a:r>
              <a:rPr lang="en-US">
                <a:latin typeface="Arial"/>
              </a:rPr>
              <a:t>Source: European Bioinformatics Institute </a:t>
            </a:r>
            <a:endParaRPr/>
          </a:p>
          <a:p>
            <a:r>
              <a:rPr lang="en-US">
                <a:latin typeface="Arial"/>
              </a:rPr>
              <a:t>http://www.ebi.ac.uk/biomodels-main/develop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300">
                <a:latin typeface="Arial"/>
              </a:rPr>
              <a:t>Gains in knowledge via integration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71280" y="4836240"/>
            <a:ext cx="8213760" cy="6670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350">
                <a:latin typeface="Arial"/>
              </a:rPr>
              <a:t>Source: </a:t>
            </a:r>
            <a:r>
              <a:rPr b="1" lang="en-US" sz="1350">
                <a:latin typeface="Arial"/>
              </a:rPr>
              <a:t>Methods of integrating data to uncover genotype–phenotype interactions</a:t>
            </a:r>
            <a:endParaRPr/>
          </a:p>
          <a:p>
            <a:r>
              <a:rPr lang="en-US" sz="1350">
                <a:latin typeface="Arial"/>
              </a:rPr>
              <a:t>Marylyn D. Ritchie,</a:t>
            </a:r>
            <a:r>
              <a:rPr lang="en-US" sz="1350">
                <a:latin typeface="Arial"/>
              </a:rPr>
              <a:t>	</a:t>
            </a:r>
            <a:r>
              <a:rPr lang="en-US" sz="1350">
                <a:latin typeface="Arial"/>
              </a:rPr>
              <a:t>Emily R. Holzinger,</a:t>
            </a:r>
            <a:r>
              <a:rPr lang="en-US" sz="1350">
                <a:latin typeface="Arial"/>
              </a:rPr>
              <a:t>	</a:t>
            </a:r>
            <a:r>
              <a:rPr lang="en-US" sz="1350">
                <a:latin typeface="Arial"/>
              </a:rPr>
              <a:t>Ruowang Li,</a:t>
            </a:r>
            <a:r>
              <a:rPr lang="en-US" sz="1350">
                <a:latin typeface="Arial"/>
              </a:rPr>
              <a:t>	</a:t>
            </a:r>
            <a:r>
              <a:rPr lang="en-US" sz="1350">
                <a:latin typeface="Arial"/>
              </a:rPr>
              <a:t>Sarah A. Pendergrass</a:t>
            </a:r>
            <a:r>
              <a:rPr lang="en-US" sz="1350">
                <a:latin typeface="Arial"/>
              </a:rPr>
              <a:t>	</a:t>
            </a:r>
            <a:r>
              <a:rPr lang="en-US" sz="1350">
                <a:latin typeface="Arial"/>
              </a:rPr>
              <a:t>&amp; Dokyoon Kim</a:t>
            </a:r>
            <a:endParaRPr/>
          </a:p>
          <a:p>
            <a:r>
              <a:rPr lang="en-US" sz="1350">
                <a:latin typeface="Arial"/>
              </a:rPr>
              <a:t>Nature Reviews Genetics 16, 85–97 (2015) doi:10.1038/nrg3868</a:t>
            </a:r>
            <a:endParaRPr/>
          </a:p>
        </p:txBody>
      </p:sp>
      <p:pic>
        <p:nvPicPr>
          <p:cNvPr id="57" name="Picture 3" descr="D:\kuloth\2015\06-01-2015\nrg_aop\slides_img\nrg3868-f1.jpg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480" y="959760"/>
            <a:ext cx="7617240" cy="387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300">
                <a:latin typeface="Arial"/>
              </a:rPr>
              <a:t>Deep understanding to fight disease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435960" y="4731120"/>
            <a:ext cx="6615000" cy="85932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  <a:p>
            <a:r>
              <a:rPr b="1" lang="en-US" sz="1350">
                <a:latin typeface="Arial"/>
              </a:rPr>
              <a:t>Deep learning meets genome biology</a:t>
            </a:r>
            <a:endParaRPr/>
          </a:p>
          <a:p>
            <a:r>
              <a:rPr lang="en-US" sz="1350">
                <a:latin typeface="Arial"/>
              </a:rPr>
              <a:t>An interview with Brendan Frey about realizing new possibilities in genomic medicine.</a:t>
            </a:r>
            <a:endParaRPr/>
          </a:p>
          <a:p>
            <a:r>
              <a:rPr lang="en-US" sz="1350">
                <a:latin typeface="Arial"/>
              </a:rPr>
              <a:t>https://www.oreilly.com/ideas/deep-learning-meets-genome-biology</a:t>
            </a:r>
            <a:endParaRPr/>
          </a:p>
        </p:txBody>
      </p:sp>
      <p:pic>
        <p:nvPicPr>
          <p:cNvPr id="6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8000" y="1072080"/>
            <a:ext cx="7769880" cy="3453120"/>
          </a:xfrm>
          <a:prstGeom prst="rect">
            <a:avLst/>
          </a:prstGeom>
          <a:ln>
            <a:noFill/>
          </a:ln>
        </p:spPr>
      </p:pic>
      <p:sp>
        <p:nvSpPr>
          <p:cNvPr id="61" name="TextShape 3"/>
          <p:cNvSpPr txBox="1"/>
          <p:nvPr/>
        </p:nvSpPr>
        <p:spPr>
          <a:xfrm>
            <a:off x="4387680" y="4388400"/>
            <a:ext cx="4060800" cy="4748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350">
                <a:latin typeface="Arial"/>
              </a:rPr>
              <a:t>A genome alignment of eight Yersinia isolates. </a:t>
            </a:r>
            <a:endParaRPr/>
          </a:p>
          <a:p>
            <a:r>
              <a:rPr lang="en-US" sz="1350">
                <a:latin typeface="Arial"/>
              </a:rPr>
              <a:t>(source: PLOS Genetics on Wikimedia Commons).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