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6" r:id="rId3"/>
    <p:sldId id="277" r:id="rId4"/>
    <p:sldId id="278" r:id="rId5"/>
    <p:sldId id="279" r:id="rId6"/>
    <p:sldId id="284" r:id="rId7"/>
    <p:sldId id="281" r:id="rId8"/>
    <p:sldId id="282" r:id="rId9"/>
    <p:sldId id="283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7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3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hKfo0OXc1BI?version=3&amp;hl=en_G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36512" y="1772816"/>
            <a:ext cx="9180512" cy="511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35" y="404664"/>
            <a:ext cx="9002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Managing Your Code </a:t>
            </a:r>
          </a:p>
          <a:p>
            <a:r>
              <a:rPr lang="en-GB" sz="4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Using </a:t>
            </a:r>
            <a:r>
              <a:rPr lang="en-GB" sz="4800" b="1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GitHub</a:t>
            </a:r>
            <a:endParaRPr lang="en-GB" sz="4800" b="1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-36512" y="1988840"/>
            <a:ext cx="7596336" cy="1430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5576" y="6021288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9672" y="6093296"/>
            <a:ext cx="7488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Presentation slides </a:t>
            </a:r>
            <a:r>
              <a:rPr lang="en-GB" dirty="0" smtClean="0"/>
              <a:t>©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Sophie  Kay 2012 , CC-BY-3.0.</a:t>
            </a:r>
          </a:p>
          <a:p>
            <a:pPr algn="r"/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See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</a:rPr>
              <a:t>http://creativecommons.org/licenses/by/3.0/ </a:t>
            </a:r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for licensing details.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19672" y="5589240"/>
            <a:ext cx="74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An introduction to collaborative coding and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2974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Caveats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0867" y="91896"/>
            <a:ext cx="8863621" cy="513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ALWAYS</a:t>
            </a: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check the terms of the system you’re using and whether it’s public or not</a:t>
            </a:r>
          </a:p>
          <a:p>
            <a:pPr>
              <a:lnSpc>
                <a:spcPts val="4400"/>
              </a:lnSpc>
            </a:pPr>
            <a:endParaRPr lang="en-GB" sz="28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>
              <a:lnSpc>
                <a:spcPts val="4400"/>
              </a:lnSpc>
            </a:pP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If working with industry, you may be bound by a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Material Transfer Agreement </a:t>
            </a: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– not ideal, but you should be aware of potential conflicts</a:t>
            </a:r>
          </a:p>
          <a:p>
            <a:pPr>
              <a:lnSpc>
                <a:spcPts val="4400"/>
              </a:lnSpc>
            </a:pPr>
            <a:endParaRPr lang="en-GB" sz="28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>
              <a:lnSpc>
                <a:spcPts val="4400"/>
              </a:lnSpc>
            </a:pP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You will also want to consider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LICENSING </a:t>
            </a:r>
            <a:r>
              <a:rPr lang="en-GB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your </a:t>
            </a:r>
            <a:r>
              <a:rPr lang="en-GB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code/data/writing – we’ll cover this tomorrow!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0867" y="1556792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504" y="3861048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5467290"/>
            <a:ext cx="687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GitHub</a:t>
            </a:r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 Demo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9872" y="3091026"/>
            <a:ext cx="508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Introduction to </a:t>
            </a:r>
            <a:r>
              <a:rPr lang="en-GB" sz="3000" b="1" dirty="0" err="1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GitHub</a:t>
            </a:r>
            <a:endParaRPr lang="en-GB" sz="3000" b="1" dirty="0" smtClean="0">
              <a:solidFill>
                <a:srgbClr val="FFC000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786770"/>
            <a:ext cx="687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Why Use Version Control?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-36512" y="6021288"/>
            <a:ext cx="7589528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04248" y="4498060"/>
            <a:ext cx="1872208" cy="195527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340768"/>
            <a:ext cx="8820472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23728" y="3645024"/>
            <a:ext cx="6359975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6338" y="2109776"/>
            <a:ext cx="2385462" cy="238828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030179" y="247720"/>
            <a:ext cx="1862301" cy="186205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20924" y="6237312"/>
            <a:ext cx="5531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C000"/>
                </a:solidFill>
              </a:rPr>
              <a:t>Image </a:t>
            </a:r>
            <a:r>
              <a:rPr lang="en-GB" sz="1400" dirty="0" smtClean="0">
                <a:solidFill>
                  <a:srgbClr val="FFC000"/>
                </a:solidFill>
              </a:rPr>
              <a:t>credits: Sun </a:t>
            </a:r>
            <a:r>
              <a:rPr lang="en-GB" sz="1400" dirty="0">
                <a:solidFill>
                  <a:srgbClr val="FFC000"/>
                </a:solidFill>
              </a:rPr>
              <a:t>by </a:t>
            </a:r>
            <a:r>
              <a:rPr lang="en-GB" sz="1400" dirty="0" err="1">
                <a:solidFill>
                  <a:srgbClr val="FFC000"/>
                </a:solidFill>
              </a:rPr>
              <a:t>Nasa</a:t>
            </a:r>
            <a:r>
              <a:rPr lang="en-GB" sz="1400" dirty="0">
                <a:solidFill>
                  <a:srgbClr val="FFC000"/>
                </a:solidFill>
              </a:rPr>
              <a:t> Goddard, CC-BY-2.0; </a:t>
            </a:r>
            <a:r>
              <a:rPr lang="en-GB" sz="1400" dirty="0" smtClean="0">
                <a:solidFill>
                  <a:srgbClr val="FFC000"/>
                </a:solidFill>
              </a:rPr>
              <a:t>Silicon </a:t>
            </a:r>
            <a:r>
              <a:rPr lang="en-GB" sz="1400" dirty="0">
                <a:solidFill>
                  <a:srgbClr val="FFC000"/>
                </a:solidFill>
              </a:rPr>
              <a:t>Chip by </a:t>
            </a:r>
            <a:r>
              <a:rPr lang="en-GB" sz="1400" dirty="0" err="1">
                <a:solidFill>
                  <a:srgbClr val="FFC000"/>
                </a:solidFill>
              </a:rPr>
              <a:t>Jannes</a:t>
            </a:r>
            <a:r>
              <a:rPr lang="en-GB" sz="1400" dirty="0">
                <a:solidFill>
                  <a:srgbClr val="FFC000"/>
                </a:solidFill>
              </a:rPr>
              <a:t> </a:t>
            </a:r>
            <a:r>
              <a:rPr lang="en-GB" sz="1400" dirty="0" err="1">
                <a:solidFill>
                  <a:srgbClr val="FFC000"/>
                </a:solidFill>
              </a:rPr>
              <a:t>Pockele</a:t>
            </a:r>
            <a:r>
              <a:rPr lang="en-GB" sz="1400" dirty="0">
                <a:solidFill>
                  <a:srgbClr val="FFC000"/>
                </a:solidFill>
              </a:rPr>
              <a:t>, CC-BY-2.0; </a:t>
            </a:r>
            <a:r>
              <a:rPr lang="en-GB" sz="1400" dirty="0" smtClean="0">
                <a:solidFill>
                  <a:srgbClr val="FFC000"/>
                </a:solidFill>
              </a:rPr>
              <a:t>Neurons </a:t>
            </a:r>
            <a:r>
              <a:rPr lang="en-GB" sz="1400" dirty="0">
                <a:solidFill>
                  <a:srgbClr val="FFC000"/>
                </a:solidFill>
              </a:rPr>
              <a:t>by Patrick </a:t>
            </a:r>
            <a:r>
              <a:rPr lang="en-GB" sz="1400" dirty="0" err="1">
                <a:solidFill>
                  <a:srgbClr val="FFC000"/>
                </a:solidFill>
              </a:rPr>
              <a:t>Hoesly</a:t>
            </a:r>
            <a:r>
              <a:rPr lang="en-GB" sz="1400" dirty="0">
                <a:solidFill>
                  <a:srgbClr val="FFC000"/>
                </a:solidFill>
              </a:rPr>
              <a:t>, CC-BY-2.0. </a:t>
            </a:r>
          </a:p>
        </p:txBody>
      </p:sp>
    </p:spTree>
    <p:extLst>
      <p:ext uri="{BB962C8B-B14F-4D97-AF65-F5344CB8AC3E}">
        <p14:creationId xmlns:p14="http://schemas.microsoft.com/office/powerpoint/2010/main" val="27178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21107" y="1111084"/>
            <a:ext cx="9180512" cy="5112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79512" y="0"/>
            <a:ext cx="2448272" cy="2948818"/>
            <a:chOff x="395536" y="0"/>
            <a:chExt cx="2448272" cy="2948818"/>
          </a:xfrm>
        </p:grpSpPr>
        <p:grpSp>
          <p:nvGrpSpPr>
            <p:cNvPr id="13" name="Group 12"/>
            <p:cNvGrpSpPr/>
            <p:nvPr/>
          </p:nvGrpSpPr>
          <p:grpSpPr>
            <a:xfrm>
              <a:off x="395536" y="644562"/>
              <a:ext cx="2448272" cy="2304256"/>
              <a:chOff x="395536" y="644562"/>
              <a:chExt cx="2448272" cy="230425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95536" y="644562"/>
                <a:ext cx="2448272" cy="2304256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19572" y="1519691"/>
                <a:ext cx="18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solidFill>
                      <a:schemeClr val="accent6">
                        <a:lumMod val="7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CODE</a:t>
                </a:r>
                <a:endParaRPr lang="en-GB" sz="3000" dirty="0">
                  <a:solidFill>
                    <a:schemeClr val="accent6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cxnSp>
          <p:nvCxnSpPr>
            <p:cNvPr id="24" name="Straight Connector 23"/>
            <p:cNvCxnSpPr>
              <a:endCxn id="11" idx="0"/>
            </p:cNvCxnSpPr>
            <p:nvPr/>
          </p:nvCxnSpPr>
          <p:spPr>
            <a:xfrm>
              <a:off x="1619672" y="0"/>
              <a:ext cx="0" cy="644562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139952" y="0"/>
            <a:ext cx="2448272" cy="3059001"/>
            <a:chOff x="4264884" y="-324007"/>
            <a:chExt cx="2448272" cy="3059001"/>
          </a:xfrm>
        </p:grpSpPr>
        <p:grpSp>
          <p:nvGrpSpPr>
            <p:cNvPr id="14" name="Group 13"/>
            <p:cNvGrpSpPr/>
            <p:nvPr/>
          </p:nvGrpSpPr>
          <p:grpSpPr>
            <a:xfrm>
              <a:off x="4264884" y="430738"/>
              <a:ext cx="2448272" cy="2304256"/>
              <a:chOff x="395536" y="-229493"/>
              <a:chExt cx="2448272" cy="23042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95536" y="-229493"/>
                <a:ext cx="2448272" cy="2304256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46034" y="645636"/>
                <a:ext cx="18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solidFill>
                      <a:schemeClr val="accent6">
                        <a:lumMod val="7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FIGURES</a:t>
                </a:r>
                <a:endParaRPr lang="en-GB" sz="3000" dirty="0">
                  <a:solidFill>
                    <a:schemeClr val="accent6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5489020" y="-324007"/>
              <a:ext cx="0" cy="754745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619672" y="3399682"/>
            <a:ext cx="2448272" cy="3487636"/>
            <a:chOff x="1943708" y="3399682"/>
            <a:chExt cx="2448272" cy="3487636"/>
          </a:xfrm>
        </p:grpSpPr>
        <p:grpSp>
          <p:nvGrpSpPr>
            <p:cNvPr id="20" name="Group 19"/>
            <p:cNvGrpSpPr/>
            <p:nvPr/>
          </p:nvGrpSpPr>
          <p:grpSpPr>
            <a:xfrm>
              <a:off x="1943708" y="3399682"/>
              <a:ext cx="2448272" cy="2304256"/>
              <a:chOff x="395536" y="1152393"/>
              <a:chExt cx="2448272" cy="230425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95536" y="1152393"/>
                <a:ext cx="2448272" cy="2304256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9572" y="1796689"/>
                <a:ext cx="1800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solidFill>
                      <a:schemeClr val="accent6">
                        <a:lumMod val="7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RAW DATA</a:t>
                </a:r>
                <a:endParaRPr lang="en-GB" sz="3000" dirty="0">
                  <a:solidFill>
                    <a:schemeClr val="accent6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197869" y="5733256"/>
              <a:ext cx="0" cy="1154062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372200" y="3356992"/>
            <a:ext cx="2448272" cy="3501008"/>
            <a:chOff x="6228184" y="3356992"/>
            <a:chExt cx="2448272" cy="3501008"/>
          </a:xfrm>
        </p:grpSpPr>
        <p:grpSp>
          <p:nvGrpSpPr>
            <p:cNvPr id="17" name="Group 16"/>
            <p:cNvGrpSpPr/>
            <p:nvPr/>
          </p:nvGrpSpPr>
          <p:grpSpPr>
            <a:xfrm>
              <a:off x="6228184" y="3356992"/>
              <a:ext cx="2448272" cy="2304256"/>
              <a:chOff x="395536" y="644562"/>
              <a:chExt cx="2448272" cy="2304256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95536" y="644562"/>
                <a:ext cx="2448272" cy="2304256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9572" y="1292634"/>
                <a:ext cx="1800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solidFill>
                      <a:schemeClr val="accent6">
                        <a:lumMod val="7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WRITTEN REPORT</a:t>
                </a:r>
                <a:endParaRPr lang="en-GB" sz="3000" dirty="0">
                  <a:solidFill>
                    <a:schemeClr val="accent6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7524328" y="5661248"/>
              <a:ext cx="0" cy="1196752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Isosceles Triangle 51"/>
          <p:cNvSpPr/>
          <p:nvPr/>
        </p:nvSpPr>
        <p:spPr>
          <a:xfrm>
            <a:off x="3122298" y="4774285"/>
            <a:ext cx="3897974" cy="2083715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995936" y="5776808"/>
            <a:ext cx="2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RESEARCH PROBLEM</a:t>
            </a:r>
            <a:endParaRPr lang="en-GB" sz="2600" dirty="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83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Why Use Version Control?</a:t>
              </a:r>
            </a:p>
          </p:txBody>
        </p:sp>
      </p:grpSp>
      <p:pic>
        <p:nvPicPr>
          <p:cNvPr id="3" name="hKfo0OXc1BI?version=3&amp;hl=en_GB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9632" y="404664"/>
            <a:ext cx="6624736" cy="49685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9592" y="980728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Embed YouTube video here, from the following address:</a:t>
            </a:r>
          </a:p>
          <a:p>
            <a:r>
              <a:rPr lang="en-GB" dirty="0" smtClean="0"/>
              <a:t>http</a:t>
            </a:r>
            <a:r>
              <a:rPr lang="en-GB" dirty="0"/>
              <a:t>://www.youtube.com/watch?v=8oRjP8yj2Wo</a:t>
            </a:r>
          </a:p>
        </p:txBody>
      </p:sp>
    </p:spTree>
    <p:extLst>
      <p:ext uri="{BB962C8B-B14F-4D97-AF65-F5344CB8AC3E}">
        <p14:creationId xmlns:p14="http://schemas.microsoft.com/office/powerpoint/2010/main" val="17340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Why Use Version Control?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0867" y="44624"/>
            <a:ext cx="8863621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Maintain a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HISTORY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of your work as it progresses</a:t>
            </a:r>
          </a:p>
          <a:p>
            <a:pPr>
              <a:lnSpc>
                <a:spcPts val="5200"/>
              </a:lnSpc>
            </a:pPr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>
              <a:lnSpc>
                <a:spcPts val="5200"/>
              </a:lnSpc>
            </a:pP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Facilitate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COLLABORATION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when working as part of a big team</a:t>
            </a:r>
          </a:p>
          <a:p>
            <a:pPr>
              <a:lnSpc>
                <a:spcPts val="5200"/>
              </a:lnSpc>
            </a:pPr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>
              <a:lnSpc>
                <a:spcPts val="5200"/>
              </a:lnSpc>
            </a:pP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Track not only the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CHANGES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to files, but the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AUTHORS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of, and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REASONS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for, those changes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0867" y="1700808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504" y="3717032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59" y="2606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Version Control in </a:t>
              </a:r>
              <a:r>
                <a:rPr lang="en-GB" sz="5000" b="1" dirty="0" err="1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GitHub</a:t>
              </a:r>
              <a:endPara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771800" y="1412776"/>
            <a:ext cx="29523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915816" y="17728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CENTRAL SERVER</a:t>
            </a:r>
          </a:p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(viewable online)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75856" y="4365104"/>
            <a:ext cx="2304256" cy="1152128"/>
            <a:chOff x="611560" y="4365104"/>
            <a:chExt cx="2952328" cy="1512168"/>
          </a:xfrm>
        </p:grpSpPr>
        <p:sp>
          <p:nvSpPr>
            <p:cNvPr id="25" name="Rectangle 24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259632" y="3076065"/>
            <a:ext cx="144016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24128" y="3068960"/>
            <a:ext cx="149540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07787" y="3068960"/>
            <a:ext cx="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48697" y="3687415"/>
            <a:ext cx="1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941" y="3687415"/>
            <a:ext cx="109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87617" y="3687415"/>
            <a:ext cx="1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5556" y="5589240"/>
            <a:ext cx="788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haroni" pitchFamily="2" charset="-79"/>
                <a:cs typeface="Aharoni" pitchFamily="2" charset="-79"/>
              </a:rPr>
              <a:t>The majority of operations are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LOCAL</a:t>
            </a:r>
          </a:p>
          <a:p>
            <a:pPr algn="ctr"/>
            <a:r>
              <a:rPr lang="en-GB" sz="2400" dirty="0" smtClean="0">
                <a:latin typeface="Aharoni" pitchFamily="2" charset="-79"/>
                <a:cs typeface="Aharoni" pitchFamily="2" charset="-79"/>
              </a:rPr>
              <a:t>Work from a local directory on your machine before pushing changes to the central server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4365104"/>
            <a:ext cx="2304256" cy="1152128"/>
            <a:chOff x="611560" y="4365104"/>
            <a:chExt cx="2952328" cy="1512168"/>
          </a:xfrm>
        </p:grpSpPr>
        <p:sp>
          <p:nvSpPr>
            <p:cNvPr id="16" name="Rectangle 15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20927" y="4365104"/>
            <a:ext cx="2304256" cy="1152128"/>
            <a:chOff x="611560" y="4365104"/>
            <a:chExt cx="2952328" cy="1512168"/>
          </a:xfrm>
        </p:grpSpPr>
        <p:sp>
          <p:nvSpPr>
            <p:cNvPr id="22" name="Rectangle 21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59" y="2606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err="1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GitHub</a:t>
              </a:r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 Structure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771800" y="1412776"/>
            <a:ext cx="29523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915816" y="17728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CENTRAL SERVER</a:t>
            </a:r>
          </a:p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(viewable online)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75856" y="4365104"/>
            <a:ext cx="2304256" cy="1152128"/>
            <a:chOff x="611560" y="4365104"/>
            <a:chExt cx="2952328" cy="1512168"/>
          </a:xfrm>
        </p:grpSpPr>
        <p:sp>
          <p:nvSpPr>
            <p:cNvPr id="25" name="Rectangle 24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259632" y="3076065"/>
            <a:ext cx="144016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24128" y="3068960"/>
            <a:ext cx="149540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07787" y="3068960"/>
            <a:ext cx="0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48697" y="3687415"/>
            <a:ext cx="1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941" y="3687415"/>
            <a:ext cx="109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87617" y="3687415"/>
            <a:ext cx="1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haroni" pitchFamily="2" charset="-79"/>
                <a:cs typeface="Aharoni" pitchFamily="2" charset="-79"/>
              </a:rPr>
              <a:t>PUSH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5556" y="5589240"/>
            <a:ext cx="788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MODIFY</a:t>
            </a:r>
            <a:r>
              <a:rPr lang="en-GB" sz="2400" dirty="0" smtClean="0">
                <a:latin typeface="Aharoni" pitchFamily="2" charset="-79"/>
                <a:cs typeface="Aharoni" pitchFamily="2" charset="-79"/>
              </a:rPr>
              <a:t> your files in the local directory for your repo</a:t>
            </a:r>
          </a:p>
          <a:p>
            <a:pPr algn="ctr"/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COMMIT</a:t>
            </a:r>
            <a:r>
              <a:rPr lang="en-GB" sz="2400" dirty="0" smtClean="0">
                <a:latin typeface="Aharoni" pitchFamily="2" charset="-79"/>
                <a:cs typeface="Aharoni" pitchFamily="2" charset="-79"/>
              </a:rPr>
              <a:t> these changes to your local repo</a:t>
            </a:r>
          </a:p>
          <a:p>
            <a:pPr algn="ctr"/>
            <a:r>
              <a:rPr lang="en-GB" sz="2400" dirty="0" smtClean="0">
                <a:latin typeface="Aharoni" pitchFamily="2" charset="-79"/>
                <a:cs typeface="Aharoni" pitchFamily="2" charset="-79"/>
              </a:rPr>
              <a:t>Then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PUSH</a:t>
            </a:r>
            <a:r>
              <a:rPr lang="en-GB" sz="2400" dirty="0" smtClean="0">
                <a:latin typeface="Aharoni" pitchFamily="2" charset="-79"/>
                <a:cs typeface="Aharoni" pitchFamily="2" charset="-79"/>
              </a:rPr>
              <a:t> them to the central server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4365104"/>
            <a:ext cx="2304256" cy="1152128"/>
            <a:chOff x="611560" y="4365104"/>
            <a:chExt cx="2952328" cy="1512168"/>
          </a:xfrm>
        </p:grpSpPr>
        <p:sp>
          <p:nvSpPr>
            <p:cNvPr id="16" name="Rectangle 15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20927" y="4365104"/>
            <a:ext cx="2304256" cy="1152128"/>
            <a:chOff x="611560" y="4365104"/>
            <a:chExt cx="2952328" cy="1512168"/>
          </a:xfrm>
        </p:grpSpPr>
        <p:sp>
          <p:nvSpPr>
            <p:cNvPr id="22" name="Rectangle 21"/>
            <p:cNvSpPr/>
            <p:nvPr/>
          </p:nvSpPr>
          <p:spPr>
            <a:xfrm>
              <a:off x="611560" y="4365104"/>
              <a:ext cx="2952328" cy="15121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8341" y="4648636"/>
              <a:ext cx="2347012" cy="109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haroni" pitchFamily="2" charset="-79"/>
                  <a:cs typeface="Aharoni" pitchFamily="2" charset="-79"/>
                </a:rPr>
                <a:t>LOCAL MACHINE</a:t>
              </a:r>
              <a:endParaRPr lang="en-GB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248341" cy="463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err="1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GHfW</a:t>
              </a:r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 Repo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3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Online Repo View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40960" cy="485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9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280</Words>
  <Application>Microsoft Office PowerPoint</Application>
  <PresentationFormat>On-screen Show (4:3)</PresentationFormat>
  <Paragraphs>54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Data and Content</dc:title>
  <dc:creator>Sophie Kershaw</dc:creator>
  <cp:lastModifiedBy>Sophie Kershaw</cp:lastModifiedBy>
  <cp:revision>138</cp:revision>
  <dcterms:created xsi:type="dcterms:W3CDTF">2012-11-29T10:15:51Z</dcterms:created>
  <dcterms:modified xsi:type="dcterms:W3CDTF">2013-09-18T12:09:28Z</dcterms:modified>
</cp:coreProperties>
</file>