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9" r:id="rId3"/>
    <p:sldId id="296" r:id="rId4"/>
    <p:sldId id="279" r:id="rId5"/>
    <p:sldId id="286" r:id="rId6"/>
    <p:sldId id="293" r:id="rId7"/>
    <p:sldId id="298" r:id="rId8"/>
    <p:sldId id="291" r:id="rId9"/>
    <p:sldId id="300" r:id="rId10"/>
    <p:sldId id="292" r:id="rId11"/>
    <p:sldId id="297" r:id="rId12"/>
    <p:sldId id="287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772816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404664"/>
            <a:ext cx="900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Changing Face of Publication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1988840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</a:t>
            </a:r>
            <a:r>
              <a:rPr lang="en-GB" sz="1700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slidesauthored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by Sophie Kay 2013,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CC-BY-3.0.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http://creativecommons.org/licenses/by/3.0/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19672" y="5589240"/>
            <a:ext cx="74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An introduction to scientific publishing in the age of Open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Green Open Access Model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1146810"/>
            <a:ext cx="8964488" cy="5594558"/>
            <a:chOff x="107504" y="642754"/>
            <a:chExt cx="8964488" cy="559455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07504" y="4365104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504" y="2060848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95536" y="783944"/>
              <a:ext cx="2016224" cy="844856"/>
              <a:chOff x="3891242" y="1287612"/>
              <a:chExt cx="2016224" cy="844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91242" y="1287612"/>
                <a:ext cx="2016224" cy="8448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913" y="1414129"/>
                <a:ext cx="179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 FUNDING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5207" y="2348880"/>
              <a:ext cx="4469645" cy="1826333"/>
              <a:chOff x="1750978" y="2191416"/>
              <a:chExt cx="2172950" cy="164370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50978" y="2191416"/>
                <a:ext cx="2172950" cy="13874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67675" y="2256223"/>
                <a:ext cx="2040825" cy="1578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DIGITAL “SELF-ARCHIVING” REPOSITORY</a:t>
                </a:r>
              </a:p>
              <a:p>
                <a:pPr algn="ctr"/>
                <a:r>
                  <a:rPr lang="en-GB" dirty="0" smtClean="0"/>
                  <a:t>Archive publication online, usually following journal acceptance (peer review)</a:t>
                </a:r>
              </a:p>
              <a:p>
                <a:pPr algn="ctr"/>
                <a:r>
                  <a:rPr lang="en-GB" dirty="0" smtClean="0"/>
                  <a:t>- University (institutional) repository</a:t>
                </a:r>
              </a:p>
              <a:p>
                <a:pPr algn="ctr"/>
                <a:r>
                  <a:rPr lang="en-GB" dirty="0" smtClean="0"/>
                  <a:t>- Independent repository, e.g. </a:t>
                </a:r>
                <a:r>
                  <a:rPr lang="en-GB" dirty="0" err="1" smtClean="0"/>
                  <a:t>ArXiv</a:t>
                </a:r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24128" y="2348880"/>
              <a:ext cx="2016224" cy="1296144"/>
              <a:chOff x="1907704" y="3702862"/>
              <a:chExt cx="2016224" cy="12961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23728" y="3774870"/>
                <a:ext cx="15841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RESEARCHERS</a:t>
                </a:r>
              </a:p>
              <a:p>
                <a:pPr algn="ctr"/>
                <a:r>
                  <a:rPr lang="en-GB" dirty="0" smtClean="0"/>
                  <a:t>Comments and open appraisal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11" idx="3"/>
              <a:endCxn id="3" idx="1"/>
            </p:cNvCxnSpPr>
            <p:nvPr/>
          </p:nvCxnSpPr>
          <p:spPr>
            <a:xfrm>
              <a:off x="2411760" y="1206372"/>
              <a:ext cx="1944216" cy="36004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  <a:endCxn id="16" idx="3"/>
            </p:cNvCxnSpPr>
            <p:nvPr/>
          </p:nvCxnSpPr>
          <p:spPr>
            <a:xfrm flipH="1">
              <a:off x="4974852" y="2996952"/>
              <a:ext cx="749276" cy="122723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71800" y="642754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483768" y="3962480"/>
              <a:ext cx="720080" cy="1348656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0"/>
            </p:cNvCxnSpPr>
            <p:nvPr/>
          </p:nvCxnSpPr>
          <p:spPr>
            <a:xfrm flipH="1" flipV="1">
              <a:off x="3741476" y="3933089"/>
              <a:ext cx="845964" cy="109433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737423" y="1556792"/>
              <a:ext cx="770681" cy="864096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355976" y="711936"/>
              <a:ext cx="2016224" cy="1060880"/>
              <a:chOff x="1907704" y="2556294"/>
              <a:chExt cx="2016224" cy="10608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7704" y="2556294"/>
                <a:ext cx="2016224" cy="1060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8" y="2754819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</a:t>
                </a:r>
              </a:p>
              <a:p>
                <a:pPr algn="ctr"/>
                <a:r>
                  <a:rPr lang="en-GB" dirty="0" smtClean="0"/>
                  <a:t>Writes Paper</a:t>
                </a:r>
                <a:endParaRPr lang="en-GB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1560" y="5013176"/>
              <a:ext cx="2016224" cy="718339"/>
              <a:chOff x="2049998" y="3774870"/>
              <a:chExt cx="2016224" cy="71833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49998" y="3774870"/>
                <a:ext cx="2016224" cy="7183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4014" y="3846878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INSTITUTIONAL LIBRARIES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234728" y="5027419"/>
              <a:ext cx="2705424" cy="573128"/>
              <a:chOff x="1907704" y="3702862"/>
              <a:chExt cx="2016224" cy="129614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21126" y="3926868"/>
                <a:ext cx="1800898" cy="8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NON-ACADEMIC USERS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94064" y="1484784"/>
              <a:ext cx="20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RESEARCH PHASE</a:t>
              </a:r>
              <a:endParaRPr lang="en-GB" b="1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8224" y="38517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PUBLICATION  PHASE</a:t>
              </a:r>
              <a:endParaRPr lang="en-GB" b="1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4208" y="5867980"/>
              <a:ext cx="2456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DISSEMINATION PHASE</a:t>
              </a:r>
              <a:endParaRPr lang="en-GB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2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719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UK Research Councils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9261" y="5193138"/>
            <a:ext cx="5700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fornian FB" pitchFamily="18" charset="0"/>
              </a:rPr>
              <a:t>“</a:t>
            </a:r>
            <a:r>
              <a:rPr lang="en-GB" sz="2000" b="1" i="1" dirty="0" smtClean="0">
                <a:latin typeface="Californian FB" pitchFamily="18" charset="0"/>
              </a:rPr>
              <a:t>All published </a:t>
            </a:r>
            <a:r>
              <a:rPr lang="en-GB" sz="2000" b="1" i="1" dirty="0">
                <a:latin typeface="Californian FB" pitchFamily="18" charset="0"/>
              </a:rPr>
              <a:t>research articles arising from EPSRC-sponsored </a:t>
            </a:r>
            <a:r>
              <a:rPr lang="en-GB" sz="2000" b="1" i="1" dirty="0" smtClean="0">
                <a:latin typeface="Californian FB" pitchFamily="18" charset="0"/>
              </a:rPr>
              <a:t>research…must </a:t>
            </a:r>
            <a:r>
              <a:rPr lang="en-GB" sz="2000" b="1" i="1" dirty="0">
                <a:latin typeface="Californian FB" pitchFamily="18" charset="0"/>
              </a:rPr>
              <a:t>become available on an Open Access basis through any appropriate route</a:t>
            </a:r>
            <a:r>
              <a:rPr lang="en-GB" sz="2000" dirty="0">
                <a:latin typeface="Californian FB" pitchFamily="18" charset="0"/>
              </a:rPr>
              <a:t>” </a:t>
            </a:r>
          </a:p>
        </p:txBody>
      </p:sp>
      <p:sp>
        <p:nvSpPr>
          <p:cNvPr id="3" name="Oval 2"/>
          <p:cNvSpPr/>
          <p:nvPr/>
        </p:nvSpPr>
        <p:spPr>
          <a:xfrm>
            <a:off x="6156176" y="4869160"/>
            <a:ext cx="2610544" cy="16726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4759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>
                <a:latin typeface="Californian FB" pitchFamily="18" charset="0"/>
              </a:rPr>
              <a:t>“…BBSRC </a:t>
            </a:r>
            <a:r>
              <a:rPr lang="en-GB" sz="2000" b="1" i="1" dirty="0">
                <a:latin typeface="Californian FB" pitchFamily="18" charset="0"/>
              </a:rPr>
              <a:t>will require a copy of any resulting published journal </a:t>
            </a:r>
            <a:r>
              <a:rPr lang="en-GB" sz="2000" b="1" i="1" dirty="0" smtClean="0">
                <a:latin typeface="Californian FB" pitchFamily="18" charset="0"/>
              </a:rPr>
              <a:t>article…to </a:t>
            </a:r>
            <a:r>
              <a:rPr lang="en-GB" sz="2000" b="1" i="1" dirty="0">
                <a:latin typeface="Californian FB" pitchFamily="18" charset="0"/>
              </a:rPr>
              <a:t>be deposited, at the earliest opportunity, in an appropriate e-print </a:t>
            </a:r>
            <a:r>
              <a:rPr lang="en-GB" sz="2000" b="1" i="1" dirty="0" smtClean="0">
                <a:latin typeface="Californian FB" pitchFamily="18" charset="0"/>
              </a:rPr>
              <a:t>repository…”</a:t>
            </a:r>
            <a:endParaRPr lang="en-GB" sz="2000" b="1" i="1" dirty="0">
              <a:latin typeface="Californian FB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524" y="1432786"/>
            <a:ext cx="2952328" cy="151855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59832" y="3421449"/>
            <a:ext cx="5434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>
                <a:latin typeface="Californian FB" pitchFamily="18" charset="0"/>
              </a:rPr>
              <a:t> “Free </a:t>
            </a:r>
            <a:r>
              <a:rPr lang="en-GB" sz="2000" b="1" i="1" dirty="0">
                <a:latin typeface="Californian FB" pitchFamily="18" charset="0"/>
              </a:rPr>
              <a:t>and open access to the outputs of publicly-funded research offers significant social and economic benefits</a:t>
            </a:r>
            <a:r>
              <a:rPr lang="en-GB" sz="2000" b="1" i="1" dirty="0" smtClean="0">
                <a:latin typeface="Californian FB" pitchFamily="18" charset="0"/>
              </a:rPr>
              <a:t>...”</a:t>
            </a:r>
            <a:endParaRPr lang="en-GB" sz="2000" b="1" i="1" dirty="0">
              <a:latin typeface="Californian FB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4330" y="3068960"/>
            <a:ext cx="2304256" cy="1944216"/>
            <a:chOff x="1475656" y="3068960"/>
            <a:chExt cx="2304256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1475656" y="3068960"/>
              <a:ext cx="2304256" cy="1944216"/>
            </a:xfrm>
            <a:prstGeom prst="roundRect">
              <a:avLst/>
            </a:prstGeom>
            <a:solidFill>
              <a:schemeClr val="tx1"/>
            </a:solidFill>
            <a:ln w="666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98" name="Picture 2" descr="https://encrypted-tbn3.gstatic.com/images?q=tbn:ANd9GcRf6VZJBiXOQKssoE4aHFTEW5_wvLQp-5jjjMvr2M60qpPitHQZ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458" y="3254094"/>
              <a:ext cx="1722652" cy="1699785"/>
            </a:xfrm>
            <a:prstGeom prst="rect">
              <a:avLst/>
            </a:prstGeom>
            <a:noFill/>
            <a:ln w="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2"/>
          <p:cNvCxnSpPr/>
          <p:nvPr/>
        </p:nvCxnSpPr>
        <p:spPr>
          <a:xfrm>
            <a:off x="2918586" y="4513968"/>
            <a:ext cx="5541846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782" y="2713446"/>
            <a:ext cx="5541846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4330" y="6525344"/>
            <a:ext cx="6547188" cy="16447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Timeline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07504" y="3140968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70304" y="1496463"/>
            <a:ext cx="1922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2003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Public Library of Science </a:t>
            </a:r>
            <a:r>
              <a:rPr lang="en-GB" sz="1600" dirty="0" err="1" smtClean="0"/>
              <a:t>relaunches</a:t>
            </a:r>
            <a:r>
              <a:rPr lang="en-GB" sz="1600" dirty="0" smtClean="0"/>
              <a:t> as a publisher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234278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1</a:t>
            </a:r>
            <a:r>
              <a:rPr lang="en-GB" b="1" baseline="30000" dirty="0" smtClean="0">
                <a:solidFill>
                  <a:srgbClr val="CC9B00"/>
                </a:solidFill>
              </a:rPr>
              <a:t>st</a:t>
            </a:r>
            <a:r>
              <a:rPr lang="en-GB" b="1" dirty="0" smtClean="0">
                <a:solidFill>
                  <a:srgbClr val="CC9B00"/>
                </a:solidFill>
              </a:rPr>
              <a:t> Dec 2001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Budapest Open Access Initiative (BOAI)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188640"/>
            <a:ext cx="338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Jan 2012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Blog post by Fields medallist Tim </a:t>
            </a:r>
            <a:r>
              <a:rPr lang="en-GB" sz="1600" dirty="0" err="1" smtClean="0"/>
              <a:t>Gowers</a:t>
            </a:r>
            <a:r>
              <a:rPr lang="en-GB" sz="1600" dirty="0" smtClean="0"/>
              <a:t> starts a large-scale boycott of the publisher Elsevier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89999" y="1127827"/>
            <a:ext cx="2181801" cy="10746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3170304" y="1517686"/>
            <a:ext cx="1993976" cy="1139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716016" y="188640"/>
            <a:ext cx="3528392" cy="1145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5076056" y="3717032"/>
            <a:ext cx="2592288" cy="1224136"/>
            <a:chOff x="5444480" y="3717032"/>
            <a:chExt cx="2592288" cy="1224136"/>
          </a:xfrm>
        </p:grpSpPr>
        <p:sp>
          <p:nvSpPr>
            <p:cNvPr id="14" name="TextBox 13"/>
            <p:cNvSpPr txBox="1"/>
            <p:nvPr/>
          </p:nvSpPr>
          <p:spPr>
            <a:xfrm>
              <a:off x="5444480" y="3717032"/>
              <a:ext cx="25922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June 2012</a:t>
              </a:r>
              <a:r>
                <a:rPr lang="en-GB" dirty="0" smtClean="0"/>
                <a:t> </a:t>
              </a:r>
            </a:p>
            <a:p>
              <a:pPr algn="ctr"/>
              <a:r>
                <a:rPr lang="en-GB" sz="1600" dirty="0" smtClean="0"/>
                <a:t>Release of the Finch Report into expanding access to research publications</a:t>
              </a:r>
              <a:endParaRPr lang="en-GB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1979712" y="2171773"/>
            <a:ext cx="1" cy="9384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14575" y="2671735"/>
            <a:ext cx="0" cy="497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72100" y="1334184"/>
            <a:ext cx="0" cy="18346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940152" y="3140968"/>
            <a:ext cx="2" cy="576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69881" y="5042164"/>
            <a:ext cx="3104776" cy="907116"/>
            <a:chOff x="5444480" y="3717032"/>
            <a:chExt cx="2592288" cy="1224136"/>
          </a:xfrm>
        </p:grpSpPr>
        <p:sp>
          <p:nvSpPr>
            <p:cNvPr id="28" name="TextBox 27"/>
            <p:cNvSpPr txBox="1"/>
            <p:nvPr/>
          </p:nvSpPr>
          <p:spPr>
            <a:xfrm>
              <a:off x="5536621" y="3717032"/>
              <a:ext cx="240800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1991</a:t>
              </a:r>
              <a:endParaRPr lang="en-GB" dirty="0" smtClean="0"/>
            </a:p>
            <a:p>
              <a:pPr algn="ctr"/>
              <a:r>
                <a:rPr lang="en-GB" sz="1600" dirty="0" smtClean="0"/>
                <a:t>LANL (later </a:t>
              </a:r>
              <a:r>
                <a:rPr lang="en-GB" sz="1600" dirty="0" err="1" smtClean="0"/>
                <a:t>arXiv</a:t>
              </a:r>
              <a:r>
                <a:rPr lang="en-GB" sz="1600" dirty="0" smtClean="0"/>
                <a:t>) repository first established</a:t>
              </a:r>
              <a:endParaRPr lang="en-GB" sz="16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395536" y="3140968"/>
            <a:ext cx="2" cy="19011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115922" y="1549024"/>
            <a:ext cx="2592288" cy="1107996"/>
            <a:chOff x="5444480" y="3717032"/>
            <a:chExt cx="2592288" cy="1224136"/>
          </a:xfrm>
        </p:grpSpPr>
        <p:sp>
          <p:nvSpPr>
            <p:cNvPr id="34" name="TextBox 33"/>
            <p:cNvSpPr txBox="1"/>
            <p:nvPr/>
          </p:nvSpPr>
          <p:spPr>
            <a:xfrm>
              <a:off x="5444480" y="3717032"/>
              <a:ext cx="25922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1</a:t>
              </a:r>
              <a:r>
                <a:rPr lang="en-GB" b="1" baseline="30000" dirty="0" smtClean="0">
                  <a:solidFill>
                    <a:srgbClr val="CC9B00"/>
                  </a:solidFill>
                </a:rPr>
                <a:t>st</a:t>
              </a:r>
              <a:r>
                <a:rPr lang="en-GB" b="1" dirty="0" smtClean="0">
                  <a:solidFill>
                    <a:srgbClr val="CC9B00"/>
                  </a:solidFill>
                </a:rPr>
                <a:t> April 2013</a:t>
              </a:r>
              <a:r>
                <a:rPr lang="en-GB" dirty="0" smtClean="0"/>
                <a:t> </a:t>
              </a:r>
            </a:p>
            <a:p>
              <a:pPr algn="ctr"/>
              <a:r>
                <a:rPr lang="en-GB" sz="1600" dirty="0" smtClean="0"/>
                <a:t>RCUK policy on Open Access to RCUK-funded research commences</a:t>
              </a:r>
              <a:endParaRPr lang="en-GB" sz="16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7524326" y="2671735"/>
            <a:ext cx="2" cy="497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182808" y="60811"/>
            <a:ext cx="2597833" cy="8479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2905378" y="908720"/>
            <a:ext cx="0" cy="22322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616" y="18864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14</a:t>
            </a:r>
            <a:r>
              <a:rPr lang="en-GB" b="1" baseline="30000" dirty="0" smtClean="0">
                <a:solidFill>
                  <a:srgbClr val="CC9B00"/>
                </a:solidFill>
              </a:rPr>
              <a:t>th</a:t>
            </a:r>
            <a:r>
              <a:rPr lang="en-GB" b="1" dirty="0" smtClean="0">
                <a:solidFill>
                  <a:srgbClr val="CC9B00"/>
                </a:solidFill>
              </a:rPr>
              <a:t> Feb 2002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BOAI opens for public signing</a:t>
            </a:r>
            <a:endParaRPr lang="en-GB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9249" y="3681028"/>
            <a:ext cx="2096664" cy="900100"/>
            <a:chOff x="5444480" y="3717032"/>
            <a:chExt cx="2592288" cy="1224136"/>
          </a:xfrm>
        </p:grpSpPr>
        <p:sp>
          <p:nvSpPr>
            <p:cNvPr id="52" name="TextBox 51"/>
            <p:cNvSpPr txBox="1"/>
            <p:nvPr/>
          </p:nvSpPr>
          <p:spPr>
            <a:xfrm>
              <a:off x="5536621" y="3717032"/>
              <a:ext cx="2408005" cy="117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2001</a:t>
              </a:r>
              <a:endParaRPr lang="en-GB" dirty="0" smtClean="0"/>
            </a:p>
            <a:p>
              <a:pPr algn="ctr"/>
              <a:r>
                <a:rPr lang="en-GB" sz="1600" dirty="0" smtClean="0"/>
                <a:t>Creative Commons founded</a:t>
              </a:r>
              <a:endParaRPr lang="en-GB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2123728" y="3168844"/>
            <a:ext cx="0" cy="497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How Open Is It?</a:t>
              </a: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96752"/>
            <a:ext cx="9036496" cy="359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915034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Grid taken from the “</a:t>
            </a:r>
            <a:r>
              <a:rPr lang="en-GB" i="1" dirty="0" err="1" smtClean="0"/>
              <a:t>HowOpenIsIt</a:t>
            </a:r>
            <a:r>
              <a:rPr lang="en-GB" i="1" dirty="0" smtClean="0"/>
              <a:t>? Open Access Spectrum</a:t>
            </a:r>
            <a:r>
              <a:rPr lang="en-GB" dirty="0" smtClean="0"/>
              <a:t>” leaflet, produced through a collaboration between </a:t>
            </a:r>
            <a:r>
              <a:rPr lang="en-GB" dirty="0" err="1" smtClean="0"/>
              <a:t>PLoS</a:t>
            </a:r>
            <a:r>
              <a:rPr lang="en-GB" dirty="0" smtClean="0"/>
              <a:t>, SPARC</a:t>
            </a:r>
            <a:r>
              <a:rPr lang="en-GB" dirty="0"/>
              <a:t> </a:t>
            </a:r>
            <a:r>
              <a:rPr lang="en-GB" dirty="0" smtClean="0"/>
              <a:t>and OASPA. </a:t>
            </a:r>
          </a:p>
          <a:p>
            <a:r>
              <a:rPr lang="en-GB" dirty="0" smtClean="0">
                <a:solidFill>
                  <a:srgbClr val="CC9B00"/>
                </a:solidFill>
              </a:rPr>
              <a:t>Licensed under CC-BY-NC-ND-3.0; leaflet subsection used here with permission.</a:t>
            </a:r>
          </a:p>
          <a:p>
            <a:endParaRPr lang="en-GB" dirty="0" smtClean="0">
              <a:solidFill>
                <a:srgbClr val="CC9B00"/>
              </a:solidFill>
            </a:endParaRPr>
          </a:p>
          <a:p>
            <a:pPr algn="r"/>
            <a:r>
              <a:rPr lang="en-GB" dirty="0" smtClean="0"/>
              <a:t>A PDF download of the full leaflet </a:t>
            </a:r>
            <a:r>
              <a:rPr lang="en-GB" dirty="0"/>
              <a:t>is available at </a:t>
            </a:r>
            <a:endParaRPr lang="en-GB" dirty="0" smtClean="0"/>
          </a:p>
          <a:p>
            <a:pPr algn="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://www.plos.org/about/open-access/howopenisit/</a:t>
            </a:r>
          </a:p>
        </p:txBody>
      </p:sp>
    </p:spTree>
    <p:extLst>
      <p:ext uri="{BB962C8B-B14F-4D97-AF65-F5344CB8AC3E}">
        <p14:creationId xmlns:p14="http://schemas.microsoft.com/office/powerpoint/2010/main" val="25501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-36512" y="609329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24.media.tumblr.com/tumblr_m84cvoevxU1rq9h3wo1_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5885"/>
            <a:ext cx="4455778" cy="630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508" y="4437112"/>
            <a:ext cx="3204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5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“Researchers of Tomorrow”</a:t>
            </a:r>
          </a:p>
          <a:p>
            <a:pPr algn="r"/>
            <a:r>
              <a:rPr lang="en-GB" sz="2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JISC/British Library</a:t>
            </a:r>
          </a:p>
          <a:p>
            <a:pPr algn="r"/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June 2012</a:t>
            </a:r>
            <a:endParaRPr lang="en-GB" sz="25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0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7765" y="5539298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Where Do We Go From Here?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7744" y="3861048"/>
            <a:ext cx="4855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Alternative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1809" y="2226930"/>
            <a:ext cx="508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What is Open Access?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1809" y="786770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Traditional Route of Publishing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36512" y="6093296"/>
            <a:ext cx="7589528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04248" y="4498060"/>
            <a:ext cx="1872208" cy="19552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856" y="1340768"/>
            <a:ext cx="8381616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41809" y="2780928"/>
            <a:ext cx="6359975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96428" y="2111321"/>
            <a:ext cx="1779462" cy="182173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1256" y="4437112"/>
            <a:ext cx="6505172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6455" y="247720"/>
            <a:ext cx="1862301" cy="18620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5689" y="3284984"/>
            <a:ext cx="1898039" cy="18423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20924" y="6237312"/>
            <a:ext cx="6251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</a:rPr>
              <a:t>Image </a:t>
            </a:r>
            <a:r>
              <a:rPr lang="en-GB" sz="1400" dirty="0" smtClean="0">
                <a:solidFill>
                  <a:srgbClr val="FFC000"/>
                </a:solidFill>
              </a:rPr>
              <a:t>credits: Sun </a:t>
            </a:r>
            <a:r>
              <a:rPr lang="en-GB" sz="1400" dirty="0">
                <a:solidFill>
                  <a:srgbClr val="FFC000"/>
                </a:solidFill>
              </a:rPr>
              <a:t>by </a:t>
            </a:r>
            <a:r>
              <a:rPr lang="en-GB" sz="1400" dirty="0" err="1">
                <a:solidFill>
                  <a:srgbClr val="FFC000"/>
                </a:solidFill>
              </a:rPr>
              <a:t>Nasa</a:t>
            </a:r>
            <a:r>
              <a:rPr lang="en-GB" sz="1400" dirty="0">
                <a:solidFill>
                  <a:srgbClr val="FFC000"/>
                </a:solidFill>
              </a:rPr>
              <a:t> Goddard, CC-BY-2.0; </a:t>
            </a:r>
            <a:r>
              <a:rPr lang="en-GB" sz="1400" dirty="0" smtClean="0">
                <a:solidFill>
                  <a:srgbClr val="FFC000"/>
                </a:solidFill>
              </a:rPr>
              <a:t>Silicon </a:t>
            </a:r>
            <a:r>
              <a:rPr lang="en-GB" sz="1400" dirty="0">
                <a:solidFill>
                  <a:srgbClr val="FFC000"/>
                </a:solidFill>
              </a:rPr>
              <a:t>Chip by </a:t>
            </a:r>
            <a:r>
              <a:rPr lang="en-GB" sz="1400" dirty="0" err="1">
                <a:solidFill>
                  <a:srgbClr val="FFC000"/>
                </a:solidFill>
              </a:rPr>
              <a:t>Jannes</a:t>
            </a:r>
            <a:r>
              <a:rPr lang="en-GB" sz="1400" dirty="0">
                <a:solidFill>
                  <a:srgbClr val="FFC000"/>
                </a:solidFill>
              </a:rPr>
              <a:t> </a:t>
            </a:r>
            <a:r>
              <a:rPr lang="en-GB" sz="1400" dirty="0" err="1">
                <a:solidFill>
                  <a:srgbClr val="FFC000"/>
                </a:solidFill>
              </a:rPr>
              <a:t>Pockele</a:t>
            </a:r>
            <a:r>
              <a:rPr lang="en-GB" sz="1400" dirty="0">
                <a:solidFill>
                  <a:srgbClr val="FFC000"/>
                </a:solidFill>
              </a:rPr>
              <a:t>, CC-BY-2.0; </a:t>
            </a:r>
            <a:r>
              <a:rPr lang="en-GB" sz="1400" dirty="0" smtClean="0">
                <a:solidFill>
                  <a:srgbClr val="FFC000"/>
                </a:solidFill>
              </a:rPr>
              <a:t>Bacteri</a:t>
            </a:r>
            <a:r>
              <a:rPr lang="en-GB" sz="1400" dirty="0" smtClean="0">
                <a:solidFill>
                  <a:srgbClr val="FFC000"/>
                </a:solidFill>
              </a:rPr>
              <a:t>a by </a:t>
            </a:r>
            <a:r>
              <a:rPr lang="en-GB" sz="1400" dirty="0" err="1" smtClean="0">
                <a:solidFill>
                  <a:srgbClr val="FFC000"/>
                </a:solidFill>
              </a:rPr>
              <a:t>AJCann</a:t>
            </a:r>
            <a:r>
              <a:rPr lang="en-GB" sz="1400" dirty="0" smtClean="0">
                <a:solidFill>
                  <a:srgbClr val="FFC000"/>
                </a:solidFill>
              </a:rPr>
              <a:t>, CC-BY-NC 2.0; </a:t>
            </a:r>
            <a:r>
              <a:rPr lang="en-GB" sz="1400" dirty="0" smtClean="0">
                <a:solidFill>
                  <a:srgbClr val="FFC000"/>
                </a:solidFill>
              </a:rPr>
              <a:t>Neurons </a:t>
            </a:r>
            <a:r>
              <a:rPr lang="en-GB" sz="1400" dirty="0">
                <a:solidFill>
                  <a:srgbClr val="FFC000"/>
                </a:solidFill>
              </a:rPr>
              <a:t>by Patrick </a:t>
            </a:r>
            <a:r>
              <a:rPr lang="en-GB" sz="1400" dirty="0" err="1">
                <a:solidFill>
                  <a:srgbClr val="FFC000"/>
                </a:solidFill>
              </a:rPr>
              <a:t>Hoesly</a:t>
            </a:r>
            <a:r>
              <a:rPr lang="en-GB" sz="1400" dirty="0">
                <a:solidFill>
                  <a:srgbClr val="FFC000"/>
                </a:solidFill>
              </a:rPr>
              <a:t>, CC-BY-2.0. </a:t>
            </a:r>
          </a:p>
        </p:txBody>
      </p:sp>
    </p:spTree>
    <p:extLst>
      <p:ext uri="{BB962C8B-B14F-4D97-AF65-F5344CB8AC3E}">
        <p14:creationId xmlns:p14="http://schemas.microsoft.com/office/powerpoint/2010/main" val="27178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Traditional Model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1146810"/>
            <a:ext cx="8964488" cy="5594558"/>
            <a:chOff x="107504" y="642754"/>
            <a:chExt cx="8964488" cy="559455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07504" y="4365104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504" y="2060848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95536" y="783944"/>
              <a:ext cx="2016224" cy="844856"/>
              <a:chOff x="3891242" y="1287612"/>
              <a:chExt cx="2016224" cy="844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91242" y="1287612"/>
                <a:ext cx="2016224" cy="8448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913" y="1414129"/>
                <a:ext cx="179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 FUNDING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27584" y="2348880"/>
              <a:ext cx="4147268" cy="1549335"/>
              <a:chOff x="1907704" y="2191418"/>
              <a:chExt cx="2016224" cy="139440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07704" y="2191418"/>
                <a:ext cx="2016224" cy="13874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23728" y="2256225"/>
                <a:ext cx="1584176" cy="13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PUBLISHER –  SUBSCRIPTION BASED JOURNAL</a:t>
                </a:r>
              </a:p>
              <a:p>
                <a:pPr algn="ctr"/>
                <a:r>
                  <a:rPr lang="en-GB" dirty="0" smtClean="0"/>
                  <a:t>Typesets</a:t>
                </a:r>
              </a:p>
              <a:p>
                <a:pPr algn="ctr"/>
                <a:r>
                  <a:rPr lang="en-GB" dirty="0" smtClean="0"/>
                  <a:t>Coordinates peer review</a:t>
                </a:r>
              </a:p>
              <a:p>
                <a:pPr algn="ctr"/>
                <a:r>
                  <a:rPr lang="en-GB" dirty="0" smtClean="0"/>
                  <a:t>Release publication online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24128" y="2348880"/>
              <a:ext cx="2016224" cy="1296144"/>
              <a:chOff x="1907704" y="3702862"/>
              <a:chExt cx="2016224" cy="12961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23728" y="4027768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RESEARCHERS</a:t>
                </a:r>
              </a:p>
              <a:p>
                <a:pPr algn="ctr"/>
                <a:r>
                  <a:rPr lang="en-GB" dirty="0" smtClean="0"/>
                  <a:t>Peer Review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11" idx="3"/>
              <a:endCxn id="3" idx="1"/>
            </p:cNvCxnSpPr>
            <p:nvPr/>
          </p:nvCxnSpPr>
          <p:spPr>
            <a:xfrm>
              <a:off x="2411760" y="1206372"/>
              <a:ext cx="1944216" cy="36004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  <a:endCxn id="16" idx="3"/>
            </p:cNvCxnSpPr>
            <p:nvPr/>
          </p:nvCxnSpPr>
          <p:spPr>
            <a:xfrm flipH="1">
              <a:off x="4974852" y="2996952"/>
              <a:ext cx="749276" cy="12272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71800" y="642754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49458" y="4293096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302088" y="3933090"/>
              <a:ext cx="901760" cy="201619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3741476" y="3933090"/>
              <a:ext cx="1396371" cy="1312477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33907" y="4419043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860032" y="1556792"/>
              <a:ext cx="648072" cy="79208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355976" y="711936"/>
              <a:ext cx="2016224" cy="1060880"/>
              <a:chOff x="1907704" y="2556294"/>
              <a:chExt cx="2016224" cy="10608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7704" y="2556294"/>
                <a:ext cx="2016224" cy="1060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8" y="2754819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</a:t>
                </a:r>
              </a:p>
              <a:p>
                <a:pPr algn="ctr"/>
                <a:r>
                  <a:rPr lang="en-GB" dirty="0" smtClean="0"/>
                  <a:t>Writes Paper</a:t>
                </a:r>
                <a:endParaRPr lang="en-GB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9266" y="4797152"/>
              <a:ext cx="2016224" cy="1296144"/>
              <a:chOff x="1907704" y="3558846"/>
              <a:chExt cx="2016224" cy="129614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07704" y="3558846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21126" y="3630854"/>
                <a:ext cx="180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INSTITUTIONAL LIBRARIES</a:t>
                </a:r>
              </a:p>
              <a:p>
                <a:pPr algn="ctr"/>
                <a:r>
                  <a:rPr lang="en-GB" dirty="0" smtClean="0"/>
                  <a:t>Acquire subscriptions</a:t>
                </a:r>
                <a:endParaRPr lang="en-GB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76056" y="4959003"/>
              <a:ext cx="2705424" cy="573128"/>
              <a:chOff x="3279958" y="3548137"/>
              <a:chExt cx="2016224" cy="129614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279958" y="3548137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87286" y="3833499"/>
                <a:ext cx="1800898" cy="8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NON-ACADEMIC USERS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94064" y="1484784"/>
              <a:ext cx="20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RESEARCH PHASE</a:t>
              </a:r>
              <a:endParaRPr lang="en-GB" b="1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8224" y="38517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PUBLICATION  PHASE</a:t>
              </a:r>
              <a:endParaRPr lang="en-GB" b="1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4208" y="5867980"/>
              <a:ext cx="2456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DISSEMINATION PHASE</a:t>
              </a:r>
              <a:endParaRPr lang="en-GB" b="1" i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21245" y="6156012"/>
            <a:ext cx="193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ACADEMIC USERS</a:t>
            </a:r>
          </a:p>
        </p:txBody>
      </p:sp>
    </p:spTree>
    <p:extLst>
      <p:ext uri="{BB962C8B-B14F-4D97-AF65-F5344CB8AC3E}">
        <p14:creationId xmlns:p14="http://schemas.microsoft.com/office/powerpoint/2010/main" val="16712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Open Access Explained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475656" y="2505670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Embed the PhD Comics video, “Open Access Explained” from the following address: http</a:t>
            </a:r>
            <a:r>
              <a:rPr lang="en-GB" dirty="0"/>
              <a:t>://www.youtube.com/watch?v=L5rVH1KGBCY</a:t>
            </a:r>
          </a:p>
        </p:txBody>
      </p:sp>
    </p:spTree>
    <p:extLst>
      <p:ext uri="{BB962C8B-B14F-4D97-AF65-F5344CB8AC3E}">
        <p14:creationId xmlns:p14="http://schemas.microsoft.com/office/powerpoint/2010/main" val="202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295215" y="5661248"/>
            <a:ext cx="3993126" cy="0"/>
          </a:xfrm>
          <a:prstGeom prst="line">
            <a:avLst/>
          </a:prstGeom>
          <a:ln w="12700"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23290" y="1628800"/>
            <a:ext cx="3993126" cy="0"/>
          </a:xfrm>
          <a:prstGeom prst="line">
            <a:avLst/>
          </a:prstGeom>
          <a:ln w="12700"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The Elsevier Boycott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10068" r="22220" b="25517"/>
          <a:stretch/>
        </p:blipFill>
        <p:spPr bwMode="auto">
          <a:xfrm>
            <a:off x="107504" y="1198989"/>
            <a:ext cx="4368548" cy="280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8592" r="457" b="7473"/>
          <a:stretch/>
        </p:blipFill>
        <p:spPr bwMode="auto">
          <a:xfrm>
            <a:off x="1897479" y="3356992"/>
            <a:ext cx="7036080" cy="3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30246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January 2012: Tim </a:t>
            </a:r>
            <a:r>
              <a:rPr lang="en-GB" b="1" dirty="0" err="1" smtClean="0">
                <a:solidFill>
                  <a:srgbClr val="CC9B00"/>
                </a:solidFill>
              </a:rPr>
              <a:t>Gowers</a:t>
            </a:r>
            <a:r>
              <a:rPr lang="en-GB" b="1" dirty="0" smtClean="0">
                <a:solidFill>
                  <a:srgbClr val="CC9B00"/>
                </a:solidFill>
              </a:rPr>
              <a:t>’ blog</a:t>
            </a:r>
            <a:endParaRPr lang="en-GB" b="1" dirty="0">
              <a:solidFill>
                <a:srgbClr val="CC9B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501491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The Cost of Knowledge</a:t>
            </a:r>
            <a:endParaRPr lang="en-GB" b="1" dirty="0">
              <a:solidFill>
                <a:srgbClr val="CC9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The Finch Report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-36512" y="609329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572" y="5159514"/>
            <a:ext cx="219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Finch Report</a:t>
            </a:r>
          </a:p>
          <a:p>
            <a:pPr algn="r"/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June 2012</a:t>
            </a:r>
          </a:p>
          <a:p>
            <a:pPr algn="r"/>
            <a:endParaRPr lang="en-GB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 algn="r"/>
            <a:r>
              <a:rPr lang="en-GB" sz="2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Caslon Pro Bold" pitchFamily="18" charset="0"/>
                <a:cs typeface="Aharoni" pitchFamily="2" charset="-79"/>
              </a:rPr>
              <a:t>Licensed CC-BY</a:t>
            </a:r>
            <a:endParaRPr lang="en-GB" sz="2000" b="1" dirty="0" smtClean="0">
              <a:solidFill>
                <a:srgbClr val="FFC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dobe Caslon Pro Bold" pitchFamily="18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57" y="1962150"/>
            <a:ext cx="54768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3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Gold Open Access Model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1146810"/>
            <a:ext cx="8964488" cy="5594558"/>
            <a:chOff x="107504" y="642754"/>
            <a:chExt cx="8964488" cy="559455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07504" y="4365104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504" y="2060848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95536" y="783944"/>
              <a:ext cx="2016224" cy="844856"/>
              <a:chOff x="3891242" y="1287612"/>
              <a:chExt cx="2016224" cy="844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91242" y="1287612"/>
                <a:ext cx="2016224" cy="8448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913" y="1414129"/>
                <a:ext cx="179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 FUNDING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27584" y="2636910"/>
              <a:ext cx="4147268" cy="1253558"/>
              <a:chOff x="1907704" y="2450645"/>
              <a:chExt cx="2016224" cy="112820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07704" y="2450645"/>
                <a:ext cx="2016224" cy="1128203"/>
              </a:xfrm>
              <a:prstGeom prst="rect">
                <a:avLst/>
              </a:prstGeom>
              <a:solidFill>
                <a:srgbClr val="CC9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23728" y="2472074"/>
                <a:ext cx="1584176" cy="108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OPEN ACCESS PUBLISHER</a:t>
                </a:r>
              </a:p>
              <a:p>
                <a:pPr algn="ctr"/>
                <a:r>
                  <a:rPr lang="en-GB" dirty="0" smtClean="0"/>
                  <a:t>Typesets</a:t>
                </a:r>
              </a:p>
              <a:p>
                <a:pPr algn="ctr"/>
                <a:r>
                  <a:rPr lang="en-GB" dirty="0" smtClean="0"/>
                  <a:t>Coordinates peer review</a:t>
                </a:r>
              </a:p>
              <a:p>
                <a:pPr algn="ctr"/>
                <a:r>
                  <a:rPr lang="en-GB" dirty="0" smtClean="0"/>
                  <a:t>Release publication online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24128" y="2348880"/>
              <a:ext cx="2016224" cy="1296144"/>
              <a:chOff x="1907704" y="3702862"/>
              <a:chExt cx="2016224" cy="12961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23728" y="4027768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RESEARCHERS</a:t>
                </a:r>
              </a:p>
              <a:p>
                <a:pPr algn="ctr"/>
                <a:r>
                  <a:rPr lang="en-GB" dirty="0" smtClean="0"/>
                  <a:t>Peer Review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11" idx="3"/>
              <a:endCxn id="3" idx="1"/>
            </p:cNvCxnSpPr>
            <p:nvPr/>
          </p:nvCxnSpPr>
          <p:spPr>
            <a:xfrm>
              <a:off x="2411760" y="1206372"/>
              <a:ext cx="1944216" cy="36004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  <a:endCxn id="16" idx="3"/>
            </p:cNvCxnSpPr>
            <p:nvPr/>
          </p:nvCxnSpPr>
          <p:spPr>
            <a:xfrm flipH="1">
              <a:off x="4974852" y="2996952"/>
              <a:ext cx="749276" cy="26673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71800" y="642754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5776" y="2060848"/>
              <a:ext cx="21602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 (APC)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483768" y="3962480"/>
              <a:ext cx="720080" cy="1348656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0"/>
            </p:cNvCxnSpPr>
            <p:nvPr/>
          </p:nvCxnSpPr>
          <p:spPr>
            <a:xfrm flipH="1" flipV="1">
              <a:off x="3741476" y="3933089"/>
              <a:ext cx="845964" cy="109433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587440" y="1556792"/>
              <a:ext cx="920664" cy="108011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355976" y="711936"/>
              <a:ext cx="2016224" cy="1060880"/>
              <a:chOff x="1907704" y="2556294"/>
              <a:chExt cx="2016224" cy="10608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7704" y="2556294"/>
                <a:ext cx="2016224" cy="1060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8" y="2754819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</a:t>
                </a:r>
              </a:p>
              <a:p>
                <a:pPr algn="ctr"/>
                <a:r>
                  <a:rPr lang="en-GB" dirty="0" smtClean="0"/>
                  <a:t>Writes Paper</a:t>
                </a:r>
                <a:endParaRPr lang="en-GB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1560" y="5013176"/>
              <a:ext cx="2016224" cy="718339"/>
              <a:chOff x="2049998" y="3774870"/>
              <a:chExt cx="2016224" cy="71833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49998" y="3774870"/>
                <a:ext cx="2016224" cy="7183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4014" y="3846878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INSTITUTIONAL LIBRARIES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234728" y="5027419"/>
              <a:ext cx="2705424" cy="573128"/>
              <a:chOff x="1907704" y="3702862"/>
              <a:chExt cx="2016224" cy="129614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21126" y="3926868"/>
                <a:ext cx="1800898" cy="8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NON-ACADEMIC USERS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94064" y="1484784"/>
              <a:ext cx="20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RESEARCH PHASE</a:t>
              </a:r>
              <a:endParaRPr lang="en-GB" b="1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8224" y="38517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PUBLICATION  PHASE</a:t>
              </a:r>
              <a:endParaRPr lang="en-GB" b="1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4208" y="5867980"/>
              <a:ext cx="2456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DISSEMINATION PHASE</a:t>
              </a:r>
              <a:endParaRPr lang="en-GB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1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Gold OA Development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5949" y="5085184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 </a:t>
            </a:r>
            <a:r>
              <a:rPr lang="en-GB" dirty="0" err="1"/>
              <a:t>Laakso</a:t>
            </a:r>
            <a:r>
              <a:rPr lang="en-GB" dirty="0"/>
              <a:t>, M.; Welling, P.; </a:t>
            </a:r>
            <a:r>
              <a:rPr lang="en-GB" dirty="0" err="1"/>
              <a:t>Bukvova</a:t>
            </a:r>
            <a:r>
              <a:rPr lang="en-GB" dirty="0"/>
              <a:t>, H.; Nyman, L.; </a:t>
            </a:r>
            <a:r>
              <a:rPr lang="en-GB" dirty="0" err="1"/>
              <a:t>Björk</a:t>
            </a:r>
            <a:r>
              <a:rPr lang="en-GB" dirty="0"/>
              <a:t>, B. C.; </a:t>
            </a:r>
            <a:r>
              <a:rPr lang="en-GB" dirty="0" err="1"/>
              <a:t>Hedlund</a:t>
            </a:r>
            <a:r>
              <a:rPr lang="en-GB" dirty="0"/>
              <a:t>, T. (2011). Hermes-Lima, Marcelo. ed.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"The Development of Open Access Journal Publishing from 1993 to 2009"</a:t>
            </a:r>
            <a:r>
              <a:rPr lang="en-GB" dirty="0"/>
              <a:t>. </a:t>
            </a:r>
            <a:r>
              <a:rPr lang="en-GB" i="1" dirty="0" err="1"/>
              <a:t>PLoS</a:t>
            </a:r>
            <a:r>
              <a:rPr lang="en-GB" i="1" dirty="0"/>
              <a:t> ONE</a:t>
            </a:r>
            <a:r>
              <a:rPr lang="en-GB" dirty="0"/>
              <a:t> </a:t>
            </a:r>
            <a:r>
              <a:rPr lang="en-GB" b="1" dirty="0"/>
              <a:t>6</a:t>
            </a:r>
            <a:r>
              <a:rPr lang="en-GB" dirty="0"/>
              <a:t> (6): e20961. </a:t>
            </a:r>
            <a:endParaRPr lang="en-GB" dirty="0" smtClean="0"/>
          </a:p>
          <a:p>
            <a:endParaRPr lang="en-GB" dirty="0" smtClean="0">
              <a:solidFill>
                <a:srgbClr val="CC9B00"/>
              </a:solidFill>
            </a:endParaRPr>
          </a:p>
          <a:p>
            <a:r>
              <a:rPr lang="en-GB" dirty="0" smtClean="0">
                <a:solidFill>
                  <a:srgbClr val="CC9B00"/>
                </a:solidFill>
              </a:rPr>
              <a:t>Licensed under a Creative Commons Attribution Licence, CC-BY-2.5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7" y="1340768"/>
            <a:ext cx="7455384" cy="36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545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236</cp:revision>
  <dcterms:created xsi:type="dcterms:W3CDTF">2012-11-29T10:15:51Z</dcterms:created>
  <dcterms:modified xsi:type="dcterms:W3CDTF">2013-10-18T13:59:32Z</dcterms:modified>
</cp:coreProperties>
</file>