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0" r:id="rId3"/>
    <p:sldId id="286" r:id="rId4"/>
    <p:sldId id="288" r:id="rId5"/>
    <p:sldId id="289" r:id="rId6"/>
    <p:sldId id="294" r:id="rId7"/>
    <p:sldId id="292" r:id="rId8"/>
    <p:sldId id="291" r:id="rId9"/>
    <p:sldId id="293" r:id="rId10"/>
    <p:sldId id="287" r:id="rId11"/>
    <p:sldId id="279" r:id="rId12"/>
    <p:sldId id="276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5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6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9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47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6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533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ch.cam.ac.uk/pmr/category/data/" TargetMode="External"/><Relationship Id="rId2" Type="http://schemas.openxmlformats.org/officeDocument/2006/relationships/hyperlink" Target="http://www.oucs.ox.ac.uk/hfs/index.x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pendatahandbook.org/" TargetMode="External"/><Relationship Id="rId4" Type="http://schemas.openxmlformats.org/officeDocument/2006/relationships/hyperlink" Target="http://www.opendefinitio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-36512" y="1845392"/>
            <a:ext cx="9180512" cy="511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35" y="598897"/>
            <a:ext cx="90020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Data Management Planning</a:t>
            </a:r>
            <a:endParaRPr lang="en-GB" sz="3000" b="1" dirty="0" smtClean="0">
              <a:solidFill>
                <a:schemeClr val="accent1">
                  <a:lumMod val="40000"/>
                  <a:lumOff val="6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en-GB" sz="3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Safeguarding Your Data Outputs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-36512" y="2046548"/>
            <a:ext cx="7596336" cy="1430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5576" y="6021288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19672" y="6093296"/>
            <a:ext cx="74888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Presentation slides authored by Sophie Kay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2013 (rev. 2015), CC-BY-4.0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.</a:t>
            </a:r>
          </a:p>
          <a:p>
            <a:pPr algn="r"/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See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  <a:hlinkClick r:id="rId3"/>
              </a:rPr>
              <a:t>http://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  <a:hlinkClick r:id="rId3"/>
              </a:rPr>
              <a:t>creativecommons.org/licenses/by/4.0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  <a:hlinkClick r:id="rId3"/>
              </a:rPr>
              <a:t>/ </a:t>
            </a:r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for licensing details.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11760" y="5589240"/>
            <a:ext cx="66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ln w="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The WHY and HOW of managing your data with DMPs</a:t>
            </a:r>
          </a:p>
        </p:txBody>
      </p:sp>
    </p:spTree>
    <p:extLst>
      <p:ext uri="{BB962C8B-B14F-4D97-AF65-F5344CB8AC3E}">
        <p14:creationId xmlns:p14="http://schemas.microsoft.com/office/powerpoint/2010/main" val="12974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Digital Curation Centre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6" y="1360440"/>
            <a:ext cx="65055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7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DMPs in this assessment</a:t>
            </a:r>
          </a:p>
        </p:txBody>
      </p:sp>
    </p:spTree>
    <p:extLst>
      <p:ext uri="{BB962C8B-B14F-4D97-AF65-F5344CB8AC3E}">
        <p14:creationId xmlns:p14="http://schemas.microsoft.com/office/powerpoint/2010/main" val="6123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-27384"/>
            <a:ext cx="864759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DMPs </a:t>
            </a:r>
            <a:r>
              <a:rPr lang="en-GB" sz="5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(Phase </a:t>
            </a:r>
            <a:r>
              <a:rPr lang="en-GB" sz="65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1</a:t>
            </a:r>
            <a:r>
              <a:rPr lang="en-GB" sz="5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only)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Follow the email link to your DMP questionnaire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780928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Answer the 20 Questions in relation to your Phase 1 work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9652" y="5560640"/>
            <a:ext cx="6984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Only ONE DMP to be made per group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2852936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4167371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4069521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Save the DMP as an .xml file and include a copy in your repository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5445224"/>
            <a:ext cx="6480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❹</a:t>
            </a:r>
            <a:endParaRPr lang="en-GB" sz="4500" b="1" dirty="0"/>
          </a:p>
        </p:txBody>
      </p:sp>
    </p:spTree>
    <p:extLst>
      <p:ext uri="{BB962C8B-B14F-4D97-AF65-F5344CB8AC3E}">
        <p14:creationId xmlns:p14="http://schemas.microsoft.com/office/powerpoint/2010/main" val="36629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72074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Useful Tools and Sites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1170032"/>
            <a:ext cx="8356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Digital Curation Centre (@</a:t>
            </a:r>
            <a:r>
              <a:rPr lang="en-GB" sz="2400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digitalcuration</a:t>
            </a:r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on Twitter)</a:t>
            </a:r>
          </a:p>
          <a:p>
            <a:r>
              <a:rPr lang="en-GB" dirty="0" smtClean="0"/>
              <a:t>Provides advice on data management and collaborates on many data curation projects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Online DMP tool (requires registration and login)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Advice leaflets and data curation guides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“How to Develop a Data Management and Sharing Plan” (see </a:t>
            </a:r>
            <a:r>
              <a:rPr lang="en-GB" dirty="0" err="1" smtClean="0"/>
              <a:t>Weblearn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sz="24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Oxford-Specific Resources</a:t>
            </a:r>
          </a:p>
          <a:p>
            <a:r>
              <a:rPr lang="en-GB" dirty="0" smtClean="0"/>
              <a:t>Leaflet “Managing Your Research Data at the University of Oxford” (see </a:t>
            </a:r>
            <a:r>
              <a:rPr lang="en-GB" dirty="0" err="1" smtClean="0"/>
              <a:t>Weblearn</a:t>
            </a:r>
            <a:r>
              <a:rPr lang="en-GB" dirty="0" smtClean="0"/>
              <a:t>)</a:t>
            </a:r>
          </a:p>
          <a:p>
            <a:r>
              <a:rPr lang="en-GB" dirty="0">
                <a:latin typeface="+mj-lt"/>
                <a:cs typeface="Aharoni" pitchFamily="2" charset="-79"/>
              </a:rPr>
              <a:t>HFS Services: </a:t>
            </a:r>
            <a:r>
              <a:rPr lang="en-GB" b="1" dirty="0">
                <a:latin typeface="+mj-lt"/>
                <a:cs typeface="Aharoni" pitchFamily="2" charset="-79"/>
                <a:hlinkClick r:id="rId2"/>
              </a:rPr>
              <a:t>http://</a:t>
            </a:r>
            <a:r>
              <a:rPr lang="en-GB" b="1" dirty="0" smtClean="0">
                <a:latin typeface="+mj-lt"/>
                <a:cs typeface="Aharoni" pitchFamily="2" charset="-79"/>
                <a:hlinkClick r:id="rId2"/>
              </a:rPr>
              <a:t>www.oucs.ox.ac.uk/hfs/index.xml</a:t>
            </a:r>
            <a:endParaRPr lang="en-GB" b="1" dirty="0" smtClean="0">
              <a:latin typeface="+mj-lt"/>
              <a:cs typeface="Aharoni" pitchFamily="2" charset="-79"/>
            </a:endParaRPr>
          </a:p>
          <a:p>
            <a:endParaRPr lang="en-GB" sz="2400" b="1" dirty="0" smtClean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sz="24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Blogs</a:t>
            </a:r>
            <a:endParaRPr lang="en-GB" sz="2400" dirty="0" smtClean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dirty="0" smtClean="0"/>
              <a:t>Peter Murray-Rust: “Why you need a data management plan” (plus a wealth of other posts on Open Science and Open Data</a:t>
            </a:r>
            <a:r>
              <a:rPr lang="en-GB" dirty="0"/>
              <a:t>) </a:t>
            </a:r>
            <a:r>
              <a:rPr lang="en-GB" b="1" dirty="0" smtClean="0">
                <a:hlinkClick r:id="rId3"/>
              </a:rPr>
              <a:t>http</a:t>
            </a:r>
            <a:r>
              <a:rPr lang="en-GB" b="1" dirty="0">
                <a:hlinkClick r:id="rId3"/>
              </a:rPr>
              <a:t>://blogs.ch.cam.ac.uk/pmr/category/data</a:t>
            </a:r>
            <a:r>
              <a:rPr lang="en-GB" b="1" dirty="0" smtClean="0">
                <a:hlinkClick r:id="rId3"/>
              </a:rPr>
              <a:t>/</a:t>
            </a:r>
            <a:endParaRPr lang="en-GB" b="1" dirty="0" smtClean="0"/>
          </a:p>
          <a:p>
            <a:endParaRPr lang="en-GB" sz="2400" dirty="0" smtClean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Data </a:t>
            </a:r>
            <a:r>
              <a:rPr lang="en-GB" sz="2400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Resources</a:t>
            </a:r>
            <a:endParaRPr lang="en-GB" sz="2400" dirty="0">
              <a:solidFill>
                <a:srgbClr val="FFC000"/>
              </a:solidFill>
            </a:endParaRPr>
          </a:p>
          <a:p>
            <a:r>
              <a:rPr lang="en-GB" dirty="0"/>
              <a:t>Lists of Open Definition conformant licenses:  </a:t>
            </a:r>
            <a:r>
              <a:rPr lang="en-GB" b="1" dirty="0">
                <a:hlinkClick r:id="rId4"/>
              </a:rPr>
              <a:t>www.opendefinition.org</a:t>
            </a:r>
            <a:r>
              <a:rPr lang="en-GB" b="1" dirty="0"/>
              <a:t> </a:t>
            </a:r>
          </a:p>
          <a:p>
            <a:r>
              <a:rPr lang="en-GB" dirty="0"/>
              <a:t>Open Data Handbook: </a:t>
            </a:r>
            <a:r>
              <a:rPr lang="en-GB" b="1" dirty="0">
                <a:hlinkClick r:id="rId5"/>
              </a:rPr>
              <a:t>http://opendatahandbook.org</a:t>
            </a:r>
            <a:r>
              <a:rPr lang="en-GB" b="1" dirty="0" smtClean="0">
                <a:hlinkClick r:id="rId5"/>
              </a:rPr>
              <a:t>/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706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The Data Wave</a:t>
            </a:r>
          </a:p>
        </p:txBody>
      </p:sp>
    </p:spTree>
    <p:extLst>
      <p:ext uri="{BB962C8B-B14F-4D97-AF65-F5344CB8AC3E}">
        <p14:creationId xmlns:p14="http://schemas.microsoft.com/office/powerpoint/2010/main" val="41142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19064" y="4509120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26170" y="3236783"/>
            <a:ext cx="439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59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“Riding The Wave”</a:t>
            </a:r>
          </a:p>
          <a:p>
            <a:pPr algn="r"/>
            <a:r>
              <a:rPr lang="en-GB" sz="2400" b="1" dirty="0" smtClean="0">
                <a:effectLst>
                  <a:glow rad="228600">
                    <a:schemeClr val="accent4">
                      <a:satMod val="175000"/>
                      <a:alpha val="59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European Commission</a:t>
            </a:r>
          </a:p>
          <a:p>
            <a:pPr algn="r"/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59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October 2010</a:t>
            </a:r>
          </a:p>
        </p:txBody>
      </p:sp>
      <p:pic>
        <p:nvPicPr>
          <p:cNvPr id="1026" name="Picture 2" descr="http://www.grdi2020.eu/ImageHelper.ashx?imageUrl=http://www.grdi2020.eu/Repository/FileScaricati/4c0d99f1-aff4-442c-9734-e87b9ecabff7.jpg&amp;width=500&amp;height=500&amp;limit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430355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09866" y="4569798"/>
            <a:ext cx="341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C000"/>
                </a:solidFill>
              </a:rPr>
              <a:t>Image shown is from front cover of the 2010 report of the High Level Expert Group on Scientific Data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19064" y="4509120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52120" y="1225783"/>
            <a:ext cx="34563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fornian FB" pitchFamily="18" charset="0"/>
              </a:rPr>
              <a:t>“</a:t>
            </a:r>
            <a:r>
              <a:rPr lang="en-GB" sz="2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fornian FB" pitchFamily="18" charset="0"/>
              </a:rPr>
              <a:t>In one day, a high-throughput DNA sequencing machine can read about 26 billion  characters of the human genetic code. That translates into 9 terabytes – or 9 trillion data units – in the course of one year…”</a:t>
            </a:r>
            <a:endParaRPr lang="en-GB" sz="2200" dirty="0">
              <a:solidFill>
                <a:schemeClr val="accent6">
                  <a:lumMod val="60000"/>
                  <a:lumOff val="40000"/>
                </a:schemeClr>
              </a:solidFill>
              <a:latin typeface="Californian FB" pitchFamily="18" charset="0"/>
            </a:endParaRPr>
          </a:p>
        </p:txBody>
      </p:sp>
      <p:pic>
        <p:nvPicPr>
          <p:cNvPr id="1026" name="Picture 2" descr="http://www.grdi2020.eu/ImageHelper.ashx?imageUrl=http://www.grdi2020.eu/Repository/FileScaricati/4c0d99f1-aff4-442c-9734-e87b9ecabff7.jpg&amp;width=500&amp;height=500&amp;limit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430355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09866" y="4569798"/>
            <a:ext cx="341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C000"/>
                </a:solidFill>
              </a:rPr>
              <a:t>Image shown is from front cover of the 2010 report of the High Level Expert Group on Scientific Data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5898"/>
            <a:ext cx="86475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So why is this relevant to me?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Medical Image Analysis:  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May account for 30% of all data storage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852936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Astronomy: 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Square Kilometre Array, 1 petabyte of data every 20 seconds?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4149080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Systems Biology: 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Genes, proteins, </a:t>
            </a:r>
            <a:r>
              <a:rPr lang="en-GB" sz="3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GenBank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, “1000 Genomes”…</a:t>
            </a:r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2924944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4293096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5524490"/>
            <a:ext cx="6480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❹</a:t>
            </a:r>
            <a:endParaRPr lang="en-GB" sz="4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75656" y="5437673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Computationalists</a:t>
            </a:r>
            <a:r>
              <a:rPr lang="en-GB" sz="3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: 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Large-scale simulation data, HPC…</a:t>
            </a:r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77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endCxn id="2" idx="3"/>
          </p:cNvCxnSpPr>
          <p:nvPr/>
        </p:nvCxnSpPr>
        <p:spPr>
          <a:xfrm flipV="1">
            <a:off x="1763688" y="2454023"/>
            <a:ext cx="2059637" cy="1479033"/>
          </a:xfrm>
          <a:prstGeom prst="straightConnector1">
            <a:avLst/>
          </a:prstGeom>
          <a:ln w="793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" idx="5"/>
          </p:cNvCxnSpPr>
          <p:nvPr/>
        </p:nvCxnSpPr>
        <p:spPr>
          <a:xfrm flipH="1" flipV="1">
            <a:off x="5452681" y="2454023"/>
            <a:ext cx="2143655" cy="1479033"/>
          </a:xfrm>
          <a:prstGeom prst="straightConnector1">
            <a:avLst/>
          </a:prstGeom>
          <a:ln w="793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485875" y="548680"/>
            <a:ext cx="2304256" cy="2232248"/>
            <a:chOff x="3275856" y="2636912"/>
            <a:chExt cx="2304256" cy="2232248"/>
          </a:xfrm>
        </p:grpSpPr>
        <p:sp>
          <p:nvSpPr>
            <p:cNvPr id="2" name="Oval 1"/>
            <p:cNvSpPr/>
            <p:nvPr/>
          </p:nvSpPr>
          <p:spPr>
            <a:xfrm>
              <a:off x="3275856" y="2636912"/>
              <a:ext cx="2304256" cy="223224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35896" y="3195553"/>
              <a:ext cx="15841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 smtClean="0"/>
                <a:t>USEFUL DATA</a:t>
              </a:r>
              <a:endParaRPr lang="en-GB" sz="35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0543" y="3823561"/>
            <a:ext cx="3528392" cy="1800200"/>
            <a:chOff x="611560" y="692696"/>
            <a:chExt cx="3528392" cy="1800200"/>
          </a:xfrm>
        </p:grpSpPr>
        <p:sp>
          <p:nvSpPr>
            <p:cNvPr id="3" name="Rounded Rectangle 2"/>
            <p:cNvSpPr/>
            <p:nvPr/>
          </p:nvSpPr>
          <p:spPr>
            <a:xfrm>
              <a:off x="611560" y="692696"/>
              <a:ext cx="3528392" cy="180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564" y="764704"/>
              <a:ext cx="3522388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 smtClean="0">
                  <a:solidFill>
                    <a:srgbClr val="FFC000"/>
                  </a:solidFill>
                </a:rPr>
                <a:t>PROGRAMMING/</a:t>
              </a:r>
            </a:p>
            <a:p>
              <a:pPr algn="ctr"/>
              <a:r>
                <a:rPr lang="en-GB" sz="3500" b="1" dirty="0" smtClean="0">
                  <a:solidFill>
                    <a:srgbClr val="FFC000"/>
                  </a:solidFill>
                </a:rPr>
                <a:t>EXPERIMENTS</a:t>
              </a:r>
            </a:p>
            <a:p>
              <a:pPr algn="ctr"/>
              <a:r>
                <a:rPr lang="en-GB" sz="3500" b="1" dirty="0" smtClean="0"/>
                <a:t>Create Data</a:t>
              </a:r>
              <a:endParaRPr lang="en-GB" sz="35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90131" y="3789040"/>
            <a:ext cx="3104728" cy="1944216"/>
            <a:chOff x="5571728" y="4581128"/>
            <a:chExt cx="3104728" cy="1944216"/>
          </a:xfrm>
        </p:grpSpPr>
        <p:sp>
          <p:nvSpPr>
            <p:cNvPr id="13" name="Rounded Rectangle 12"/>
            <p:cNvSpPr/>
            <p:nvPr/>
          </p:nvSpPr>
          <p:spPr>
            <a:xfrm>
              <a:off x="5571728" y="4581128"/>
              <a:ext cx="3104728" cy="19442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744" y="4725144"/>
              <a:ext cx="2882699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 smtClean="0">
                  <a:solidFill>
                    <a:srgbClr val="FFC000"/>
                  </a:solidFill>
                </a:rPr>
                <a:t>DMPs</a:t>
              </a:r>
            </a:p>
            <a:p>
              <a:pPr algn="ctr"/>
              <a:r>
                <a:rPr lang="en-GB" sz="3500" b="1" dirty="0" smtClean="0"/>
                <a:t>Preserve Data &amp; Metadata</a:t>
              </a:r>
              <a:endParaRPr lang="en-GB" sz="35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75856" y="4769681"/>
            <a:ext cx="2808312" cy="1944216"/>
            <a:chOff x="5580112" y="692696"/>
            <a:chExt cx="28083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5580112" y="692696"/>
              <a:ext cx="2808312" cy="1944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52120" y="836712"/>
              <a:ext cx="2658291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 smtClean="0">
                  <a:solidFill>
                    <a:srgbClr val="FFC000"/>
                  </a:solidFill>
                </a:rPr>
                <a:t>LICENSING</a:t>
              </a:r>
            </a:p>
            <a:p>
              <a:pPr algn="ctr"/>
              <a:r>
                <a:rPr lang="en-GB" sz="3500" b="1" dirty="0" smtClean="0"/>
                <a:t>Legally Enable </a:t>
              </a:r>
              <a:r>
                <a:rPr lang="en-GB" sz="3500" b="1" dirty="0"/>
                <a:t>U</a:t>
              </a:r>
              <a:r>
                <a:rPr lang="en-GB" sz="3500" b="1" dirty="0" smtClean="0"/>
                <a:t>se</a:t>
              </a:r>
              <a:endParaRPr lang="en-GB" sz="3500" b="1" dirty="0"/>
            </a:p>
          </p:txBody>
        </p:sp>
      </p:grpSp>
      <p:cxnSp>
        <p:nvCxnSpPr>
          <p:cNvPr id="22" name="Straight Arrow Connector 21"/>
          <p:cNvCxnSpPr>
            <a:stCxn id="6" idx="0"/>
            <a:endCxn id="2" idx="4"/>
          </p:cNvCxnSpPr>
          <p:nvPr/>
        </p:nvCxnSpPr>
        <p:spPr>
          <a:xfrm flipH="1" flipV="1">
            <a:off x="4638003" y="2780928"/>
            <a:ext cx="42009" cy="1988753"/>
          </a:xfrm>
          <a:prstGeom prst="straightConnector1">
            <a:avLst/>
          </a:prstGeom>
          <a:ln w="793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" idx="7"/>
            <a:endCxn id="2" idx="6"/>
          </p:cNvCxnSpPr>
          <p:nvPr/>
        </p:nvCxnSpPr>
        <p:spPr>
          <a:xfrm rot="16200000" flipH="1">
            <a:off x="5226796" y="1101469"/>
            <a:ext cx="789219" cy="337450"/>
          </a:xfrm>
          <a:prstGeom prst="curvedConnector4">
            <a:avLst>
              <a:gd name="adj1" fmla="val -10701"/>
              <a:gd name="adj2" fmla="val 459245"/>
            </a:avLst>
          </a:prstGeom>
          <a:ln w="793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81381" y="416114"/>
            <a:ext cx="19831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 smtClean="0">
                <a:solidFill>
                  <a:schemeClr val="accent6">
                    <a:lumMod val="75000"/>
                  </a:schemeClr>
                </a:solidFill>
              </a:rPr>
              <a:t>Analysis, Mining, Reuse…</a:t>
            </a:r>
            <a:endParaRPr lang="en-GB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What’s In a DMP?</a:t>
            </a:r>
          </a:p>
        </p:txBody>
      </p:sp>
    </p:spTree>
    <p:extLst>
      <p:ext uri="{BB962C8B-B14F-4D97-AF65-F5344CB8AC3E}">
        <p14:creationId xmlns:p14="http://schemas.microsoft.com/office/powerpoint/2010/main" val="20948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520" y="2420888"/>
            <a:ext cx="2664296" cy="1728192"/>
            <a:chOff x="467544" y="2420888"/>
            <a:chExt cx="2664296" cy="1728192"/>
          </a:xfrm>
        </p:grpSpPr>
        <p:sp>
          <p:nvSpPr>
            <p:cNvPr id="3" name="Rounded Rectangle 2"/>
            <p:cNvSpPr/>
            <p:nvPr/>
          </p:nvSpPr>
          <p:spPr>
            <a:xfrm>
              <a:off x="467544" y="2420888"/>
              <a:ext cx="2664296" cy="17281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568" y="2834933"/>
              <a:ext cx="22322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RESEARCH PHASE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3848" y="2420888"/>
            <a:ext cx="2664296" cy="1728192"/>
            <a:chOff x="3419872" y="2420888"/>
            <a:chExt cx="2664296" cy="1728192"/>
          </a:xfrm>
        </p:grpSpPr>
        <p:sp>
          <p:nvSpPr>
            <p:cNvPr id="14" name="Rounded Rectangle 13"/>
            <p:cNvSpPr/>
            <p:nvPr/>
          </p:nvSpPr>
          <p:spPr>
            <a:xfrm>
              <a:off x="3419872" y="2420888"/>
              <a:ext cx="2664296" cy="17281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19872" y="2834933"/>
              <a:ext cx="2664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DISSEMINATION PHASE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28184" y="2420888"/>
            <a:ext cx="2664296" cy="1728192"/>
            <a:chOff x="6300192" y="2420888"/>
            <a:chExt cx="2664296" cy="1728192"/>
          </a:xfrm>
        </p:grpSpPr>
        <p:sp>
          <p:nvSpPr>
            <p:cNvPr id="16" name="Rounded Rectangle 15"/>
            <p:cNvSpPr/>
            <p:nvPr/>
          </p:nvSpPr>
          <p:spPr>
            <a:xfrm>
              <a:off x="6300192" y="2420888"/>
              <a:ext cx="2664296" cy="17281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00192" y="2834933"/>
              <a:ext cx="2664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PRESERVATION</a:t>
              </a:r>
            </a:p>
            <a:p>
              <a:pPr algn="ctr"/>
              <a:r>
                <a:rPr lang="en-GB" sz="2800" b="1" dirty="0" smtClean="0"/>
                <a:t>PHASE</a:t>
              </a:r>
            </a:p>
          </p:txBody>
        </p:sp>
      </p:grpSp>
      <p:sp>
        <p:nvSpPr>
          <p:cNvPr id="9" name="Striped Right Arrow 8"/>
          <p:cNvSpPr/>
          <p:nvPr/>
        </p:nvSpPr>
        <p:spPr>
          <a:xfrm>
            <a:off x="611560" y="620688"/>
            <a:ext cx="8064896" cy="1080120"/>
          </a:xfrm>
          <a:prstGeom prst="striped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55576" y="8895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C000"/>
                </a:solidFill>
              </a:rPr>
              <a:t>SHORT TERM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00192" y="8895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C000"/>
                </a:solidFill>
              </a:rPr>
              <a:t>LONG TERM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4293096"/>
            <a:ext cx="25202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500" b="1" dirty="0"/>
              <a:t>f</a:t>
            </a:r>
            <a:r>
              <a:rPr lang="en-GB" sz="2500" b="1" dirty="0" smtClean="0"/>
              <a:t>ile formats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/>
              <a:t>o</a:t>
            </a:r>
            <a:r>
              <a:rPr lang="en-GB" sz="2500" b="1" dirty="0" smtClean="0"/>
              <a:t>wnership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 smtClean="0"/>
              <a:t>metadata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/>
              <a:t>s</a:t>
            </a:r>
            <a:r>
              <a:rPr lang="en-GB" sz="2500" b="1" dirty="0" smtClean="0"/>
              <a:t>torage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 smtClean="0"/>
              <a:t>backups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9872" y="4293096"/>
            <a:ext cx="22322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500" b="1" dirty="0"/>
              <a:t>s</a:t>
            </a:r>
            <a:r>
              <a:rPr lang="en-GB" sz="2500" b="1" dirty="0" smtClean="0"/>
              <a:t>hare with whom?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/>
              <a:t>r</a:t>
            </a:r>
            <a:r>
              <a:rPr lang="en-GB" sz="2500" b="1" dirty="0" smtClean="0"/>
              <a:t>elease date?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 smtClean="0"/>
              <a:t>licensing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 smtClean="0"/>
              <a:t>metadata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2200" y="4293096"/>
            <a:ext cx="23042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500" b="1" dirty="0" smtClean="0"/>
              <a:t>repository?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/>
              <a:t>l</a:t>
            </a:r>
            <a:r>
              <a:rPr lang="en-GB" sz="2500" b="1" dirty="0" smtClean="0"/>
              <a:t>ong-term manager?</a:t>
            </a:r>
          </a:p>
        </p:txBody>
      </p:sp>
    </p:spTree>
    <p:extLst>
      <p:ext uri="{BB962C8B-B14F-4D97-AF65-F5344CB8AC3E}">
        <p14:creationId xmlns:p14="http://schemas.microsoft.com/office/powerpoint/2010/main" val="28842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520" y="2420888"/>
            <a:ext cx="2664296" cy="1728192"/>
            <a:chOff x="467544" y="2420888"/>
            <a:chExt cx="2664296" cy="1728192"/>
          </a:xfrm>
        </p:grpSpPr>
        <p:sp>
          <p:nvSpPr>
            <p:cNvPr id="3" name="Rounded Rectangle 2"/>
            <p:cNvSpPr/>
            <p:nvPr/>
          </p:nvSpPr>
          <p:spPr>
            <a:xfrm>
              <a:off x="467544" y="2420888"/>
              <a:ext cx="2664296" cy="17281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568" y="2834933"/>
              <a:ext cx="22322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RESEARCH PHASE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3848" y="2420888"/>
            <a:ext cx="2664296" cy="1728192"/>
            <a:chOff x="3419872" y="2420888"/>
            <a:chExt cx="2664296" cy="1728192"/>
          </a:xfrm>
        </p:grpSpPr>
        <p:sp>
          <p:nvSpPr>
            <p:cNvPr id="14" name="Rounded Rectangle 13"/>
            <p:cNvSpPr/>
            <p:nvPr/>
          </p:nvSpPr>
          <p:spPr>
            <a:xfrm>
              <a:off x="3419872" y="2420888"/>
              <a:ext cx="2664296" cy="17281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19872" y="2834933"/>
              <a:ext cx="2664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DISSEMINATION PHASE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28184" y="2420888"/>
            <a:ext cx="2664296" cy="1728192"/>
            <a:chOff x="6300192" y="2420888"/>
            <a:chExt cx="2664296" cy="1728192"/>
          </a:xfrm>
        </p:grpSpPr>
        <p:sp>
          <p:nvSpPr>
            <p:cNvPr id="16" name="Rounded Rectangle 15"/>
            <p:cNvSpPr/>
            <p:nvPr/>
          </p:nvSpPr>
          <p:spPr>
            <a:xfrm>
              <a:off x="6300192" y="2420888"/>
              <a:ext cx="2664296" cy="17281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00192" y="2834933"/>
              <a:ext cx="2664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PRESERVATION</a:t>
              </a:r>
            </a:p>
            <a:p>
              <a:pPr algn="ctr"/>
              <a:r>
                <a:rPr lang="en-GB" sz="2800" b="1" dirty="0" smtClean="0"/>
                <a:t>PHASE</a:t>
              </a:r>
            </a:p>
          </p:txBody>
        </p:sp>
      </p:grpSp>
      <p:sp>
        <p:nvSpPr>
          <p:cNvPr id="9" name="Striped Right Arrow 8"/>
          <p:cNvSpPr/>
          <p:nvPr/>
        </p:nvSpPr>
        <p:spPr>
          <a:xfrm>
            <a:off x="611560" y="620688"/>
            <a:ext cx="8064896" cy="1080120"/>
          </a:xfrm>
          <a:prstGeom prst="striped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55576" y="8895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C000"/>
                </a:solidFill>
              </a:rPr>
              <a:t>SHORT TERM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00192" y="8895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C000"/>
                </a:solidFill>
              </a:rPr>
              <a:t>LONG TERM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4293096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 DMP: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dirty="0" smtClean="0"/>
              <a:t>helps you to </a:t>
            </a:r>
            <a:r>
              <a:rPr lang="en-GB" sz="2800" b="1" dirty="0" smtClean="0">
                <a:solidFill>
                  <a:srgbClr val="FFC000"/>
                </a:solidFill>
              </a:rPr>
              <a:t>STRUCTURE</a:t>
            </a:r>
            <a:r>
              <a:rPr lang="en-GB" sz="2800" b="1" dirty="0" smtClean="0"/>
              <a:t> your research output;</a:t>
            </a:r>
            <a:endParaRPr lang="en-GB" sz="28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dirty="0"/>
              <a:t>i</a:t>
            </a:r>
            <a:r>
              <a:rPr lang="en-GB" sz="2800" b="1" dirty="0" smtClean="0"/>
              <a:t>mproves the </a:t>
            </a:r>
            <a:r>
              <a:rPr lang="en-GB" sz="2800" b="1" dirty="0" smtClean="0">
                <a:solidFill>
                  <a:srgbClr val="FFC000"/>
                </a:solidFill>
              </a:rPr>
              <a:t>EFFICIENCY</a:t>
            </a:r>
            <a:r>
              <a:rPr lang="en-GB" sz="2800" b="1" dirty="0" smtClean="0"/>
              <a:t> of your work;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dirty="0" smtClean="0"/>
              <a:t>increase </a:t>
            </a:r>
            <a:r>
              <a:rPr lang="en-GB" sz="2800" b="1" dirty="0" smtClean="0">
                <a:solidFill>
                  <a:srgbClr val="FFC000"/>
                </a:solidFill>
              </a:rPr>
              <a:t>LONGEVITY</a:t>
            </a:r>
            <a:r>
              <a:rPr lang="en-GB" sz="2800" b="1" dirty="0" smtClean="0"/>
              <a:t> of your research;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dirty="0"/>
              <a:t>e</a:t>
            </a:r>
            <a:r>
              <a:rPr lang="en-GB" sz="2800" b="1" dirty="0" smtClean="0"/>
              <a:t>nables </a:t>
            </a:r>
            <a:r>
              <a:rPr lang="en-GB" sz="2800" b="1" dirty="0" smtClean="0">
                <a:solidFill>
                  <a:srgbClr val="FFC000"/>
                </a:solidFill>
              </a:rPr>
              <a:t>LARGE-SCALE</a:t>
            </a:r>
            <a:r>
              <a:rPr lang="en-GB" sz="2800" b="1" dirty="0" smtClean="0"/>
              <a:t> exploration in future.</a:t>
            </a:r>
          </a:p>
        </p:txBody>
      </p:sp>
    </p:spTree>
    <p:extLst>
      <p:ext uri="{BB962C8B-B14F-4D97-AF65-F5344CB8AC3E}">
        <p14:creationId xmlns:p14="http://schemas.microsoft.com/office/powerpoint/2010/main" val="31878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475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Licensing Data and Content</dc:title>
  <dc:creator>Sophie Kershaw</dc:creator>
  <cp:lastModifiedBy>Sophie Kershaw</cp:lastModifiedBy>
  <cp:revision>231</cp:revision>
  <dcterms:created xsi:type="dcterms:W3CDTF">2012-11-29T10:15:51Z</dcterms:created>
  <dcterms:modified xsi:type="dcterms:W3CDTF">2015-02-12T09:34:28Z</dcterms:modified>
</cp:coreProperties>
</file>