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1" r:id="rId4"/>
    <p:sldId id="264" r:id="rId5"/>
    <p:sldId id="262" r:id="rId6"/>
    <p:sldId id="258"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394001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81220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417444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262232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396294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6" name="Footer Placeholder 5"/>
          <p:cNvSpPr>
            <a:spLocks noGrp="1"/>
          </p:cNvSpPr>
          <p:nvPr>
            <p:ph type="ftr" sz="quarter" idx="11"/>
          </p:nvPr>
        </p:nvSpPr>
        <p:spPr/>
        <p:txBody>
          <a:bodyPr/>
          <a:lstStyle/>
          <a:p>
            <a:endParaRPr lang="en-GB">
              <a:solidFill>
                <a:prstClr val="white">
                  <a:tint val="75000"/>
                </a:prstClr>
              </a:solidFill>
            </a:endParaRPr>
          </a:p>
        </p:txBody>
      </p:sp>
      <p:sp>
        <p:nvSpPr>
          <p:cNvPr id="7" name="Slide Number Placeholder 6"/>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404579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8" name="Footer Placeholder 7"/>
          <p:cNvSpPr>
            <a:spLocks noGrp="1"/>
          </p:cNvSpPr>
          <p:nvPr>
            <p:ph type="ftr" sz="quarter" idx="11"/>
          </p:nvPr>
        </p:nvSpPr>
        <p:spPr/>
        <p:txBody>
          <a:bodyPr/>
          <a:lstStyle/>
          <a:p>
            <a:endParaRPr lang="en-GB">
              <a:solidFill>
                <a:prstClr val="white">
                  <a:tint val="75000"/>
                </a:prstClr>
              </a:solidFill>
            </a:endParaRPr>
          </a:p>
        </p:txBody>
      </p:sp>
      <p:sp>
        <p:nvSpPr>
          <p:cNvPr id="9" name="Slide Number Placeholder 8"/>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348408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4" name="Footer Placeholder 3"/>
          <p:cNvSpPr>
            <a:spLocks noGrp="1"/>
          </p:cNvSpPr>
          <p:nvPr>
            <p:ph type="ftr" sz="quarter" idx="11"/>
          </p:nvPr>
        </p:nvSpPr>
        <p:spPr/>
        <p:txBody>
          <a:bodyPr/>
          <a:lstStyle/>
          <a:p>
            <a:endParaRPr lang="en-GB">
              <a:solidFill>
                <a:prstClr val="white">
                  <a:tint val="75000"/>
                </a:prstClr>
              </a:solidFill>
            </a:endParaRPr>
          </a:p>
        </p:txBody>
      </p:sp>
      <p:sp>
        <p:nvSpPr>
          <p:cNvPr id="5" name="Slide Number Placeholder 4"/>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350644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3" name="Footer Placeholder 2"/>
          <p:cNvSpPr>
            <a:spLocks noGrp="1"/>
          </p:cNvSpPr>
          <p:nvPr>
            <p:ph type="ftr" sz="quarter" idx="11"/>
          </p:nvPr>
        </p:nvSpPr>
        <p:spPr/>
        <p:txBody>
          <a:bodyPr/>
          <a:lstStyle/>
          <a:p>
            <a:endParaRPr lang="en-GB">
              <a:solidFill>
                <a:prstClr val="white">
                  <a:tint val="75000"/>
                </a:prstClr>
              </a:solidFill>
            </a:endParaRPr>
          </a:p>
        </p:txBody>
      </p:sp>
      <p:sp>
        <p:nvSpPr>
          <p:cNvPr id="4" name="Slide Number Placeholder 3"/>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193970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6" name="Footer Placeholder 5"/>
          <p:cNvSpPr>
            <a:spLocks noGrp="1"/>
          </p:cNvSpPr>
          <p:nvPr>
            <p:ph type="ftr" sz="quarter" idx="11"/>
          </p:nvPr>
        </p:nvSpPr>
        <p:spPr/>
        <p:txBody>
          <a:bodyPr/>
          <a:lstStyle/>
          <a:p>
            <a:endParaRPr lang="en-GB">
              <a:solidFill>
                <a:prstClr val="white">
                  <a:tint val="75000"/>
                </a:prstClr>
              </a:solidFill>
            </a:endParaRPr>
          </a:p>
        </p:txBody>
      </p:sp>
      <p:sp>
        <p:nvSpPr>
          <p:cNvPr id="7" name="Slide Number Placeholder 6"/>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150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6" name="Footer Placeholder 5"/>
          <p:cNvSpPr>
            <a:spLocks noGrp="1"/>
          </p:cNvSpPr>
          <p:nvPr>
            <p:ph type="ftr" sz="quarter" idx="11"/>
          </p:nvPr>
        </p:nvSpPr>
        <p:spPr/>
        <p:txBody>
          <a:bodyPr/>
          <a:lstStyle/>
          <a:p>
            <a:endParaRPr lang="en-GB">
              <a:solidFill>
                <a:prstClr val="white">
                  <a:tint val="75000"/>
                </a:prstClr>
              </a:solidFill>
            </a:endParaRPr>
          </a:p>
        </p:txBody>
      </p:sp>
      <p:sp>
        <p:nvSpPr>
          <p:cNvPr id="7" name="Slide Number Placeholder 6"/>
          <p:cNvSpPr>
            <a:spLocks noGrp="1"/>
          </p:cNvSpPr>
          <p:nvPr>
            <p:ph type="sldNum" sz="quarter" idx="12"/>
          </p:nvPr>
        </p:nvSpPr>
        <p:spPr/>
        <p:txBody>
          <a:body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428580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D3C2-DE9E-4880-8F88-8211D21A37AD}" type="datetimeFigureOut">
              <a:rPr lang="en-GB" smtClean="0">
                <a:solidFill>
                  <a:prstClr val="white">
                    <a:tint val="75000"/>
                  </a:prstClr>
                </a:solidFill>
              </a:rPr>
              <a:pPr/>
              <a:t>10/11/2013</a:t>
            </a:fld>
            <a:endParaRPr lang="en-GB">
              <a:solidFill>
                <a:prstClr val="white">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white">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70B1-75E5-432A-8DAD-577389AC6F46}" type="slidenum">
              <a:rPr lang="en-GB" smtClean="0">
                <a:solidFill>
                  <a:prstClr val="white">
                    <a:tint val="75000"/>
                  </a:prstClr>
                </a:solidFill>
              </a:rPr>
              <a:pPr/>
              <a:t>‹#›</a:t>
            </a:fld>
            <a:endParaRPr lang="en-GB">
              <a:solidFill>
                <a:prstClr val="white">
                  <a:tint val="75000"/>
                </a:prstClr>
              </a:solidFill>
            </a:endParaRPr>
          </a:p>
        </p:txBody>
      </p:sp>
    </p:spTree>
    <p:extLst>
      <p:ext uri="{BB962C8B-B14F-4D97-AF65-F5344CB8AC3E}">
        <p14:creationId xmlns:p14="http://schemas.microsoft.com/office/powerpoint/2010/main" val="10105256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hiekershaw.wordpres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36512" y="1845392"/>
            <a:ext cx="9180512" cy="5112000"/>
          </a:xfrm>
          <a:prstGeom prst="rect">
            <a:avLst/>
          </a:prstGeom>
        </p:spPr>
      </p:pic>
      <p:sp>
        <p:nvSpPr>
          <p:cNvPr id="9" name="TextBox 8"/>
          <p:cNvSpPr txBox="1"/>
          <p:nvPr/>
        </p:nvSpPr>
        <p:spPr>
          <a:xfrm>
            <a:off x="41035" y="598897"/>
            <a:ext cx="9002098" cy="1215717"/>
          </a:xfrm>
          <a:prstGeom prst="rect">
            <a:avLst/>
          </a:prstGeom>
          <a:noFill/>
        </p:spPr>
        <p:txBody>
          <a:bodyPr wrap="square" rtlCol="0">
            <a:spAutoFit/>
          </a:bodyPr>
          <a:lstStyle/>
          <a:p>
            <a:r>
              <a:rPr lang="en-GB" sz="4500" b="1" dirty="0" smtClean="0">
                <a:solidFill>
                  <a:prstClr val="white"/>
                </a:solidFill>
                <a:effectLst>
                  <a:glow rad="228600">
                    <a:srgbClr val="8064A2">
                      <a:satMod val="175000"/>
                      <a:alpha val="40000"/>
                    </a:srgbClr>
                  </a:glow>
                </a:effectLst>
                <a:latin typeface="Aharoni" pitchFamily="2" charset="-79"/>
                <a:cs typeface="Aharoni" pitchFamily="2" charset="-79"/>
              </a:rPr>
              <a:t>Making Research Useful:</a:t>
            </a:r>
            <a:endParaRPr lang="en-GB" sz="3000" b="1" dirty="0">
              <a:solidFill>
                <a:srgbClr val="4F81BD">
                  <a:lumMod val="40000"/>
                  <a:lumOff val="60000"/>
                </a:srgbClr>
              </a:solidFill>
              <a:effectLst>
                <a:glow rad="228600">
                  <a:srgbClr val="8064A2">
                    <a:satMod val="175000"/>
                    <a:alpha val="40000"/>
                  </a:srgbClr>
                </a:glow>
              </a:effectLst>
              <a:latin typeface="Aharoni" pitchFamily="2" charset="-79"/>
              <a:cs typeface="Aharoni" pitchFamily="2" charset="-79"/>
            </a:endParaRPr>
          </a:p>
          <a:p>
            <a:r>
              <a:rPr lang="en-GB" sz="2800" b="1" dirty="0">
                <a:solidFill>
                  <a:srgbClr val="4F81BD">
                    <a:lumMod val="40000"/>
                    <a:lumOff val="60000"/>
                  </a:srgbClr>
                </a:solidFill>
                <a:effectLst>
                  <a:glow rad="228600">
                    <a:srgbClr val="8064A2">
                      <a:satMod val="175000"/>
                      <a:alpha val="40000"/>
                    </a:srgbClr>
                  </a:glow>
                </a:effectLst>
                <a:latin typeface="Aharoni" pitchFamily="2" charset="-79"/>
                <a:cs typeface="Aharoni" pitchFamily="2" charset="-79"/>
              </a:rPr>
              <a:t>The </a:t>
            </a:r>
            <a:r>
              <a:rPr lang="en-GB" sz="2800" b="1" dirty="0" smtClean="0">
                <a:solidFill>
                  <a:srgbClr val="4F81BD">
                    <a:lumMod val="40000"/>
                    <a:lumOff val="60000"/>
                  </a:srgbClr>
                </a:solidFill>
                <a:effectLst>
                  <a:glow rad="228600">
                    <a:srgbClr val="8064A2">
                      <a:satMod val="175000"/>
                      <a:alpha val="40000"/>
                    </a:srgbClr>
                  </a:glow>
                </a:effectLst>
                <a:latin typeface="Aharoni" pitchFamily="2" charset="-79"/>
                <a:cs typeface="Aharoni" pitchFamily="2" charset="-79"/>
              </a:rPr>
              <a:t>Consequences of (Bad) Communication</a:t>
            </a:r>
            <a:endParaRPr lang="en-GB" sz="2800" b="1" dirty="0">
              <a:solidFill>
                <a:srgbClr val="4F81BD">
                  <a:lumMod val="40000"/>
                  <a:lumOff val="60000"/>
                </a:srgbClr>
              </a:solidFill>
              <a:effectLst>
                <a:glow rad="228600">
                  <a:srgbClr val="8064A2">
                    <a:satMod val="175000"/>
                    <a:alpha val="40000"/>
                  </a:srgbClr>
                </a:glow>
              </a:effectLst>
              <a:latin typeface="Aharoni" pitchFamily="2" charset="-79"/>
              <a:cs typeface="Aharoni" pitchFamily="2" charset="-79"/>
            </a:endParaRPr>
          </a:p>
        </p:txBody>
      </p:sp>
      <p:cxnSp>
        <p:nvCxnSpPr>
          <p:cNvPr id="32" name="Straight Connector 31"/>
          <p:cNvCxnSpPr/>
          <p:nvPr/>
        </p:nvCxnSpPr>
        <p:spPr>
          <a:xfrm flipV="1">
            <a:off x="-36512" y="2046548"/>
            <a:ext cx="7596336" cy="1430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576" y="587727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55576" y="5949280"/>
            <a:ext cx="8352928" cy="1138773"/>
          </a:xfrm>
          <a:prstGeom prst="rect">
            <a:avLst/>
          </a:prstGeom>
          <a:noFill/>
        </p:spPr>
        <p:txBody>
          <a:bodyPr wrap="square" rtlCol="0">
            <a:spAutoFit/>
          </a:bodyPr>
          <a:lstStyle/>
          <a:p>
            <a:pPr algn="r"/>
            <a:r>
              <a:rPr lang="en-GB" sz="1700" dirty="0">
                <a:solidFill>
                  <a:prstClr val="white"/>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 Presentation slides authored by Sophie Kay 2013, CC-BY-3.0.</a:t>
            </a:r>
          </a:p>
          <a:p>
            <a:pPr algn="r"/>
            <a:r>
              <a:rPr lang="en-GB" sz="1700" dirty="0">
                <a:solidFill>
                  <a:prstClr val="white"/>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See</a:t>
            </a:r>
            <a:r>
              <a:rPr lang="en-GB" sz="1700" dirty="0">
                <a:solidFill>
                  <a:srgbClr val="F79646">
                    <a:lumMod val="60000"/>
                    <a:lumOff val="40000"/>
                  </a:srgb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 </a:t>
            </a:r>
            <a:r>
              <a:rPr lang="en-GB" sz="1700" u="sng" dirty="0">
                <a:solidFill>
                  <a:srgbClr val="F79646">
                    <a:lumMod val="40000"/>
                    <a:lumOff val="60000"/>
                  </a:srgb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http://creativecommons.org/licenses/by/3.0/ </a:t>
            </a:r>
            <a:r>
              <a:rPr lang="en-GB" sz="1700" dirty="0">
                <a:solidFill>
                  <a:prstClr val="white"/>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for  licensing details.</a:t>
            </a:r>
          </a:p>
          <a:p>
            <a:pPr algn="r"/>
            <a:r>
              <a:rPr lang="en-GB" sz="1700" dirty="0">
                <a:solidFill>
                  <a:prstClr val="white"/>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Download these slides at </a:t>
            </a:r>
            <a:r>
              <a:rPr lang="en-GB" sz="1700" u="sng" dirty="0">
                <a:solidFill>
                  <a:srgbClr val="F79646">
                    <a:lumMod val="40000"/>
                    <a:lumOff val="60000"/>
                  </a:srgb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http://oxford.academia.edu/SophieKershaw</a:t>
            </a:r>
          </a:p>
          <a:p>
            <a:pPr algn="r"/>
            <a:endParaRPr lang="en-GB" sz="1700" dirty="0">
              <a:solidFill>
                <a:srgbClr val="F79646">
                  <a:lumMod val="60000"/>
                  <a:lumOff val="40000"/>
                </a:srgbClr>
              </a:solidFill>
              <a:effectLst>
                <a:outerShdw blurRad="50800" dist="38100" dir="8100000" algn="tr" rotWithShape="0">
                  <a:prstClr val="black">
                    <a:alpha val="40000"/>
                  </a:prstClr>
                </a:outerShdw>
              </a:effectLst>
              <a:latin typeface="Kozuka Gothic Pr6N B" pitchFamily="34" charset="-128"/>
              <a:ea typeface="Kozuka Gothic Pr6N B" pitchFamily="34" charset="-128"/>
            </a:endParaRPr>
          </a:p>
        </p:txBody>
      </p:sp>
      <p:sp>
        <p:nvSpPr>
          <p:cNvPr id="42" name="TextBox 41"/>
          <p:cNvSpPr txBox="1"/>
          <p:nvPr/>
        </p:nvSpPr>
        <p:spPr>
          <a:xfrm>
            <a:off x="4067944" y="4365104"/>
            <a:ext cx="5040561" cy="1477328"/>
          </a:xfrm>
          <a:prstGeom prst="rect">
            <a:avLst/>
          </a:prstGeom>
          <a:noFill/>
        </p:spPr>
        <p:txBody>
          <a:bodyPr wrap="square" rtlCol="0">
            <a:spAutoFit/>
          </a:bodyPr>
          <a:lstStyle/>
          <a:p>
            <a:pPr algn="r"/>
            <a:r>
              <a:rPr lang="en-GB" dirty="0" smtClean="0">
                <a:ln w="0">
                  <a:noFill/>
                </a:ln>
                <a:solidFill>
                  <a:schemeClr val="accent2">
                    <a:lumMod val="75000"/>
                  </a:scheme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#solo13lego</a:t>
            </a:r>
          </a:p>
          <a:p>
            <a:pPr algn="r"/>
            <a:r>
              <a:rPr lang="en-GB" dirty="0" err="1" smtClean="0">
                <a:ln w="0">
                  <a:noFill/>
                </a:ln>
                <a:solidFill>
                  <a:schemeClr val="bg1"/>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SpotOn</a:t>
            </a:r>
            <a:r>
              <a:rPr lang="en-GB" dirty="0" smtClean="0">
                <a:ln w="0">
                  <a:noFill/>
                </a:ln>
                <a:solidFill>
                  <a:schemeClr val="bg1"/>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 London 2013 </a:t>
            </a:r>
          </a:p>
          <a:p>
            <a:pPr algn="r"/>
            <a:r>
              <a:rPr lang="en-GB" dirty="0" smtClean="0">
                <a:ln w="0">
                  <a:noFill/>
                </a:ln>
                <a:solidFill>
                  <a:schemeClr val="bg1"/>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Saturday, 9</a:t>
            </a:r>
            <a:r>
              <a:rPr lang="en-GB" baseline="30000" dirty="0" smtClean="0">
                <a:ln w="0">
                  <a:noFill/>
                </a:ln>
                <a:solidFill>
                  <a:schemeClr val="bg1"/>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th</a:t>
            </a:r>
            <a:r>
              <a:rPr lang="en-GB" dirty="0" smtClean="0">
                <a:ln w="0">
                  <a:noFill/>
                </a:ln>
                <a:solidFill>
                  <a:schemeClr val="bg1"/>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 November</a:t>
            </a:r>
          </a:p>
          <a:p>
            <a:pPr algn="r"/>
            <a:r>
              <a:rPr lang="en-GB" dirty="0" smtClean="0">
                <a:ln w="0">
                  <a:noFill/>
                </a:ln>
                <a:solidFill>
                  <a:srgbClr val="4F81BD">
                    <a:lumMod val="75000"/>
                  </a:srgb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Sophie Kay (@</a:t>
            </a:r>
            <a:r>
              <a:rPr lang="en-GB" dirty="0" err="1" smtClean="0">
                <a:ln w="0">
                  <a:noFill/>
                </a:ln>
                <a:solidFill>
                  <a:srgbClr val="4F81BD">
                    <a:lumMod val="75000"/>
                  </a:srgb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StilettoFiend</a:t>
            </a:r>
            <a:r>
              <a:rPr lang="en-GB" dirty="0" smtClean="0">
                <a:ln w="0">
                  <a:noFill/>
                </a:ln>
                <a:solidFill>
                  <a:srgbClr val="4F81BD">
                    <a:lumMod val="75000"/>
                  </a:srgb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 </a:t>
            </a:r>
          </a:p>
          <a:p>
            <a:pPr algn="r"/>
            <a:r>
              <a:rPr lang="en-GB" dirty="0" smtClean="0">
                <a:ln w="0">
                  <a:noFill/>
                </a:ln>
                <a:solidFill>
                  <a:srgbClr val="4F81BD">
                    <a:lumMod val="75000"/>
                  </a:srgb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&amp; David Robert Grimes (@drg1985)</a:t>
            </a:r>
          </a:p>
        </p:txBody>
      </p:sp>
    </p:spTree>
    <p:extLst>
      <p:ext uri="{BB962C8B-B14F-4D97-AF65-F5344CB8AC3E}">
        <p14:creationId xmlns:p14="http://schemas.microsoft.com/office/powerpoint/2010/main" val="1442890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4199890"/>
            <a:ext cx="8424936" cy="1893406"/>
            <a:chOff x="35496" y="565810"/>
            <a:chExt cx="8424936" cy="1893406"/>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875" y="565810"/>
              <a:ext cx="4399125" cy="630942"/>
            </a:xfrm>
            <a:prstGeom prst="rect">
              <a:avLst/>
            </a:prstGeom>
            <a:noFill/>
          </p:spPr>
          <p:txBody>
            <a:bodyPr wrap="square" rtlCol="0">
              <a:spAutoFit/>
            </a:bodyPr>
            <a:lstStyle/>
            <a:p>
              <a:r>
                <a:rPr lang="en-GB" sz="3500" b="1" dirty="0">
                  <a:solidFill>
                    <a:prstClr val="white"/>
                  </a:solidFill>
                  <a:effectLst>
                    <a:glow rad="228600">
                      <a:srgbClr val="8064A2">
                        <a:satMod val="175000"/>
                        <a:alpha val="40000"/>
                      </a:srgbClr>
                    </a:glow>
                  </a:effectLst>
                  <a:latin typeface="Aharoni" pitchFamily="2" charset="-79"/>
                  <a:cs typeface="Aharoni" pitchFamily="2" charset="-79"/>
                </a:rPr>
                <a:t>Reproducibility?</a:t>
              </a:r>
            </a:p>
          </p:txBody>
        </p:sp>
        <p:sp>
          <p:nvSpPr>
            <p:cNvPr id="13" name="TextBox 12"/>
            <p:cNvSpPr txBox="1"/>
            <p:nvPr/>
          </p:nvSpPr>
          <p:spPr>
            <a:xfrm>
              <a:off x="172875" y="1412776"/>
              <a:ext cx="4039085" cy="1046440"/>
            </a:xfrm>
            <a:prstGeom prst="rect">
              <a:avLst/>
            </a:prstGeom>
            <a:noFill/>
          </p:spPr>
          <p:txBody>
            <a:bodyPr wrap="square" rtlCol="0">
              <a:spAutoFit/>
            </a:bodyPr>
            <a:lstStyle/>
            <a:p>
              <a:r>
                <a:rPr lang="en-GB" sz="3000" b="1" dirty="0">
                  <a:solidFill>
                    <a:srgbClr val="4BACC6">
                      <a:lumMod val="40000"/>
                      <a:lumOff val="60000"/>
                    </a:srgbClr>
                  </a:solidFill>
                  <a:effectLst>
                    <a:glow rad="228600">
                      <a:srgbClr val="8064A2">
                        <a:satMod val="175000"/>
                        <a:alpha val="40000"/>
                      </a:srgbClr>
                    </a:glow>
                  </a:effectLst>
                  <a:latin typeface="Aharoni" pitchFamily="2" charset="-79"/>
                  <a:cs typeface="Aharoni" pitchFamily="2" charset="-79"/>
                </a:rPr>
                <a:t>Begley &amp; Ellis (2012)</a:t>
              </a:r>
            </a:p>
            <a:p>
              <a:r>
                <a:rPr lang="en-GB" sz="3000" b="1" dirty="0">
                  <a:solidFill>
                    <a:srgbClr val="4BACC6">
                      <a:lumMod val="40000"/>
                      <a:lumOff val="60000"/>
                    </a:srgbClr>
                  </a:solidFill>
                  <a:effectLst>
                    <a:glow rad="228600">
                      <a:srgbClr val="8064A2">
                        <a:satMod val="175000"/>
                        <a:alpha val="40000"/>
                      </a:srgbClr>
                    </a:glow>
                  </a:effectLst>
                  <a:latin typeface="Aharoni" pitchFamily="2" charset="-79"/>
                  <a:cs typeface="Aharoni" pitchFamily="2" charset="-79"/>
                </a:rPr>
                <a:t>Nature 483, 531-533</a:t>
              </a:r>
              <a:endParaRPr lang="en-GB" sz="3000" b="1" dirty="0">
                <a:solidFill>
                  <a:srgbClr val="4BACC6">
                    <a:lumMod val="40000"/>
                    <a:lumOff val="60000"/>
                  </a:srgbClr>
                </a:solidFill>
                <a:effectLst>
                  <a:glow rad="139700">
                    <a:srgbClr val="8064A2">
                      <a:satMod val="175000"/>
                      <a:alpha val="40000"/>
                    </a:srgbClr>
                  </a:glow>
                </a:effectLst>
                <a:latin typeface="Aharoni" pitchFamily="2" charset="-79"/>
                <a:cs typeface="Aharoni" pitchFamily="2" charset="-79"/>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312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83083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1308824"/>
            <a:ext cx="4032448" cy="3416320"/>
          </a:xfrm>
          <a:prstGeom prst="rect">
            <a:avLst/>
          </a:prstGeom>
        </p:spPr>
        <p:txBody>
          <a:bodyPr wrap="square">
            <a:spAutoFit/>
          </a:bodyPr>
          <a:lstStyle/>
          <a:p>
            <a:r>
              <a:rPr lang="en-GB" sz="2400" dirty="0">
                <a:solidFill>
                  <a:srgbClr val="F79646">
                    <a:lumMod val="60000"/>
                    <a:lumOff val="40000"/>
                  </a:srgbClr>
                </a:solidFill>
                <a:latin typeface="Californian FB" pitchFamily="18" charset="0"/>
              </a:rPr>
              <a:t>“</a:t>
            </a:r>
            <a:r>
              <a:rPr lang="en-GB" sz="2400" b="1" i="1" dirty="0">
                <a:solidFill>
                  <a:srgbClr val="F79646">
                    <a:lumMod val="60000"/>
                    <a:lumOff val="40000"/>
                  </a:srgbClr>
                </a:solidFill>
                <a:latin typeface="Californian FB" pitchFamily="18" charset="0"/>
              </a:rPr>
              <a:t>Some non-reproducible clinical papers have spawned an entire field, with hundreds of secondary publications that expanded on elements of the original observation, but did not actually seek to confirm or falsify its fundamental basis</a:t>
            </a:r>
            <a:r>
              <a:rPr lang="en-GB" sz="2400" dirty="0">
                <a:solidFill>
                  <a:srgbClr val="F79646">
                    <a:lumMod val="60000"/>
                    <a:lumOff val="40000"/>
                  </a:srgbClr>
                </a:solidFill>
                <a:latin typeface="Californian FB" pitchFamily="18" charset="0"/>
              </a:rPr>
              <a:t>”. </a:t>
            </a:r>
          </a:p>
        </p:txBody>
      </p:sp>
      <p:sp>
        <p:nvSpPr>
          <p:cNvPr id="5" name="TextBox 1"/>
          <p:cNvSpPr txBox="1"/>
          <p:nvPr/>
        </p:nvSpPr>
        <p:spPr>
          <a:xfrm>
            <a:off x="179512" y="4941168"/>
            <a:ext cx="34154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smtClean="0">
                <a:solidFill>
                  <a:srgbClr val="FFC000"/>
                </a:solidFill>
              </a:rPr>
              <a:t>Image shown is from front page of Begley &amp; Ellis (2012), produced by the Nature Publishing Group</a:t>
            </a:r>
            <a:endParaRPr lang="en-GB" sz="1200" dirty="0">
              <a:solidFill>
                <a:srgbClr val="FFC000"/>
              </a:solidFill>
            </a:endParaRPr>
          </a:p>
        </p:txBody>
      </p:sp>
    </p:spTree>
    <p:extLst>
      <p:ext uri="{BB962C8B-B14F-4D97-AF65-F5344CB8AC3E}">
        <p14:creationId xmlns:p14="http://schemas.microsoft.com/office/powerpoint/2010/main" val="1138532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755576" y="6165304"/>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303530"/>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Information Users</a:t>
            </a:r>
          </a:p>
        </p:txBody>
      </p:sp>
    </p:spTree>
    <p:extLst>
      <p:ext uri="{BB962C8B-B14F-4D97-AF65-F5344CB8AC3E}">
        <p14:creationId xmlns:p14="http://schemas.microsoft.com/office/powerpoint/2010/main" val="3121115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647597"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Now for the Lego…</a:t>
            </a:r>
          </a:p>
        </p:txBody>
      </p:sp>
      <p:sp>
        <p:nvSpPr>
          <p:cNvPr id="13" name="TextBox 12"/>
          <p:cNvSpPr txBox="1"/>
          <p:nvPr/>
        </p:nvSpPr>
        <p:spPr>
          <a:xfrm>
            <a:off x="1469019" y="1217077"/>
            <a:ext cx="7423461" cy="1107996"/>
          </a:xfrm>
          <a:prstGeom prst="rect">
            <a:avLst/>
          </a:prstGeom>
          <a:noFill/>
        </p:spPr>
        <p:txBody>
          <a:bodyPr wrap="square" rtlCol="0">
            <a:spAutoFit/>
          </a:bodyPr>
          <a:lstStyle/>
          <a:p>
            <a:r>
              <a:rPr lang="en-GB" sz="2200" b="1" dirty="0" smtClean="0">
                <a:effectLst>
                  <a:glow rad="228600">
                    <a:schemeClr val="accent4">
                      <a:satMod val="175000"/>
                      <a:alpha val="40000"/>
                    </a:schemeClr>
                  </a:glow>
                </a:effectLst>
                <a:latin typeface="Aharoni" pitchFamily="2" charset="-79"/>
                <a:cs typeface="Aharoni" pitchFamily="2" charset="-79"/>
              </a:rPr>
              <a:t>Max. 10 people per team. </a:t>
            </a:r>
          </a:p>
          <a:p>
            <a:r>
              <a:rPr lang="en-GB" sz="2200" b="1" dirty="0" smtClean="0">
                <a:solidFill>
                  <a:schemeClr val="accent5">
                    <a:lumMod val="20000"/>
                    <a:lumOff val="80000"/>
                  </a:schemeClr>
                </a:solidFill>
                <a:effectLst>
                  <a:glow rad="228600">
                    <a:schemeClr val="accent4">
                      <a:satMod val="175000"/>
                      <a:alpha val="40000"/>
                    </a:schemeClr>
                  </a:glow>
                </a:effectLst>
                <a:latin typeface="Aharoni" pitchFamily="2" charset="-79"/>
                <a:cs typeface="Aharoni" pitchFamily="2" charset="-79"/>
              </a:rPr>
              <a:t>Choose a group leader – your group may want to work as three smaller sub-teams.</a:t>
            </a:r>
          </a:p>
        </p:txBody>
      </p:sp>
      <p:sp>
        <p:nvSpPr>
          <p:cNvPr id="17" name="TextBox 16"/>
          <p:cNvSpPr txBox="1"/>
          <p:nvPr/>
        </p:nvSpPr>
        <p:spPr>
          <a:xfrm>
            <a:off x="1475656" y="2537028"/>
            <a:ext cx="6912768" cy="1107996"/>
          </a:xfrm>
          <a:prstGeom prst="rect">
            <a:avLst/>
          </a:prstGeom>
          <a:noFill/>
        </p:spPr>
        <p:txBody>
          <a:bodyPr wrap="square" rtlCol="0">
            <a:spAutoFit/>
          </a:bodyPr>
          <a:lstStyle/>
          <a:p>
            <a:r>
              <a:rPr lang="en-GB" sz="2200" b="1" dirty="0" smtClean="0">
                <a:solidFill>
                  <a:schemeClr val="accent5">
                    <a:lumMod val="20000"/>
                    <a:lumOff val="80000"/>
                  </a:schemeClr>
                </a:solidFill>
                <a:effectLst>
                  <a:glow rad="139700">
                    <a:schemeClr val="accent4">
                      <a:satMod val="175000"/>
                      <a:alpha val="40000"/>
                    </a:schemeClr>
                  </a:glow>
                </a:effectLst>
                <a:latin typeface="Aharoni" pitchFamily="2" charset="-79"/>
                <a:cs typeface="Aharoni" pitchFamily="2" charset="-79"/>
              </a:rPr>
              <a:t>Once we’ve assigned your group a letter, head to </a:t>
            </a:r>
            <a:r>
              <a:rPr lang="en-GB" sz="2200" b="1" dirty="0" smtClean="0">
                <a:solidFill>
                  <a:schemeClr val="accent5">
                    <a:lumMod val="20000"/>
                    <a:lumOff val="80000"/>
                  </a:schemeClr>
                </a:solidFill>
                <a:effectLst>
                  <a:glow rad="139700">
                    <a:schemeClr val="accent4">
                      <a:satMod val="175000"/>
                      <a:alpha val="40000"/>
                    </a:schemeClr>
                  </a:glow>
                </a:effectLst>
                <a:latin typeface="Aharoni" pitchFamily="2" charset="-79"/>
                <a:cs typeface="Aharoni" pitchFamily="2" charset="-79"/>
                <a:hlinkClick r:id="rId2"/>
              </a:rPr>
              <a:t>http://sophiekershaw.wordpress.com/</a:t>
            </a:r>
            <a:r>
              <a:rPr lang="en-GB" sz="2200" b="1" dirty="0" smtClean="0">
                <a:solidFill>
                  <a:schemeClr val="accent5">
                    <a:lumMod val="20000"/>
                    <a:lumOff val="80000"/>
                  </a:schemeClr>
                </a:solidFill>
                <a:effectLst>
                  <a:glow rad="139700">
                    <a:schemeClr val="accent4">
                      <a:satMod val="175000"/>
                      <a:alpha val="40000"/>
                    </a:schemeClr>
                  </a:glow>
                </a:effectLst>
                <a:latin typeface="Aharoni" pitchFamily="2" charset="-79"/>
                <a:cs typeface="Aharoni" pitchFamily="2" charset="-79"/>
              </a:rPr>
              <a:t> and download the relevant set of instructions.</a:t>
            </a:r>
          </a:p>
        </p:txBody>
      </p:sp>
      <p:sp>
        <p:nvSpPr>
          <p:cNvPr id="19" name="TextBox 18"/>
          <p:cNvSpPr txBox="1"/>
          <p:nvPr/>
        </p:nvSpPr>
        <p:spPr>
          <a:xfrm>
            <a:off x="1469019" y="3868013"/>
            <a:ext cx="6984776" cy="2585323"/>
          </a:xfrm>
          <a:prstGeom prst="rect">
            <a:avLst/>
          </a:prstGeom>
          <a:noFill/>
        </p:spPr>
        <p:txBody>
          <a:bodyPr wrap="square" rtlCol="0">
            <a:spAutoFit/>
          </a:bodyPr>
          <a:lstStyle/>
          <a:p>
            <a:r>
              <a:rPr lang="en-GB" sz="3000" b="1" dirty="0" smtClean="0">
                <a:solidFill>
                  <a:schemeClr val="accent5">
                    <a:lumMod val="20000"/>
                    <a:lumOff val="80000"/>
                  </a:schemeClr>
                </a:solidFill>
                <a:effectLst>
                  <a:glow rad="228600">
                    <a:schemeClr val="accent4">
                      <a:satMod val="175000"/>
                      <a:alpha val="40000"/>
                    </a:schemeClr>
                  </a:glow>
                </a:effectLst>
                <a:latin typeface="Aharoni" pitchFamily="2" charset="-79"/>
                <a:cs typeface="Aharoni" pitchFamily="2" charset="-79"/>
              </a:rPr>
              <a:t>Remember…</a:t>
            </a:r>
          </a:p>
          <a:p>
            <a:pPr marL="342900" indent="-342900">
              <a:buFont typeface="Arial" pitchFamily="34" charset="0"/>
              <a:buChar char="•"/>
            </a:pPr>
            <a:r>
              <a:rPr lang="en-GB" sz="2200" b="1" dirty="0" smtClean="0">
                <a:effectLst>
                  <a:glow rad="228600">
                    <a:schemeClr val="accent4">
                      <a:satMod val="175000"/>
                      <a:alpha val="40000"/>
                    </a:schemeClr>
                  </a:glow>
                </a:effectLst>
                <a:latin typeface="Aharoni" pitchFamily="2" charset="-79"/>
                <a:cs typeface="Aharoni" pitchFamily="2" charset="-79"/>
              </a:rPr>
              <a:t>NO TALKING TO OTHER GROUPS!</a:t>
            </a:r>
          </a:p>
          <a:p>
            <a:pPr marL="342900" indent="-342900">
              <a:buFont typeface="Arial" pitchFamily="34" charset="0"/>
              <a:buChar char="•"/>
            </a:pPr>
            <a:r>
              <a:rPr lang="en-GB" sz="2200" b="1" dirty="0" smtClean="0">
                <a:solidFill>
                  <a:schemeClr val="accent6">
                    <a:lumMod val="60000"/>
                    <a:lumOff val="40000"/>
                  </a:schemeClr>
                </a:solidFill>
                <a:effectLst>
                  <a:glow rad="228600">
                    <a:schemeClr val="accent4">
                      <a:satMod val="175000"/>
                      <a:alpha val="40000"/>
                    </a:schemeClr>
                  </a:glow>
                </a:effectLst>
                <a:latin typeface="Aharoni" pitchFamily="2" charset="-79"/>
                <a:cs typeface="Aharoni" pitchFamily="2" charset="-79"/>
              </a:rPr>
              <a:t>These instructions are designed to be flawed;</a:t>
            </a:r>
          </a:p>
          <a:p>
            <a:pPr marL="342900" indent="-342900">
              <a:buFont typeface="Arial" pitchFamily="34" charset="0"/>
              <a:buChar char="•"/>
            </a:pPr>
            <a:r>
              <a:rPr lang="en-GB" sz="2200" b="1" dirty="0" smtClean="0">
                <a:effectLst>
                  <a:glow rad="139700">
                    <a:schemeClr val="accent4">
                      <a:satMod val="175000"/>
                      <a:alpha val="40000"/>
                    </a:schemeClr>
                  </a:glow>
                </a:effectLst>
                <a:latin typeface="Aharoni" pitchFamily="2" charset="-79"/>
                <a:cs typeface="Aharoni" pitchFamily="2" charset="-79"/>
              </a:rPr>
              <a:t>Your group leader should keep track of any problems and critiques as you work;</a:t>
            </a:r>
          </a:p>
          <a:p>
            <a:pPr marL="342900" indent="-342900">
              <a:buFont typeface="Arial" pitchFamily="34" charset="0"/>
              <a:buChar char="•"/>
            </a:pPr>
            <a:r>
              <a:rPr lang="en-GB" sz="2200" b="1" dirty="0" smtClean="0">
                <a:solidFill>
                  <a:schemeClr val="accent6">
                    <a:lumMod val="40000"/>
                    <a:lumOff val="60000"/>
                  </a:schemeClr>
                </a:solidFill>
                <a:effectLst>
                  <a:glow rad="139700">
                    <a:schemeClr val="accent4">
                      <a:satMod val="175000"/>
                      <a:alpha val="40000"/>
                    </a:schemeClr>
                  </a:glow>
                </a:effectLst>
                <a:latin typeface="Aharoni" pitchFamily="2" charset="-79"/>
                <a:cs typeface="Aharoni" pitchFamily="2" charset="-79"/>
              </a:rPr>
              <a:t>This part of the session is designed to give you the perspective of an </a:t>
            </a:r>
            <a:r>
              <a:rPr lang="en-GB" sz="2200" b="1" dirty="0" smtClean="0">
                <a:solidFill>
                  <a:schemeClr val="accent6">
                    <a:lumMod val="75000"/>
                  </a:schemeClr>
                </a:solidFill>
                <a:effectLst>
                  <a:glow rad="139700">
                    <a:schemeClr val="accent4">
                      <a:satMod val="175000"/>
                      <a:alpha val="40000"/>
                    </a:schemeClr>
                  </a:glow>
                </a:effectLst>
                <a:latin typeface="Aharoni" pitchFamily="2" charset="-79"/>
                <a:cs typeface="Aharoni" pitchFamily="2" charset="-79"/>
              </a:rPr>
              <a:t>INFORMATION USER</a:t>
            </a:r>
            <a:r>
              <a:rPr lang="en-GB" sz="2200" b="1" dirty="0" smtClean="0">
                <a:solidFill>
                  <a:schemeClr val="accent5">
                    <a:lumMod val="20000"/>
                    <a:lumOff val="80000"/>
                  </a:schemeClr>
                </a:solidFill>
                <a:effectLst>
                  <a:glow rad="139700">
                    <a:schemeClr val="accent4">
                      <a:satMod val="175000"/>
                      <a:alpha val="40000"/>
                    </a:schemeClr>
                  </a:glow>
                </a:effectLst>
                <a:latin typeface="Aharoni" pitchFamily="2" charset="-79"/>
                <a:cs typeface="Aharoni" pitchFamily="2" charset="-79"/>
              </a:rPr>
              <a:t>.</a:t>
            </a:r>
          </a:p>
        </p:txBody>
      </p:sp>
      <p:sp>
        <p:nvSpPr>
          <p:cNvPr id="2" name="TextBox 1"/>
          <p:cNvSpPr txBox="1"/>
          <p:nvPr/>
        </p:nvSpPr>
        <p:spPr>
          <a:xfrm>
            <a:off x="323528" y="1289085"/>
            <a:ext cx="936104" cy="784830"/>
          </a:xfrm>
          <a:prstGeom prst="rect">
            <a:avLst/>
          </a:prstGeom>
          <a:noFill/>
        </p:spPr>
        <p:txBody>
          <a:bodyPr wrap="square" rtlCol="0">
            <a:spAutoFit/>
          </a:bodyPr>
          <a:lstStyle/>
          <a:p>
            <a:r>
              <a:rPr lang="en-GB" sz="4500" b="1" dirty="0" smtClean="0"/>
              <a:t>❶</a:t>
            </a:r>
            <a:endParaRPr lang="en-GB" sz="4500" b="1" dirty="0"/>
          </a:p>
        </p:txBody>
      </p:sp>
      <p:sp>
        <p:nvSpPr>
          <p:cNvPr id="20" name="TextBox 19"/>
          <p:cNvSpPr txBox="1"/>
          <p:nvPr/>
        </p:nvSpPr>
        <p:spPr>
          <a:xfrm>
            <a:off x="323528" y="2633568"/>
            <a:ext cx="792088" cy="784830"/>
          </a:xfrm>
          <a:prstGeom prst="rect">
            <a:avLst/>
          </a:prstGeom>
          <a:noFill/>
        </p:spPr>
        <p:txBody>
          <a:bodyPr wrap="square" rtlCol="0">
            <a:spAutoFit/>
          </a:bodyPr>
          <a:lstStyle/>
          <a:p>
            <a:r>
              <a:rPr lang="en-GB" sz="4500" b="1" dirty="0"/>
              <a:t>❷</a:t>
            </a:r>
          </a:p>
        </p:txBody>
      </p:sp>
      <p:sp>
        <p:nvSpPr>
          <p:cNvPr id="21" name="TextBox 20"/>
          <p:cNvSpPr txBox="1"/>
          <p:nvPr/>
        </p:nvSpPr>
        <p:spPr>
          <a:xfrm>
            <a:off x="323528" y="4023355"/>
            <a:ext cx="864096" cy="1061829"/>
          </a:xfrm>
          <a:prstGeom prst="rect">
            <a:avLst/>
          </a:prstGeom>
          <a:noFill/>
        </p:spPr>
        <p:txBody>
          <a:bodyPr wrap="square" rtlCol="0">
            <a:spAutoFit/>
          </a:bodyPr>
          <a:lstStyle/>
          <a:p>
            <a:r>
              <a:rPr lang="en-GB" sz="4500" b="1" dirty="0"/>
              <a:t>❸</a:t>
            </a:r>
          </a:p>
          <a:p>
            <a:endParaRPr lang="en-GB" dirty="0"/>
          </a:p>
        </p:txBody>
      </p:sp>
    </p:spTree>
    <p:extLst>
      <p:ext uri="{BB962C8B-B14F-4D97-AF65-F5344CB8AC3E}">
        <p14:creationId xmlns:p14="http://schemas.microsoft.com/office/powerpoint/2010/main" val="1713698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5557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16397" y="4357553"/>
            <a:ext cx="505099" cy="871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5" name="TextBox 14"/>
          <p:cNvSpPr txBox="1"/>
          <p:nvPr/>
        </p:nvSpPr>
        <p:spPr>
          <a:xfrm>
            <a:off x="611560" y="260648"/>
            <a:ext cx="7920880" cy="861774"/>
          </a:xfrm>
          <a:prstGeom prst="rect">
            <a:avLst/>
          </a:prstGeom>
          <a:noFill/>
        </p:spPr>
        <p:txBody>
          <a:bodyPr wrap="square" rtlCol="0">
            <a:spAutoFit/>
          </a:bodyPr>
          <a:lstStyle/>
          <a:p>
            <a:r>
              <a:rPr lang="en-GB" sz="5000" dirty="0" smtClean="0">
                <a:effectLst>
                  <a:glow rad="101600">
                    <a:schemeClr val="accent4">
                      <a:satMod val="175000"/>
                      <a:alpha val="40000"/>
                    </a:schemeClr>
                  </a:glow>
                </a:effectLst>
                <a:latin typeface="Aharoni" pitchFamily="2" charset="-79"/>
                <a:cs typeface="Aharoni" pitchFamily="2" charset="-79"/>
              </a:rPr>
              <a:t>The end result…</a:t>
            </a:r>
            <a:endParaRPr lang="en-GB" sz="5000" dirty="0">
              <a:effectLst>
                <a:glow rad="101600">
                  <a:schemeClr val="accent4">
                    <a:satMod val="175000"/>
                    <a:alpha val="40000"/>
                  </a:schemeClr>
                </a:glow>
              </a:effectLst>
              <a:latin typeface="Aharoni" pitchFamily="2" charset="-79"/>
              <a:cs typeface="Aharoni" pitchFamily="2" charset="-79"/>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2" y="3020616"/>
            <a:ext cx="4192917" cy="3144688"/>
          </a:xfrm>
          <a:prstGeom prst="rect">
            <a:avLst/>
          </a:prstGeom>
          <a:ln w="60325">
            <a:solidFill>
              <a:schemeClr val="tx1"/>
            </a:solidFill>
          </a:ln>
          <a:scene3d>
            <a:camera prst="orthographicFront">
              <a:rot lat="0" lon="0" rev="16200000"/>
            </a:camera>
            <a:lightRig rig="threePt" dir="t"/>
          </a:scene3d>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692696"/>
            <a:ext cx="4064000" cy="3048000"/>
          </a:xfrm>
          <a:prstGeom prst="rect">
            <a:avLst/>
          </a:prstGeom>
          <a:ln w="60325">
            <a:solidFill>
              <a:schemeClr val="tx1"/>
            </a:solidFill>
          </a:ln>
          <a:scene3d>
            <a:camera prst="orthographicFront">
              <a:rot lat="0" lon="0" rev="16200000"/>
            </a:camera>
            <a:lightRig rig="threePt" dir="t"/>
          </a:scene3d>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1916832"/>
            <a:ext cx="4064000" cy="3048000"/>
          </a:xfrm>
          <a:prstGeom prst="rect">
            <a:avLst/>
          </a:prstGeom>
          <a:ln w="60325">
            <a:solidFill>
              <a:schemeClr val="tx1"/>
            </a:solidFill>
          </a:ln>
          <a:scene3d>
            <a:camera prst="orthographicFront">
              <a:rot lat="0" lon="0" rev="16200000"/>
            </a:camera>
            <a:lightRig rig="threePt" dir="t"/>
          </a:scene3d>
        </p:spPr>
      </p:pic>
    </p:spTree>
    <p:extLst>
      <p:ext uri="{BB962C8B-B14F-4D97-AF65-F5344CB8AC3E}">
        <p14:creationId xmlns:p14="http://schemas.microsoft.com/office/powerpoint/2010/main" val="3762290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6736" y="116632"/>
            <a:ext cx="8889760" cy="1161420"/>
            <a:chOff x="2720" y="-3106598"/>
            <a:chExt cx="8889760" cy="1161420"/>
          </a:xfrm>
        </p:grpSpPr>
        <p:cxnSp>
          <p:nvCxnSpPr>
            <p:cNvPr id="7" name="Straight Connector 6"/>
            <p:cNvCxnSpPr/>
            <p:nvPr/>
          </p:nvCxnSpPr>
          <p:spPr>
            <a:xfrm>
              <a:off x="35497" y="-2470019"/>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20" y="-3106598"/>
              <a:ext cx="7848872"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Some Thoughts</a:t>
              </a:r>
              <a:endParaRPr lang="en-GB" sz="2200" b="1" dirty="0" smtClean="0">
                <a:effectLst>
                  <a:glow rad="228600">
                    <a:schemeClr val="accent4">
                      <a:satMod val="175000"/>
                      <a:alpha val="40000"/>
                    </a:schemeClr>
                  </a:glow>
                </a:effectLst>
                <a:latin typeface="Aharoni" pitchFamily="2" charset="-79"/>
                <a:cs typeface="Aharoni" pitchFamily="2" charset="-79"/>
              </a:endParaRPr>
            </a:p>
          </p:txBody>
        </p:sp>
        <p:sp>
          <p:nvSpPr>
            <p:cNvPr id="13" name="TextBox 12"/>
            <p:cNvSpPr txBox="1"/>
            <p:nvPr/>
          </p:nvSpPr>
          <p:spPr>
            <a:xfrm>
              <a:off x="21933" y="-2314510"/>
              <a:ext cx="8870547" cy="369332"/>
            </a:xfrm>
            <a:prstGeom prst="rect">
              <a:avLst/>
            </a:prstGeom>
            <a:noFill/>
          </p:spPr>
          <p:txBody>
            <a:bodyPr wrap="square" rtlCol="0">
              <a:spAutoFit/>
            </a:bodyPr>
            <a:lstStyle/>
            <a:p>
              <a:pPr marL="342900" indent="-342900">
                <a:buFont typeface="Arial" pitchFamily="34" charset="0"/>
                <a:buChar char="•"/>
              </a:pPr>
              <a:endParaRPr lang="en-GB" dirty="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endParaRPr>
            </a:p>
          </p:txBody>
        </p:sp>
      </p:grpSp>
      <p:sp>
        <p:nvSpPr>
          <p:cNvPr id="4" name="TextBox 3"/>
          <p:cNvSpPr txBox="1"/>
          <p:nvPr/>
        </p:nvSpPr>
        <p:spPr>
          <a:xfrm>
            <a:off x="862566" y="2420888"/>
            <a:ext cx="3701630" cy="2308324"/>
          </a:xfrm>
          <a:prstGeom prst="rect">
            <a:avLst/>
          </a:prstGeom>
          <a:noFill/>
          <a:ln w="50800">
            <a:solidFill>
              <a:schemeClr val="accent6">
                <a:lumMod val="60000"/>
                <a:lumOff val="40000"/>
              </a:schemeClr>
            </a:solidFill>
          </a:ln>
        </p:spPr>
        <p:txBody>
          <a:bodyPr wrap="square" rtlCol="0">
            <a:spAutoFit/>
          </a:bodyPr>
          <a:lstStyle/>
          <a:p>
            <a:pPr algn="ct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How can we train people to think about the role of the </a:t>
            </a:r>
            <a:r>
              <a:rPr lang="en-GB" sz="2400" dirty="0" smtClean="0">
                <a:effectLst>
                  <a:glow rad="228600">
                    <a:schemeClr val="accent4">
                      <a:satMod val="175000"/>
                      <a:alpha val="40000"/>
                    </a:schemeClr>
                  </a:glow>
                </a:effectLst>
                <a:latin typeface="Aharoni" pitchFamily="2" charset="-79"/>
                <a:cs typeface="Aharoni" pitchFamily="2" charset="-79"/>
              </a:rPr>
              <a:t>information user</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rather than just the </a:t>
            </a:r>
            <a:r>
              <a:rPr lang="en-GB" sz="2400" dirty="0" smtClean="0">
                <a:effectLst>
                  <a:glow rad="228600">
                    <a:schemeClr val="accent4">
                      <a:satMod val="175000"/>
                      <a:alpha val="40000"/>
                    </a:schemeClr>
                  </a:glow>
                </a:effectLst>
                <a:latin typeface="Aharoni" pitchFamily="2" charset="-79"/>
                <a:cs typeface="Aharoni" pitchFamily="2" charset="-79"/>
              </a:rPr>
              <a:t>information producer</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p:txBody>
      </p:sp>
      <p:sp>
        <p:nvSpPr>
          <p:cNvPr id="5" name="TextBox 4"/>
          <p:cNvSpPr txBox="1"/>
          <p:nvPr/>
        </p:nvSpPr>
        <p:spPr>
          <a:xfrm>
            <a:off x="2713381" y="1296989"/>
            <a:ext cx="3394386" cy="830997"/>
          </a:xfrm>
          <a:prstGeom prst="rect">
            <a:avLst/>
          </a:prstGeom>
          <a:noFill/>
          <a:ln w="50800">
            <a:solidFill>
              <a:schemeClr val="accent6">
                <a:lumMod val="60000"/>
                <a:lumOff val="40000"/>
              </a:schemeClr>
            </a:solidFill>
          </a:ln>
        </p:spPr>
        <p:txBody>
          <a:bodyPr wrap="square" rtlCol="0">
            <a:spAutoFit/>
          </a:bodyPr>
          <a:lstStyle/>
          <a:p>
            <a:pPr algn="ct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Carrot vs. stick: do we </a:t>
            </a:r>
            <a:r>
              <a:rPr lang="en-GB" sz="2400" dirty="0" smtClean="0">
                <a:effectLst>
                  <a:glow rad="228600">
                    <a:schemeClr val="accent4">
                      <a:satMod val="175000"/>
                      <a:alpha val="40000"/>
                    </a:schemeClr>
                  </a:glow>
                </a:effectLst>
                <a:latin typeface="Aharoni" pitchFamily="2" charset="-79"/>
                <a:cs typeface="Aharoni" pitchFamily="2" charset="-79"/>
              </a:rPr>
              <a:t>incentivise</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or </a:t>
            </a:r>
            <a:r>
              <a:rPr lang="en-GB" sz="2400" dirty="0" smtClean="0">
                <a:effectLst>
                  <a:glow rad="228600">
                    <a:schemeClr val="accent4">
                      <a:satMod val="175000"/>
                      <a:alpha val="40000"/>
                    </a:schemeClr>
                  </a:glow>
                </a:effectLst>
                <a:latin typeface="Aharoni" pitchFamily="2" charset="-79"/>
                <a:cs typeface="Aharoni" pitchFamily="2" charset="-79"/>
              </a:rPr>
              <a:t>punish</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p:txBody>
      </p:sp>
      <p:sp>
        <p:nvSpPr>
          <p:cNvPr id="6" name="TextBox 5"/>
          <p:cNvSpPr txBox="1"/>
          <p:nvPr/>
        </p:nvSpPr>
        <p:spPr>
          <a:xfrm>
            <a:off x="424758" y="5085184"/>
            <a:ext cx="4176464" cy="1200329"/>
          </a:xfrm>
          <a:prstGeom prst="rect">
            <a:avLst/>
          </a:prstGeom>
          <a:noFill/>
          <a:ln w="50800">
            <a:solidFill>
              <a:schemeClr val="accent6">
                <a:lumMod val="60000"/>
                <a:lumOff val="40000"/>
              </a:schemeClr>
            </a:solidFill>
          </a:ln>
        </p:spPr>
        <p:txBody>
          <a:bodyPr wrap="square" rtlCol="0">
            <a:spAutoFit/>
          </a:bodyPr>
          <a:lstStyle/>
          <a:p>
            <a:pPr algn="ct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How to deal with the user vs. producer perspective </a:t>
            </a:r>
            <a:r>
              <a:rPr lang="en-GB" sz="2400" dirty="0" smtClean="0">
                <a:effectLst>
                  <a:glow rad="228600">
                    <a:schemeClr val="accent4">
                      <a:satMod val="175000"/>
                      <a:alpha val="40000"/>
                    </a:schemeClr>
                  </a:glow>
                </a:effectLst>
                <a:latin typeface="Aharoni" pitchFamily="2" charset="-79"/>
                <a:cs typeface="Aharoni" pitchFamily="2" charset="-79"/>
              </a:rPr>
              <a:t>within academia</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p:txBody>
      </p:sp>
      <p:sp>
        <p:nvSpPr>
          <p:cNvPr id="11" name="TextBox 10"/>
          <p:cNvSpPr txBox="1"/>
          <p:nvPr/>
        </p:nvSpPr>
        <p:spPr>
          <a:xfrm>
            <a:off x="4860032" y="3856980"/>
            <a:ext cx="3204355" cy="2308324"/>
          </a:xfrm>
          <a:prstGeom prst="rect">
            <a:avLst/>
          </a:prstGeom>
          <a:noFill/>
          <a:ln w="50800">
            <a:solidFill>
              <a:schemeClr val="accent6">
                <a:lumMod val="60000"/>
                <a:lumOff val="40000"/>
              </a:schemeClr>
            </a:solidFill>
          </a:ln>
        </p:spPr>
        <p:txBody>
          <a:bodyPr wrap="square" rtlCol="0">
            <a:spAutoFit/>
          </a:bodyPr>
          <a:lstStyle/>
          <a:p>
            <a:pPr algn="ct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Does working culture need to change to expect </a:t>
            </a:r>
            <a:r>
              <a:rPr lang="en-GB" sz="2400" dirty="0" smtClean="0">
                <a:effectLst>
                  <a:glow rad="228600">
                    <a:schemeClr val="accent4">
                      <a:satMod val="175000"/>
                      <a:alpha val="40000"/>
                    </a:schemeClr>
                  </a:glow>
                </a:effectLst>
                <a:latin typeface="Aharoni" pitchFamily="2" charset="-79"/>
                <a:cs typeface="Aharoni" pitchFamily="2" charset="-79"/>
              </a:rPr>
              <a:t>reduced output</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but of a </a:t>
            </a:r>
            <a:r>
              <a:rPr lang="en-GB" sz="2400" dirty="0" smtClean="0">
                <a:effectLst>
                  <a:glow rad="228600">
                    <a:schemeClr val="accent4">
                      <a:satMod val="175000"/>
                      <a:alpha val="40000"/>
                    </a:schemeClr>
                  </a:glow>
                </a:effectLst>
                <a:latin typeface="Aharoni" pitchFamily="2" charset="-79"/>
                <a:cs typeface="Aharoni" pitchFamily="2" charset="-79"/>
              </a:rPr>
              <a:t>higher quality/utility</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p:txBody>
      </p:sp>
      <p:sp>
        <p:nvSpPr>
          <p:cNvPr id="12" name="TextBox 11"/>
          <p:cNvSpPr txBox="1"/>
          <p:nvPr/>
        </p:nvSpPr>
        <p:spPr>
          <a:xfrm>
            <a:off x="4860033" y="2348880"/>
            <a:ext cx="3024336" cy="1200329"/>
          </a:xfrm>
          <a:prstGeom prst="rect">
            <a:avLst/>
          </a:prstGeom>
          <a:noFill/>
          <a:ln w="50800">
            <a:solidFill>
              <a:schemeClr val="accent6">
                <a:lumMod val="60000"/>
                <a:lumOff val="40000"/>
              </a:schemeClr>
            </a:solidFill>
          </a:ln>
        </p:spPr>
        <p:txBody>
          <a:bodyPr wrap="square" rtlCol="0">
            <a:spAutoFit/>
          </a:bodyPr>
          <a:lstStyle/>
          <a:p>
            <a:pPr algn="ct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How might this relate to </a:t>
            </a:r>
            <a:r>
              <a:rPr lang="en-GB" sz="2400" dirty="0" smtClean="0">
                <a:effectLst>
                  <a:glow rad="228600">
                    <a:schemeClr val="accent4">
                      <a:satMod val="175000"/>
                      <a:alpha val="40000"/>
                    </a:schemeClr>
                  </a:glow>
                </a:effectLst>
                <a:latin typeface="Aharoni" pitchFamily="2" charset="-79"/>
                <a:cs typeface="Aharoni" pitchFamily="2" charset="-79"/>
              </a:rPr>
              <a:t>non-academic</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a:t>
            </a:r>
            <a:r>
              <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spheres?</a:t>
            </a:r>
            <a:endParaRPr lang="en-GB" sz="2400"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endParaRPr>
          </a:p>
        </p:txBody>
      </p:sp>
    </p:spTree>
    <p:extLst>
      <p:ext uri="{BB962C8B-B14F-4D97-AF65-F5344CB8AC3E}">
        <p14:creationId xmlns:p14="http://schemas.microsoft.com/office/powerpoint/2010/main" val="2999709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3568" y="155679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16397" y="4357553"/>
            <a:ext cx="505099" cy="871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t="12018" r="1233" b="5507"/>
          <a:stretch/>
        </p:blipFill>
        <p:spPr bwMode="auto">
          <a:xfrm>
            <a:off x="179512" y="2708920"/>
            <a:ext cx="8712000"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611560" y="764704"/>
            <a:ext cx="7920880" cy="707886"/>
          </a:xfrm>
          <a:prstGeom prst="rect">
            <a:avLst/>
          </a:prstGeom>
          <a:noFill/>
        </p:spPr>
        <p:txBody>
          <a:bodyPr wrap="square" rtlCol="0">
            <a:spAutoFit/>
          </a:bodyPr>
          <a:lstStyle/>
          <a:p>
            <a:r>
              <a:rPr lang="en-GB" sz="4000" dirty="0">
                <a:solidFill>
                  <a:srgbClr val="FFC000"/>
                </a:solidFill>
                <a:latin typeface="Aharoni" pitchFamily="2" charset="-79"/>
                <a:cs typeface="Aharoni" pitchFamily="2" charset="-79"/>
              </a:rPr>
              <a:t>www.opensciencetraining.com</a:t>
            </a:r>
          </a:p>
        </p:txBody>
      </p:sp>
      <p:sp>
        <p:nvSpPr>
          <p:cNvPr id="6" name="TextBox 1"/>
          <p:cNvSpPr txBox="1"/>
          <p:nvPr/>
        </p:nvSpPr>
        <p:spPr>
          <a:xfrm>
            <a:off x="679701" y="1628800"/>
            <a:ext cx="8284787"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200" dirty="0" smtClean="0">
                <a:latin typeface="Aharoni" panose="02010803020104030203" pitchFamily="2" charset="-79"/>
                <a:cs typeface="Aharoni" panose="02010803020104030203" pitchFamily="2" charset="-79"/>
              </a:rPr>
              <a:t>Watch out for an extended Lego session of Rotation-Based Learning at the upcoming </a:t>
            </a:r>
            <a:r>
              <a:rPr lang="en-GB" sz="2200" dirty="0" err="1" smtClean="0">
                <a:latin typeface="Aharoni" panose="02010803020104030203" pitchFamily="2" charset="-79"/>
                <a:cs typeface="Aharoni" panose="02010803020104030203" pitchFamily="2" charset="-79"/>
              </a:rPr>
              <a:t>SpotOn</a:t>
            </a:r>
            <a:r>
              <a:rPr lang="en-GB" sz="2200" dirty="0" smtClean="0">
                <a:latin typeface="Aharoni" panose="02010803020104030203" pitchFamily="2" charset="-79"/>
                <a:cs typeface="Aharoni" panose="02010803020104030203" pitchFamily="2" charset="-79"/>
              </a:rPr>
              <a:t> </a:t>
            </a:r>
            <a:r>
              <a:rPr lang="en-GB" sz="2200" dirty="0" err="1" smtClean="0">
                <a:latin typeface="Aharoni" panose="02010803020104030203" pitchFamily="2" charset="-79"/>
                <a:cs typeface="Aharoni" panose="02010803020104030203" pitchFamily="2" charset="-79"/>
              </a:rPr>
              <a:t>Hackday</a:t>
            </a:r>
            <a:r>
              <a:rPr lang="en-GB" sz="2200" dirty="0" smtClean="0">
                <a:latin typeface="Aharoni" panose="02010803020104030203" pitchFamily="2" charset="-79"/>
                <a:cs typeface="Aharoni" panose="02010803020104030203" pitchFamily="2" charset="-79"/>
              </a:rPr>
              <a:t> (date TBC)</a:t>
            </a:r>
            <a:endParaRPr lang="en-GB" sz="2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61300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328</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Kershaw</dc:creator>
  <cp:lastModifiedBy>Sophie Kershaw</cp:lastModifiedBy>
  <cp:revision>25</cp:revision>
  <dcterms:created xsi:type="dcterms:W3CDTF">2013-11-08T11:40:13Z</dcterms:created>
  <dcterms:modified xsi:type="dcterms:W3CDTF">2013-11-10T16:21:29Z</dcterms:modified>
</cp:coreProperties>
</file>