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7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9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0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3C2-DE9E-4880-8F88-8211D21A37AD}" type="datetimeFigureOut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12/02/2015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0B1-75E5-432A-8DAD-577389AC6F46}" type="slidenum">
              <a:rPr lang="en-GB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84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15616" y="5946958"/>
            <a:ext cx="802838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899" y="5013176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74888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Presentation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slides authored 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by Sophie Kay 2013 (rev. 2015), CC-BY-4.0.</a:t>
            </a:r>
          </a:p>
          <a:p>
            <a:pPr algn="r"/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See</a:t>
            </a:r>
            <a:r>
              <a:rPr lang="en-GB" sz="1700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 </a:t>
            </a:r>
            <a:r>
              <a:rPr lang="en-GB" sz="1700" dirty="0" smtClean="0">
                <a:latin typeface="Kozuka Gothic Pr6N B" pitchFamily="34" charset="-128"/>
                <a:ea typeface="Kozuka Gothic Pr6N B" pitchFamily="34" charset="-128"/>
              </a:rPr>
              <a:t>http://creativecommons.org/licenses/by/4.0/ </a:t>
            </a:r>
            <a:r>
              <a:rPr lang="en-GB" sz="17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Kozuka Gothic Pr6N B" pitchFamily="34" charset="-128"/>
                <a:ea typeface="Kozuka Gothic Pr6N B" pitchFamily="34" charset="-128"/>
              </a:rPr>
              <a:t>for licensing details.</a:t>
            </a:r>
          </a:p>
        </p:txBody>
      </p:sp>
    </p:spTree>
    <p:extLst>
      <p:ext uri="{BB962C8B-B14F-4D97-AF65-F5344CB8AC3E}">
        <p14:creationId xmlns:p14="http://schemas.microsoft.com/office/powerpoint/2010/main" val="12769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6703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Groups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915" y="11967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A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11967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B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5523" y="11967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C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915" y="2996952"/>
            <a:ext cx="2454909" cy="166199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D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69219" y="29969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E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5523" y="29969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F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523" y="47971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H 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9219" y="4797152"/>
            <a:ext cx="2454909" cy="16619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GROUP G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Student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Names </a:t>
            </a:r>
          </a:p>
          <a:p>
            <a:pPr algn="ctr"/>
            <a:r>
              <a:rPr lang="en-GB" sz="16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Here</a:t>
            </a:r>
          </a:p>
          <a:p>
            <a:pPr algn="ctr"/>
            <a:endParaRPr lang="en-GB" sz="16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499" y="5013176"/>
            <a:ext cx="24863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Groups A-D start with [Project 1 Theme here]; Groups E-H start with [Project 2 Theme here]</a:t>
            </a:r>
          </a:p>
        </p:txBody>
      </p:sp>
    </p:spTree>
    <p:extLst>
      <p:ext uri="{BB962C8B-B14F-4D97-AF65-F5344CB8AC3E}">
        <p14:creationId xmlns:p14="http://schemas.microsoft.com/office/powerpoint/2010/main" val="26659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115616" y="6165304"/>
            <a:ext cx="8028384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899" y="523152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875" y="260648"/>
            <a:ext cx="864759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You will all study </a:t>
            </a:r>
            <a:r>
              <a:rPr lang="en-GB" sz="3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[SUBJECT THEME 1 HERE] 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and </a:t>
            </a:r>
            <a:r>
              <a:rPr lang="en-GB" sz="3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[SUBJECT THEME 2 HERE] </a:t>
            </a:r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some point during this assessment.</a:t>
            </a:r>
          </a:p>
          <a:p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The next week and a half will test your </a:t>
            </a:r>
            <a:r>
              <a:rPr lang="en-GB" sz="3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[SUBJECT SKILL NAME HERE] SKILLS</a:t>
            </a:r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: 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the outputs you deliver need to be </a:t>
            </a:r>
            <a:r>
              <a:rPr lang="en-GB" sz="3000" b="1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OPEN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 and </a:t>
            </a:r>
            <a:r>
              <a:rPr lang="en-GB" sz="3000" b="1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REPRODUCIBLE</a:t>
            </a:r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.</a:t>
            </a:r>
          </a:p>
          <a:p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GB" sz="30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Mini-lectures during the course will help you to achieve this.</a:t>
            </a:r>
          </a:p>
        </p:txBody>
      </p:sp>
    </p:spTree>
    <p:extLst>
      <p:ext uri="{BB962C8B-B14F-4D97-AF65-F5344CB8AC3E}">
        <p14:creationId xmlns:p14="http://schemas.microsoft.com/office/powerpoint/2010/main" val="14889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Initiator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27584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cxnSp>
        <p:nvCxnSpPr>
          <p:cNvPr id="38" name="Straight Connector 37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47664" y="3212976"/>
            <a:ext cx="5976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1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5696" y="4111185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2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9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6475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Initiator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99592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500229" y="3212975"/>
            <a:ext cx="7888195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[Deadline 1: Time and Date here]</a:t>
            </a:r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Submit: Report, Data, Code, Figures, DMP via </a:t>
            </a:r>
            <a:r>
              <a:rPr lang="en-GB" sz="2400" b="1" dirty="0" err="1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GitHub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Share </a:t>
            </a:r>
            <a:r>
              <a:rPr lang="en-GB" sz="2400" b="1" dirty="0" err="1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GitHub</a:t>
            </a: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 repository with </a:t>
            </a:r>
            <a:r>
              <a:rPr lang="en-GB" sz="24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[Assessor Name]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35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9007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Successor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27584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cxnSp>
        <p:nvCxnSpPr>
          <p:cNvPr id="38" name="Straight Connector 37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3728" y="4077072"/>
            <a:ext cx="4824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1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5696" y="3212976"/>
            <a:ext cx="5472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[SUBJECT THEME 2 HERE]</a:t>
            </a:r>
            <a:endParaRPr lang="en-GB" sz="2200" b="1" dirty="0">
              <a:solidFill>
                <a:prstClr val="white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Circular Arrow 5"/>
          <p:cNvSpPr/>
          <p:nvPr/>
        </p:nvSpPr>
        <p:spPr>
          <a:xfrm>
            <a:off x="395536" y="3429000"/>
            <a:ext cx="1584176" cy="1966282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1" name="Circular Arrow 40"/>
          <p:cNvSpPr/>
          <p:nvPr/>
        </p:nvSpPr>
        <p:spPr>
          <a:xfrm>
            <a:off x="6948264" y="3429000"/>
            <a:ext cx="1584176" cy="1966282"/>
          </a:xfrm>
          <a:prstGeom prst="circularArrow">
            <a:avLst/>
          </a:prstGeom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51520" y="3933056"/>
            <a:ext cx="8424936" cy="0"/>
          </a:xfrm>
          <a:prstGeom prst="line">
            <a:avLst/>
          </a:prstGeom>
          <a:ln w="889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93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Assessment: Successor Phase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99592" y="1844824"/>
            <a:ext cx="7128792" cy="1152128"/>
            <a:chOff x="827584" y="1844824"/>
            <a:chExt cx="7128792" cy="1152128"/>
          </a:xfrm>
        </p:grpSpPr>
        <p:grpSp>
          <p:nvGrpSpPr>
            <p:cNvPr id="4" name="Group 3"/>
            <p:cNvGrpSpPr/>
            <p:nvPr/>
          </p:nvGrpSpPr>
          <p:grpSpPr>
            <a:xfrm>
              <a:off x="827584" y="1844824"/>
              <a:ext cx="1440160" cy="1152128"/>
              <a:chOff x="827584" y="1844824"/>
              <a:chExt cx="1440160" cy="11521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27584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259632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A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16216" y="1844824"/>
              <a:ext cx="1440160" cy="1152128"/>
              <a:chOff x="611560" y="1844824"/>
              <a:chExt cx="1440160" cy="115212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D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72000" y="1844824"/>
              <a:ext cx="1440160" cy="1152128"/>
              <a:chOff x="4267200" y="1488171"/>
              <a:chExt cx="1440160" cy="115212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267200" y="1488171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71256" y="1612032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99792" y="1844824"/>
              <a:ext cx="1440160" cy="1152128"/>
              <a:chOff x="683568" y="1844824"/>
              <a:chExt cx="144016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3568" y="1844824"/>
                <a:ext cx="1440160" cy="11521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32157" y="1990001"/>
                <a:ext cx="5760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35968" y="4941168"/>
            <a:ext cx="7192416" cy="1152128"/>
            <a:chOff x="763960" y="3933056"/>
            <a:chExt cx="7192416" cy="1152128"/>
          </a:xfrm>
        </p:grpSpPr>
        <p:grpSp>
          <p:nvGrpSpPr>
            <p:cNvPr id="25" name="Group 24"/>
            <p:cNvGrpSpPr/>
            <p:nvPr/>
          </p:nvGrpSpPr>
          <p:grpSpPr>
            <a:xfrm>
              <a:off x="763960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6" name="Rectangle 25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E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627784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F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22482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G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516216" y="3933056"/>
              <a:ext cx="1440160" cy="1152128"/>
              <a:chOff x="611560" y="1844824"/>
              <a:chExt cx="1440160" cy="1152128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611560" y="1844824"/>
                <a:ext cx="1440160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43608" y="1990001"/>
                <a:ext cx="576064" cy="8617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5000" b="1" dirty="0">
                    <a:solidFill>
                      <a:prstClr val="white"/>
                    </a:solidFill>
                  </a:rPr>
                  <a:t>H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899592" y="3212976"/>
            <a:ext cx="7128792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[DEADLINE 2: Time and Date here]</a:t>
            </a:r>
            <a:endParaRPr lang="en-GB" sz="30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Submit: Report, Data, Code, Figures via </a:t>
            </a:r>
            <a:r>
              <a:rPr lang="en-GB" sz="2400" b="1" dirty="0" err="1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GitHub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GB" sz="24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[Presentations </a:t>
            </a: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on both phases throughout </a:t>
            </a:r>
            <a:r>
              <a:rPr lang="en-GB" sz="2400" b="1" dirty="0" smtClean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day]</a:t>
            </a:r>
            <a:endParaRPr lang="en-GB" sz="2400" b="1" dirty="0">
              <a:solidFill>
                <a:prstClr val="white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33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8143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Overview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[Put DAY, DATE here]: </a:t>
            </a: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Deadline for Phase 1 Submission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(Report, Code, Data, Figures, Data Management Plan, all licensed where appropriate)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[Put DAY, DATE here]:</a:t>
            </a:r>
            <a:r>
              <a:rPr lang="en-GB" sz="2200" b="1" dirty="0" smtClean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Deadline for Phase 2 Submission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 (Report, Code, Data, Figures, all licensed where appropriate)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 smtClean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[Put DAY, DATE here if required]: </a:t>
            </a: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30 min presentation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from each group, covering Phases 1 &amp; 2 and briefly discussing how reproducible you found your predecessors’ work</a:t>
            </a:r>
          </a:p>
        </p:txBody>
      </p:sp>
    </p:spTree>
    <p:extLst>
      <p:ext uri="{BB962C8B-B14F-4D97-AF65-F5344CB8AC3E}">
        <p14:creationId xmlns:p14="http://schemas.microsoft.com/office/powerpoint/2010/main" val="12490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7495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Assessment Criteria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124744"/>
            <a:ext cx="8863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4BACC6">
                    <a:lumMod val="20000"/>
                    <a:lumOff val="80000"/>
                  </a:srgbClr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Full details of assessment criteria can be found in today’s </a:t>
            </a:r>
            <a:r>
              <a:rPr lang="en-GB" sz="2400" b="1" dirty="0" err="1" smtClean="0">
                <a:solidFill>
                  <a:srgbClr val="4BACC6">
                    <a:lumMod val="20000"/>
                    <a:lumOff val="80000"/>
                  </a:srgbClr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handout</a:t>
            </a:r>
            <a:endParaRPr lang="en-GB" sz="2400" b="1" dirty="0">
              <a:solidFill>
                <a:srgbClr val="4BACC6">
                  <a:lumMod val="20000"/>
                  <a:lumOff val="80000"/>
                </a:srgbClr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221" y="2614260"/>
            <a:ext cx="8208912" cy="30469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Quality of written report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Quality of code, data and other submitted materials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prstClr val="white"/>
                </a:solidFill>
                <a:latin typeface="Aharoni" pitchFamily="2" charset="-79"/>
                <a:cs typeface="Aharoni" pitchFamily="2" charset="-79"/>
              </a:rPr>
              <a:t>Openness of the project: did you provide a coherent research story for your successors?</a:t>
            </a:r>
          </a:p>
        </p:txBody>
      </p:sp>
    </p:spTree>
    <p:extLst>
      <p:ext uri="{BB962C8B-B14F-4D97-AF65-F5344CB8AC3E}">
        <p14:creationId xmlns:p14="http://schemas.microsoft.com/office/powerpoint/2010/main" val="5955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496" y="10527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9" y="190962"/>
            <a:ext cx="6703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Lecture Schedule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867" y="1268760"/>
            <a:ext cx="88636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Data and Content Licensing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The Changing Face of Publication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Guest Lecture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3568" y="4653136"/>
            <a:ext cx="8424936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6931" y="3791362"/>
            <a:ext cx="6703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prstClr val="white"/>
                </a:solidFill>
                <a:effectLst>
                  <a:glow rad="228600">
                    <a:srgbClr val="8064A2">
                      <a:satMod val="175000"/>
                      <a:alpha val="40000"/>
                    </a:srgbClr>
                  </a:glow>
                </a:effectLst>
                <a:latin typeface="Aharoni" pitchFamily="2" charset="-79"/>
                <a:cs typeface="Aharoni" pitchFamily="2" charset="-79"/>
              </a:rPr>
              <a:t>Mini-Workshops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379" y="4869160"/>
            <a:ext cx="88636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Managing Your Code Using </a:t>
            </a:r>
            <a:r>
              <a:rPr lang="en-GB" sz="2200" b="1" dirty="0" err="1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GitHub</a:t>
            </a:r>
            <a:endParaRPr lang="en-GB" sz="2200" b="1" dirty="0">
              <a:solidFill>
                <a:srgbClr val="4BACC6">
                  <a:lumMod val="20000"/>
                  <a:lumOff val="80000"/>
                </a:srgbClr>
              </a:solidFill>
              <a:latin typeface="Aharoni" pitchFamily="2" charset="-79"/>
              <a:cs typeface="Aharoni" pitchFamily="2" charset="-79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b="1" dirty="0">
                <a:solidFill>
                  <a:srgbClr val="F79646">
                    <a:lumMod val="75000"/>
                  </a:srgbClr>
                </a:solidFill>
                <a:latin typeface="Aharoni" pitchFamily="2" charset="-79"/>
                <a:cs typeface="Aharoni" pitchFamily="2" charset="-79"/>
              </a:rPr>
              <a:t>Day/Date/Time: </a:t>
            </a:r>
            <a:r>
              <a:rPr lang="en-GB" sz="2200" b="1" dirty="0">
                <a:solidFill>
                  <a:srgbClr val="4BACC6">
                    <a:lumMod val="20000"/>
                    <a:lumOff val="80000"/>
                  </a:srgbClr>
                </a:solidFill>
                <a:latin typeface="Aharoni" pitchFamily="2" charset="-79"/>
                <a:cs typeface="Aharoni" pitchFamily="2" charset="-79"/>
              </a:rPr>
              <a:t>Data Management Plans</a:t>
            </a:r>
          </a:p>
        </p:txBody>
      </p:sp>
    </p:spTree>
    <p:extLst>
      <p:ext uri="{BB962C8B-B14F-4D97-AF65-F5344CB8AC3E}">
        <p14:creationId xmlns:p14="http://schemas.microsoft.com/office/powerpoint/2010/main" val="41042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447</Words>
  <Application>Microsoft Office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Kershaw</dc:creator>
  <cp:lastModifiedBy>Sophie Kershaw</cp:lastModifiedBy>
  <cp:revision>16</cp:revision>
  <dcterms:created xsi:type="dcterms:W3CDTF">2013-09-08T13:57:13Z</dcterms:created>
  <dcterms:modified xsi:type="dcterms:W3CDTF">2015-02-12T09:20:55Z</dcterms:modified>
</cp:coreProperties>
</file>