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61" r:id="rId4"/>
    <p:sldId id="262" r:id="rId5"/>
    <p:sldId id="263" r:id="rId6"/>
    <p:sldId id="274" r:id="rId7"/>
    <p:sldId id="268" r:id="rId8"/>
    <p:sldId id="278" r:id="rId9"/>
    <p:sldId id="259" r:id="rId10"/>
    <p:sldId id="265" r:id="rId11"/>
    <p:sldId id="271" r:id="rId12"/>
    <p:sldId id="269" r:id="rId13"/>
    <p:sldId id="279" r:id="rId14"/>
    <p:sldId id="277" r:id="rId15"/>
    <p:sldId id="280" r:id="rId16"/>
    <p:sldId id="282" r:id="rId17"/>
    <p:sldId id="283" r:id="rId18"/>
    <p:sldId id="281" r:id="rId19"/>
    <p:sldId id="284" r:id="rId20"/>
    <p:sldId id="285" r:id="rId21"/>
    <p:sldId id="27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7" Type="http://schemas.openxmlformats.org/officeDocument/2006/relationships/hyperlink" Target="http://opensource.org/licenses" TargetMode="External"/><Relationship Id="rId2" Type="http://schemas.openxmlformats.org/officeDocument/2006/relationships/hyperlink" Target="http://www.flick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choose/" TargetMode="External"/><Relationship Id="rId5" Type="http://schemas.openxmlformats.org/officeDocument/2006/relationships/hyperlink" Target="http://opendatahandbook.org/" TargetMode="External"/><Relationship Id="rId4" Type="http://schemas.openxmlformats.org/officeDocument/2006/relationships/hyperlink" Target="http://www.opendefiniti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reativecommons.org/FAQ" TargetMode="External"/><Relationship Id="rId2" Type="http://schemas.openxmlformats.org/officeDocument/2006/relationships/hyperlink" Target="http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845392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598897"/>
            <a:ext cx="90020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Data, Code &amp; Content Licensing</a:t>
            </a:r>
            <a:endParaRPr lang="en-GB" sz="3000" b="1" dirty="0" smtClean="0"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Facilitating Scientific Reproducibility &amp; Impact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2046548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slides authored by Sophie Kay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2013 </a:t>
            </a:r>
            <a:r>
              <a:rPr lang="en-GB" sz="17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(rev.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2015), CC-BY-4.0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http://creativecommons.org/licenses/by/4.0/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27784" y="5589240"/>
            <a:ext cx="64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The WHY and HOW of licensing your scientific outputs.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0" y="-243408"/>
            <a:ext cx="9180512" cy="511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" y="2622391"/>
            <a:ext cx="9175576" cy="2246769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  <a:latin typeface="Californian FB" pitchFamily="18" charset="0"/>
                <a:cs typeface="Aharoni" pitchFamily="2" charset="-79"/>
              </a:rPr>
              <a:t>“A piece of content or data is </a:t>
            </a:r>
            <a:r>
              <a:rPr lang="en-GB" sz="3500" b="1" dirty="0">
                <a:solidFill>
                  <a:schemeClr val="accent6"/>
                </a:solidFill>
                <a:latin typeface="Californian FB" pitchFamily="18" charset="0"/>
                <a:cs typeface="Aharoni" pitchFamily="2" charset="-79"/>
              </a:rPr>
              <a:t>open</a:t>
            </a:r>
            <a:r>
              <a:rPr lang="en-GB" sz="3500" b="1" dirty="0">
                <a:solidFill>
                  <a:schemeClr val="bg1"/>
                </a:solidFill>
                <a:latin typeface="Californian FB" pitchFamily="18" charset="0"/>
                <a:cs typeface="Aharoni" pitchFamily="2" charset="-79"/>
              </a:rPr>
              <a:t> if anyone is free to use, reuse, and redistribute it — subject only, at most, to the requirement to attribute and/or share-alike.”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0733" y="6165304"/>
            <a:ext cx="830977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8788" y="5157192"/>
            <a:ext cx="7495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is openness?</a:t>
            </a:r>
          </a:p>
        </p:txBody>
      </p:sp>
    </p:spTree>
    <p:extLst>
      <p:ext uri="{BB962C8B-B14F-4D97-AF65-F5344CB8AC3E}">
        <p14:creationId xmlns:p14="http://schemas.microsoft.com/office/powerpoint/2010/main" val="20914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0" y="2492896"/>
            <a:ext cx="385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Commercial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720" y="6093296"/>
            <a:ext cx="434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Derivative Works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8805" y="2343487"/>
            <a:ext cx="1038651" cy="854008"/>
            <a:chOff x="258806" y="1626694"/>
            <a:chExt cx="1038651" cy="854008"/>
          </a:xfrm>
        </p:grpSpPr>
        <p:sp>
          <p:nvSpPr>
            <p:cNvPr id="10" name="Rounded Rectangle 9"/>
            <p:cNvSpPr/>
            <p:nvPr/>
          </p:nvSpPr>
          <p:spPr>
            <a:xfrm>
              <a:off x="258806" y="1626694"/>
              <a:ext cx="1000826" cy="8540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28" y="1700808"/>
              <a:ext cx="973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BY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26992" y="273329"/>
            <a:ext cx="1008111" cy="851415"/>
            <a:chOff x="7020272" y="2937139"/>
            <a:chExt cx="973929" cy="676908"/>
          </a:xfrm>
        </p:grpSpPr>
        <p:sp>
          <p:nvSpPr>
            <p:cNvPr id="11" name="Rounded Rectangle 10"/>
            <p:cNvSpPr/>
            <p:nvPr/>
          </p:nvSpPr>
          <p:spPr>
            <a:xfrm>
              <a:off x="7020272" y="2937139"/>
              <a:ext cx="973929" cy="6769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3" y="2994386"/>
              <a:ext cx="973928" cy="56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NC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9051" y="4199022"/>
            <a:ext cx="1700661" cy="864096"/>
            <a:chOff x="-12623" y="4055006"/>
            <a:chExt cx="1700661" cy="864096"/>
          </a:xfrm>
        </p:grpSpPr>
        <p:sp>
          <p:nvSpPr>
            <p:cNvPr id="12" name="Rounded Rectangle 11"/>
            <p:cNvSpPr/>
            <p:nvPr/>
          </p:nvSpPr>
          <p:spPr>
            <a:xfrm>
              <a:off x="-12623" y="4055006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97" y="4133111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8011" y="4149080"/>
            <a:ext cx="1652541" cy="864096"/>
            <a:chOff x="323528" y="5517232"/>
            <a:chExt cx="1652541" cy="864096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5517232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5616888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SA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58580" y="6093296"/>
            <a:ext cx="24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Share Alike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0238" y="2493492"/>
            <a:ext cx="299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Attribution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442" y="3153162"/>
            <a:ext cx="7104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accent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CC Content Licensing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0" y="176906"/>
            <a:ext cx="2261857" cy="2261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4" y="243928"/>
            <a:ext cx="2340809" cy="2340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1" y="3933056"/>
            <a:ext cx="2173933" cy="217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138986" cy="2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50637" cy="357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520" y="3789040"/>
            <a:ext cx="84219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ublic </a:t>
            </a: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domain </a:t>
            </a: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dedication (to greatest possible legal extent worldwide)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Most open of all licensing arrangements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No one owns rights to the materials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38" y="407702"/>
            <a:ext cx="2805274" cy="280527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859" y="5661248"/>
            <a:ext cx="8288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Public 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96" y="6523022"/>
            <a:ext cx="8281668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87624" y="332656"/>
            <a:ext cx="2088232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b="1" dirty="0" smtClean="0">
                <a:solidFill>
                  <a:schemeClr val="bg1"/>
                </a:solidFill>
              </a:rPr>
              <a:t>CC0</a:t>
            </a:r>
          </a:p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</a:rPr>
              <a:t>o</a:t>
            </a:r>
            <a:r>
              <a:rPr lang="en-GB" sz="4000" dirty="0" smtClean="0">
                <a:solidFill>
                  <a:schemeClr val="bg1"/>
                </a:solidFill>
              </a:rPr>
              <a:t>r</a:t>
            </a:r>
            <a:r>
              <a:rPr lang="en-GB" sz="4000" b="1" dirty="0" smtClean="0">
                <a:solidFill>
                  <a:schemeClr val="bg1"/>
                </a:solidFill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</a:rPr>
              <a:t>CCZero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Licensing</a:t>
            </a:r>
          </a:p>
        </p:txBody>
      </p:sp>
    </p:spTree>
    <p:extLst>
      <p:ext uri="{BB962C8B-B14F-4D97-AF65-F5344CB8AC3E}">
        <p14:creationId xmlns:p14="http://schemas.microsoft.com/office/powerpoint/2010/main" val="612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700808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492896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718583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0965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3" action="ppaction://hlinkfile"/>
              </a:rPr>
              <a:t>opensource.org/licenses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382879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604335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papers,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Figshare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, DOIs, citable data…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25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0" y="1390710"/>
            <a:ext cx="9144000" cy="549741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628274" y="1756120"/>
            <a:ext cx="4096786" cy="1017604"/>
            <a:chOff x="-22790" y="-4892599"/>
            <a:chExt cx="3174309" cy="2016746"/>
          </a:xfrm>
        </p:grpSpPr>
        <p:sp>
          <p:nvSpPr>
            <p:cNvPr id="26" name="Rounded Rectangle 25"/>
            <p:cNvSpPr/>
            <p:nvPr/>
          </p:nvSpPr>
          <p:spPr>
            <a:xfrm>
              <a:off x="56067" y="-4892599"/>
              <a:ext cx="3095452" cy="2016746"/>
            </a:xfrm>
            <a:prstGeom prst="roundRect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790" y="-4863896"/>
              <a:ext cx="2381823" cy="173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700" b="1" dirty="0">
                  <a:solidFill>
                    <a:schemeClr val="bg1"/>
                  </a:solidFill>
                  <a:latin typeface="Cambria" pitchFamily="18" charset="0"/>
                </a:rPr>
                <a:t>When publishing data, </a:t>
              </a:r>
            </a:p>
            <a:p>
              <a:pPr algn="r"/>
              <a:r>
                <a:rPr lang="en-GB" sz="1700" b="1" dirty="0">
                  <a:solidFill>
                    <a:schemeClr val="bg1"/>
                  </a:solidFill>
                  <a:latin typeface="Cambria" pitchFamily="18" charset="0"/>
                </a:rPr>
                <a:t>make an explicit and robust statement of your wishes</a:t>
              </a:r>
              <a:endParaRPr lang="en-GB" sz="1700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524328" y="1590460"/>
            <a:ext cx="1061990" cy="1478500"/>
          </a:xfrm>
          <a:prstGeom prst="rect">
            <a:avLst/>
          </a:prstGeom>
          <a:noFill/>
        </p:spPr>
        <p:txBody>
          <a:bodyPr wrap="square" lIns="153336" tIns="76668" rIns="153336" bIns="76668" rtlCol="0">
            <a:spAutoFit/>
          </a:bodyPr>
          <a:lstStyle/>
          <a:p>
            <a:r>
              <a:rPr lang="en-GB" sz="8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</a:t>
            </a:r>
            <a:endParaRPr lang="en-GB" sz="8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6028" y="3971057"/>
            <a:ext cx="8868495" cy="1384995"/>
            <a:chOff x="2318508" y="2429791"/>
            <a:chExt cx="3365021" cy="1335153"/>
          </a:xfrm>
        </p:grpSpPr>
        <p:grpSp>
          <p:nvGrpSpPr>
            <p:cNvPr id="32" name="Group 31"/>
            <p:cNvGrpSpPr/>
            <p:nvPr/>
          </p:nvGrpSpPr>
          <p:grpSpPr>
            <a:xfrm>
              <a:off x="2318508" y="2478177"/>
              <a:ext cx="3168351" cy="1211942"/>
              <a:chOff x="228551" y="-4892599"/>
              <a:chExt cx="3095452" cy="2554547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28551" y="-4892599"/>
                <a:ext cx="3095452" cy="2554547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51" y="-4826701"/>
                <a:ext cx="2722133" cy="231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Explicit dedication of data underlying published science into the public domain via PDDL or </a:t>
                </a:r>
                <a:r>
                  <a:rPr lang="en-GB" sz="1700" b="1" dirty="0" err="1">
                    <a:solidFill>
                      <a:schemeClr val="bg1"/>
                    </a:solidFill>
                    <a:latin typeface="Cambria" pitchFamily="18" charset="0"/>
                  </a:rPr>
                  <a:t>CCZero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 is strongly recommended and ensures compliance with both the Science Commons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Protocol for Implementing Open Access Data 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and the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Open Knowledge/Data Definition.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035457" y="2429791"/>
              <a:ext cx="648072" cy="133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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66318" y="2708920"/>
            <a:ext cx="3758742" cy="1384995"/>
            <a:chOff x="2657635" y="908569"/>
            <a:chExt cx="2508660" cy="800938"/>
          </a:xfrm>
        </p:grpSpPr>
        <p:grpSp>
          <p:nvGrpSpPr>
            <p:cNvPr id="35" name="Group 34"/>
            <p:cNvGrpSpPr/>
            <p:nvPr/>
          </p:nvGrpSpPr>
          <p:grpSpPr>
            <a:xfrm>
              <a:off x="2657635" y="1007856"/>
              <a:ext cx="2508660" cy="613624"/>
              <a:chOff x="-78725" y="-4367855"/>
              <a:chExt cx="2405609" cy="2554549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-11629" y="-4367855"/>
                <a:ext cx="2338513" cy="2554549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-78725" y="-4367855"/>
                <a:ext cx="1791670" cy="211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Use a recognised </a:t>
                </a:r>
              </a:p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licence or waiver that is </a:t>
                </a:r>
              </a:p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appropriate for data</a:t>
                </a:r>
                <a:endParaRPr lang="en-GB" sz="1700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406851" y="908569"/>
              <a:ext cx="648072" cy="80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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4942" y="5369232"/>
            <a:ext cx="9541710" cy="1588160"/>
            <a:chOff x="125735" y="1889920"/>
            <a:chExt cx="2752137" cy="1688476"/>
          </a:xfrm>
        </p:grpSpPr>
        <p:grpSp>
          <p:nvGrpSpPr>
            <p:cNvPr id="29" name="Group 28"/>
            <p:cNvGrpSpPr/>
            <p:nvPr/>
          </p:nvGrpSpPr>
          <p:grpSpPr>
            <a:xfrm>
              <a:off x="125735" y="1889920"/>
              <a:ext cx="2448264" cy="1433267"/>
              <a:chOff x="56066" y="-4892599"/>
              <a:chExt cx="3429476" cy="269776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6067" y="-4892599"/>
                <a:ext cx="3429475" cy="2554546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066" y="-4799152"/>
                <a:ext cx="3035701" cy="260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If you want your data to be effectively used and added to by others, it should be open as defined by the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Open Knowledge Definition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: in particular, non-commercial and other restrictive clauses should not be used.</a:t>
                </a:r>
                <a:endParaRPr lang="en-GB" sz="1700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29800" y="1895614"/>
              <a:ext cx="648072" cy="168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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9" name="AutoShape 4" descr="data:image/jpeg;base64,/9j/4AAQSkZJRgABAQAAAQABAAD/2wCEAAkGBhAQEBAQERIQFBUQEBUREBAVFhYWFxUXFBUXFRgWEhYXHCYeGBkkGRgWHzAgJCcpLCwtFR4xNzAqNSYrLSoBCQoKBQUFDQUFDSkYEhgpKSkpKSkpKSkpKSkpKSkpKSkpKSkpKSkpKSkpKSkpKSkpKSkpKSkpKSkpKSkpKSkpKf/AABEIAOEA4QMBIgACEQEDEQH/xAAcAAEAAwEAAwEAAAAAAAAAAAAABgcIBQEDBAL/xABSEAABAwICBQQKDAsIAgMAAAABAAIDBBEFBwYSITFBEzJRgQgUGCJSYXFykbMjNUJUYnN0kqGiwdMkQ4KDk5SjsbLR0hUzRFNVY8LDhOElNGT/xAAUAQEAAAAAAAAAAAAAAAAAAAAA/8QAFBEBAAAAAAAAAAAAAAAAAAAAAP/aAAwDAQACEQMRAD8AvBERAREQEREBEXD0p00osNj5Sqmay4JZEO+kfbwGDafLuHEhB3FzMb0lo6JuvVVEUItcB7gHO8xvOd1AqhNL8/a2p1o6Idqx7Rr7HTOHnbmfki48JVhU1Ukr3SSPe97jdz3uLnE9JcdpQaIxrsh8OiuKeKeoI3OsImHrf331FDcR7I6veTyFPSxD4WvK4des0fQqkRBO6nO/G3nZVBg6GQwj6Swn6V8Ema2Muveun29BaP3BRNEEqbmnjI/x9R1kH94X2wZ044y34YXW4Oihd6SWX+lQhEFp0HZEYoywljpJRxuxzHelrrfVUuwfskKR9hVUs0XDWjc2VvlIOqQPJdZ+RBsTR/TvDq+wpqqJ7j+KJLJP0b7OPlAsu8sPBxG0cNyn2iWdWJ0Jax7+2ohs5KYkuA+BLzh16wHQg1GiiOheZ9BigDYn8nNbbTSWD9m8s4PHk29IClyAiIgIiICIiAiIgIiICIiAiKic3s4i4yYfh77NF2VNU087gY4SPc8C4b9w2bSHdzKzvjoy+loCyWcXbJPzo4TxDeEjx80HffaFQGJYnNUyvmnkfJI83c95JJ/kOgbgvlRARdHAdHqmumEFLE+V522G5o8J7jsa3xkgK9dDOx/poA2XEHdsSb+RaS2FvlOx0n0DxFBRWD6PVVY7UpoJpjx1GFwbfwiNjR4yQp7hHY+YrMAZjT044h79d/ojBb9ZaOo6KKFgjijZGxvNYxoa0eRrRYL3IKWouxqhH99XSO6RHE1noLnO/cupH2OWFjfPXE+fCPo5JWqiCq3djnhX+dXj85F9yvgrOxspT/dVlQzz2Mk/hLFcaIM74r2OdfHc089NMBuadaJx8gILfS5QHH9CMQoL9tUs0bRs5S2tH1SMu36VsZeHMBBBAIIsQdxHQUGHkWndMMkMOrQ58DRSTHaHxD2Nx+HFsHW3VPlVB6X6CVuFyalTH3rjaOdvfRyea7gfgmx8SDgxSua4OaS1zSHNcDYgjaCCNxVz5cZ7uYWUuKOLm7GsrPdN6BOBzh8Mbem+8UqiDb8MzXta9jg5rgHNc0gggi4II2EEcV+1mXKrNmTDHtpqkufRvdu2l0BJ58fS2+0s8pG24dpamqWSsZJG5r2PaHse03DmuFwWkbwQg9iIiAiIgIiICIiAiKM5h6ZswqhkqDYyO9jp4z7qRwNrjwQLuPibbeQggueGZppmnDaV9ppG/hMgO2NjhcRtPB7gbk8GnpdcZ9XurKx80j5ZHF75Hl73ne5zjck9a9KApfl5lvU4vL3t44IzaaoIuBx1GD3T7cOF7nhf0Ze6Cy4tViFt2xMs+omtzGX3DgXu2gDyncCtW4Ng0FHBHTU7AyOJtmtH0kni4naSdpJQfLoxopS4dAIKWMMbs13b3yOHupHe6P0DgANi66IgIiICIiAiIgIiIC+XEsMhqYnwzxskjkFnseLg/wAjxB3hfUiDNGaOUEmGl1VTa0lIT319r4CTuf4TOh/UeBNaLb8sTXtcxwDmuBa5pAIIIsQQdhBHBZmzfyyOGTdsU4JpZ3d6Np5F528mT4O8tPQCDuuQrlW1klmaaWRuHVT/AGCV1oHu3QyOPNJ4RuJ8gcb7i4qpUQbiRVvkpp//AGhSdrTOvUUjQHEnbJFubJ4yOa78k+6VkICIiAiIgIiICy3nNpl/aGIvYx14KS8MNtznA+ySDyuFgeIY1XvmnpT/AGdhlRM02kkHIQHiHyAjWHja0Of+QslIC99FRSTSRwxNLnyvayNg3uc42AHWV6FY2RdVQxYmHVTtWQsLKMu5nKP706zr7Hatw2+w6x42uF8aAaGx4VRR07bF57+okHu5CNpHwRzR4h0kqSIiAiIgIiICIq40zzqgwysko3000jo2scXtc0A67Q7YDt4oLHRQPQjNmHFTUiOnlj7Wh5Z2s5p1ht2C3HYox3SdL7zqPnsQXGipzuk6X3nUfPYndJ0vvOo+exBcaKnO6TpfedR89id0nS+86j57EFxr4cbwaGsp5aadutHMwseOPSC08HA2IPAgKqu6TpfedR89id0nS+86j57EFM6XaMy4bWTUku0xu7x9rB7DtY8eUeg3HBcZWFmjmHR4w2B8dNLFNCS3lHOYQ6M3Oq623Y6xHRrO6VXqDuaF6TyYbWwVbLkRutKwe7jdsezrG7oIB4LYFHVsmjjljcHMlY2Rjxuc1wDgR5QQsRrRvY+6UdsUMlG83fRO7y+8xSElvl1XB48QLQgtVERAREQEREGfOyL0h5Srp6Jp72mi5WQA/jJdwI8TA0j4wqoF29Nsa7cxGsqb3Es7yw/AadWP6gauIg9kEDnuaxgJc9wa1o3kuNgB1r3Ynhk1NNJBOx0ckTtV7HbwftBG0EbCCCNimOSuBdtYxTki7aYOqn/m7Bn7R0Z6lemY2WlPi8N9kdTG20NRbr1Jbc5l+tt7jiCFfZTZz6upQ4jJs2Ngq3HdwDJyeHQ87uPSL0WLcdwKoop309TGY5GHaDuI4OadzmngQrOymzkdS6lDXvLoNjYKg7TDwDX9MfQd7fJuDQiL8xyBwDmkEOALXA3BB2ggjeLL9ICIiAsu56e3dR8XB6pq1Esu56e3dR8XB6pqDs5Ac/FPkP2lVOVbGQHPxT5D9pVTlBPNG8mMRr6WKrhdTCOYOLA+Rwd3rnMNwGHi08V0u55xbwqP9K/7tW9kz7R0Hmy+vlU1QZs7nnFvCo/0r/u07nnFvCo/0r/u1pNEGbO55xbwqP8ASv8Au07nnFvCo/0r/u1pNEGbO55xbwqP9K/7tQHSHAZqGplpJwBJC4B2qbg3aHAtPEFpB61tFUB2R2BalTS1jRsnidDJYe6iN2k+Mtfb82gpxTfJzSDtPF6Yk2ZUE0sn52wZ6JBGeoqEL9xSlrmuaSC0hzSN4I2gjrQbfRc/R7FRV0lNUi3s8EcthwL2gkdRJHUuggIiIC4ummKdq4dWzg2MdNKWH4RaQz6xC7Sr/PWu5PBZ23sZpIYh+kEh+hhQZdREQXr2NmEWZXVZHOdHTsPRqgyPH1o/QrtVfZE4fyWCwO4zyyzH55jH0RhWCgi+nmgFNi8HJy95KwEwVAF3RnoPhMPFv7jYrLmk+i1ThtQ6mqWarm7WuG1kjeD43cWn0jcQCCFstcHTHQymxSnMFQ3aLmKUc+J3hMP7xuPosFFZVZvPw4tpKsufSONmu2l1OTxaN7o+lvDeOIOjqWqZKxkkbmvY9ocx7SC1wO0FpG8LIWmehVThVQYJ27DcwzDmSt6Wnp3XbvHWCZDlhmtLhTxDLrSUj3XdHvdETvfF+8t3HxFBqFF82G4lFUxMnge2SORusx7TcEfz4W3gggr6UBZdz09u6j4uD1TVqJZdz09u6j4uD1TUHZyA5+KfIftKqcq2MgOfinyH7SqnKDVmTPtHQebL6+VTVQrJn2joPNl9fKpqgIiICIiAq6z5wnl8Hkk40s0cw8hPJO+iS/5KsVcbTPD+2MOroQLmSkma0fC1CW/WsgxsiIg1BkTifLYNC3jTyywH53Kj6sgHUrCVL9jVXEw18HBksUoHxjXtPq2q6EBERAVTdkdPbDqZnh1gd82KT+oK2VTPZKP/AAegHTNKfQxv80FBryF4RBr7Lel5PCMOb00kT/0jeUP8Ski5GiEerh9C0+5o6ceiJgXXQEREHK0m0YpsRp301SzWY7a1w2OY7g+N3uXD/wBG4JCy5p9l9U4RPqSd/E8nkKgCzXjoPgvHFvouNq1ws+555kNqXnDKYgxQvvUS7DryN3MYfBad54nxDaETy4zMqMIlttkppHXmp79XKRX5r7dTrWPAjT+B45BWwMqKeQSRyC4cOB4tcN7XDiDuWLFKdAswanCJ9ePv4nkcvTk2a8dI8F44O9NxsQa5WXc9Pbuo+Lg9U1aM0Y0opsRp21NM/Wa7Y5p2OY7iyRvuXD6dhFwQVnPPT27qPi4PVNQdnIDn4p8h+0qpyrYyA5+KfIftKqcoNWZM+0dB5svr5VNVnLQ3PQ4dQwUfaQk5AOHKcuWa2tI5/N5M251t/BdrumHf6c39ZP3KC80VGd0w7/Tm/rJ+5TumHf6c39ZP3KC80VGd0w7/AE5v6yfuU7ph3+nN/WT9ygvNeHtBBB3HYetVrl3nGcXqzSmkENoXS6/LF/NLRbV5Nvhb78FZaDEVVAY5HsO9jyw+Vpt9i9S6mlEerXVjfBq5h6JXBctBcHY21Vqyti8Ola/5kgH/ADWglnLsc3f/ACk46aCT6JoFo1AREQFTHZKt9gw89E0o9LGfyVzqpOyQp74fSyeDWavz4pD/AMUGeEReQg2XolJrYfQu8KjgPpiYV1lHcu6nlMJw53/44WnysYGH6WqRICIonmPp7FhFIZDqumlu2mhPunAbXO46jbgnygcUEYzpzN7RiNDSv/CZmeyPadsEbuN+Ejhu4gbdne3zi1pJAG0nYAvfiFfLUSyTTPL5JXF73neSd5/9K5cjMstYsxWqZsBvRRuG8j8eR0A83xjW4NJCR5XZRw01G99dE2Sasj1ZIni4ijNiI/E+4BJG0EADm3NYZn5Uy4U8zw60lI93eyb3REnYyX9wduPiO/UK9VTTMlY6ORrXse0texwBa4HYQ4HeEGQdDNNKnCqgT07thsJoTzJW9Dh077O3j0g/VmTpLFiOIPq4Q4Nlihu129rmxta5p6bEHaN6k2auUD8PLqukDn0hN3N2l1OTwcd7o+h3DceBNYILZyA5+KfIftKqcq2MgOfinyH7SqnKCxdFskazEKSGsjnpmMmDi1r+U1hqvczbZpG9pXV7m/EPfNH+1/oVpZM+0dB5svr5VNUGeO5vxD3zR/tf6E7m/EPfNH+1/oWh0QZ47m/EPfNH+1/oTub8Q980f7X+haHRBU+V+UNVhVaaqaane0wPi1Y9e93OYb980C3elWwi8E2QYz0ql1q+td4VXO70yuK5S99dUGSWSQ75JHPP5RJ+1ehBanY5t/8AlZz0UEnroAtHLPfY3U966sk8GkDPnysP/BaEQEREBV3n1Q8pg0rv8ieGX0v5L/sViLgaf4Z2zhdfCBcupZC0dLmN12/WaEGPEREGpcjq8S4LTC9zC+WF3VI54+q9qnqpjsbMWvBW0p/Fysnb4xI3Ud6OTb85XJPO1jXPe4Naxpc9zjYNa0XJcTuAG26D4NItIIKCmlqqh2qyJt9m9x9yxg4uJ2D+SyXpjpbPidXJVTG1+9jjBu2NgJ1WN9JJPEkniu/mvmM7FanUjJFLASIGbRrncZXjpPAHcPGXX4mg+hs2K1bKaLY3nTS2uI4wdrj0ngBxJG7aQEhyjy2OKVHLTNIpadw5U7uVdvETT6C4jcDwLgVp+KNrWhrQAGgBrQLAAbAABuFl8WBYJDRU8VNA3VjibqtHE8S5x4uJuSekr70BERB+ZIw4FrgCHAhzSLgg7CCDvCyfmxgUFFitRBTt1I7Rvay9w0yMa4hvQLk2HBayWXc9Pbuo+Lg9U1B2cgOfinyH7SqnKtjIDn4p8h+0qpyg1Zkz7R0Hmy+vlU1UKyZ9o6DzZfXyqaoCIiAiIgLlaV4h2vQVk/GKlmePK2NxA9Nl1VAM8sWEGDTtvY1MkcDet2u76jHDrQZdK8IiC9uxpoyI8Qmtsc+GMHzRI4/xNV2KuMg8N5LB2Se+aiWbqBEI9X9KsdAREQF4cLryiDGWlODmjraqlIPsE72NvxaHHUPW2x61yla3ZDYByOIRVYHe1kQ1j/uQ2YfqGL6VVKCwsi8bFNi8THEBtVG+nJPSbPZ1lzA38pSPPHM3lnOwuld7Gx1quQHnvaf7pp8Fp39JFuBvTsE7mOa9jnNcxwcx7SQWuabgtI2gg7br8gEnpJQfVhWFzVU0dPAwvkleGMYOJPT0AC5JOwAErWGX2g0OE0jYGWdI+z6mbi99uHHUbuA8p3kqN5OZZjDoe2qhv4VO3mn8RGduoPhnYXdQ4G9loCIiAiIgLLuent3UfFweqatRLLuent3UfFweqag7OQHPxT5D9pVTlWxkBz8U+Q/aVU5QasyZ9o6DzZfXyqaqFZM+0dB5svr5VNUBERAREQFQ/ZI43eSjomnmMdUSDxvOozrAbJ84K93OABJIAAuSdw8ZWPtPdIv7QxGqqhzXyasXxbAGM2cLtAJ8ZKCPry0XNh1BeFLsqdH+3cWpIyLsjf2xLsuNWHv7HxFwa38pBp/RXCO1KGkprC8NPGx1uLg0a563XPWuqiICIiAiIgg+cejHb2FTagvJTfhMXSdQHXaOm8Zds4kNWVVuIhZNzT0OOGYjLG1toZvZqY8NRx2sHmOu3yBp4oIerLyEwqjnxImoN5IY+VpYyBque07XG+9zRZwHlPuVWi+3BcYlo6iGphdqyQvD2Hhs3h3S0i4I4glBtVFyNE9JocRpIquE7JG98y9zG8bHMd4wfSLHcQuugIiICIiAsvZ5sP8AbdRsP93B6pq1CiDPGQLTr4psP/0ftKqgwO8F3oK28lkELybaRglADs72X18qmiIgIiICIvTW1kcMb5pXBjI2F73nc1rRck9SCAZ4aXiiw50DHWmrbwtHER29ld80hv5y/BZiUkzB0wfildLUm4YPY6dh9xE0nVB8ZuXHxuPCyjaAtA9jtovyVNPiD299Uu5KEn/LjPfEeJ0mz80qR0awGWvq4KSLnTSBt+DRvc8+JrQXHyLYmE4ZHSwRU8Q1Y4Y2xsHiaLbek8SeJJQfWiIgIiICIiAoZmpoMMVoXMYBy8F5aY7Nrrd9GSeDwLeUNPBTNEGIJYnNcWuBBaSHNIsQRsIIO43X4V4Z6ZZm78VpWbDtrY2jd/vgdHhfO8Iqj0E5yqzFdhNTaQudTTkCdg26p3CVg8IcRxHjAtqSlqmSsZJG5r2SND2PabhzXC4II3ghYiVi5XZsy4W4U8+tJSOdfV3uhJ3ui6Wk7SzrFje4adRfLheKQ1UTJ4JGSRyC7HtNwf5EbiDtHFfUgIiICIiAiIgIiICIvzJIGgucQA0EucTYADaSSdwQfpZ5zszPFW44dSPvBG78Iladkz2nY1pG+NpG/iRfcAT9Wa+dPLh9DhzjyZuyeqGwyDcWQ9DOl3uuGza6mUBEVkZO5aHEpxU1DT2rA7aD+OeNojHwRvcerjcBYWQ+gRpac4hO20tUy0LTvZCbG/leQD5ob0lWwvAFl5QEREBERAREQEREHhzQQQQCCLEHcQelZ2zbyhdRl9bRMJpjd0sQ2mDpI6Yv4eOzatFLw5oIIO0HYQgw8ivbMrIoOL6rC2gHnSUW4HpNOdw8w7Oi2xqo2op3xucyRrmOYS1zHAtc0jeHA7QfEg72h2nlbhUmvTSd643kgdtjk85vA/CFj47bFoLQzObD8QDWSOFNObDkpXANcf8Aak2B3kNj4lltEG4kWRdHMy8UoAGwVL+TFvYZLSR2HANffVHmkKxMI7JOQACqo2O6XwvLfqPDv4kF7IqzouyCwiTn9tRefECP2bnLqMzrwM/4y3iMNQP+tBOEUIdnTgY/xo6oqg/9a+Csz8waPmvqJfEyFw9YWoLGRUpivZJxi4paJ7uh80gbbysYDf5wUA0hzlxesBaZ+QYd8dOOT+vcv+tZBoHS7MnD8MBE8odKBspo7OlPRcXsweNxHWs+6e5sVuKkxk8jT32U7Ce+tuMztmufFsGwbL7VCXOJJJJJJuSePlXhARFa+XGR81WWVNeHwwc5sPNlmHj4xsPSdp4WuHIOBlpljPi0we7WjpY3ezTcXW28nDfe88Tube54A6gwzDIqaGOCBjY44mhrGN3AD954knaSSSv1QUEUEbIYWNjjjbqsY0WDR4gvoQEREBERAREQEREBERAREQFFtM8t6DFW3nj1ZQLMqY7NkHQCdz2+J1/FZSlEGX9L8k8SodZ8Te2oRt5SIHXA+HFtcPydYeNV8WkbDw3hbhUe0i0Aw3ELmppo3PP41o1JOuRlnHyG4QY+RX3jXY3QuJNJVyM6GTMEg+ezVIHUVDMRyBxiL+7bTz/Fyhp9EoYgrdFKavK7GIjZ1BUnzG8p6slfA7QnExvoK4f+PN/Sg4qLst0MxI7qGtP/AI839K+umy3xeQgNoKwX8KJzB6XgII2isHD8isalPfQRwg+6klZ+6MuP0KW4P2Njthq6xo8JkDCfRJJa3zEFIqW6JZX4liRa6KEsiP8AiJbsjt0t2Xf+SD1LQujuUuE0NnMpmyPH42f2V3lAPeNPjDQphZBAdB8m6HDdWV47ZqG7RNIBqsP+1HtDfKbnoIU+REBERAREQEREBERAREQEREBERAREQEREBERB+XL9NREAr8BEQftERAREQEREBERAREQEREBERB//2Q=="/>
          <p:cNvSpPr>
            <a:spLocks noChangeAspect="1" noChangeArrowheads="1"/>
          </p:cNvSpPr>
          <p:nvPr/>
        </p:nvSpPr>
        <p:spPr bwMode="auto">
          <a:xfrm>
            <a:off x="254942" y="-1866435"/>
            <a:ext cx="3511919" cy="38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3336" tIns="76668" rIns="153336" bIns="76668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data:image/jpeg;base64,/9j/4AAQSkZJRgABAQAAAQABAAD/2wCEAAkGBhAQEBAQERIQFBUQEBUREBAVFhYWFxUXFBUXFRgWEhYXHCYeGBkkGRgWHzAgJCcpLCwtFR4xNzAqNSYrLSoBCQoKBQUFDQUFDSkYEhgpKSkpKSkpKSkpKSkpKSkpKSkpKSkpKSkpKSkpKSkpKSkpKSkpKSkpKSkpKSkpKSkpKf/AABEIAOEA4QMBIgACEQEDEQH/xAAcAAEAAwEAAwEAAAAAAAAAAAAABgcIBQEDBAL/xABSEAABAwICBQQKDAsIAgMAAAABAAIDBBEFBwYSITFBEzJRgQgUGCJSYXFykbMjNUJUYnN0kqGiwdMkQ4KDk5SjsbLR0hUzRFNVY8LDhOElNGT/xAAUAQEAAAAAAAAAAAAAAAAAAAAA/8QAFBEBAAAAAAAAAAAAAAAAAAAAAP/aAAwDAQACEQMRAD8AvBERAREQEREBEXD0p00osNj5Sqmay4JZEO+kfbwGDafLuHEhB3FzMb0lo6JuvVVEUItcB7gHO8xvOd1AqhNL8/a2p1o6Idqx7Rr7HTOHnbmfki48JVhU1Ukr3SSPe97jdz3uLnE9JcdpQaIxrsh8OiuKeKeoI3OsImHrf331FDcR7I6veTyFPSxD4WvK4des0fQqkRBO6nO/G3nZVBg6GQwj6Swn6V8Ema2Muveun29BaP3BRNEEqbmnjI/x9R1kH94X2wZ044y34YXW4Oihd6SWX+lQhEFp0HZEYoywljpJRxuxzHelrrfVUuwfskKR9hVUs0XDWjc2VvlIOqQPJdZ+RBsTR/TvDq+wpqqJ7j+KJLJP0b7OPlAsu8sPBxG0cNyn2iWdWJ0Jax7+2ohs5KYkuA+BLzh16wHQg1GiiOheZ9BigDYn8nNbbTSWD9m8s4PHk29IClyAiIgIiICIiAiIgIiICIiAiKic3s4i4yYfh77NF2VNU087gY4SPc8C4b9w2bSHdzKzvjoy+loCyWcXbJPzo4TxDeEjx80HffaFQGJYnNUyvmnkfJI83c95JJ/kOgbgvlRARdHAdHqmumEFLE+V522G5o8J7jsa3xkgK9dDOx/poA2XEHdsSb+RaS2FvlOx0n0DxFBRWD6PVVY7UpoJpjx1GFwbfwiNjR4yQp7hHY+YrMAZjT044h79d/ojBb9ZaOo6KKFgjijZGxvNYxoa0eRrRYL3IKWouxqhH99XSO6RHE1noLnO/cupH2OWFjfPXE+fCPo5JWqiCq3djnhX+dXj85F9yvgrOxspT/dVlQzz2Mk/hLFcaIM74r2OdfHc089NMBuadaJx8gILfS5QHH9CMQoL9tUs0bRs5S2tH1SMu36VsZeHMBBBAIIsQdxHQUGHkWndMMkMOrQ58DRSTHaHxD2Nx+HFsHW3VPlVB6X6CVuFyalTH3rjaOdvfRyea7gfgmx8SDgxSua4OaS1zSHNcDYgjaCCNxVz5cZ7uYWUuKOLm7GsrPdN6BOBzh8Mbem+8UqiDb8MzXta9jg5rgHNc0gggi4II2EEcV+1mXKrNmTDHtpqkufRvdu2l0BJ58fS2+0s8pG24dpamqWSsZJG5r2PaHse03DmuFwWkbwQg9iIiAiIgIiICIiAiKM5h6ZswqhkqDYyO9jp4z7qRwNrjwQLuPibbeQggueGZppmnDaV9ppG/hMgO2NjhcRtPB7gbk8GnpdcZ9XurKx80j5ZHF75Hl73ne5zjck9a9KApfl5lvU4vL3t44IzaaoIuBx1GD3T7cOF7nhf0Ze6Cy4tViFt2xMs+omtzGX3DgXu2gDyncCtW4Ng0FHBHTU7AyOJtmtH0kni4naSdpJQfLoxopS4dAIKWMMbs13b3yOHupHe6P0DgANi66IgIiICIiAiIgIiIC+XEsMhqYnwzxskjkFnseLg/wAjxB3hfUiDNGaOUEmGl1VTa0lIT319r4CTuf4TOh/UeBNaLb8sTXtcxwDmuBa5pAIIIsQQdhBHBZmzfyyOGTdsU4JpZ3d6Np5F528mT4O8tPQCDuuQrlW1klmaaWRuHVT/AGCV1oHu3QyOPNJ4RuJ8gcb7i4qpUQbiRVvkpp//AGhSdrTOvUUjQHEnbJFubJ4yOa78k+6VkICIiAiIgIiICy3nNpl/aGIvYx14KS8MNtznA+ySDyuFgeIY1XvmnpT/AGdhlRM02kkHIQHiHyAjWHja0Of+QslIC99FRSTSRwxNLnyvayNg3uc42AHWV6FY2RdVQxYmHVTtWQsLKMu5nKP706zr7Hatw2+w6x42uF8aAaGx4VRR07bF57+okHu5CNpHwRzR4h0kqSIiAiIgIiICIq40zzqgwysko3000jo2scXtc0A67Q7YDt4oLHRQPQjNmHFTUiOnlj7Wh5Z2s5p1ht2C3HYox3SdL7zqPnsQXGipzuk6X3nUfPYndJ0vvOo+exBcaKnO6TpfedR89id0nS+86j57EFxr4cbwaGsp5aadutHMwseOPSC08HA2IPAgKqu6TpfedR89id0nS+86j57EFM6XaMy4bWTUku0xu7x9rB7DtY8eUeg3HBcZWFmjmHR4w2B8dNLFNCS3lHOYQ6M3Oq623Y6xHRrO6VXqDuaF6TyYbWwVbLkRutKwe7jdsezrG7oIB4LYFHVsmjjljcHMlY2Rjxuc1wDgR5QQsRrRvY+6UdsUMlG83fRO7y+8xSElvl1XB48QLQgtVERAREQEREGfOyL0h5Srp6Jp72mi5WQA/jJdwI8TA0j4wqoF29Nsa7cxGsqb3Es7yw/AadWP6gauIg9kEDnuaxgJc9wa1o3kuNgB1r3Ynhk1NNJBOx0ckTtV7HbwftBG0EbCCCNimOSuBdtYxTki7aYOqn/m7Bn7R0Z6lemY2WlPi8N9kdTG20NRbr1Jbc5l+tt7jiCFfZTZz6upQ4jJs2Ngq3HdwDJyeHQ87uPSL0WLcdwKoop309TGY5GHaDuI4OadzmngQrOymzkdS6lDXvLoNjYKg7TDwDX9MfQd7fJuDQiL8xyBwDmkEOALXA3BB2ggjeLL9ICIiAsu56e3dR8XB6pq1Esu56e3dR8XB6pqDs5Ac/FPkP2lVOVbGQHPxT5D9pVTlBPNG8mMRr6WKrhdTCOYOLA+Rwd3rnMNwGHi08V0u55xbwqP9K/7tW9kz7R0Hmy+vlU1QZs7nnFvCo/0r/u07nnFvCo/0r/u1pNEGbO55xbwqP8ASv8Au07nnFvCo/0r/u1pNEGbO55xbwqP9K/7tQHSHAZqGplpJwBJC4B2qbg3aHAtPEFpB61tFUB2R2BalTS1jRsnidDJYe6iN2k+Mtfb82gpxTfJzSDtPF6Yk2ZUE0sn52wZ6JBGeoqEL9xSlrmuaSC0hzSN4I2gjrQbfRc/R7FRV0lNUi3s8EcthwL2gkdRJHUuggIiIC4ummKdq4dWzg2MdNKWH4RaQz6xC7Sr/PWu5PBZ23sZpIYh+kEh+hhQZdREQXr2NmEWZXVZHOdHTsPRqgyPH1o/QrtVfZE4fyWCwO4zyyzH55jH0RhWCgi+nmgFNi8HJy95KwEwVAF3RnoPhMPFv7jYrLmk+i1ThtQ6mqWarm7WuG1kjeD43cWn0jcQCCFstcHTHQymxSnMFQ3aLmKUc+J3hMP7xuPosFFZVZvPw4tpKsufSONmu2l1OTxaN7o+lvDeOIOjqWqZKxkkbmvY9ocx7SC1wO0FpG8LIWmehVThVQYJ27DcwzDmSt6Wnp3XbvHWCZDlhmtLhTxDLrSUj3XdHvdETvfF+8t3HxFBqFF82G4lFUxMnge2SORusx7TcEfz4W3gggr6UBZdz09u6j4uD1TVqJZdz09u6j4uD1TUHZyA5+KfIftKqcq2MgOfinyH7SqnKDVmTPtHQebL6+VTVQrJn2joPNl9fKpqgIiICIiAq6z5wnl8Hkk40s0cw8hPJO+iS/5KsVcbTPD+2MOroQLmSkma0fC1CW/WsgxsiIg1BkTifLYNC3jTyywH53Kj6sgHUrCVL9jVXEw18HBksUoHxjXtPq2q6EBERAVTdkdPbDqZnh1gd82KT+oK2VTPZKP/AAegHTNKfQxv80FBryF4RBr7Lel5PCMOb00kT/0jeUP8Ski5GiEerh9C0+5o6ceiJgXXQEREHK0m0YpsRp301SzWY7a1w2OY7g+N3uXD/wBG4JCy5p9l9U4RPqSd/E8nkKgCzXjoPgvHFvouNq1ws+555kNqXnDKYgxQvvUS7DryN3MYfBad54nxDaETy4zMqMIlttkppHXmp79XKRX5r7dTrWPAjT+B45BWwMqKeQSRyC4cOB4tcN7XDiDuWLFKdAswanCJ9ePv4nkcvTk2a8dI8F44O9NxsQa5WXc9Pbuo+Lg9U1aM0Y0opsRp21NM/Wa7Y5p2OY7iyRvuXD6dhFwQVnPPT27qPi4PVNQdnIDn4p8h+0qpyrYyA5+KfIftKqcoNWZM+0dB5svr5VNVnLQ3PQ4dQwUfaQk5AOHKcuWa2tI5/N5M251t/BdrumHf6c39ZP3KC80VGd0w7/Tm/rJ+5TumHf6c39ZP3KC80VGd0w7/AE5v6yfuU7ph3+nN/WT9ygvNeHtBBB3HYetVrl3nGcXqzSmkENoXS6/LF/NLRbV5Nvhb78FZaDEVVAY5HsO9jyw+Vpt9i9S6mlEerXVjfBq5h6JXBctBcHY21Vqyti8Ola/5kgH/ADWglnLsc3f/ACk46aCT6JoFo1AREQFTHZKt9gw89E0o9LGfyVzqpOyQp74fSyeDWavz4pD/AMUGeEReQg2XolJrYfQu8KjgPpiYV1lHcu6nlMJw53/44WnysYGH6WqRICIonmPp7FhFIZDqumlu2mhPunAbXO46jbgnygcUEYzpzN7RiNDSv/CZmeyPadsEbuN+Ejhu4gbdne3zi1pJAG0nYAvfiFfLUSyTTPL5JXF73neSd5/9K5cjMstYsxWqZsBvRRuG8j8eR0A83xjW4NJCR5XZRw01G99dE2Sasj1ZIni4ijNiI/E+4BJG0EADm3NYZn5Uy4U8zw60lI93eyb3REnYyX9wduPiO/UK9VTTMlY6ORrXse0texwBa4HYQ4HeEGQdDNNKnCqgT07thsJoTzJW9Dh077O3j0g/VmTpLFiOIPq4Q4Nlihu129rmxta5p6bEHaN6k2auUD8PLqukDn0hN3N2l1OTwcd7o+h3DceBNYILZyA5+KfIftKqcq2MgOfinyH7SqnKCxdFskazEKSGsjnpmMmDi1r+U1hqvczbZpG9pXV7m/EPfNH+1/oVpZM+0dB5svr5VNUGeO5vxD3zR/tf6E7m/EPfNH+1/oWh0QZ47m/EPfNH+1/oTub8Q980f7X+haHRBU+V+UNVhVaaqaane0wPi1Y9e93OYb980C3elWwi8E2QYz0ql1q+td4VXO70yuK5S99dUGSWSQ75JHPP5RJ+1ehBanY5t/8AlZz0UEnroAtHLPfY3U966sk8GkDPnysP/BaEQEREBV3n1Q8pg0rv8ieGX0v5L/sViLgaf4Z2zhdfCBcupZC0dLmN12/WaEGPEREGpcjq8S4LTC9zC+WF3VI54+q9qnqpjsbMWvBW0p/Fysnb4xI3Ud6OTb85XJPO1jXPe4Naxpc9zjYNa0XJcTuAG26D4NItIIKCmlqqh2qyJt9m9x9yxg4uJ2D+SyXpjpbPidXJVTG1+9jjBu2NgJ1WN9JJPEkniu/mvmM7FanUjJFLASIGbRrncZXjpPAHcPGXX4mg+hs2K1bKaLY3nTS2uI4wdrj0ngBxJG7aQEhyjy2OKVHLTNIpadw5U7uVdvETT6C4jcDwLgVp+KNrWhrQAGgBrQLAAbAABuFl8WBYJDRU8VNA3VjibqtHE8S5x4uJuSekr70BERB+ZIw4FrgCHAhzSLgg7CCDvCyfmxgUFFitRBTt1I7Rvay9w0yMa4hvQLk2HBayWXc9Pbuo+Lg9U1B2cgOfinyH7SqnKtjIDn4p8h+0qpyg1Zkz7R0Hmy+vlU1UKyZ9o6DzZfXyqaoCIiAiIgLlaV4h2vQVk/GKlmePK2NxA9Nl1VAM8sWEGDTtvY1MkcDet2u76jHDrQZdK8IiC9uxpoyI8Qmtsc+GMHzRI4/xNV2KuMg8N5LB2Se+aiWbqBEI9X9KsdAREQF4cLryiDGWlODmjraqlIPsE72NvxaHHUPW2x61yla3ZDYByOIRVYHe1kQ1j/uQ2YfqGL6VVKCwsi8bFNi8THEBtVG+nJPSbPZ1lzA38pSPPHM3lnOwuld7Gx1quQHnvaf7pp8Fp39JFuBvTsE7mOa9jnNcxwcx7SQWuabgtI2gg7br8gEnpJQfVhWFzVU0dPAwvkleGMYOJPT0AC5JOwAErWGX2g0OE0jYGWdI+z6mbi99uHHUbuA8p3kqN5OZZjDoe2qhv4VO3mn8RGduoPhnYXdQ4G9loCIiAiIgLLuent3UfFweqatRLLuent3UfFweqag7OQHPxT5D9pVTlWxkBz8U+Q/aVU5QasyZ9o6DzZfXyqaqFZM+0dB5svr5VNUBERAREQFQ/ZI43eSjomnmMdUSDxvOozrAbJ84K93OABJIAAuSdw8ZWPtPdIv7QxGqqhzXyasXxbAGM2cLtAJ8ZKCPry0XNh1BeFLsqdH+3cWpIyLsjf2xLsuNWHv7HxFwa38pBp/RXCO1KGkprC8NPGx1uLg0a563XPWuqiICIiAiIgg+cejHb2FTagvJTfhMXSdQHXaOm8Zds4kNWVVuIhZNzT0OOGYjLG1toZvZqY8NRx2sHmOu3yBp4oIerLyEwqjnxImoN5IY+VpYyBque07XG+9zRZwHlPuVWi+3BcYlo6iGphdqyQvD2Hhs3h3S0i4I4glBtVFyNE9JocRpIquE7JG98y9zG8bHMd4wfSLHcQuugIiICIiAsvZ5sP8AbdRsP93B6pq1CiDPGQLTr4psP/0ftKqgwO8F3oK28lkELybaRglADs72X18qmiIgIiICIvTW1kcMb5pXBjI2F73nc1rRck9SCAZ4aXiiw50DHWmrbwtHER29ld80hv5y/BZiUkzB0wfildLUm4YPY6dh9xE0nVB8ZuXHxuPCyjaAtA9jtovyVNPiD299Uu5KEn/LjPfEeJ0mz80qR0awGWvq4KSLnTSBt+DRvc8+JrQXHyLYmE4ZHSwRU8Q1Y4Y2xsHiaLbek8SeJJQfWiIgIiICIiAoZmpoMMVoXMYBy8F5aY7Nrrd9GSeDwLeUNPBTNEGIJYnNcWuBBaSHNIsQRsIIO43X4V4Z6ZZm78VpWbDtrY2jd/vgdHhfO8Iqj0E5yqzFdhNTaQudTTkCdg26p3CVg8IcRxHjAtqSlqmSsZJG5r2SND2PabhzXC4II3ghYiVi5XZsy4W4U8+tJSOdfV3uhJ3ui6Wk7SzrFje4adRfLheKQ1UTJ4JGSRyC7HtNwf5EbiDtHFfUgIiICIiAiIgIiICIvzJIGgucQA0EucTYADaSSdwQfpZ5zszPFW44dSPvBG78Iladkz2nY1pG+NpG/iRfcAT9Wa+dPLh9DhzjyZuyeqGwyDcWQ9DOl3uuGza6mUBEVkZO5aHEpxU1DT2rA7aD+OeNojHwRvcerjcBYWQ+gRpac4hO20tUy0LTvZCbG/leQD5ob0lWwvAFl5QEREBERAREQEREHhzQQQQCCLEHcQelZ2zbyhdRl9bRMJpjd0sQ2mDpI6Yv4eOzatFLw5oIIO0HYQgw8ivbMrIoOL6rC2gHnSUW4HpNOdw8w7Oi2xqo2op3xucyRrmOYS1zHAtc0jeHA7QfEg72h2nlbhUmvTSd643kgdtjk85vA/CFj47bFoLQzObD8QDWSOFNObDkpXANcf8Aak2B3kNj4lltEG4kWRdHMy8UoAGwVL+TFvYZLSR2HANffVHmkKxMI7JOQACqo2O6XwvLfqPDv4kF7IqzouyCwiTn9tRefECP2bnLqMzrwM/4y3iMNQP+tBOEUIdnTgY/xo6oqg/9a+Csz8waPmvqJfEyFw9YWoLGRUpivZJxi4paJ7uh80gbbysYDf5wUA0hzlxesBaZ+QYd8dOOT+vcv+tZBoHS7MnD8MBE8odKBspo7OlPRcXsweNxHWs+6e5sVuKkxk8jT32U7Ce+tuMztmufFsGwbL7VCXOJJJJJJuSePlXhARFa+XGR81WWVNeHwwc5sPNlmHj4xsPSdp4WuHIOBlpljPi0we7WjpY3ezTcXW28nDfe88Tube54A6gwzDIqaGOCBjY44mhrGN3AD954knaSSSv1QUEUEbIYWNjjjbqsY0WDR4gvoQEREBERAREQEREBERAREQFFtM8t6DFW3nj1ZQLMqY7NkHQCdz2+J1/FZSlEGX9L8k8SodZ8Te2oRt5SIHXA+HFtcPydYeNV8WkbDw3hbhUe0i0Aw3ELmppo3PP41o1JOuRlnHyG4QY+RX3jXY3QuJNJVyM6GTMEg+ezVIHUVDMRyBxiL+7bTz/Fyhp9EoYgrdFKavK7GIjZ1BUnzG8p6slfA7QnExvoK4f+PN/Sg4qLst0MxI7qGtP/AI839K+umy3xeQgNoKwX8KJzB6XgII2isHD8isalPfQRwg+6klZ+6MuP0KW4P2Njthq6xo8JkDCfRJJa3zEFIqW6JZX4liRa6KEsiP8AiJbsjt0t2Xf+SD1LQujuUuE0NnMpmyPH42f2V3lAPeNPjDQphZBAdB8m6HDdWV47ZqG7RNIBqsP+1HtDfKbnoIU+REBERAREQEREBERAREQEREBERAREQEREBERB+XL9NREAr8BEQftERAREQEREBERAREQEREBERB//2Q=="/>
          <p:cNvSpPr>
            <a:spLocks noChangeAspect="1" noChangeArrowheads="1"/>
          </p:cNvSpPr>
          <p:nvPr/>
        </p:nvSpPr>
        <p:spPr bwMode="auto">
          <a:xfrm>
            <a:off x="504678" y="-1589926"/>
            <a:ext cx="3511919" cy="38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3336" tIns="76668" rIns="153336" bIns="76668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733822" y="188640"/>
            <a:ext cx="308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Berlin Sans FB" pitchFamily="34" charset="0"/>
                <a:cs typeface="Aharoni" pitchFamily="2" charset="-79"/>
              </a:rPr>
              <a:t>Wording 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by Peter Murray-Rust, Cameron </a:t>
            </a:r>
            <a:r>
              <a:rPr lang="en-GB" dirty="0" err="1">
                <a:latin typeface="Berlin Sans FB" pitchFamily="34" charset="0"/>
                <a:cs typeface="Aharoni" pitchFamily="2" charset="-79"/>
              </a:rPr>
              <a:t>Neylon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, Rufus Pollock, John </a:t>
            </a:r>
            <a:r>
              <a:rPr lang="en-GB" dirty="0" err="1">
                <a:latin typeface="Berlin Sans FB" pitchFamily="34" charset="0"/>
                <a:cs typeface="Aharoni" pitchFamily="2" charset="-79"/>
              </a:rPr>
              <a:t>Wilbanks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, </a:t>
            </a:r>
            <a:endParaRPr lang="en-GB" dirty="0" smtClean="0">
              <a:latin typeface="Berlin Sans FB" pitchFamily="34" charset="0"/>
              <a:cs typeface="Aharoni" pitchFamily="2" charset="-79"/>
            </a:endParaRPr>
          </a:p>
          <a:p>
            <a:r>
              <a:rPr lang="en-GB" dirty="0" smtClean="0">
                <a:latin typeface="Berlin Sans FB" pitchFamily="34" charset="0"/>
                <a:cs typeface="Aharoni" pitchFamily="2" charset="-79"/>
              </a:rPr>
              <a:t>2010-02-09</a:t>
            </a:r>
            <a:endParaRPr lang="en-GB" dirty="0">
              <a:latin typeface="Berlin Sans FB" pitchFamily="34" charset="0"/>
              <a:cs typeface="Aharoni" pitchFamily="2" charset="-79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36512" y="162880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188640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Panton Principles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52536" y="930786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rgbClr val="95CCD7"/>
                </a:solidFill>
                <a:effectLst/>
                <a:latin typeface="Adobe Garamond Pro Bold" pitchFamily="18" charset="0"/>
                <a:cs typeface="Aharoni" pitchFamily="2" charset="-79"/>
              </a:rPr>
              <a:t>http://pantonprinciples.org</a:t>
            </a:r>
            <a:endParaRPr lang="en-GB" sz="3200" dirty="0" smtClean="0">
              <a:solidFill>
                <a:schemeClr val="bg1"/>
              </a:solidFill>
              <a:effectLst/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Code Licensing</a:t>
            </a:r>
          </a:p>
        </p:txBody>
      </p:sp>
    </p:spTree>
    <p:extLst>
      <p:ext uri="{BB962C8B-B14F-4D97-AF65-F5344CB8AC3E}">
        <p14:creationId xmlns:p14="http://schemas.microsoft.com/office/powerpoint/2010/main" val="2101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927860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708920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934607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31261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3" action="ppaction://hlinkfile"/>
              </a:rPr>
              <a:t>opensource.org/licenses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598903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Pointers for OS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Separate category from data and content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Licence wording needs to go at the top of each file you upload to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GitHub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4167371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site opensource.org/licenses provides listings and licence wording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5447546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Don’t forget to include author names and citation requirements where appropriate</a:t>
            </a:r>
          </a:p>
        </p:txBody>
      </p:sp>
    </p:spTree>
    <p:extLst>
      <p:ext uri="{BB962C8B-B14F-4D97-AF65-F5344CB8AC3E}">
        <p14:creationId xmlns:p14="http://schemas.microsoft.com/office/powerpoint/2010/main" val="17088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www.sciencecodemanifesto.org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81366" cy="4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Will Licensing Achieve?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Instil confidence in others as to the terms of reuse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Support your own wishes for reuse with a legal declaration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832573"/>
            <a:ext cx="698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Enhance your research impact by fostering reuse of your work and inviting collaboration (stronger research network)</a:t>
            </a:r>
            <a:endParaRPr lang="en-GB" sz="25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1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3699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Licensing for Phase 1 &amp;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Discuss in your groups the licensing options available to you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appropriate licences for your code, your data and your content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239379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Implement your chosen licenses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5229200"/>
            <a:ext cx="698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Your materials will need to be sufficiently open for your successors to build on them in this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</p:spTree>
    <p:extLst>
      <p:ext uri="{BB962C8B-B14F-4D97-AF65-F5344CB8AC3E}">
        <p14:creationId xmlns:p14="http://schemas.microsoft.com/office/powerpoint/2010/main" val="36629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207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Useful Tools and Sites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196752"/>
            <a:ext cx="83562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General Examples</a:t>
            </a:r>
          </a:p>
          <a:p>
            <a:r>
              <a:rPr lang="en-GB" dirty="0" smtClean="0"/>
              <a:t>A few familiar sites may make a bit more sense now: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hlinkClick r:id="rId2"/>
              </a:rPr>
              <a:t>Flickr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hlinkClick r:id="rId3"/>
              </a:rPr>
              <a:t>YouTube</a:t>
            </a:r>
            <a:endParaRPr lang="en-GB" dirty="0" smtClean="0"/>
          </a:p>
          <a:p>
            <a:endParaRPr lang="en-GB" dirty="0"/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Data and/or Content  Licensing</a:t>
            </a:r>
            <a:r>
              <a:rPr lang="en-GB" sz="24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GB" dirty="0" smtClean="0"/>
              <a:t>Lists of Open Definition conformant licenses:  </a:t>
            </a:r>
            <a:r>
              <a:rPr lang="en-GB" b="1" dirty="0" smtClean="0">
                <a:hlinkClick r:id="rId4"/>
              </a:rPr>
              <a:t>www.opendefinition.org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Open Data Handbook</a:t>
            </a:r>
            <a:r>
              <a:rPr lang="en-GB" dirty="0"/>
              <a:t>: </a:t>
            </a:r>
            <a:r>
              <a:rPr lang="en-GB" b="1" dirty="0">
                <a:hlinkClick r:id="rId5"/>
              </a:rPr>
              <a:t>http://opendatahandbook.org</a:t>
            </a:r>
            <a:r>
              <a:rPr lang="en-GB" b="1" dirty="0" smtClean="0">
                <a:hlinkClick r:id="rId5"/>
              </a:rPr>
              <a:t>/</a:t>
            </a:r>
            <a:endParaRPr lang="en-GB" b="1" dirty="0" smtClean="0"/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Content Licensing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</a:t>
            </a:r>
          </a:p>
          <a:p>
            <a:r>
              <a:rPr lang="en-GB" dirty="0" smtClean="0"/>
              <a:t>Creative </a:t>
            </a:r>
            <a:r>
              <a:rPr lang="en-GB" dirty="0"/>
              <a:t>Commons </a:t>
            </a:r>
            <a:r>
              <a:rPr lang="en-GB" dirty="0" smtClean="0"/>
              <a:t>licence selection tool: </a:t>
            </a:r>
            <a:r>
              <a:rPr lang="en-GB" b="1" dirty="0">
                <a:hlinkClick r:id="rId6"/>
              </a:rPr>
              <a:t>http://creativecommons.org/choose</a:t>
            </a:r>
            <a:r>
              <a:rPr lang="en-GB" b="1" dirty="0" smtClean="0">
                <a:hlinkClick r:id="rId6"/>
              </a:rPr>
              <a:t>/</a:t>
            </a:r>
            <a:r>
              <a:rPr lang="en-GB" b="1" dirty="0" smtClean="0"/>
              <a:t> </a:t>
            </a:r>
          </a:p>
          <a:p>
            <a:endParaRPr lang="en-GB" dirty="0" smtClean="0"/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Licences for open source code</a:t>
            </a:r>
          </a:p>
          <a:p>
            <a:r>
              <a:rPr lang="en-GB" dirty="0"/>
              <a:t>Lists of Open </a:t>
            </a:r>
            <a:r>
              <a:rPr lang="en-GB" dirty="0" smtClean="0"/>
              <a:t>Source Definition </a:t>
            </a:r>
            <a:r>
              <a:rPr lang="en-GB" dirty="0"/>
              <a:t>conformant licenses: </a:t>
            </a:r>
            <a:r>
              <a:rPr lang="en-GB" dirty="0" smtClean="0"/>
              <a:t> </a:t>
            </a:r>
            <a:r>
              <a:rPr lang="en-GB" b="1" dirty="0" smtClean="0">
                <a:hlinkClick r:id="rId7"/>
              </a:rPr>
              <a:t>http</a:t>
            </a:r>
            <a:r>
              <a:rPr lang="en-GB" b="1" dirty="0">
                <a:hlinkClick r:id="rId7"/>
              </a:rPr>
              <a:t>://</a:t>
            </a:r>
            <a:r>
              <a:rPr lang="en-GB" b="1" dirty="0" smtClean="0">
                <a:hlinkClick r:id="rId7"/>
              </a:rPr>
              <a:t>opensource.org/licenses</a:t>
            </a:r>
            <a:endParaRPr lang="en-GB" b="1" dirty="0" smtClean="0"/>
          </a:p>
          <a:p>
            <a:endParaRPr lang="en-GB" dirty="0"/>
          </a:p>
          <a:p>
            <a:r>
              <a:rPr lang="en-GB" i="1" dirty="0" smtClean="0"/>
              <a:t>e.g. GNU General Public Licence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Users must cite you, and explicitly state when they have modified the code;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The licence delivers legal permission to use and copy the code.</a:t>
            </a:r>
          </a:p>
        </p:txBody>
      </p:sp>
    </p:spTree>
    <p:extLst>
      <p:ext uri="{BB962C8B-B14F-4D97-AF65-F5344CB8AC3E}">
        <p14:creationId xmlns:p14="http://schemas.microsoft.com/office/powerpoint/2010/main" val="570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4399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712" y="1909281"/>
            <a:ext cx="7128792" cy="1879759"/>
            <a:chOff x="1979712" y="1628800"/>
            <a:chExt cx="7128792" cy="187975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79712" y="2420888"/>
              <a:ext cx="7128792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7783" y="2492896"/>
              <a:ext cx="64807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0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L</a:t>
              </a:r>
              <a:r>
                <a:rPr lang="en-GB" sz="3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egal openness = appropriate licence</a:t>
              </a:r>
              <a:endPara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5083" y="1628800"/>
              <a:ext cx="706342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License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496" y="3356992"/>
            <a:ext cx="8928992" cy="1951767"/>
            <a:chOff x="35496" y="3573016"/>
            <a:chExt cx="8928992" cy="19517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496" y="4437112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512" y="4509120"/>
              <a:ext cx="8784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Availability + Ease of download = Technical openness</a:t>
              </a:r>
              <a:endPara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3573016"/>
              <a:ext cx="7200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Release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5231522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Promote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95536" y="6093296"/>
            <a:ext cx="8784976" cy="22066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267" y="6115362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Let people know about your licensed materials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44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Three Steps of Licensing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Ensure you have permission from all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rightsholders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 licence that is appropriate for your material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667652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Declare your chosen licence clearly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embed this info into file </a:t>
            </a:r>
            <a:r>
              <a:rPr lang="en-GB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metatags</a:t>
            </a: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include a hyperlink to the license’s online listing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requiring attribution, state the form of citation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927860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708920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934607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31261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solidFill>
                  <a:srgbClr val="FFC000"/>
                </a:solidFill>
                <a:hlinkClick r:id="rId3"/>
              </a:rPr>
              <a:t>www.opensource.org/licenses</a:t>
            </a:r>
            <a:r>
              <a:rPr lang="en-GB" b="1" dirty="0" smtClean="0">
                <a:solidFill>
                  <a:srgbClr val="FFC000"/>
                </a:solidFill>
              </a:rPr>
              <a:t> 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598903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Three Steps of Licensing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Ensure you have permission from all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rightsholders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 licence that is appropriate for your material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667652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Declare your chosen licence clearly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embed this info into file </a:t>
            </a:r>
            <a:r>
              <a:rPr lang="en-GB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metatags</a:t>
            </a: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include a hyperlink to the license’s online listing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requiring attribution, state the form of citation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1" y="2780928"/>
            <a:ext cx="8863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What is Creative Commons?</a:t>
            </a:r>
          </a:p>
          <a:p>
            <a:r>
              <a:rPr lang="en-GB" sz="2000" dirty="0">
                <a:solidFill>
                  <a:schemeClr val="bg1"/>
                </a:solidFill>
              </a:rPr>
              <a:t>Creative Commons is a </a:t>
            </a:r>
            <a:r>
              <a:rPr lang="en-GB" sz="2000" dirty="0" err="1">
                <a:solidFill>
                  <a:schemeClr val="bg1"/>
                </a:solidFill>
              </a:rPr>
              <a:t>nonprofit</a:t>
            </a:r>
            <a:r>
              <a:rPr lang="en-GB" sz="2000" dirty="0">
                <a:solidFill>
                  <a:schemeClr val="bg1"/>
                </a:solidFill>
              </a:rPr>
              <a:t> organization that enables the sharing and use of creativity and knowledge through free legal tools. 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Our free, easy-to-use 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copyright licenses</a:t>
            </a:r>
            <a:r>
              <a:rPr lang="en-GB" sz="2000" dirty="0">
                <a:solidFill>
                  <a:schemeClr val="bg1"/>
                </a:solidFill>
              </a:rPr>
              <a:t> provide a simple, standardized way to give the public permission to share and use your creative work — on conditions of your choice. CC licenses let you easily change your copyright terms from the default of “all rights reserved” to “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some rights reserved</a:t>
            </a:r>
            <a:r>
              <a:rPr lang="en-GB" sz="2000" dirty="0">
                <a:solidFill>
                  <a:schemeClr val="bg1"/>
                </a:solidFill>
              </a:rPr>
              <a:t>.” 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i="1" dirty="0" smtClean="0">
                <a:solidFill>
                  <a:schemeClr val="bg1"/>
                </a:solidFill>
              </a:rPr>
              <a:t>Wording from creativecommons.org, January 2013 (CC-BY-3.0)</a:t>
            </a:r>
            <a:endParaRPr lang="en-GB" sz="20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rrors.creativecommons.org/presskit/logos/cc.logo.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9413"/>
            <a:ext cx="8100392" cy="19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Content Licensing</a:t>
            </a:r>
          </a:p>
        </p:txBody>
      </p:sp>
    </p:spTree>
    <p:extLst>
      <p:ext uri="{BB962C8B-B14F-4D97-AF65-F5344CB8AC3E}">
        <p14:creationId xmlns:p14="http://schemas.microsoft.com/office/powerpoint/2010/main" val="12850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0" y="2492896"/>
            <a:ext cx="385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Commercial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720" y="6093296"/>
            <a:ext cx="434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Derivative Works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8805" y="2343487"/>
            <a:ext cx="1038651" cy="854008"/>
            <a:chOff x="258806" y="1626694"/>
            <a:chExt cx="1038651" cy="854008"/>
          </a:xfrm>
        </p:grpSpPr>
        <p:sp>
          <p:nvSpPr>
            <p:cNvPr id="10" name="Rounded Rectangle 9"/>
            <p:cNvSpPr/>
            <p:nvPr/>
          </p:nvSpPr>
          <p:spPr>
            <a:xfrm>
              <a:off x="258806" y="1626694"/>
              <a:ext cx="1000826" cy="8540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28" y="1700808"/>
              <a:ext cx="973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BY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26992" y="273329"/>
            <a:ext cx="1008111" cy="851415"/>
            <a:chOff x="7020272" y="2937139"/>
            <a:chExt cx="973929" cy="676908"/>
          </a:xfrm>
        </p:grpSpPr>
        <p:sp>
          <p:nvSpPr>
            <p:cNvPr id="11" name="Rounded Rectangle 10"/>
            <p:cNvSpPr/>
            <p:nvPr/>
          </p:nvSpPr>
          <p:spPr>
            <a:xfrm>
              <a:off x="7020272" y="2937139"/>
              <a:ext cx="973929" cy="6769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3" y="2994386"/>
              <a:ext cx="973928" cy="56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NC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9051" y="4199022"/>
            <a:ext cx="1700661" cy="864096"/>
            <a:chOff x="-12623" y="4055006"/>
            <a:chExt cx="1700661" cy="864096"/>
          </a:xfrm>
        </p:grpSpPr>
        <p:sp>
          <p:nvSpPr>
            <p:cNvPr id="12" name="Rounded Rectangle 11"/>
            <p:cNvSpPr/>
            <p:nvPr/>
          </p:nvSpPr>
          <p:spPr>
            <a:xfrm>
              <a:off x="-12623" y="4055006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97" y="4133111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8011" y="4149080"/>
            <a:ext cx="1652541" cy="864096"/>
            <a:chOff x="323528" y="5517232"/>
            <a:chExt cx="1652541" cy="864096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5517232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5616888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SA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58580" y="6093296"/>
            <a:ext cx="24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Share Alike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0238" y="2493492"/>
            <a:ext cx="299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Attribution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441" y="3153162"/>
            <a:ext cx="730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accent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CC Content Licensing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0" y="176906"/>
            <a:ext cx="2261857" cy="2261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4" y="243928"/>
            <a:ext cx="2340809" cy="2340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1" y="3933056"/>
            <a:ext cx="2173933" cy="217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138986" cy="2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956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150</cp:revision>
  <dcterms:created xsi:type="dcterms:W3CDTF">2012-11-29T10:15:51Z</dcterms:created>
  <dcterms:modified xsi:type="dcterms:W3CDTF">2015-02-12T08:47:49Z</dcterms:modified>
</cp:coreProperties>
</file>