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>
                <a:solidFill>
                  <a:prstClr val="white">
                    <a:tint val="75000"/>
                  </a:prstClr>
                </a:solidFill>
              </a:rPr>
              <a:pPr/>
              <a:t>08/09/2013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42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>
                <a:solidFill>
                  <a:prstClr val="white">
                    <a:tint val="75000"/>
                  </a:prstClr>
                </a:solidFill>
              </a:rPr>
              <a:pPr/>
              <a:t>08/09/2013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4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>
                <a:solidFill>
                  <a:prstClr val="white">
                    <a:tint val="75000"/>
                  </a:prstClr>
                </a:solidFill>
              </a:rPr>
              <a:pPr/>
              <a:t>08/09/2013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73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>
                <a:solidFill>
                  <a:prstClr val="white">
                    <a:tint val="75000"/>
                  </a:prstClr>
                </a:solidFill>
              </a:rPr>
              <a:pPr/>
              <a:t>08/09/2013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87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>
                <a:solidFill>
                  <a:prstClr val="white">
                    <a:tint val="75000"/>
                  </a:prstClr>
                </a:solidFill>
              </a:rPr>
              <a:pPr/>
              <a:t>08/09/2013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79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>
                <a:solidFill>
                  <a:prstClr val="white">
                    <a:tint val="75000"/>
                  </a:prstClr>
                </a:solidFill>
              </a:rPr>
              <a:pPr/>
              <a:t>08/09/2013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55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>
                <a:solidFill>
                  <a:prstClr val="white">
                    <a:tint val="75000"/>
                  </a:prstClr>
                </a:solidFill>
              </a:rPr>
              <a:pPr/>
              <a:t>08/09/2013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74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>
                <a:solidFill>
                  <a:prstClr val="white">
                    <a:tint val="75000"/>
                  </a:prstClr>
                </a:solidFill>
              </a:rPr>
              <a:pPr/>
              <a:t>08/09/2013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450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>
                <a:solidFill>
                  <a:prstClr val="white">
                    <a:tint val="75000"/>
                  </a:prstClr>
                </a:solidFill>
              </a:rPr>
              <a:pPr/>
              <a:t>08/09/2013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40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>
                <a:solidFill>
                  <a:prstClr val="white">
                    <a:tint val="75000"/>
                  </a:prstClr>
                </a:solidFill>
              </a:rPr>
              <a:pPr/>
              <a:t>08/09/2013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94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>
                <a:solidFill>
                  <a:prstClr val="white">
                    <a:tint val="75000"/>
                  </a:prstClr>
                </a:solidFill>
              </a:rPr>
              <a:pPr/>
              <a:t>08/09/2013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32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4D3C2-DE9E-4880-8F88-8211D21A37AD}" type="datetimeFigureOut">
              <a:rPr lang="en-GB" smtClean="0">
                <a:solidFill>
                  <a:prstClr val="white">
                    <a:tint val="75000"/>
                  </a:prstClr>
                </a:solidFill>
              </a:rPr>
              <a:pPr/>
              <a:t>08/09/2013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270B1-75E5-432A-8DAD-577389AC6F46}" type="slidenum">
              <a:rPr lang="en-GB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884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115616" y="6165304"/>
            <a:ext cx="8028384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8899" y="5231522"/>
            <a:ext cx="86475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5000" b="1" dirty="0">
                <a:solidFill>
                  <a:prstClr val="white"/>
                </a:solidFill>
                <a:effectLst>
                  <a:glow rad="228600">
                    <a:srgbClr val="8064A2">
                      <a:satMod val="175000"/>
                      <a:alpha val="40000"/>
                    </a:srgbClr>
                  </a:glow>
                </a:effectLst>
                <a:latin typeface="Aharoni" pitchFamily="2" charset="-79"/>
                <a:cs typeface="Aharoni" pitchFamily="2" charset="-79"/>
              </a:rPr>
              <a:t>Assessment Outline</a:t>
            </a:r>
          </a:p>
        </p:txBody>
      </p:sp>
    </p:spTree>
    <p:extLst>
      <p:ext uri="{BB962C8B-B14F-4D97-AF65-F5344CB8AC3E}">
        <p14:creationId xmlns:p14="http://schemas.microsoft.com/office/powerpoint/2010/main" val="127693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5496" y="1052736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859" y="190962"/>
            <a:ext cx="67033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>
                <a:solidFill>
                  <a:prstClr val="white"/>
                </a:solidFill>
                <a:effectLst>
                  <a:glow rad="228600">
                    <a:srgbClr val="8064A2">
                      <a:satMod val="175000"/>
                      <a:alpha val="40000"/>
                    </a:srgbClr>
                  </a:glow>
                </a:effectLst>
                <a:latin typeface="Aharoni" pitchFamily="2" charset="-79"/>
                <a:cs typeface="Aharoni" pitchFamily="2" charset="-79"/>
              </a:rPr>
              <a:t>Assessment Groups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2915" y="1196752"/>
            <a:ext cx="2454909" cy="166199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>
                <a:solidFill>
                  <a:srgbClr val="F79646">
                    <a:lumMod val="75000"/>
                  </a:srgbClr>
                </a:solidFill>
                <a:latin typeface="Aharoni" pitchFamily="2" charset="-79"/>
                <a:cs typeface="Aharoni" pitchFamily="2" charset="-79"/>
              </a:rPr>
              <a:t>GROUP A </a:t>
            </a:r>
          </a:p>
          <a:p>
            <a:pPr algn="ctr"/>
            <a:endParaRPr lang="en-GB" sz="1600" b="1" dirty="0">
              <a:solidFill>
                <a:srgbClr val="4BACC6">
                  <a:lumMod val="20000"/>
                  <a:lumOff val="80000"/>
                </a:srgbClr>
              </a:solidFill>
              <a:latin typeface="Aharoni" pitchFamily="2" charset="-79"/>
              <a:cs typeface="Aharoni" pitchFamily="2" charset="-79"/>
            </a:endParaRPr>
          </a:p>
          <a:p>
            <a:pPr algn="ctr"/>
            <a:r>
              <a:rPr lang="en-GB" sz="16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Student </a:t>
            </a:r>
          </a:p>
          <a:p>
            <a:pPr algn="ctr"/>
            <a:r>
              <a:rPr lang="en-GB" sz="16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Names </a:t>
            </a:r>
          </a:p>
          <a:p>
            <a:pPr algn="ctr"/>
            <a:r>
              <a:rPr lang="en-GB" sz="16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Here</a:t>
            </a:r>
          </a:p>
          <a:p>
            <a:pPr algn="ctr"/>
            <a:endParaRPr lang="en-GB" sz="1600" b="1" dirty="0">
              <a:solidFill>
                <a:srgbClr val="4BACC6">
                  <a:lumMod val="20000"/>
                  <a:lumOff val="80000"/>
                </a:srgb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5856" y="1196752"/>
            <a:ext cx="2454909" cy="166199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>
                <a:solidFill>
                  <a:srgbClr val="F79646">
                    <a:lumMod val="75000"/>
                  </a:srgbClr>
                </a:solidFill>
                <a:latin typeface="Aharoni" pitchFamily="2" charset="-79"/>
                <a:cs typeface="Aharoni" pitchFamily="2" charset="-79"/>
              </a:rPr>
              <a:t>GROUP B </a:t>
            </a:r>
          </a:p>
          <a:p>
            <a:pPr algn="ctr"/>
            <a:endParaRPr lang="en-GB" sz="1600" b="1" dirty="0">
              <a:solidFill>
                <a:srgbClr val="4BACC6">
                  <a:lumMod val="20000"/>
                  <a:lumOff val="80000"/>
                </a:srgbClr>
              </a:solidFill>
              <a:latin typeface="Aharoni" pitchFamily="2" charset="-79"/>
              <a:cs typeface="Aharoni" pitchFamily="2" charset="-79"/>
            </a:endParaRPr>
          </a:p>
          <a:p>
            <a:pPr algn="ctr"/>
            <a:r>
              <a:rPr lang="en-GB" sz="16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Student </a:t>
            </a:r>
          </a:p>
          <a:p>
            <a:pPr algn="ctr"/>
            <a:r>
              <a:rPr lang="en-GB" sz="16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Names </a:t>
            </a:r>
          </a:p>
          <a:p>
            <a:pPr algn="ctr"/>
            <a:r>
              <a:rPr lang="en-GB" sz="16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Here</a:t>
            </a:r>
          </a:p>
          <a:p>
            <a:pPr algn="ctr"/>
            <a:endParaRPr lang="en-GB" sz="1600" b="1" dirty="0">
              <a:solidFill>
                <a:srgbClr val="4BACC6">
                  <a:lumMod val="20000"/>
                  <a:lumOff val="80000"/>
                </a:srgb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05523" y="1196752"/>
            <a:ext cx="2454909" cy="166199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>
                <a:solidFill>
                  <a:srgbClr val="F79646">
                    <a:lumMod val="75000"/>
                  </a:srgbClr>
                </a:solidFill>
                <a:latin typeface="Aharoni" pitchFamily="2" charset="-79"/>
                <a:cs typeface="Aharoni" pitchFamily="2" charset="-79"/>
              </a:rPr>
              <a:t>GROUP C </a:t>
            </a:r>
          </a:p>
          <a:p>
            <a:pPr algn="ctr"/>
            <a:endParaRPr lang="en-GB" sz="1600" b="1" dirty="0">
              <a:solidFill>
                <a:srgbClr val="4BACC6">
                  <a:lumMod val="20000"/>
                  <a:lumOff val="80000"/>
                </a:srgbClr>
              </a:solidFill>
              <a:latin typeface="Aharoni" pitchFamily="2" charset="-79"/>
              <a:cs typeface="Aharoni" pitchFamily="2" charset="-79"/>
            </a:endParaRPr>
          </a:p>
          <a:p>
            <a:pPr algn="ctr"/>
            <a:r>
              <a:rPr lang="en-GB" sz="16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Student </a:t>
            </a:r>
          </a:p>
          <a:p>
            <a:pPr algn="ctr"/>
            <a:r>
              <a:rPr lang="en-GB" sz="16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Names </a:t>
            </a:r>
          </a:p>
          <a:p>
            <a:pPr algn="ctr"/>
            <a:r>
              <a:rPr lang="en-GB" sz="16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Here</a:t>
            </a:r>
          </a:p>
          <a:p>
            <a:pPr algn="ctr"/>
            <a:endParaRPr lang="en-GB" sz="1600" b="1" dirty="0">
              <a:solidFill>
                <a:srgbClr val="4BACC6">
                  <a:lumMod val="20000"/>
                  <a:lumOff val="80000"/>
                </a:srgb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2915" y="2996952"/>
            <a:ext cx="2454909" cy="166199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>
                <a:solidFill>
                  <a:srgbClr val="F79646">
                    <a:lumMod val="75000"/>
                  </a:srgbClr>
                </a:solidFill>
                <a:latin typeface="Aharoni" pitchFamily="2" charset="-79"/>
                <a:cs typeface="Aharoni" pitchFamily="2" charset="-79"/>
              </a:rPr>
              <a:t>GROUP D </a:t>
            </a:r>
          </a:p>
          <a:p>
            <a:pPr algn="ctr"/>
            <a:endParaRPr lang="en-GB" sz="1600" b="1" dirty="0">
              <a:solidFill>
                <a:srgbClr val="4BACC6">
                  <a:lumMod val="20000"/>
                  <a:lumOff val="80000"/>
                </a:srgbClr>
              </a:solidFill>
              <a:latin typeface="Aharoni" pitchFamily="2" charset="-79"/>
              <a:cs typeface="Aharoni" pitchFamily="2" charset="-79"/>
            </a:endParaRPr>
          </a:p>
          <a:p>
            <a:pPr algn="ctr"/>
            <a:r>
              <a:rPr lang="en-GB" sz="16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Student </a:t>
            </a:r>
          </a:p>
          <a:p>
            <a:pPr algn="ctr"/>
            <a:r>
              <a:rPr lang="en-GB" sz="16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Names </a:t>
            </a:r>
          </a:p>
          <a:p>
            <a:pPr algn="ctr"/>
            <a:r>
              <a:rPr lang="en-GB" sz="16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Here</a:t>
            </a:r>
          </a:p>
          <a:p>
            <a:pPr algn="ctr"/>
            <a:endParaRPr lang="en-GB" sz="1600" b="1" dirty="0">
              <a:solidFill>
                <a:srgbClr val="4BACC6">
                  <a:lumMod val="20000"/>
                  <a:lumOff val="80000"/>
                </a:srgb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69219" y="2996952"/>
            <a:ext cx="2454909" cy="166199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>
                <a:solidFill>
                  <a:srgbClr val="F79646">
                    <a:lumMod val="75000"/>
                  </a:srgbClr>
                </a:solidFill>
                <a:latin typeface="Aharoni" pitchFamily="2" charset="-79"/>
                <a:cs typeface="Aharoni" pitchFamily="2" charset="-79"/>
              </a:rPr>
              <a:t>GROUP E </a:t>
            </a:r>
          </a:p>
          <a:p>
            <a:pPr algn="ctr"/>
            <a:endParaRPr lang="en-GB" sz="1600" b="1" dirty="0">
              <a:solidFill>
                <a:srgbClr val="4BACC6">
                  <a:lumMod val="20000"/>
                  <a:lumOff val="80000"/>
                </a:srgbClr>
              </a:solidFill>
              <a:latin typeface="Aharoni" pitchFamily="2" charset="-79"/>
              <a:cs typeface="Aharoni" pitchFamily="2" charset="-79"/>
            </a:endParaRPr>
          </a:p>
          <a:p>
            <a:pPr algn="ctr"/>
            <a:r>
              <a:rPr lang="en-GB" sz="16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Student </a:t>
            </a:r>
          </a:p>
          <a:p>
            <a:pPr algn="ctr"/>
            <a:r>
              <a:rPr lang="en-GB" sz="16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Names </a:t>
            </a:r>
          </a:p>
          <a:p>
            <a:pPr algn="ctr"/>
            <a:r>
              <a:rPr lang="en-GB" sz="16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Here</a:t>
            </a:r>
          </a:p>
          <a:p>
            <a:pPr algn="ctr"/>
            <a:endParaRPr lang="en-GB" sz="1600" b="1" dirty="0">
              <a:solidFill>
                <a:srgbClr val="4BACC6">
                  <a:lumMod val="20000"/>
                  <a:lumOff val="80000"/>
                </a:srgb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05523" y="2996952"/>
            <a:ext cx="2454909" cy="166199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>
                <a:solidFill>
                  <a:srgbClr val="F79646">
                    <a:lumMod val="75000"/>
                  </a:srgbClr>
                </a:solidFill>
                <a:latin typeface="Aharoni" pitchFamily="2" charset="-79"/>
                <a:cs typeface="Aharoni" pitchFamily="2" charset="-79"/>
              </a:rPr>
              <a:t>GROUP F </a:t>
            </a:r>
          </a:p>
          <a:p>
            <a:pPr algn="ctr"/>
            <a:endParaRPr lang="en-GB" sz="1600" b="1" dirty="0">
              <a:solidFill>
                <a:srgbClr val="4BACC6">
                  <a:lumMod val="20000"/>
                  <a:lumOff val="80000"/>
                </a:srgbClr>
              </a:solidFill>
              <a:latin typeface="Aharoni" pitchFamily="2" charset="-79"/>
              <a:cs typeface="Aharoni" pitchFamily="2" charset="-79"/>
            </a:endParaRPr>
          </a:p>
          <a:p>
            <a:pPr algn="ctr"/>
            <a:r>
              <a:rPr lang="en-GB" sz="16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Student </a:t>
            </a:r>
          </a:p>
          <a:p>
            <a:pPr algn="ctr"/>
            <a:r>
              <a:rPr lang="en-GB" sz="16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Names </a:t>
            </a:r>
          </a:p>
          <a:p>
            <a:pPr algn="ctr"/>
            <a:r>
              <a:rPr lang="en-GB" sz="16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Here</a:t>
            </a:r>
          </a:p>
          <a:p>
            <a:pPr algn="ctr"/>
            <a:endParaRPr lang="en-GB" sz="1600" b="1" dirty="0">
              <a:solidFill>
                <a:srgbClr val="4BACC6">
                  <a:lumMod val="20000"/>
                  <a:lumOff val="80000"/>
                </a:srgb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05523" y="4797152"/>
            <a:ext cx="2454909" cy="166199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>
                <a:solidFill>
                  <a:srgbClr val="F79646">
                    <a:lumMod val="75000"/>
                  </a:srgbClr>
                </a:solidFill>
                <a:latin typeface="Aharoni" pitchFamily="2" charset="-79"/>
                <a:cs typeface="Aharoni" pitchFamily="2" charset="-79"/>
              </a:rPr>
              <a:t>GROUP H </a:t>
            </a:r>
          </a:p>
          <a:p>
            <a:pPr algn="ctr"/>
            <a:endParaRPr lang="en-GB" sz="1600" b="1" dirty="0">
              <a:solidFill>
                <a:srgbClr val="4BACC6">
                  <a:lumMod val="20000"/>
                  <a:lumOff val="80000"/>
                </a:srgbClr>
              </a:solidFill>
              <a:latin typeface="Aharoni" pitchFamily="2" charset="-79"/>
              <a:cs typeface="Aharoni" pitchFamily="2" charset="-79"/>
            </a:endParaRPr>
          </a:p>
          <a:p>
            <a:pPr algn="ctr"/>
            <a:r>
              <a:rPr lang="en-GB" sz="16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Student </a:t>
            </a:r>
          </a:p>
          <a:p>
            <a:pPr algn="ctr"/>
            <a:r>
              <a:rPr lang="en-GB" sz="16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Names </a:t>
            </a:r>
          </a:p>
          <a:p>
            <a:pPr algn="ctr"/>
            <a:r>
              <a:rPr lang="en-GB" sz="16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Here</a:t>
            </a:r>
          </a:p>
          <a:p>
            <a:pPr algn="ctr"/>
            <a:endParaRPr lang="en-GB" sz="1600" b="1" dirty="0">
              <a:solidFill>
                <a:srgbClr val="4BACC6">
                  <a:lumMod val="20000"/>
                  <a:lumOff val="80000"/>
                </a:srgb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69219" y="4797152"/>
            <a:ext cx="2454909" cy="166199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>
                <a:solidFill>
                  <a:srgbClr val="F79646">
                    <a:lumMod val="75000"/>
                  </a:srgbClr>
                </a:solidFill>
                <a:latin typeface="Aharoni" pitchFamily="2" charset="-79"/>
                <a:cs typeface="Aharoni" pitchFamily="2" charset="-79"/>
              </a:rPr>
              <a:t>GROUP G</a:t>
            </a:r>
          </a:p>
          <a:p>
            <a:pPr algn="ctr"/>
            <a:endParaRPr lang="en-GB" sz="1600" b="1" dirty="0">
              <a:solidFill>
                <a:srgbClr val="4BACC6">
                  <a:lumMod val="20000"/>
                  <a:lumOff val="80000"/>
                </a:srgbClr>
              </a:solidFill>
              <a:latin typeface="Aharoni" pitchFamily="2" charset="-79"/>
              <a:cs typeface="Aharoni" pitchFamily="2" charset="-79"/>
            </a:endParaRPr>
          </a:p>
          <a:p>
            <a:pPr algn="ctr"/>
            <a:r>
              <a:rPr lang="en-GB" sz="16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Student </a:t>
            </a:r>
          </a:p>
          <a:p>
            <a:pPr algn="ctr"/>
            <a:r>
              <a:rPr lang="en-GB" sz="16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Names </a:t>
            </a:r>
          </a:p>
          <a:p>
            <a:pPr algn="ctr"/>
            <a:r>
              <a:rPr lang="en-GB" sz="16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Here</a:t>
            </a:r>
          </a:p>
          <a:p>
            <a:pPr algn="ctr"/>
            <a:endParaRPr lang="en-GB" sz="1600" b="1" dirty="0">
              <a:solidFill>
                <a:srgbClr val="4BACC6">
                  <a:lumMod val="20000"/>
                  <a:lumOff val="80000"/>
                </a:srgb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1499" y="5013176"/>
            <a:ext cx="248632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prstClr val="white"/>
                </a:solidFill>
                <a:latin typeface="Aharoni" pitchFamily="2" charset="-79"/>
                <a:cs typeface="Aharoni" pitchFamily="2" charset="-79"/>
              </a:rPr>
              <a:t>Groups A-D start with [Project 1 Theme here]; Groups E-H start with [Project 2 Theme here]</a:t>
            </a:r>
          </a:p>
        </p:txBody>
      </p:sp>
    </p:spTree>
    <p:extLst>
      <p:ext uri="{BB962C8B-B14F-4D97-AF65-F5344CB8AC3E}">
        <p14:creationId xmlns:p14="http://schemas.microsoft.com/office/powerpoint/2010/main" val="266596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115616" y="6165304"/>
            <a:ext cx="8028384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8899" y="5231522"/>
            <a:ext cx="86475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5000" b="1" dirty="0">
                <a:solidFill>
                  <a:prstClr val="white"/>
                </a:solidFill>
                <a:effectLst>
                  <a:glow rad="228600">
                    <a:srgbClr val="8064A2">
                      <a:satMod val="175000"/>
                      <a:alpha val="40000"/>
                    </a:srgbClr>
                  </a:glow>
                </a:effectLst>
                <a:latin typeface="Aharoni" pitchFamily="2" charset="-79"/>
                <a:cs typeface="Aharoni" pitchFamily="2" charset="-79"/>
              </a:rPr>
              <a:t>Assessment Outline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875" y="260648"/>
            <a:ext cx="864759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prstClr val="white"/>
                </a:solidFill>
                <a:latin typeface="Aharoni" pitchFamily="2" charset="-79"/>
                <a:cs typeface="Aharoni" pitchFamily="2" charset="-79"/>
              </a:rPr>
              <a:t>You will all study </a:t>
            </a:r>
            <a:r>
              <a:rPr lang="en-GB" sz="3000" b="1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[SUBJECT THEME 1 HERE] </a:t>
            </a:r>
            <a:r>
              <a:rPr lang="en-GB" sz="3000" b="1" dirty="0">
                <a:solidFill>
                  <a:prstClr val="white"/>
                </a:solidFill>
                <a:latin typeface="Aharoni" pitchFamily="2" charset="-79"/>
                <a:cs typeface="Aharoni" pitchFamily="2" charset="-79"/>
              </a:rPr>
              <a:t>and </a:t>
            </a:r>
            <a:r>
              <a:rPr lang="en-GB" sz="3000" b="1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[SUBJECT THEME 2 HERE] </a:t>
            </a:r>
            <a:r>
              <a:rPr lang="en-GB" sz="3000" b="1" dirty="0" smtClean="0">
                <a:solidFill>
                  <a:prstClr val="white"/>
                </a:solidFill>
                <a:latin typeface="Aharoni" pitchFamily="2" charset="-79"/>
                <a:cs typeface="Aharoni" pitchFamily="2" charset="-79"/>
              </a:rPr>
              <a:t>at </a:t>
            </a:r>
            <a:r>
              <a:rPr lang="en-GB" sz="3000" b="1" dirty="0">
                <a:solidFill>
                  <a:prstClr val="white"/>
                </a:solidFill>
                <a:latin typeface="Aharoni" pitchFamily="2" charset="-79"/>
                <a:cs typeface="Aharoni" pitchFamily="2" charset="-79"/>
              </a:rPr>
              <a:t>some point during this assessment.</a:t>
            </a:r>
          </a:p>
          <a:p>
            <a:endParaRPr lang="en-GB" sz="3000" b="1" dirty="0">
              <a:solidFill>
                <a:prstClr val="white"/>
              </a:solidFill>
              <a:latin typeface="Aharoni" pitchFamily="2" charset="-79"/>
              <a:cs typeface="Aharoni" pitchFamily="2" charset="-79"/>
            </a:endParaRPr>
          </a:p>
          <a:p>
            <a:r>
              <a:rPr lang="en-GB" sz="3000" b="1" dirty="0">
                <a:solidFill>
                  <a:prstClr val="white"/>
                </a:solidFill>
                <a:latin typeface="Aharoni" pitchFamily="2" charset="-79"/>
                <a:cs typeface="Aharoni" pitchFamily="2" charset="-79"/>
              </a:rPr>
              <a:t>The next week and a half will test your </a:t>
            </a:r>
            <a:r>
              <a:rPr lang="en-GB" sz="3000" b="1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[SUBJECT SKILL NAME HERE] SKILLS</a:t>
            </a:r>
            <a:r>
              <a:rPr lang="en-GB" sz="3000" b="1" dirty="0" smtClean="0">
                <a:solidFill>
                  <a:prstClr val="white"/>
                </a:solidFill>
                <a:latin typeface="Aharoni" pitchFamily="2" charset="-79"/>
                <a:cs typeface="Aharoni" pitchFamily="2" charset="-79"/>
              </a:rPr>
              <a:t>: </a:t>
            </a:r>
            <a:r>
              <a:rPr lang="en-GB" sz="3000" b="1" dirty="0">
                <a:solidFill>
                  <a:prstClr val="white"/>
                </a:solidFill>
                <a:latin typeface="Aharoni" pitchFamily="2" charset="-79"/>
                <a:cs typeface="Aharoni" pitchFamily="2" charset="-79"/>
              </a:rPr>
              <a:t>the outputs you deliver need to be </a:t>
            </a:r>
            <a:r>
              <a:rPr lang="en-GB" sz="3000" b="1" dirty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OPEN</a:t>
            </a:r>
            <a:r>
              <a:rPr lang="en-GB" sz="3000" b="1" dirty="0">
                <a:solidFill>
                  <a:prstClr val="white"/>
                </a:solidFill>
                <a:latin typeface="Aharoni" pitchFamily="2" charset="-79"/>
                <a:cs typeface="Aharoni" pitchFamily="2" charset="-79"/>
              </a:rPr>
              <a:t> and </a:t>
            </a:r>
            <a:r>
              <a:rPr lang="en-GB" sz="3000" b="1" dirty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REPRODUCIBLE</a:t>
            </a:r>
            <a:r>
              <a:rPr lang="en-GB" sz="3000" b="1" dirty="0">
                <a:solidFill>
                  <a:prstClr val="white"/>
                </a:solidFill>
                <a:latin typeface="Aharoni" pitchFamily="2" charset="-79"/>
                <a:cs typeface="Aharoni" pitchFamily="2" charset="-79"/>
              </a:rPr>
              <a:t>.</a:t>
            </a:r>
          </a:p>
          <a:p>
            <a:endParaRPr lang="en-GB" sz="3000" b="1" dirty="0">
              <a:solidFill>
                <a:prstClr val="white"/>
              </a:solidFill>
              <a:latin typeface="Aharoni" pitchFamily="2" charset="-79"/>
              <a:cs typeface="Aharoni" pitchFamily="2" charset="-79"/>
            </a:endParaRPr>
          </a:p>
          <a:p>
            <a:r>
              <a:rPr lang="en-GB" sz="3000" b="1" dirty="0">
                <a:solidFill>
                  <a:prstClr val="white"/>
                </a:solidFill>
                <a:latin typeface="Aharoni" pitchFamily="2" charset="-79"/>
                <a:cs typeface="Aharoni" pitchFamily="2" charset="-79"/>
              </a:rPr>
              <a:t>Mini-lectures during the course will help you to achieve this.</a:t>
            </a:r>
          </a:p>
        </p:txBody>
      </p:sp>
    </p:spTree>
    <p:extLst>
      <p:ext uri="{BB962C8B-B14F-4D97-AF65-F5344CB8AC3E}">
        <p14:creationId xmlns:p14="http://schemas.microsoft.com/office/powerpoint/2010/main" val="148897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5496" y="1052736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859" y="190962"/>
            <a:ext cx="86475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>
                <a:solidFill>
                  <a:prstClr val="white"/>
                </a:solidFill>
                <a:effectLst>
                  <a:glow rad="228600">
                    <a:srgbClr val="8064A2">
                      <a:satMod val="175000"/>
                      <a:alpha val="40000"/>
                    </a:srgbClr>
                  </a:glow>
                </a:effectLst>
                <a:latin typeface="Aharoni" pitchFamily="2" charset="-79"/>
                <a:cs typeface="Aharoni" pitchFamily="2" charset="-79"/>
              </a:rPr>
              <a:t>Assessment: Initiator Phase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827584" y="1844824"/>
            <a:ext cx="7128792" cy="1152128"/>
            <a:chOff x="827584" y="1844824"/>
            <a:chExt cx="7128792" cy="1152128"/>
          </a:xfrm>
        </p:grpSpPr>
        <p:grpSp>
          <p:nvGrpSpPr>
            <p:cNvPr id="4" name="Group 3"/>
            <p:cNvGrpSpPr/>
            <p:nvPr/>
          </p:nvGrpSpPr>
          <p:grpSpPr>
            <a:xfrm>
              <a:off x="827584" y="1844824"/>
              <a:ext cx="1440160" cy="1152128"/>
              <a:chOff x="827584" y="1844824"/>
              <a:chExt cx="1440160" cy="1152128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827584" y="1844824"/>
                <a:ext cx="1440160" cy="11521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1259632" y="1990001"/>
                <a:ext cx="576064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A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516216" y="1844824"/>
              <a:ext cx="1440160" cy="1152128"/>
              <a:chOff x="611560" y="1844824"/>
              <a:chExt cx="1440160" cy="115212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611560" y="1844824"/>
                <a:ext cx="1440160" cy="11521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043608" y="1990001"/>
                <a:ext cx="576064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D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572000" y="1844824"/>
              <a:ext cx="1440160" cy="1152128"/>
              <a:chOff x="4267200" y="1488171"/>
              <a:chExt cx="1440160" cy="1152128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4267200" y="1488171"/>
                <a:ext cx="1440160" cy="11521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771256" y="1612032"/>
                <a:ext cx="576064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C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699792" y="1844824"/>
              <a:ext cx="1440160" cy="1152128"/>
              <a:chOff x="683568" y="1844824"/>
              <a:chExt cx="1440160" cy="1152128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83568" y="1844824"/>
                <a:ext cx="1440160" cy="11521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132157" y="1990001"/>
                <a:ext cx="576064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835968" y="4941168"/>
            <a:ext cx="7192416" cy="1152128"/>
            <a:chOff x="763960" y="3933056"/>
            <a:chExt cx="7192416" cy="1152128"/>
          </a:xfrm>
        </p:grpSpPr>
        <p:grpSp>
          <p:nvGrpSpPr>
            <p:cNvPr id="25" name="Group 24"/>
            <p:cNvGrpSpPr/>
            <p:nvPr/>
          </p:nvGrpSpPr>
          <p:grpSpPr>
            <a:xfrm>
              <a:off x="763960" y="3933056"/>
              <a:ext cx="1440160" cy="1152128"/>
              <a:chOff x="611560" y="1844824"/>
              <a:chExt cx="1440160" cy="1152128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6" name="Rectangle 25"/>
              <p:cNvSpPr/>
              <p:nvPr/>
            </p:nvSpPr>
            <p:spPr>
              <a:xfrm>
                <a:off x="611560" y="1844824"/>
                <a:ext cx="1440160" cy="11521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043608" y="1990001"/>
                <a:ext cx="576064" cy="86177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E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2627784" y="3933056"/>
              <a:ext cx="1440160" cy="1152128"/>
              <a:chOff x="611560" y="1844824"/>
              <a:chExt cx="1440160" cy="1152128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9" name="Rectangle 28"/>
              <p:cNvSpPr/>
              <p:nvPr/>
            </p:nvSpPr>
            <p:spPr>
              <a:xfrm>
                <a:off x="611560" y="1844824"/>
                <a:ext cx="1440160" cy="11521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043608" y="1990001"/>
                <a:ext cx="576064" cy="86177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F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4622482" y="3933056"/>
              <a:ext cx="1440160" cy="1152128"/>
              <a:chOff x="611560" y="1844824"/>
              <a:chExt cx="1440160" cy="1152128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32" name="Rectangle 31"/>
              <p:cNvSpPr/>
              <p:nvPr/>
            </p:nvSpPr>
            <p:spPr>
              <a:xfrm>
                <a:off x="611560" y="1844824"/>
                <a:ext cx="1440160" cy="11521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043608" y="1990001"/>
                <a:ext cx="576064" cy="86177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G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6516216" y="3933056"/>
              <a:ext cx="1440160" cy="1152128"/>
              <a:chOff x="611560" y="1844824"/>
              <a:chExt cx="1440160" cy="1152128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35" name="Rectangle 34"/>
              <p:cNvSpPr/>
              <p:nvPr/>
            </p:nvSpPr>
            <p:spPr>
              <a:xfrm>
                <a:off x="611560" y="1844824"/>
                <a:ext cx="1440160" cy="11521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43608" y="1990001"/>
                <a:ext cx="576064" cy="86177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H</a:t>
                </a:r>
              </a:p>
            </p:txBody>
          </p:sp>
        </p:grpSp>
      </p:grpSp>
      <p:cxnSp>
        <p:nvCxnSpPr>
          <p:cNvPr id="38" name="Straight Connector 37"/>
          <p:cNvCxnSpPr/>
          <p:nvPr/>
        </p:nvCxnSpPr>
        <p:spPr>
          <a:xfrm>
            <a:off x="251520" y="3933056"/>
            <a:ext cx="8424936" cy="0"/>
          </a:xfrm>
          <a:prstGeom prst="line">
            <a:avLst/>
          </a:prstGeom>
          <a:ln w="889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547664" y="3212976"/>
            <a:ext cx="59766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 smtClean="0">
                <a:solidFill>
                  <a:prstClr val="white"/>
                </a:solidFill>
                <a:effectLst>
                  <a:glow rad="228600">
                    <a:srgbClr val="8064A2">
                      <a:satMod val="175000"/>
                      <a:alpha val="40000"/>
                    </a:srgbClr>
                  </a:glow>
                </a:effectLst>
                <a:latin typeface="Aharoni" pitchFamily="2" charset="-79"/>
                <a:cs typeface="Aharoni" pitchFamily="2" charset="-79"/>
              </a:rPr>
              <a:t>[SUBJECT THEME 1 HERE]</a:t>
            </a:r>
            <a:endParaRPr lang="en-GB" sz="2200" b="1" dirty="0">
              <a:solidFill>
                <a:prstClr val="white"/>
              </a:solidFill>
              <a:effectLst>
                <a:glow rad="139700">
                  <a:srgbClr val="8064A2">
                    <a:satMod val="175000"/>
                    <a:alpha val="40000"/>
                  </a:srgb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35696" y="4111185"/>
            <a:ext cx="5472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 smtClean="0">
                <a:solidFill>
                  <a:prstClr val="white"/>
                </a:solidFill>
                <a:effectLst>
                  <a:glow rad="228600">
                    <a:srgbClr val="8064A2">
                      <a:satMod val="175000"/>
                      <a:alpha val="40000"/>
                    </a:srgbClr>
                  </a:glow>
                </a:effectLst>
                <a:latin typeface="Aharoni" pitchFamily="2" charset="-79"/>
                <a:cs typeface="Aharoni" pitchFamily="2" charset="-79"/>
              </a:rPr>
              <a:t>[SUBJECT THEME 2 HERE]</a:t>
            </a:r>
            <a:endParaRPr lang="en-GB" sz="2200" b="1" dirty="0">
              <a:solidFill>
                <a:prstClr val="white"/>
              </a:solidFill>
              <a:effectLst>
                <a:glow rad="139700">
                  <a:srgbClr val="8064A2">
                    <a:satMod val="175000"/>
                    <a:alpha val="40000"/>
                  </a:srgb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999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/>
        </p:nvCxnSpPr>
        <p:spPr>
          <a:xfrm>
            <a:off x="251520" y="3933056"/>
            <a:ext cx="8424936" cy="0"/>
          </a:xfrm>
          <a:prstGeom prst="line">
            <a:avLst/>
          </a:prstGeom>
          <a:ln w="889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496" y="1052736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859" y="190962"/>
            <a:ext cx="86475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>
                <a:solidFill>
                  <a:prstClr val="white"/>
                </a:solidFill>
                <a:effectLst>
                  <a:glow rad="228600">
                    <a:srgbClr val="8064A2">
                      <a:satMod val="175000"/>
                      <a:alpha val="40000"/>
                    </a:srgbClr>
                  </a:glow>
                </a:effectLst>
                <a:latin typeface="Aharoni" pitchFamily="2" charset="-79"/>
                <a:cs typeface="Aharoni" pitchFamily="2" charset="-79"/>
              </a:rPr>
              <a:t>Assessment: Initiator Phase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899592" y="1844824"/>
            <a:ext cx="7128792" cy="1152128"/>
            <a:chOff x="827584" y="1844824"/>
            <a:chExt cx="7128792" cy="1152128"/>
          </a:xfrm>
        </p:grpSpPr>
        <p:grpSp>
          <p:nvGrpSpPr>
            <p:cNvPr id="4" name="Group 3"/>
            <p:cNvGrpSpPr/>
            <p:nvPr/>
          </p:nvGrpSpPr>
          <p:grpSpPr>
            <a:xfrm>
              <a:off x="827584" y="1844824"/>
              <a:ext cx="1440160" cy="1152128"/>
              <a:chOff x="827584" y="1844824"/>
              <a:chExt cx="1440160" cy="1152128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827584" y="1844824"/>
                <a:ext cx="1440160" cy="11521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1259632" y="1990001"/>
                <a:ext cx="576064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A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516216" y="1844824"/>
              <a:ext cx="1440160" cy="1152128"/>
              <a:chOff x="611560" y="1844824"/>
              <a:chExt cx="1440160" cy="115212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611560" y="1844824"/>
                <a:ext cx="1440160" cy="11521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043608" y="1990001"/>
                <a:ext cx="576064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D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572000" y="1844824"/>
              <a:ext cx="1440160" cy="1152128"/>
              <a:chOff x="4267200" y="1488171"/>
              <a:chExt cx="1440160" cy="1152128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4267200" y="1488171"/>
                <a:ext cx="1440160" cy="11521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771256" y="1612032"/>
                <a:ext cx="576064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C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699792" y="1844824"/>
              <a:ext cx="1440160" cy="1152128"/>
              <a:chOff x="683568" y="1844824"/>
              <a:chExt cx="1440160" cy="1152128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83568" y="1844824"/>
                <a:ext cx="1440160" cy="11521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132157" y="1990001"/>
                <a:ext cx="576064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835968" y="4941168"/>
            <a:ext cx="7192416" cy="1152128"/>
            <a:chOff x="763960" y="3933056"/>
            <a:chExt cx="7192416" cy="1152128"/>
          </a:xfrm>
        </p:grpSpPr>
        <p:grpSp>
          <p:nvGrpSpPr>
            <p:cNvPr id="25" name="Group 24"/>
            <p:cNvGrpSpPr/>
            <p:nvPr/>
          </p:nvGrpSpPr>
          <p:grpSpPr>
            <a:xfrm>
              <a:off x="763960" y="3933056"/>
              <a:ext cx="1440160" cy="1152128"/>
              <a:chOff x="611560" y="1844824"/>
              <a:chExt cx="1440160" cy="1152128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6" name="Rectangle 25"/>
              <p:cNvSpPr/>
              <p:nvPr/>
            </p:nvSpPr>
            <p:spPr>
              <a:xfrm>
                <a:off x="611560" y="1844824"/>
                <a:ext cx="1440160" cy="11521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043608" y="1990001"/>
                <a:ext cx="576064" cy="86177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E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2627784" y="3933056"/>
              <a:ext cx="1440160" cy="1152128"/>
              <a:chOff x="611560" y="1844824"/>
              <a:chExt cx="1440160" cy="1152128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9" name="Rectangle 28"/>
              <p:cNvSpPr/>
              <p:nvPr/>
            </p:nvSpPr>
            <p:spPr>
              <a:xfrm>
                <a:off x="611560" y="1844824"/>
                <a:ext cx="1440160" cy="11521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043608" y="1990001"/>
                <a:ext cx="576064" cy="86177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F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4622482" y="3933056"/>
              <a:ext cx="1440160" cy="1152128"/>
              <a:chOff x="611560" y="1844824"/>
              <a:chExt cx="1440160" cy="1152128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32" name="Rectangle 31"/>
              <p:cNvSpPr/>
              <p:nvPr/>
            </p:nvSpPr>
            <p:spPr>
              <a:xfrm>
                <a:off x="611560" y="1844824"/>
                <a:ext cx="1440160" cy="11521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043608" y="1990001"/>
                <a:ext cx="576064" cy="86177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G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6516216" y="3933056"/>
              <a:ext cx="1440160" cy="1152128"/>
              <a:chOff x="611560" y="1844824"/>
              <a:chExt cx="1440160" cy="1152128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35" name="Rectangle 34"/>
              <p:cNvSpPr/>
              <p:nvPr/>
            </p:nvSpPr>
            <p:spPr>
              <a:xfrm>
                <a:off x="611560" y="1844824"/>
                <a:ext cx="1440160" cy="11521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43608" y="1990001"/>
                <a:ext cx="576064" cy="86177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H</a:t>
                </a:r>
              </a:p>
            </p:txBody>
          </p:sp>
        </p:grpSp>
      </p:grpSp>
      <p:sp>
        <p:nvSpPr>
          <p:cNvPr id="40" name="TextBox 39"/>
          <p:cNvSpPr txBox="1"/>
          <p:nvPr/>
        </p:nvSpPr>
        <p:spPr>
          <a:xfrm>
            <a:off x="500229" y="3212975"/>
            <a:ext cx="7888195" cy="12926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 smtClean="0">
                <a:solidFill>
                  <a:prstClr val="white"/>
                </a:solidFill>
                <a:latin typeface="Aharoni" pitchFamily="2" charset="-79"/>
                <a:cs typeface="Aharoni" pitchFamily="2" charset="-79"/>
              </a:rPr>
              <a:t>[Deadline 1: Time and Date here]</a:t>
            </a:r>
            <a:endParaRPr lang="en-GB" sz="3000" b="1" dirty="0">
              <a:solidFill>
                <a:prstClr val="white"/>
              </a:solidFill>
              <a:latin typeface="Aharoni" pitchFamily="2" charset="-79"/>
              <a:cs typeface="Aharoni" pitchFamily="2" charset="-79"/>
            </a:endParaRPr>
          </a:p>
          <a:p>
            <a:pPr algn="ctr"/>
            <a:r>
              <a:rPr lang="en-GB" sz="2400" b="1" dirty="0">
                <a:solidFill>
                  <a:prstClr val="white"/>
                </a:solidFill>
                <a:latin typeface="Aharoni" pitchFamily="2" charset="-79"/>
                <a:cs typeface="Aharoni" pitchFamily="2" charset="-79"/>
              </a:rPr>
              <a:t>Submit: Report, Data, Code, Figures, DMP via </a:t>
            </a:r>
            <a:r>
              <a:rPr lang="en-GB" sz="2400" b="1" dirty="0" err="1">
                <a:solidFill>
                  <a:prstClr val="white"/>
                </a:solidFill>
                <a:latin typeface="Aharoni" pitchFamily="2" charset="-79"/>
                <a:cs typeface="Aharoni" pitchFamily="2" charset="-79"/>
              </a:rPr>
              <a:t>GitHub</a:t>
            </a:r>
            <a:endParaRPr lang="en-GB" sz="2400" b="1" dirty="0">
              <a:solidFill>
                <a:prstClr val="white"/>
              </a:solidFill>
              <a:latin typeface="Aharoni" pitchFamily="2" charset="-79"/>
              <a:cs typeface="Aharoni" pitchFamily="2" charset="-79"/>
            </a:endParaRPr>
          </a:p>
          <a:p>
            <a:pPr algn="ctr"/>
            <a:r>
              <a:rPr lang="en-GB" sz="2400" b="1" dirty="0">
                <a:solidFill>
                  <a:prstClr val="white"/>
                </a:solidFill>
                <a:latin typeface="Aharoni" pitchFamily="2" charset="-79"/>
                <a:cs typeface="Aharoni" pitchFamily="2" charset="-79"/>
              </a:rPr>
              <a:t>Share </a:t>
            </a:r>
            <a:r>
              <a:rPr lang="en-GB" sz="2400" b="1" dirty="0" err="1">
                <a:solidFill>
                  <a:prstClr val="white"/>
                </a:solidFill>
                <a:latin typeface="Aharoni" pitchFamily="2" charset="-79"/>
                <a:cs typeface="Aharoni" pitchFamily="2" charset="-79"/>
              </a:rPr>
              <a:t>GitHub</a:t>
            </a:r>
            <a:r>
              <a:rPr lang="en-GB" sz="2400" b="1" dirty="0">
                <a:solidFill>
                  <a:prstClr val="white"/>
                </a:solidFill>
                <a:latin typeface="Aharoni" pitchFamily="2" charset="-79"/>
                <a:cs typeface="Aharoni" pitchFamily="2" charset="-79"/>
              </a:rPr>
              <a:t> repository with </a:t>
            </a:r>
            <a:r>
              <a:rPr lang="en-GB" sz="2400" b="1" dirty="0" smtClean="0">
                <a:solidFill>
                  <a:prstClr val="white"/>
                </a:solidFill>
                <a:latin typeface="Aharoni" pitchFamily="2" charset="-79"/>
                <a:cs typeface="Aharoni" pitchFamily="2" charset="-79"/>
              </a:rPr>
              <a:t>[Assessor Name]</a:t>
            </a:r>
            <a:endParaRPr lang="en-GB" sz="2400" b="1" dirty="0">
              <a:solidFill>
                <a:prstClr val="white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358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5496" y="1052736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859" y="190962"/>
            <a:ext cx="90076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>
                <a:solidFill>
                  <a:prstClr val="white"/>
                </a:solidFill>
                <a:effectLst>
                  <a:glow rad="228600">
                    <a:srgbClr val="8064A2">
                      <a:satMod val="175000"/>
                      <a:alpha val="40000"/>
                    </a:srgbClr>
                  </a:glow>
                </a:effectLst>
                <a:latin typeface="Aharoni" pitchFamily="2" charset="-79"/>
                <a:cs typeface="Aharoni" pitchFamily="2" charset="-79"/>
              </a:rPr>
              <a:t>Assessment: Successor Phase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827584" y="1844824"/>
            <a:ext cx="7128792" cy="1152128"/>
            <a:chOff x="827584" y="1844824"/>
            <a:chExt cx="7128792" cy="1152128"/>
          </a:xfrm>
        </p:grpSpPr>
        <p:grpSp>
          <p:nvGrpSpPr>
            <p:cNvPr id="4" name="Group 3"/>
            <p:cNvGrpSpPr/>
            <p:nvPr/>
          </p:nvGrpSpPr>
          <p:grpSpPr>
            <a:xfrm>
              <a:off x="827584" y="1844824"/>
              <a:ext cx="1440160" cy="1152128"/>
              <a:chOff x="827584" y="1844824"/>
              <a:chExt cx="1440160" cy="1152128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827584" y="1844824"/>
                <a:ext cx="1440160" cy="11521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1259632" y="1990001"/>
                <a:ext cx="576064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A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516216" y="1844824"/>
              <a:ext cx="1440160" cy="1152128"/>
              <a:chOff x="611560" y="1844824"/>
              <a:chExt cx="1440160" cy="115212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611560" y="1844824"/>
                <a:ext cx="1440160" cy="11521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043608" y="1990001"/>
                <a:ext cx="576064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D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572000" y="1844824"/>
              <a:ext cx="1440160" cy="1152128"/>
              <a:chOff x="4267200" y="1488171"/>
              <a:chExt cx="1440160" cy="1152128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4267200" y="1488171"/>
                <a:ext cx="1440160" cy="11521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771256" y="1612032"/>
                <a:ext cx="576064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C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699792" y="1844824"/>
              <a:ext cx="1440160" cy="1152128"/>
              <a:chOff x="683568" y="1844824"/>
              <a:chExt cx="1440160" cy="1152128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83568" y="1844824"/>
                <a:ext cx="1440160" cy="11521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132157" y="1990001"/>
                <a:ext cx="576064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835968" y="4941168"/>
            <a:ext cx="7192416" cy="1152128"/>
            <a:chOff x="763960" y="3933056"/>
            <a:chExt cx="7192416" cy="1152128"/>
          </a:xfrm>
        </p:grpSpPr>
        <p:grpSp>
          <p:nvGrpSpPr>
            <p:cNvPr id="25" name="Group 24"/>
            <p:cNvGrpSpPr/>
            <p:nvPr/>
          </p:nvGrpSpPr>
          <p:grpSpPr>
            <a:xfrm>
              <a:off x="763960" y="3933056"/>
              <a:ext cx="1440160" cy="1152128"/>
              <a:chOff x="611560" y="1844824"/>
              <a:chExt cx="1440160" cy="1152128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6" name="Rectangle 25"/>
              <p:cNvSpPr/>
              <p:nvPr/>
            </p:nvSpPr>
            <p:spPr>
              <a:xfrm>
                <a:off x="611560" y="1844824"/>
                <a:ext cx="1440160" cy="11521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043608" y="1990001"/>
                <a:ext cx="576064" cy="86177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E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2627784" y="3933056"/>
              <a:ext cx="1440160" cy="1152128"/>
              <a:chOff x="611560" y="1844824"/>
              <a:chExt cx="1440160" cy="1152128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9" name="Rectangle 28"/>
              <p:cNvSpPr/>
              <p:nvPr/>
            </p:nvSpPr>
            <p:spPr>
              <a:xfrm>
                <a:off x="611560" y="1844824"/>
                <a:ext cx="1440160" cy="11521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043608" y="1990001"/>
                <a:ext cx="576064" cy="86177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F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4622482" y="3933056"/>
              <a:ext cx="1440160" cy="1152128"/>
              <a:chOff x="611560" y="1844824"/>
              <a:chExt cx="1440160" cy="1152128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32" name="Rectangle 31"/>
              <p:cNvSpPr/>
              <p:nvPr/>
            </p:nvSpPr>
            <p:spPr>
              <a:xfrm>
                <a:off x="611560" y="1844824"/>
                <a:ext cx="1440160" cy="11521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043608" y="1990001"/>
                <a:ext cx="576064" cy="86177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G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6516216" y="3933056"/>
              <a:ext cx="1440160" cy="1152128"/>
              <a:chOff x="611560" y="1844824"/>
              <a:chExt cx="1440160" cy="1152128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35" name="Rectangle 34"/>
              <p:cNvSpPr/>
              <p:nvPr/>
            </p:nvSpPr>
            <p:spPr>
              <a:xfrm>
                <a:off x="611560" y="1844824"/>
                <a:ext cx="1440160" cy="11521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43608" y="1990001"/>
                <a:ext cx="576064" cy="86177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H</a:t>
                </a:r>
              </a:p>
            </p:txBody>
          </p:sp>
        </p:grpSp>
      </p:grpSp>
      <p:cxnSp>
        <p:nvCxnSpPr>
          <p:cNvPr id="38" name="Straight Connector 37"/>
          <p:cNvCxnSpPr/>
          <p:nvPr/>
        </p:nvCxnSpPr>
        <p:spPr>
          <a:xfrm>
            <a:off x="251520" y="3933056"/>
            <a:ext cx="8424936" cy="0"/>
          </a:xfrm>
          <a:prstGeom prst="line">
            <a:avLst/>
          </a:prstGeom>
          <a:ln w="889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23728" y="4077072"/>
            <a:ext cx="48245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 smtClean="0">
                <a:solidFill>
                  <a:prstClr val="white"/>
                </a:solidFill>
                <a:effectLst>
                  <a:glow rad="228600">
                    <a:srgbClr val="8064A2">
                      <a:satMod val="175000"/>
                      <a:alpha val="40000"/>
                    </a:srgbClr>
                  </a:glow>
                </a:effectLst>
                <a:latin typeface="Aharoni" pitchFamily="2" charset="-79"/>
                <a:cs typeface="Aharoni" pitchFamily="2" charset="-79"/>
              </a:rPr>
              <a:t>[SUBJECT THEME 1 HERE]</a:t>
            </a:r>
            <a:endParaRPr lang="en-GB" sz="2200" b="1" dirty="0">
              <a:solidFill>
                <a:prstClr val="white"/>
              </a:solidFill>
              <a:effectLst>
                <a:glow rad="139700">
                  <a:srgbClr val="8064A2">
                    <a:satMod val="175000"/>
                    <a:alpha val="40000"/>
                  </a:srgb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35696" y="3212976"/>
            <a:ext cx="5472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 smtClean="0">
                <a:solidFill>
                  <a:prstClr val="white"/>
                </a:solidFill>
                <a:effectLst>
                  <a:glow rad="228600">
                    <a:srgbClr val="8064A2">
                      <a:satMod val="175000"/>
                      <a:alpha val="40000"/>
                    </a:srgbClr>
                  </a:glow>
                </a:effectLst>
                <a:latin typeface="Aharoni" pitchFamily="2" charset="-79"/>
                <a:cs typeface="Aharoni" pitchFamily="2" charset="-79"/>
              </a:rPr>
              <a:t>[SUBJECT THEME 2 HERE]</a:t>
            </a:r>
            <a:endParaRPr lang="en-GB" sz="2200" b="1" dirty="0">
              <a:solidFill>
                <a:prstClr val="white"/>
              </a:solidFill>
              <a:effectLst>
                <a:glow rad="139700">
                  <a:srgbClr val="8064A2">
                    <a:satMod val="175000"/>
                    <a:alpha val="40000"/>
                  </a:srgb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Circular Arrow 5"/>
          <p:cNvSpPr/>
          <p:nvPr/>
        </p:nvSpPr>
        <p:spPr>
          <a:xfrm>
            <a:off x="395536" y="3429000"/>
            <a:ext cx="1584176" cy="1966282"/>
          </a:xfrm>
          <a:prstGeom prst="circularArrow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41" name="Circular Arrow 40"/>
          <p:cNvSpPr/>
          <p:nvPr/>
        </p:nvSpPr>
        <p:spPr>
          <a:xfrm>
            <a:off x="6948264" y="3429000"/>
            <a:ext cx="1584176" cy="1966282"/>
          </a:xfrm>
          <a:prstGeom prst="circularArrow">
            <a:avLst/>
          </a:prstGeom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57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/>
        </p:nvCxnSpPr>
        <p:spPr>
          <a:xfrm>
            <a:off x="251520" y="3933056"/>
            <a:ext cx="8424936" cy="0"/>
          </a:xfrm>
          <a:prstGeom prst="line">
            <a:avLst/>
          </a:prstGeom>
          <a:ln w="889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496" y="1052736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859" y="190962"/>
            <a:ext cx="893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>
                <a:solidFill>
                  <a:prstClr val="white"/>
                </a:solidFill>
                <a:effectLst>
                  <a:glow rad="228600">
                    <a:srgbClr val="8064A2">
                      <a:satMod val="175000"/>
                      <a:alpha val="40000"/>
                    </a:srgbClr>
                  </a:glow>
                </a:effectLst>
                <a:latin typeface="Aharoni" pitchFamily="2" charset="-79"/>
                <a:cs typeface="Aharoni" pitchFamily="2" charset="-79"/>
              </a:rPr>
              <a:t>Assessment: Successor Phase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899592" y="1844824"/>
            <a:ext cx="7128792" cy="1152128"/>
            <a:chOff x="827584" y="1844824"/>
            <a:chExt cx="7128792" cy="1152128"/>
          </a:xfrm>
        </p:grpSpPr>
        <p:grpSp>
          <p:nvGrpSpPr>
            <p:cNvPr id="4" name="Group 3"/>
            <p:cNvGrpSpPr/>
            <p:nvPr/>
          </p:nvGrpSpPr>
          <p:grpSpPr>
            <a:xfrm>
              <a:off x="827584" y="1844824"/>
              <a:ext cx="1440160" cy="1152128"/>
              <a:chOff x="827584" y="1844824"/>
              <a:chExt cx="1440160" cy="1152128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827584" y="1844824"/>
                <a:ext cx="1440160" cy="11521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1259632" y="1990001"/>
                <a:ext cx="576064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A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516216" y="1844824"/>
              <a:ext cx="1440160" cy="1152128"/>
              <a:chOff x="611560" y="1844824"/>
              <a:chExt cx="1440160" cy="115212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611560" y="1844824"/>
                <a:ext cx="1440160" cy="11521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043608" y="1990001"/>
                <a:ext cx="576064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D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572000" y="1844824"/>
              <a:ext cx="1440160" cy="1152128"/>
              <a:chOff x="4267200" y="1488171"/>
              <a:chExt cx="1440160" cy="1152128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4267200" y="1488171"/>
                <a:ext cx="1440160" cy="11521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771256" y="1612032"/>
                <a:ext cx="576064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C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699792" y="1844824"/>
              <a:ext cx="1440160" cy="1152128"/>
              <a:chOff x="683568" y="1844824"/>
              <a:chExt cx="1440160" cy="1152128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83568" y="1844824"/>
                <a:ext cx="1440160" cy="11521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132157" y="1990001"/>
                <a:ext cx="576064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835968" y="4941168"/>
            <a:ext cx="7192416" cy="1152128"/>
            <a:chOff x="763960" y="3933056"/>
            <a:chExt cx="7192416" cy="1152128"/>
          </a:xfrm>
        </p:grpSpPr>
        <p:grpSp>
          <p:nvGrpSpPr>
            <p:cNvPr id="25" name="Group 24"/>
            <p:cNvGrpSpPr/>
            <p:nvPr/>
          </p:nvGrpSpPr>
          <p:grpSpPr>
            <a:xfrm>
              <a:off x="763960" y="3933056"/>
              <a:ext cx="1440160" cy="1152128"/>
              <a:chOff x="611560" y="1844824"/>
              <a:chExt cx="1440160" cy="1152128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6" name="Rectangle 25"/>
              <p:cNvSpPr/>
              <p:nvPr/>
            </p:nvSpPr>
            <p:spPr>
              <a:xfrm>
                <a:off x="611560" y="1844824"/>
                <a:ext cx="1440160" cy="11521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043608" y="1990001"/>
                <a:ext cx="576064" cy="86177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E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2627784" y="3933056"/>
              <a:ext cx="1440160" cy="1152128"/>
              <a:chOff x="611560" y="1844824"/>
              <a:chExt cx="1440160" cy="1152128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9" name="Rectangle 28"/>
              <p:cNvSpPr/>
              <p:nvPr/>
            </p:nvSpPr>
            <p:spPr>
              <a:xfrm>
                <a:off x="611560" y="1844824"/>
                <a:ext cx="1440160" cy="11521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043608" y="1990001"/>
                <a:ext cx="576064" cy="86177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F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4622482" y="3933056"/>
              <a:ext cx="1440160" cy="1152128"/>
              <a:chOff x="611560" y="1844824"/>
              <a:chExt cx="1440160" cy="1152128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32" name="Rectangle 31"/>
              <p:cNvSpPr/>
              <p:nvPr/>
            </p:nvSpPr>
            <p:spPr>
              <a:xfrm>
                <a:off x="611560" y="1844824"/>
                <a:ext cx="1440160" cy="11521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043608" y="1990001"/>
                <a:ext cx="576064" cy="86177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G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6516216" y="3933056"/>
              <a:ext cx="1440160" cy="1152128"/>
              <a:chOff x="611560" y="1844824"/>
              <a:chExt cx="1440160" cy="1152128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35" name="Rectangle 34"/>
              <p:cNvSpPr/>
              <p:nvPr/>
            </p:nvSpPr>
            <p:spPr>
              <a:xfrm>
                <a:off x="611560" y="1844824"/>
                <a:ext cx="1440160" cy="11521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43608" y="1990001"/>
                <a:ext cx="576064" cy="86177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H</a:t>
                </a:r>
              </a:p>
            </p:txBody>
          </p:sp>
        </p:grpSp>
      </p:grpSp>
      <p:sp>
        <p:nvSpPr>
          <p:cNvPr id="40" name="TextBox 39"/>
          <p:cNvSpPr txBox="1"/>
          <p:nvPr/>
        </p:nvSpPr>
        <p:spPr>
          <a:xfrm>
            <a:off x="899592" y="3212976"/>
            <a:ext cx="7128792" cy="12926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 smtClean="0">
                <a:solidFill>
                  <a:prstClr val="white"/>
                </a:solidFill>
                <a:latin typeface="Aharoni" pitchFamily="2" charset="-79"/>
                <a:cs typeface="Aharoni" pitchFamily="2" charset="-79"/>
              </a:rPr>
              <a:t>[DEADLINE 2: Time and Date here]</a:t>
            </a:r>
            <a:endParaRPr lang="en-GB" sz="3000" b="1" dirty="0">
              <a:solidFill>
                <a:prstClr val="white"/>
              </a:solidFill>
              <a:latin typeface="Aharoni" pitchFamily="2" charset="-79"/>
              <a:cs typeface="Aharoni" pitchFamily="2" charset="-79"/>
            </a:endParaRPr>
          </a:p>
          <a:p>
            <a:pPr algn="ctr"/>
            <a:r>
              <a:rPr lang="en-GB" sz="2400" b="1" dirty="0">
                <a:solidFill>
                  <a:prstClr val="white"/>
                </a:solidFill>
                <a:latin typeface="Aharoni" pitchFamily="2" charset="-79"/>
                <a:cs typeface="Aharoni" pitchFamily="2" charset="-79"/>
              </a:rPr>
              <a:t>Submit: Report, Data, Code, Figures via </a:t>
            </a:r>
            <a:r>
              <a:rPr lang="en-GB" sz="2400" b="1" dirty="0" err="1">
                <a:solidFill>
                  <a:prstClr val="white"/>
                </a:solidFill>
                <a:latin typeface="Aharoni" pitchFamily="2" charset="-79"/>
                <a:cs typeface="Aharoni" pitchFamily="2" charset="-79"/>
              </a:rPr>
              <a:t>GitHub</a:t>
            </a:r>
            <a:endParaRPr lang="en-GB" sz="2400" b="1" dirty="0">
              <a:solidFill>
                <a:prstClr val="white"/>
              </a:solidFill>
              <a:latin typeface="Aharoni" pitchFamily="2" charset="-79"/>
              <a:cs typeface="Aharoni" pitchFamily="2" charset="-79"/>
            </a:endParaRPr>
          </a:p>
          <a:p>
            <a:pPr algn="ctr"/>
            <a:r>
              <a:rPr lang="en-GB" sz="2400" b="1" dirty="0" smtClean="0">
                <a:solidFill>
                  <a:prstClr val="white"/>
                </a:solidFill>
                <a:latin typeface="Aharoni" pitchFamily="2" charset="-79"/>
                <a:cs typeface="Aharoni" pitchFamily="2" charset="-79"/>
              </a:rPr>
              <a:t>[Presentations </a:t>
            </a:r>
            <a:r>
              <a:rPr lang="en-GB" sz="2400" b="1" dirty="0">
                <a:solidFill>
                  <a:prstClr val="white"/>
                </a:solidFill>
                <a:latin typeface="Aharoni" pitchFamily="2" charset="-79"/>
                <a:cs typeface="Aharoni" pitchFamily="2" charset="-79"/>
              </a:rPr>
              <a:t>on both phases throughout </a:t>
            </a:r>
            <a:r>
              <a:rPr lang="en-GB" sz="2400" b="1" dirty="0" smtClean="0">
                <a:solidFill>
                  <a:prstClr val="white"/>
                </a:solidFill>
                <a:latin typeface="Aharoni" pitchFamily="2" charset="-79"/>
                <a:cs typeface="Aharoni" pitchFamily="2" charset="-79"/>
              </a:rPr>
              <a:t>day]</a:t>
            </a:r>
            <a:endParaRPr lang="en-GB" sz="2400" b="1" dirty="0">
              <a:solidFill>
                <a:prstClr val="white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3334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5496" y="1052736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859" y="190962"/>
            <a:ext cx="81435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>
                <a:solidFill>
                  <a:prstClr val="white"/>
                </a:solidFill>
                <a:effectLst>
                  <a:glow rad="228600">
                    <a:srgbClr val="8064A2">
                      <a:satMod val="175000"/>
                      <a:alpha val="40000"/>
                    </a:srgbClr>
                  </a:glow>
                </a:effectLst>
                <a:latin typeface="Aharoni" pitchFamily="2" charset="-79"/>
                <a:cs typeface="Aharoni" pitchFamily="2" charset="-79"/>
              </a:rPr>
              <a:t>Assessment Overview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867" y="1124744"/>
            <a:ext cx="886362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GB" sz="2200" b="1" dirty="0" smtClean="0">
                <a:solidFill>
                  <a:srgbClr val="F79646">
                    <a:lumMod val="75000"/>
                  </a:srgbClr>
                </a:solidFill>
                <a:latin typeface="Aharoni" pitchFamily="2" charset="-79"/>
                <a:cs typeface="Aharoni" pitchFamily="2" charset="-79"/>
              </a:rPr>
              <a:t>[Put DAY, DATE here]: </a:t>
            </a:r>
            <a:r>
              <a:rPr lang="en-GB" sz="2200" b="1" dirty="0">
                <a:solidFill>
                  <a:srgbClr val="F79646">
                    <a:lumMod val="75000"/>
                  </a:srgbClr>
                </a:solidFill>
                <a:latin typeface="Aharoni" pitchFamily="2" charset="-79"/>
                <a:cs typeface="Aharoni" pitchFamily="2" charset="-79"/>
              </a:rPr>
              <a:t>Deadline for Phase 1 Submission </a:t>
            </a:r>
            <a:r>
              <a:rPr lang="en-GB" sz="22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(Report, Code, Data, Figures, Data Management Plan, all licensed where appropriate)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GB" sz="2200" b="1" dirty="0" smtClean="0">
                <a:solidFill>
                  <a:srgbClr val="F79646">
                    <a:lumMod val="75000"/>
                  </a:srgbClr>
                </a:solidFill>
                <a:latin typeface="Aharoni" pitchFamily="2" charset="-79"/>
                <a:cs typeface="Aharoni" pitchFamily="2" charset="-79"/>
              </a:rPr>
              <a:t>[Put DAY, DATE here]:</a:t>
            </a:r>
            <a:r>
              <a:rPr lang="en-GB" sz="2200" b="1" dirty="0" smtClean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GB" sz="2200" b="1" dirty="0">
                <a:solidFill>
                  <a:srgbClr val="F79646">
                    <a:lumMod val="75000"/>
                  </a:srgbClr>
                </a:solidFill>
                <a:latin typeface="Aharoni" pitchFamily="2" charset="-79"/>
                <a:cs typeface="Aharoni" pitchFamily="2" charset="-79"/>
              </a:rPr>
              <a:t>Deadline for Phase 2 Submission</a:t>
            </a:r>
            <a:r>
              <a:rPr lang="en-GB" sz="22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 (Report, Code, Data, Figures, all licensed where appropriate)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GB" sz="2200" b="1" dirty="0" smtClean="0">
                <a:solidFill>
                  <a:srgbClr val="F79646">
                    <a:lumMod val="75000"/>
                  </a:srgbClr>
                </a:solidFill>
                <a:latin typeface="Aharoni" pitchFamily="2" charset="-79"/>
                <a:cs typeface="Aharoni" pitchFamily="2" charset="-79"/>
              </a:rPr>
              <a:t>[Put DAY, DATE here if required]: </a:t>
            </a:r>
            <a:r>
              <a:rPr lang="en-GB" sz="2200" b="1" dirty="0">
                <a:solidFill>
                  <a:srgbClr val="F79646">
                    <a:lumMod val="75000"/>
                  </a:srgbClr>
                </a:solidFill>
                <a:latin typeface="Aharoni" pitchFamily="2" charset="-79"/>
                <a:cs typeface="Aharoni" pitchFamily="2" charset="-79"/>
              </a:rPr>
              <a:t>30 min presentation </a:t>
            </a:r>
            <a:r>
              <a:rPr lang="en-GB" sz="22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from each group, covering Phases 1 &amp; 2 and briefly discussing how reproducible you found your predecessors’ work</a:t>
            </a:r>
          </a:p>
        </p:txBody>
      </p:sp>
    </p:spTree>
    <p:extLst>
      <p:ext uri="{BB962C8B-B14F-4D97-AF65-F5344CB8AC3E}">
        <p14:creationId xmlns:p14="http://schemas.microsoft.com/office/powerpoint/2010/main" val="124903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5496" y="1052736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859" y="190962"/>
            <a:ext cx="74954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>
                <a:solidFill>
                  <a:prstClr val="white"/>
                </a:solidFill>
                <a:effectLst>
                  <a:glow rad="228600">
                    <a:srgbClr val="8064A2">
                      <a:satMod val="175000"/>
                      <a:alpha val="40000"/>
                    </a:srgbClr>
                  </a:glow>
                </a:effectLst>
                <a:latin typeface="Aharoni" pitchFamily="2" charset="-79"/>
                <a:cs typeface="Aharoni" pitchFamily="2" charset="-79"/>
              </a:rPr>
              <a:t>Assessment Criteria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867" y="1124744"/>
            <a:ext cx="8863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4BACC6">
                    <a:lumMod val="20000"/>
                    <a:lumOff val="80000"/>
                  </a:srgbClr>
                </a:solidFill>
                <a:effectLst>
                  <a:glow rad="228600">
                    <a:srgbClr val="8064A2">
                      <a:satMod val="175000"/>
                      <a:alpha val="40000"/>
                    </a:srgbClr>
                  </a:glow>
                </a:effectLst>
                <a:latin typeface="Aharoni" pitchFamily="2" charset="-79"/>
                <a:cs typeface="Aharoni" pitchFamily="2" charset="-79"/>
              </a:rPr>
              <a:t>Full details of assessment criteria can be found in today’s </a:t>
            </a:r>
            <a:r>
              <a:rPr lang="en-GB" sz="2400" b="1" dirty="0" err="1" smtClean="0">
                <a:solidFill>
                  <a:srgbClr val="4BACC6">
                    <a:lumMod val="20000"/>
                    <a:lumOff val="80000"/>
                  </a:srgbClr>
                </a:solidFill>
                <a:effectLst>
                  <a:glow rad="228600">
                    <a:srgbClr val="8064A2">
                      <a:satMod val="175000"/>
                      <a:alpha val="40000"/>
                    </a:srgbClr>
                  </a:glow>
                </a:effectLst>
                <a:latin typeface="Aharoni" pitchFamily="2" charset="-79"/>
                <a:cs typeface="Aharoni" pitchFamily="2" charset="-79"/>
              </a:rPr>
              <a:t>handout</a:t>
            </a:r>
            <a:endParaRPr lang="en-GB" sz="2400" b="1" dirty="0">
              <a:solidFill>
                <a:srgbClr val="4BACC6">
                  <a:lumMod val="20000"/>
                  <a:lumOff val="80000"/>
                </a:srgbClr>
              </a:solidFill>
              <a:effectLst>
                <a:glow rad="139700">
                  <a:srgbClr val="8064A2">
                    <a:satMod val="175000"/>
                    <a:alpha val="40000"/>
                  </a:srgb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221" y="2614260"/>
            <a:ext cx="8208912" cy="304698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GB" sz="2400" b="1" dirty="0">
                <a:solidFill>
                  <a:prstClr val="white"/>
                </a:solidFill>
                <a:latin typeface="Aharoni" pitchFamily="2" charset="-79"/>
                <a:cs typeface="Aharoni" pitchFamily="2" charset="-79"/>
              </a:rPr>
              <a:t>Quality of written report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GB" sz="2400" b="1" dirty="0">
                <a:solidFill>
                  <a:prstClr val="white"/>
                </a:solidFill>
                <a:latin typeface="Aharoni" pitchFamily="2" charset="-79"/>
                <a:cs typeface="Aharoni" pitchFamily="2" charset="-79"/>
              </a:rPr>
              <a:t>Quality of code, data and other submitted materials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GB" sz="2400" b="1" dirty="0">
                <a:solidFill>
                  <a:prstClr val="white"/>
                </a:solidFill>
                <a:latin typeface="Aharoni" pitchFamily="2" charset="-79"/>
                <a:cs typeface="Aharoni" pitchFamily="2" charset="-79"/>
              </a:rPr>
              <a:t>Openness of the project: did you provide a coherent research story for your successors?</a:t>
            </a:r>
          </a:p>
        </p:txBody>
      </p:sp>
    </p:spTree>
    <p:extLst>
      <p:ext uri="{BB962C8B-B14F-4D97-AF65-F5344CB8AC3E}">
        <p14:creationId xmlns:p14="http://schemas.microsoft.com/office/powerpoint/2010/main" val="59559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5496" y="1052736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859" y="190962"/>
            <a:ext cx="67033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>
                <a:solidFill>
                  <a:prstClr val="white"/>
                </a:solidFill>
                <a:effectLst>
                  <a:glow rad="228600">
                    <a:srgbClr val="8064A2">
                      <a:satMod val="175000"/>
                      <a:alpha val="40000"/>
                    </a:srgbClr>
                  </a:glow>
                </a:effectLst>
                <a:latin typeface="Aharoni" pitchFamily="2" charset="-79"/>
                <a:cs typeface="Aharoni" pitchFamily="2" charset="-79"/>
              </a:rPr>
              <a:t>Lecture Schedule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867" y="1268760"/>
            <a:ext cx="88636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GB" sz="2200" b="1" dirty="0">
                <a:solidFill>
                  <a:srgbClr val="F79646">
                    <a:lumMod val="75000"/>
                  </a:srgbClr>
                </a:solidFill>
                <a:latin typeface="Aharoni" pitchFamily="2" charset="-79"/>
                <a:cs typeface="Aharoni" pitchFamily="2" charset="-79"/>
              </a:rPr>
              <a:t>Day/Date/Time: </a:t>
            </a:r>
            <a:r>
              <a:rPr lang="en-GB" sz="22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Data and Content Licensing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GB" sz="2200" b="1" dirty="0">
                <a:solidFill>
                  <a:srgbClr val="F79646">
                    <a:lumMod val="75000"/>
                  </a:srgbClr>
                </a:solidFill>
                <a:latin typeface="Aharoni" pitchFamily="2" charset="-79"/>
                <a:cs typeface="Aharoni" pitchFamily="2" charset="-79"/>
              </a:rPr>
              <a:t>Day/Date/Time: </a:t>
            </a:r>
            <a:r>
              <a:rPr lang="en-GB" sz="22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The Changing Face of Publication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GB" sz="2200" b="1" dirty="0">
                <a:solidFill>
                  <a:srgbClr val="F79646">
                    <a:lumMod val="75000"/>
                  </a:srgbClr>
                </a:solidFill>
                <a:latin typeface="Aharoni" pitchFamily="2" charset="-79"/>
                <a:cs typeface="Aharoni" pitchFamily="2" charset="-79"/>
              </a:rPr>
              <a:t>Day/Date/Time: </a:t>
            </a:r>
            <a:r>
              <a:rPr lang="en-GB" sz="22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Guest Lecture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3568" y="4653136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6931" y="3791362"/>
            <a:ext cx="67033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>
                <a:solidFill>
                  <a:prstClr val="white"/>
                </a:solidFill>
                <a:effectLst>
                  <a:glow rad="228600">
                    <a:srgbClr val="8064A2">
                      <a:satMod val="175000"/>
                      <a:alpha val="40000"/>
                    </a:srgbClr>
                  </a:glow>
                </a:effectLst>
                <a:latin typeface="Aharoni" pitchFamily="2" charset="-79"/>
                <a:cs typeface="Aharoni" pitchFamily="2" charset="-79"/>
              </a:rPr>
              <a:t>Mini-Workshops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0379" y="4869160"/>
            <a:ext cx="88636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GB" sz="2200" b="1" dirty="0">
                <a:solidFill>
                  <a:srgbClr val="F79646">
                    <a:lumMod val="75000"/>
                  </a:srgbClr>
                </a:solidFill>
                <a:latin typeface="Aharoni" pitchFamily="2" charset="-79"/>
                <a:cs typeface="Aharoni" pitchFamily="2" charset="-79"/>
              </a:rPr>
              <a:t>Day/Date/Time: </a:t>
            </a:r>
            <a:r>
              <a:rPr lang="en-GB" sz="22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Managing Your Code Using </a:t>
            </a:r>
            <a:r>
              <a:rPr lang="en-GB" sz="2200" b="1" dirty="0" err="1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GitHub</a:t>
            </a:r>
            <a:endParaRPr lang="en-GB" sz="2200" b="1" dirty="0">
              <a:solidFill>
                <a:srgbClr val="4BACC6">
                  <a:lumMod val="20000"/>
                  <a:lumOff val="80000"/>
                </a:srgbClr>
              </a:solidFill>
              <a:latin typeface="Aharoni" pitchFamily="2" charset="-79"/>
              <a:cs typeface="Aharoni" pitchFamily="2" charset="-79"/>
            </a:endParaRP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GB" sz="2200" b="1" dirty="0">
                <a:solidFill>
                  <a:srgbClr val="F79646">
                    <a:lumMod val="75000"/>
                  </a:srgbClr>
                </a:solidFill>
                <a:latin typeface="Aharoni" pitchFamily="2" charset="-79"/>
                <a:cs typeface="Aharoni" pitchFamily="2" charset="-79"/>
              </a:rPr>
              <a:t>Day/Date/Time: </a:t>
            </a:r>
            <a:r>
              <a:rPr lang="en-GB" sz="22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Data Management Plans</a:t>
            </a:r>
          </a:p>
        </p:txBody>
      </p:sp>
    </p:spTree>
    <p:extLst>
      <p:ext uri="{BB962C8B-B14F-4D97-AF65-F5344CB8AC3E}">
        <p14:creationId xmlns:p14="http://schemas.microsoft.com/office/powerpoint/2010/main" val="410427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423</Words>
  <Application>Microsoft Office PowerPoint</Application>
  <PresentationFormat>On-screen Show (4:3)</PresentationFormat>
  <Paragraphs>111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Sophie Kershaw</dc:creator>
  <cp:lastModifiedBy>Sophie Kershaw</cp:lastModifiedBy>
  <cp:revision>15</cp:revision>
  <dcterms:created xsi:type="dcterms:W3CDTF">2013-09-08T13:57:13Z</dcterms:created>
  <dcterms:modified xsi:type="dcterms:W3CDTF">2013-09-08T14:05:58Z</dcterms:modified>
</cp:coreProperties>
</file>