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8" r:id="rId4"/>
    <p:sldId id="283" r:id="rId5"/>
    <p:sldId id="271" r:id="rId6"/>
    <p:sldId id="273" r:id="rId7"/>
    <p:sldId id="272" r:id="rId8"/>
    <p:sldId id="278" r:id="rId9"/>
    <p:sldId id="280" r:id="rId10"/>
    <p:sldId id="284" r:id="rId11"/>
    <p:sldId id="265" r:id="rId12"/>
    <p:sldId id="281" r:id="rId13"/>
    <p:sldId id="291" r:id="rId14"/>
    <p:sldId id="287" r:id="rId15"/>
    <p:sldId id="285" r:id="rId16"/>
    <p:sldId id="266"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18/10/2013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412174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18/10/2013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09355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18/10/2013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898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18/10/2013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6379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4D3C2-DE9E-4880-8F88-8211D21A37AD}" type="datetimeFigureOut">
              <a:rPr lang="en-GB" smtClean="0"/>
              <a:t>18/10/2013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2176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B44D3C2-DE9E-4880-8F88-8211D21A37AD}" type="datetimeFigureOut">
              <a:rPr lang="en-GB" smtClean="0"/>
              <a:t>18/10/2013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6589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B44D3C2-DE9E-4880-8F88-8211D21A37AD}" type="datetimeFigureOut">
              <a:rPr lang="en-GB" smtClean="0"/>
              <a:t>18/10/2013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70983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B44D3C2-DE9E-4880-8F88-8211D21A37AD}" type="datetimeFigureOut">
              <a:rPr lang="en-GB" smtClean="0"/>
              <a:t>18/10/2013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81247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4D3C2-DE9E-4880-8F88-8211D21A37AD}" type="datetimeFigureOut">
              <a:rPr lang="en-GB" smtClean="0"/>
              <a:t>18/10/2013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387065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D3C2-DE9E-4880-8F88-8211D21A37AD}" type="datetimeFigureOut">
              <a:rPr lang="en-GB" smtClean="0"/>
              <a:t>18/10/2013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57118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D3C2-DE9E-4880-8F88-8211D21A37AD}" type="datetimeFigureOut">
              <a:rPr lang="en-GB" smtClean="0"/>
              <a:t>18/10/2013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0016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4D3C2-DE9E-4880-8F88-8211D21A37AD}" type="datetimeFigureOut">
              <a:rPr lang="en-GB" smtClean="0"/>
              <a:t>18/10/2013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270B1-75E5-432A-8DAD-577389AC6F46}" type="slidenum">
              <a:rPr lang="en-GB" smtClean="0"/>
              <a:t>‹#›</a:t>
            </a:fld>
            <a:endParaRPr lang="en-GB"/>
          </a:p>
        </p:txBody>
      </p:sp>
    </p:spTree>
    <p:extLst>
      <p:ext uri="{BB962C8B-B14F-4D97-AF65-F5344CB8AC3E}">
        <p14:creationId xmlns:p14="http://schemas.microsoft.com/office/powerpoint/2010/main" val="301253399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36512" y="1845392"/>
            <a:ext cx="9180512" cy="5112000"/>
          </a:xfrm>
          <a:prstGeom prst="rect">
            <a:avLst/>
          </a:prstGeom>
        </p:spPr>
      </p:pic>
      <p:sp>
        <p:nvSpPr>
          <p:cNvPr id="9" name="TextBox 8"/>
          <p:cNvSpPr txBox="1"/>
          <p:nvPr/>
        </p:nvSpPr>
        <p:spPr>
          <a:xfrm>
            <a:off x="41035" y="685726"/>
            <a:ext cx="9002098" cy="1231106"/>
          </a:xfrm>
          <a:prstGeom prst="rect">
            <a:avLst/>
          </a:prstGeom>
          <a:noFill/>
        </p:spPr>
        <p:txBody>
          <a:bodyPr wrap="square" rtlCol="0">
            <a:spAutoFit/>
          </a:bodyPr>
          <a:lstStyle/>
          <a:p>
            <a:r>
              <a:rPr lang="en-GB" sz="4800" b="1" dirty="0" smtClean="0">
                <a:effectLst>
                  <a:glow rad="228600">
                    <a:schemeClr val="accent4">
                      <a:satMod val="175000"/>
                      <a:alpha val="40000"/>
                    </a:schemeClr>
                  </a:glow>
                </a:effectLst>
                <a:latin typeface="Aharoni" pitchFamily="2" charset="-79"/>
                <a:cs typeface="Aharoni" pitchFamily="2" charset="-79"/>
              </a:rPr>
              <a:t>Reproducibility and Openness</a:t>
            </a:r>
          </a:p>
          <a:p>
            <a:r>
              <a:rPr lang="en-GB" sz="2600" b="1" dirty="0" smtClean="0">
                <a:solidFill>
                  <a:schemeClr val="accent1">
                    <a:lumMod val="40000"/>
                    <a:lumOff val="60000"/>
                  </a:schemeClr>
                </a:solidFill>
                <a:effectLst>
                  <a:glow rad="228600">
                    <a:schemeClr val="accent4">
                      <a:satMod val="175000"/>
                      <a:alpha val="40000"/>
                    </a:schemeClr>
                  </a:glow>
                </a:effectLst>
                <a:latin typeface="Aharoni" pitchFamily="2" charset="-79"/>
                <a:cs typeface="Aharoni" pitchFamily="2" charset="-79"/>
              </a:rPr>
              <a:t>Facilitating Scientific Progress and Research Impact</a:t>
            </a:r>
          </a:p>
        </p:txBody>
      </p:sp>
      <p:cxnSp>
        <p:nvCxnSpPr>
          <p:cNvPr id="32" name="Straight Connector 31"/>
          <p:cNvCxnSpPr/>
          <p:nvPr/>
        </p:nvCxnSpPr>
        <p:spPr>
          <a:xfrm flipV="1">
            <a:off x="-36512" y="2046548"/>
            <a:ext cx="7596336" cy="1430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55576" y="602128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619672" y="6093296"/>
            <a:ext cx="7488832" cy="615553"/>
          </a:xfrm>
          <a:prstGeom prst="rect">
            <a:avLst/>
          </a:prstGeom>
          <a:noFill/>
        </p:spPr>
        <p:txBody>
          <a:bodyPr wrap="square" rtlCol="0">
            <a:spAutoFit/>
          </a:bodyPr>
          <a:lstStyle/>
          <a:p>
            <a:pPr algn="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 Presentation slides authored by </a:t>
            </a:r>
            <a:r>
              <a:rPr lang="en-GB" sz="170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Sophie Kay 2013 </a:t>
            </a: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 CC-BY-3.0.</a:t>
            </a:r>
          </a:p>
          <a:p>
            <a:pPr algn="r"/>
            <a:r>
              <a:rPr lang="en-GB" sz="1700" dirty="0" smtClean="0">
                <a:solidFill>
                  <a:schemeClr val="accent6">
                    <a:lumMod val="60000"/>
                    <a:lumOff val="40000"/>
                  </a:schemeClr>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See</a:t>
            </a: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 </a:t>
            </a:r>
            <a:r>
              <a:rPr lang="en-GB" sz="1700" dirty="0" smtClean="0">
                <a:latin typeface="Kozuka Gothic Pr6N B" pitchFamily="34" charset="-128"/>
                <a:ea typeface="Kozuka Gothic Pr6N B" pitchFamily="34" charset="-128"/>
              </a:rPr>
              <a:t>http://creativecommons.org/licenses/by/3.0/ </a:t>
            </a:r>
            <a:r>
              <a:rPr lang="en-GB" sz="1700" dirty="0" smtClean="0">
                <a:solidFill>
                  <a:schemeClr val="accent6">
                    <a:lumMod val="60000"/>
                    <a:lumOff val="40000"/>
                  </a:schemeClr>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for licensing details.</a:t>
            </a:r>
          </a:p>
        </p:txBody>
      </p:sp>
      <p:sp>
        <p:nvSpPr>
          <p:cNvPr id="42" name="TextBox 41"/>
          <p:cNvSpPr txBox="1"/>
          <p:nvPr/>
        </p:nvSpPr>
        <p:spPr>
          <a:xfrm>
            <a:off x="1619672" y="5589240"/>
            <a:ext cx="7488833" cy="369332"/>
          </a:xfrm>
          <a:prstGeom prst="rect">
            <a:avLst/>
          </a:prstGeom>
          <a:noFill/>
        </p:spPr>
        <p:txBody>
          <a:bodyPr wrap="square" rtlCol="0">
            <a:spAutoFit/>
          </a:bodyPr>
          <a:lstStyle/>
          <a:p>
            <a:pPr algn="r"/>
            <a:r>
              <a:rPr lang="en-GB" dirty="0" smtClean="0">
                <a:ln w="0">
                  <a:noFill/>
                </a:ln>
                <a:solidFill>
                  <a:schemeClr val="accent1">
                    <a:lumMod val="75000"/>
                  </a:schemeClr>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An introduction to Open Science and the changing face of academia</a:t>
            </a:r>
          </a:p>
        </p:txBody>
      </p:sp>
    </p:spTree>
    <p:extLst>
      <p:ext uri="{BB962C8B-B14F-4D97-AF65-F5344CB8AC3E}">
        <p14:creationId xmlns:p14="http://schemas.microsoft.com/office/powerpoint/2010/main" val="1297449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115616" y="6165304"/>
            <a:ext cx="8028384"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8899" y="5231522"/>
            <a:ext cx="8647597" cy="861774"/>
          </a:xfrm>
          <a:prstGeom prst="rect">
            <a:avLst/>
          </a:prstGeom>
          <a:noFill/>
        </p:spPr>
        <p:txBody>
          <a:bodyPr wrap="square" rtlCol="0">
            <a:spAutoFit/>
          </a:bodyPr>
          <a:lstStyle/>
          <a:p>
            <a:pPr algn="r"/>
            <a:r>
              <a:rPr lang="en-GB" sz="5000" b="1" dirty="0" smtClean="0">
                <a:effectLst>
                  <a:glow rad="228600">
                    <a:schemeClr val="accent4">
                      <a:satMod val="175000"/>
                      <a:alpha val="40000"/>
                    </a:schemeClr>
                  </a:glow>
                </a:effectLst>
                <a:latin typeface="Aharoni" pitchFamily="2" charset="-79"/>
                <a:cs typeface="Aharoni" pitchFamily="2" charset="-79"/>
              </a:rPr>
              <a:t>The Role of Open Science</a:t>
            </a:r>
          </a:p>
        </p:txBody>
      </p:sp>
    </p:spTree>
    <p:extLst>
      <p:ext uri="{BB962C8B-B14F-4D97-AF65-F5344CB8AC3E}">
        <p14:creationId xmlns:p14="http://schemas.microsoft.com/office/powerpoint/2010/main" val="273983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0" y="-243408"/>
            <a:ext cx="9180512" cy="5112000"/>
          </a:xfrm>
          <a:prstGeom prst="rect">
            <a:avLst/>
          </a:prstGeom>
        </p:spPr>
      </p:pic>
      <p:sp>
        <p:nvSpPr>
          <p:cNvPr id="13" name="TextBox 12"/>
          <p:cNvSpPr txBox="1"/>
          <p:nvPr/>
        </p:nvSpPr>
        <p:spPr>
          <a:xfrm>
            <a:off x="4936" y="2622391"/>
            <a:ext cx="9175576" cy="2246769"/>
          </a:xfrm>
          <a:prstGeom prst="rect">
            <a:avLst/>
          </a:prstGeom>
          <a:solidFill>
            <a:schemeClr val="tx1">
              <a:alpha val="46000"/>
            </a:schemeClr>
          </a:solidFill>
        </p:spPr>
        <p:txBody>
          <a:bodyPr wrap="square" rtlCol="0">
            <a:spAutoFit/>
          </a:bodyPr>
          <a:lstStyle/>
          <a:p>
            <a:r>
              <a:rPr lang="en-GB" sz="3500" b="1" dirty="0">
                <a:solidFill>
                  <a:schemeClr val="bg1"/>
                </a:solidFill>
                <a:latin typeface="Californian FB" pitchFamily="18" charset="0"/>
                <a:cs typeface="Aharoni" pitchFamily="2" charset="-79"/>
              </a:rPr>
              <a:t>“A piece of content or data is </a:t>
            </a:r>
            <a:r>
              <a:rPr lang="en-GB" sz="3500" b="1" dirty="0">
                <a:solidFill>
                  <a:schemeClr val="accent6"/>
                </a:solidFill>
                <a:latin typeface="Californian FB" pitchFamily="18" charset="0"/>
                <a:cs typeface="Aharoni" pitchFamily="2" charset="-79"/>
              </a:rPr>
              <a:t>open</a:t>
            </a:r>
            <a:r>
              <a:rPr lang="en-GB" sz="3500" b="1" dirty="0">
                <a:solidFill>
                  <a:schemeClr val="bg1"/>
                </a:solidFill>
                <a:latin typeface="Californian FB" pitchFamily="18" charset="0"/>
                <a:cs typeface="Aharoni" pitchFamily="2" charset="-79"/>
              </a:rPr>
              <a:t> if anyone is free to use, reuse, and redistribute it — subject only, at most, to the requirement to attribute and/or share-alike.”</a:t>
            </a:r>
          </a:p>
        </p:txBody>
      </p:sp>
      <p:cxnSp>
        <p:nvCxnSpPr>
          <p:cNvPr id="5" name="Straight Connector 4"/>
          <p:cNvCxnSpPr/>
          <p:nvPr/>
        </p:nvCxnSpPr>
        <p:spPr>
          <a:xfrm>
            <a:off x="870733" y="6165304"/>
            <a:ext cx="8309779"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8788" y="5157192"/>
            <a:ext cx="7495469"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What is openness?</a:t>
            </a:r>
          </a:p>
        </p:txBody>
      </p:sp>
    </p:spTree>
    <p:extLst>
      <p:ext uri="{BB962C8B-B14F-4D97-AF65-F5344CB8AC3E}">
        <p14:creationId xmlns:p14="http://schemas.microsoft.com/office/powerpoint/2010/main" val="634967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0" y="-243408"/>
            <a:ext cx="9180512" cy="5112000"/>
          </a:xfrm>
          <a:prstGeom prst="rect">
            <a:avLst/>
          </a:prstGeom>
        </p:spPr>
      </p:pic>
      <p:sp>
        <p:nvSpPr>
          <p:cNvPr id="13" name="TextBox 12"/>
          <p:cNvSpPr txBox="1"/>
          <p:nvPr/>
        </p:nvSpPr>
        <p:spPr>
          <a:xfrm>
            <a:off x="4936" y="1545173"/>
            <a:ext cx="9175576" cy="3323987"/>
          </a:xfrm>
          <a:prstGeom prst="rect">
            <a:avLst/>
          </a:prstGeom>
          <a:solidFill>
            <a:schemeClr val="tx1">
              <a:alpha val="46000"/>
            </a:schemeClr>
          </a:solidFill>
        </p:spPr>
        <p:txBody>
          <a:bodyPr wrap="square" rtlCol="0">
            <a:spAutoFit/>
          </a:bodyPr>
          <a:lstStyle/>
          <a:p>
            <a:r>
              <a:rPr lang="en-GB" sz="3500" b="1" dirty="0" smtClean="0">
                <a:solidFill>
                  <a:schemeClr val="bg1"/>
                </a:solidFill>
                <a:latin typeface="Californian FB" pitchFamily="18" charset="0"/>
                <a:cs typeface="Aharoni" pitchFamily="2" charset="-79"/>
              </a:rPr>
              <a:t>In learning about open science, you’ll learn how to effectively and safely share your research outputs, through licensing, code repositories and publication, and in doing so, to foster </a:t>
            </a:r>
            <a:r>
              <a:rPr lang="en-GB" sz="3500" b="1" dirty="0" smtClean="0">
                <a:solidFill>
                  <a:schemeClr val="accent6">
                    <a:lumMod val="75000"/>
                  </a:schemeClr>
                </a:solidFill>
                <a:latin typeface="Californian FB" pitchFamily="18" charset="0"/>
                <a:cs typeface="Aharoni" pitchFamily="2" charset="-79"/>
              </a:rPr>
              <a:t>reproducibility</a:t>
            </a:r>
            <a:r>
              <a:rPr lang="en-GB" sz="3500" b="1" dirty="0" smtClean="0">
                <a:solidFill>
                  <a:schemeClr val="bg1"/>
                </a:solidFill>
                <a:latin typeface="Californian FB" pitchFamily="18" charset="0"/>
                <a:cs typeface="Aharoni" pitchFamily="2" charset="-79"/>
              </a:rPr>
              <a:t> in your work and enhance your </a:t>
            </a:r>
            <a:r>
              <a:rPr lang="en-GB" sz="3500" b="1" dirty="0" smtClean="0">
                <a:solidFill>
                  <a:schemeClr val="accent6">
                    <a:lumMod val="75000"/>
                  </a:schemeClr>
                </a:solidFill>
                <a:latin typeface="Californian FB" pitchFamily="18" charset="0"/>
                <a:cs typeface="Aharoni" pitchFamily="2" charset="-79"/>
              </a:rPr>
              <a:t>research impact</a:t>
            </a:r>
            <a:r>
              <a:rPr lang="en-GB" sz="3500" b="1" dirty="0" smtClean="0">
                <a:solidFill>
                  <a:schemeClr val="bg1"/>
                </a:solidFill>
                <a:latin typeface="Californian FB" pitchFamily="18" charset="0"/>
                <a:cs typeface="Aharoni" pitchFamily="2" charset="-79"/>
              </a:rPr>
              <a:t>.</a:t>
            </a:r>
            <a:endParaRPr lang="en-GB" sz="3500" b="1" dirty="0">
              <a:solidFill>
                <a:schemeClr val="bg1"/>
              </a:solidFill>
              <a:latin typeface="Californian FB" pitchFamily="18" charset="0"/>
              <a:cs typeface="Aharoni" pitchFamily="2" charset="-79"/>
            </a:endParaRPr>
          </a:p>
        </p:txBody>
      </p:sp>
      <p:cxnSp>
        <p:nvCxnSpPr>
          <p:cNvPr id="5" name="Straight Connector 4"/>
          <p:cNvCxnSpPr/>
          <p:nvPr/>
        </p:nvCxnSpPr>
        <p:spPr>
          <a:xfrm>
            <a:off x="870733" y="6165304"/>
            <a:ext cx="8309779"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8788" y="5157192"/>
            <a:ext cx="7495469"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What is openness?</a:t>
            </a:r>
          </a:p>
        </p:txBody>
      </p:sp>
    </p:spTree>
    <p:extLst>
      <p:ext uri="{BB962C8B-B14F-4D97-AF65-F5344CB8AC3E}">
        <p14:creationId xmlns:p14="http://schemas.microsoft.com/office/powerpoint/2010/main" val="3082227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638132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5589240"/>
            <a:ext cx="8719605" cy="784830"/>
          </a:xfrm>
          <a:prstGeom prst="rect">
            <a:avLst/>
          </a:prstGeom>
          <a:noFill/>
        </p:spPr>
        <p:txBody>
          <a:bodyPr wrap="square" rtlCol="0">
            <a:spAutoFit/>
          </a:bodyPr>
          <a:lstStyle/>
          <a:p>
            <a:r>
              <a:rPr lang="en-GB" sz="4500" b="1" dirty="0" smtClean="0">
                <a:effectLst>
                  <a:glow rad="228600">
                    <a:schemeClr val="accent4">
                      <a:satMod val="175000"/>
                      <a:alpha val="40000"/>
                    </a:schemeClr>
                  </a:glow>
                </a:effectLst>
                <a:latin typeface="Aharoni" pitchFamily="2" charset="-79"/>
                <a:cs typeface="Aharoni" pitchFamily="2" charset="-79"/>
              </a:rPr>
              <a:t>Big Data, Networked Research</a:t>
            </a: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Rectangle 2"/>
          <p:cNvSpPr/>
          <p:nvPr/>
        </p:nvSpPr>
        <p:spPr>
          <a:xfrm>
            <a:off x="11559" y="6418203"/>
            <a:ext cx="8808913" cy="323165"/>
          </a:xfrm>
          <a:prstGeom prst="rect">
            <a:avLst/>
          </a:prstGeom>
        </p:spPr>
        <p:txBody>
          <a:bodyPr wrap="square">
            <a:spAutoFit/>
          </a:bodyPr>
          <a:lstStyle/>
          <a:p>
            <a:pPr algn="ctr"/>
            <a:r>
              <a:rPr lang="en-GB" sz="1500" dirty="0" smtClean="0">
                <a:solidFill>
                  <a:schemeClr val="accent6">
                    <a:lumMod val="75000"/>
                  </a:schemeClr>
                </a:solidFill>
              </a:rPr>
              <a:t>Video details need to </a:t>
            </a:r>
            <a:r>
              <a:rPr lang="en-GB" sz="1500" smtClean="0">
                <a:solidFill>
                  <a:schemeClr val="accent6">
                    <a:lumMod val="75000"/>
                  </a:schemeClr>
                </a:solidFill>
              </a:rPr>
              <a:t>be listed here.</a:t>
            </a:r>
            <a:endParaRPr lang="en-GB" sz="1500" dirty="0">
              <a:solidFill>
                <a:schemeClr val="accent6">
                  <a:lumMod val="75000"/>
                </a:schemeClr>
              </a:solidFill>
            </a:endParaRPr>
          </a:p>
        </p:txBody>
      </p:sp>
      <p:sp>
        <p:nvSpPr>
          <p:cNvPr id="4" name="Rectangle 3"/>
          <p:cNvSpPr/>
          <p:nvPr/>
        </p:nvSpPr>
        <p:spPr>
          <a:xfrm>
            <a:off x="1556792" y="2674296"/>
            <a:ext cx="5382344" cy="923330"/>
          </a:xfrm>
          <a:prstGeom prst="rect">
            <a:avLst/>
          </a:prstGeom>
        </p:spPr>
        <p:txBody>
          <a:bodyPr wrap="square">
            <a:spAutoFit/>
          </a:bodyPr>
          <a:lstStyle/>
          <a:p>
            <a:r>
              <a:rPr lang="en-GB" dirty="0" smtClean="0"/>
              <a:t>You’ll need to embed the video from Science Commons here, available on </a:t>
            </a:r>
            <a:r>
              <a:rPr lang="en-GB" dirty="0" err="1" smtClean="0"/>
              <a:t>youTube</a:t>
            </a:r>
            <a:r>
              <a:rPr lang="en-GB" dirty="0" smtClean="0"/>
              <a:t> at the following address: http</a:t>
            </a:r>
            <a:r>
              <a:rPr lang="en-GB" dirty="0"/>
              <a:t>://www.youtube.com/watch?v=hZAcTNFzF-s</a:t>
            </a:r>
          </a:p>
        </p:txBody>
      </p:sp>
    </p:spTree>
    <p:extLst>
      <p:ext uri="{BB962C8B-B14F-4D97-AF65-F5344CB8AC3E}">
        <p14:creationId xmlns:p14="http://schemas.microsoft.com/office/powerpoint/2010/main" val="3974059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206084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0867" y="332656"/>
            <a:ext cx="8719605" cy="1631216"/>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And all sorts of other approaches…</a:t>
            </a: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TextBox 8"/>
          <p:cNvSpPr txBox="1"/>
          <p:nvPr/>
        </p:nvSpPr>
        <p:spPr>
          <a:xfrm>
            <a:off x="100867" y="2204864"/>
            <a:ext cx="8719605" cy="2554545"/>
          </a:xfrm>
          <a:prstGeom prst="rect">
            <a:avLst/>
          </a:prstGeom>
          <a:noFill/>
        </p:spPr>
        <p:txBody>
          <a:bodyPr wrap="square" rtlCol="0">
            <a:spAutoFit/>
          </a:bodyPr>
          <a:lstStyle/>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Data Mining</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Crowdsourcing</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Understanding Negative Results</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Web-based Lab Books</a:t>
            </a:r>
          </a:p>
        </p:txBody>
      </p:sp>
      <p:sp>
        <p:nvSpPr>
          <p:cNvPr id="11" name="TextBox 10"/>
          <p:cNvSpPr txBox="1"/>
          <p:nvPr/>
        </p:nvSpPr>
        <p:spPr>
          <a:xfrm>
            <a:off x="107504" y="4831992"/>
            <a:ext cx="8719605" cy="1754326"/>
          </a:xfrm>
          <a:prstGeom prst="rect">
            <a:avLst/>
          </a:prstGeom>
          <a:noFill/>
        </p:spPr>
        <p:txBody>
          <a:bodyPr wrap="square" rtlCol="0">
            <a:spAutoFit/>
          </a:bodyPr>
          <a:lstStyle/>
          <a:p>
            <a:pPr algn="ctr">
              <a:lnSpc>
                <a:spcPct val="150000"/>
              </a:lnSpc>
            </a:pPr>
            <a:r>
              <a:rPr lang="en-GB" sz="2400" b="1" dirty="0" smtClean="0">
                <a:effectLst/>
                <a:latin typeface="Aharoni" pitchFamily="2" charset="-79"/>
                <a:cs typeface="Aharoni" pitchFamily="2" charset="-79"/>
              </a:rPr>
              <a:t>Open Science facilitates discovery by supporting the </a:t>
            </a:r>
            <a:r>
              <a:rPr lang="en-GB" sz="2400" b="1" dirty="0" smtClean="0">
                <a:solidFill>
                  <a:srgbClr val="FFC000"/>
                </a:solidFill>
                <a:effectLst/>
                <a:latin typeface="Aharoni" pitchFamily="2" charset="-79"/>
                <a:cs typeface="Aharoni" pitchFamily="2" charset="-79"/>
              </a:rPr>
              <a:t>dissemination</a:t>
            </a:r>
            <a:r>
              <a:rPr lang="en-GB" sz="2400" b="1" dirty="0" smtClean="0">
                <a:effectLst/>
                <a:latin typeface="Aharoni" pitchFamily="2" charset="-79"/>
                <a:cs typeface="Aharoni" pitchFamily="2" charset="-79"/>
              </a:rPr>
              <a:t> and </a:t>
            </a:r>
            <a:r>
              <a:rPr lang="en-GB" sz="2400" b="1" dirty="0" smtClean="0">
                <a:solidFill>
                  <a:srgbClr val="FFC000"/>
                </a:solidFill>
                <a:effectLst/>
                <a:latin typeface="Aharoni" pitchFamily="2" charset="-79"/>
                <a:cs typeface="Aharoni" pitchFamily="2" charset="-79"/>
              </a:rPr>
              <a:t>availability</a:t>
            </a:r>
            <a:r>
              <a:rPr lang="en-GB" sz="2400" b="1" dirty="0" smtClean="0">
                <a:effectLst/>
                <a:latin typeface="Aharoni" pitchFamily="2" charset="-79"/>
                <a:cs typeface="Aharoni" pitchFamily="2" charset="-79"/>
              </a:rPr>
              <a:t> of information, and enabling its reuse through provision of </a:t>
            </a:r>
            <a:r>
              <a:rPr lang="en-GB" sz="2400" b="1" dirty="0" smtClean="0">
                <a:solidFill>
                  <a:srgbClr val="FFC000"/>
                </a:solidFill>
                <a:effectLst/>
                <a:latin typeface="Aharoni" pitchFamily="2" charset="-79"/>
                <a:cs typeface="Aharoni" pitchFamily="2" charset="-79"/>
              </a:rPr>
              <a:t>legal licensing</a:t>
            </a:r>
            <a:r>
              <a:rPr lang="en-GB" sz="2400" b="1" dirty="0" smtClean="0">
                <a:effectLst/>
                <a:latin typeface="Aharoni" pitchFamily="2" charset="-79"/>
                <a:cs typeface="Aharoni" pitchFamily="2" charset="-79"/>
              </a:rPr>
              <a:t>.</a:t>
            </a:r>
          </a:p>
        </p:txBody>
      </p:sp>
    </p:spTree>
    <p:extLst>
      <p:ext uri="{BB962C8B-B14F-4D97-AF65-F5344CB8AC3E}">
        <p14:creationId xmlns:p14="http://schemas.microsoft.com/office/powerpoint/2010/main" val="1234753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1052736"/>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190962"/>
            <a:ext cx="8719605" cy="784830"/>
          </a:xfrm>
          <a:prstGeom prst="rect">
            <a:avLst/>
          </a:prstGeom>
          <a:noFill/>
        </p:spPr>
        <p:txBody>
          <a:bodyPr wrap="square" rtlCol="0">
            <a:spAutoFit/>
          </a:bodyPr>
          <a:lstStyle/>
          <a:p>
            <a:r>
              <a:rPr lang="en-GB" sz="4500" b="1" dirty="0" smtClean="0">
                <a:effectLst>
                  <a:glow rad="228600">
                    <a:schemeClr val="accent4">
                      <a:satMod val="175000"/>
                      <a:alpha val="40000"/>
                    </a:schemeClr>
                  </a:glow>
                </a:effectLst>
                <a:latin typeface="Aharoni" pitchFamily="2" charset="-79"/>
                <a:cs typeface="Aharoni" pitchFamily="2" charset="-79"/>
              </a:rPr>
              <a:t>Data-Enabled </a:t>
            </a:r>
            <a:r>
              <a:rPr lang="en-GB" sz="4500" b="1" dirty="0" smtClean="0">
                <a:effectLst>
                  <a:glow rad="228600">
                    <a:schemeClr val="accent4">
                      <a:satMod val="175000"/>
                      <a:alpha val="40000"/>
                    </a:schemeClr>
                  </a:glow>
                </a:effectLst>
                <a:latin typeface="Aharoni" pitchFamily="2" charset="-79"/>
                <a:cs typeface="Aharoni" pitchFamily="2" charset="-79"/>
              </a:rPr>
              <a:t>Research</a:t>
            </a:r>
          </a:p>
        </p:txBody>
      </p:sp>
      <p:sp>
        <p:nvSpPr>
          <p:cNvPr id="4" name="Rectangle 3"/>
          <p:cNvSpPr/>
          <p:nvPr/>
        </p:nvSpPr>
        <p:spPr>
          <a:xfrm>
            <a:off x="2843808" y="1412776"/>
            <a:ext cx="5879763" cy="2308324"/>
          </a:xfrm>
          <a:prstGeom prst="rect">
            <a:avLst/>
          </a:prstGeom>
        </p:spPr>
        <p:txBody>
          <a:bodyPr wrap="square">
            <a:spAutoFit/>
          </a:bodyPr>
          <a:lstStyle/>
          <a:p>
            <a:pPr algn="ctr">
              <a:lnSpc>
                <a:spcPct val="150000"/>
              </a:lnSpc>
            </a:pPr>
            <a:r>
              <a:rPr lang="en-GB" sz="2400" b="1" dirty="0" err="1" smtClean="0">
                <a:solidFill>
                  <a:srgbClr val="FFC000"/>
                </a:solidFill>
              </a:rPr>
              <a:t>Soren</a:t>
            </a:r>
            <a:r>
              <a:rPr lang="en-GB" sz="2400" b="1" dirty="0" smtClean="0">
                <a:solidFill>
                  <a:srgbClr val="FFC000"/>
                </a:solidFill>
              </a:rPr>
              <a:t> </a:t>
            </a:r>
            <a:r>
              <a:rPr lang="en-GB" sz="2400" b="1" dirty="0" err="1" smtClean="0">
                <a:solidFill>
                  <a:srgbClr val="FFC000"/>
                </a:solidFill>
              </a:rPr>
              <a:t>Brunak</a:t>
            </a:r>
            <a:r>
              <a:rPr lang="en-GB" sz="2400" b="1" dirty="0" smtClean="0">
                <a:solidFill>
                  <a:srgbClr val="FFC000"/>
                </a:solidFill>
              </a:rPr>
              <a:t>, Denmark Technical University</a:t>
            </a:r>
          </a:p>
          <a:p>
            <a:pPr marL="285750" indent="-285750" algn="ctr">
              <a:lnSpc>
                <a:spcPct val="150000"/>
              </a:lnSpc>
              <a:buFontTx/>
              <a:buChar char="-"/>
            </a:pPr>
            <a:r>
              <a:rPr lang="en-GB" dirty="0" smtClean="0"/>
              <a:t>molecular </a:t>
            </a:r>
            <a:r>
              <a:rPr lang="en-GB" dirty="0"/>
              <a:t>level </a:t>
            </a:r>
            <a:r>
              <a:rPr lang="en-GB" dirty="0" smtClean="0"/>
              <a:t>sys bio + healthcare </a:t>
            </a:r>
            <a:r>
              <a:rPr lang="en-GB" dirty="0"/>
              <a:t>sector </a:t>
            </a:r>
            <a:r>
              <a:rPr lang="en-GB" dirty="0" smtClean="0"/>
              <a:t>data. </a:t>
            </a:r>
          </a:p>
          <a:p>
            <a:pPr marL="285750" indent="-285750" algn="ctr">
              <a:lnSpc>
                <a:spcPct val="150000"/>
              </a:lnSpc>
              <a:buFontTx/>
              <a:buChar char="-"/>
            </a:pPr>
            <a:r>
              <a:rPr lang="en-GB" dirty="0" smtClean="0">
                <a:solidFill>
                  <a:schemeClr val="accent4">
                    <a:lumMod val="60000"/>
                    <a:lumOff val="40000"/>
                  </a:schemeClr>
                </a:solidFill>
              </a:rPr>
              <a:t>Mining </a:t>
            </a:r>
            <a:r>
              <a:rPr lang="en-GB" dirty="0">
                <a:solidFill>
                  <a:schemeClr val="accent4">
                    <a:lumMod val="60000"/>
                    <a:lumOff val="40000"/>
                  </a:schemeClr>
                </a:solidFill>
              </a:rPr>
              <a:t>electronic health records: towards better research applications and clinical care’ </a:t>
            </a:r>
            <a:r>
              <a:rPr lang="en-GB" dirty="0" smtClean="0"/>
              <a:t>http</a:t>
            </a:r>
            <a:r>
              <a:rPr lang="en-GB" dirty="0"/>
              <a:t>://www.ncbi.nlm.nih.gov/pubmed/22549152</a:t>
            </a:r>
          </a:p>
        </p:txBody>
      </p:sp>
      <p:sp>
        <p:nvSpPr>
          <p:cNvPr id="5" name="Rectangle 4"/>
          <p:cNvSpPr/>
          <p:nvPr/>
        </p:nvSpPr>
        <p:spPr>
          <a:xfrm>
            <a:off x="323528" y="3989551"/>
            <a:ext cx="6480720" cy="2539157"/>
          </a:xfrm>
          <a:prstGeom prst="rect">
            <a:avLst/>
          </a:prstGeom>
        </p:spPr>
        <p:txBody>
          <a:bodyPr wrap="square">
            <a:spAutoFit/>
          </a:bodyPr>
          <a:lstStyle/>
          <a:p>
            <a:pPr algn="ctr"/>
            <a:r>
              <a:rPr lang="en-GB" sz="2400" b="1" dirty="0" smtClean="0">
                <a:solidFill>
                  <a:srgbClr val="FFC000"/>
                </a:solidFill>
              </a:rPr>
              <a:t>Chas </a:t>
            </a:r>
            <a:r>
              <a:rPr lang="en-GB" sz="2400" b="1" dirty="0" err="1" smtClean="0">
                <a:solidFill>
                  <a:srgbClr val="FFC000"/>
                </a:solidFill>
              </a:rPr>
              <a:t>Bountra</a:t>
            </a:r>
            <a:r>
              <a:rPr lang="en-GB" sz="2400" b="1" dirty="0" smtClean="0">
                <a:solidFill>
                  <a:srgbClr val="FFC000"/>
                </a:solidFill>
              </a:rPr>
              <a:t>, Structural Genomics Consortium</a:t>
            </a:r>
          </a:p>
          <a:p>
            <a:pPr algn="ctr">
              <a:lnSpc>
                <a:spcPct val="150000"/>
              </a:lnSpc>
            </a:pPr>
            <a:r>
              <a:rPr lang="en-GB" dirty="0" smtClean="0"/>
              <a:t>- accelerate identification of candidate targets for drug discovery by </a:t>
            </a:r>
            <a:r>
              <a:rPr lang="en-GB" dirty="0"/>
              <a:t>generating freely available novel reagents </a:t>
            </a:r>
            <a:endParaRPr lang="en-GB" dirty="0" smtClean="0"/>
          </a:p>
          <a:p>
            <a:pPr>
              <a:lnSpc>
                <a:spcPct val="150000"/>
              </a:lnSpc>
            </a:pPr>
            <a:r>
              <a:rPr lang="en-GB" dirty="0" smtClean="0">
                <a:solidFill>
                  <a:schemeClr val="accent4">
                    <a:lumMod val="60000"/>
                    <a:lumOff val="40000"/>
                  </a:schemeClr>
                </a:solidFill>
              </a:rPr>
              <a:t>• They crystallize </a:t>
            </a:r>
            <a:r>
              <a:rPr lang="en-GB" dirty="0">
                <a:solidFill>
                  <a:schemeClr val="accent4">
                    <a:lumMod val="60000"/>
                    <a:lumOff val="40000"/>
                  </a:schemeClr>
                </a:solidFill>
              </a:rPr>
              <a:t>5–10 structures per </a:t>
            </a:r>
            <a:r>
              <a:rPr lang="en-GB" dirty="0" smtClean="0">
                <a:solidFill>
                  <a:schemeClr val="accent4">
                    <a:lumMod val="60000"/>
                    <a:lumOff val="40000"/>
                  </a:schemeClr>
                </a:solidFill>
              </a:rPr>
              <a:t>month!</a:t>
            </a:r>
          </a:p>
          <a:p>
            <a:pPr>
              <a:lnSpc>
                <a:spcPct val="150000"/>
              </a:lnSpc>
            </a:pPr>
            <a:r>
              <a:rPr lang="en-GB" dirty="0">
                <a:solidFill>
                  <a:schemeClr val="accent4">
                    <a:lumMod val="60000"/>
                    <a:lumOff val="40000"/>
                  </a:schemeClr>
                </a:solidFill>
              </a:rPr>
              <a:t>• </a:t>
            </a:r>
            <a:r>
              <a:rPr lang="en-GB" dirty="0" smtClean="0">
                <a:solidFill>
                  <a:schemeClr val="accent4">
                    <a:lumMod val="60000"/>
                    <a:lumOff val="40000"/>
                  </a:schemeClr>
                </a:solidFill>
              </a:rPr>
              <a:t>SGC </a:t>
            </a:r>
            <a:r>
              <a:rPr lang="en-GB" dirty="0">
                <a:solidFill>
                  <a:schemeClr val="accent4">
                    <a:lumMod val="60000"/>
                    <a:lumOff val="40000"/>
                  </a:schemeClr>
                </a:solidFill>
              </a:rPr>
              <a:t>is </a:t>
            </a:r>
            <a:r>
              <a:rPr lang="en-GB" dirty="0" smtClean="0">
                <a:solidFill>
                  <a:schemeClr val="accent4">
                    <a:lumMod val="60000"/>
                    <a:lumOff val="40000"/>
                  </a:schemeClr>
                </a:solidFill>
              </a:rPr>
              <a:t>responsible </a:t>
            </a:r>
            <a:r>
              <a:rPr lang="en-GB" dirty="0">
                <a:solidFill>
                  <a:schemeClr val="accent4">
                    <a:lumMod val="60000"/>
                    <a:lumOff val="40000"/>
                  </a:schemeClr>
                </a:solidFill>
              </a:rPr>
              <a:t>for </a:t>
            </a:r>
            <a:r>
              <a:rPr lang="en-GB" dirty="0" smtClean="0">
                <a:solidFill>
                  <a:schemeClr val="accent4">
                    <a:lumMod val="60000"/>
                    <a:lumOff val="40000"/>
                  </a:schemeClr>
                </a:solidFill>
              </a:rPr>
              <a:t>25 - 50</a:t>
            </a:r>
            <a:r>
              <a:rPr lang="en-GB" dirty="0">
                <a:solidFill>
                  <a:schemeClr val="accent4">
                    <a:lumMod val="60000"/>
                    <a:lumOff val="40000"/>
                  </a:schemeClr>
                </a:solidFill>
              </a:rPr>
              <a:t>% of all structures deposited into the Protein Data </a:t>
            </a:r>
            <a:r>
              <a:rPr lang="en-GB" dirty="0" smtClean="0">
                <a:solidFill>
                  <a:schemeClr val="accent4">
                    <a:lumMod val="60000"/>
                    <a:lumOff val="40000"/>
                  </a:schemeClr>
                </a:solidFill>
              </a:rPr>
              <a:t>Bank on human parasites + biomed proteins</a:t>
            </a:r>
            <a:endParaRPr lang="en-GB" dirty="0">
              <a:solidFill>
                <a:schemeClr val="accent4">
                  <a:lumMod val="60000"/>
                  <a:lumOff val="40000"/>
                </a:schemeClr>
              </a:solidFill>
            </a:endParaRP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TextBox 8"/>
          <p:cNvSpPr txBox="1"/>
          <p:nvPr/>
        </p:nvSpPr>
        <p:spPr>
          <a:xfrm>
            <a:off x="467544" y="2552374"/>
            <a:ext cx="1837719" cy="369332"/>
          </a:xfrm>
          <a:prstGeom prst="rect">
            <a:avLst/>
          </a:prstGeom>
          <a:noFill/>
        </p:spPr>
        <p:txBody>
          <a:bodyPr wrap="square" rtlCol="0">
            <a:spAutoFit/>
          </a:bodyPr>
          <a:lstStyle/>
          <a:p>
            <a:r>
              <a:rPr lang="en-GB" dirty="0" smtClean="0"/>
              <a:t>Awaiting image</a:t>
            </a:r>
            <a:endParaRPr lang="en-GB" dirty="0"/>
          </a:p>
        </p:txBody>
      </p:sp>
      <p:sp>
        <p:nvSpPr>
          <p:cNvPr id="11" name="TextBox 10"/>
          <p:cNvSpPr txBox="1"/>
          <p:nvPr/>
        </p:nvSpPr>
        <p:spPr>
          <a:xfrm>
            <a:off x="6951615" y="5078162"/>
            <a:ext cx="1764704" cy="369332"/>
          </a:xfrm>
          <a:prstGeom prst="rect">
            <a:avLst/>
          </a:prstGeom>
          <a:noFill/>
        </p:spPr>
        <p:txBody>
          <a:bodyPr wrap="square" rtlCol="0">
            <a:spAutoFit/>
          </a:bodyPr>
          <a:lstStyle/>
          <a:p>
            <a:r>
              <a:rPr lang="en-GB" dirty="0" smtClean="0"/>
              <a:t>Awaiting image</a:t>
            </a:r>
            <a:endParaRPr lang="en-GB" dirty="0"/>
          </a:p>
        </p:txBody>
      </p:sp>
    </p:spTree>
    <p:extLst>
      <p:ext uri="{BB962C8B-B14F-4D97-AF65-F5344CB8AC3E}">
        <p14:creationId xmlns:p14="http://schemas.microsoft.com/office/powerpoint/2010/main" val="253807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1052736"/>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190962"/>
            <a:ext cx="8719605"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UK Research Councils</a:t>
            </a:r>
          </a:p>
        </p:txBody>
      </p:sp>
      <p:sp>
        <p:nvSpPr>
          <p:cNvPr id="2" name="Rectangle 1"/>
          <p:cNvSpPr/>
          <p:nvPr/>
        </p:nvSpPr>
        <p:spPr>
          <a:xfrm>
            <a:off x="599261" y="5193138"/>
            <a:ext cx="5700931" cy="1323439"/>
          </a:xfrm>
          <a:prstGeom prst="rect">
            <a:avLst/>
          </a:prstGeom>
        </p:spPr>
        <p:txBody>
          <a:bodyPr wrap="square">
            <a:spAutoFit/>
          </a:bodyPr>
          <a:lstStyle/>
          <a:p>
            <a:r>
              <a:rPr lang="en-GB" sz="2000" dirty="0" smtClean="0">
                <a:latin typeface="Californian FB" pitchFamily="18" charset="0"/>
              </a:rPr>
              <a:t>“</a:t>
            </a:r>
            <a:r>
              <a:rPr lang="en-GB" sz="2000" b="1" i="1" dirty="0" smtClean="0">
                <a:latin typeface="Californian FB" pitchFamily="18" charset="0"/>
              </a:rPr>
              <a:t>All published </a:t>
            </a:r>
            <a:r>
              <a:rPr lang="en-GB" sz="2000" b="1" i="1" dirty="0">
                <a:latin typeface="Californian FB" pitchFamily="18" charset="0"/>
              </a:rPr>
              <a:t>research articles arising from EPSRC-sponsored </a:t>
            </a:r>
            <a:r>
              <a:rPr lang="en-GB" sz="2000" b="1" i="1" dirty="0" smtClean="0">
                <a:latin typeface="Californian FB" pitchFamily="18" charset="0"/>
              </a:rPr>
              <a:t>research…must </a:t>
            </a:r>
            <a:r>
              <a:rPr lang="en-GB" sz="2000" b="1" i="1" dirty="0">
                <a:latin typeface="Californian FB" pitchFamily="18" charset="0"/>
              </a:rPr>
              <a:t>become available on an Open Access basis through any appropriate route</a:t>
            </a:r>
            <a:r>
              <a:rPr lang="en-GB" sz="2000" dirty="0">
                <a:latin typeface="Californian FB" pitchFamily="18" charset="0"/>
              </a:rPr>
              <a:t>” </a:t>
            </a:r>
          </a:p>
        </p:txBody>
      </p:sp>
      <p:sp>
        <p:nvSpPr>
          <p:cNvPr id="3" name="Oval 2"/>
          <p:cNvSpPr/>
          <p:nvPr/>
        </p:nvSpPr>
        <p:spPr>
          <a:xfrm>
            <a:off x="6156176" y="4869160"/>
            <a:ext cx="2610544" cy="1672631"/>
          </a:xfrm>
          <a:prstGeom prst="ellipse">
            <a:avLst/>
          </a:prstGeom>
          <a:blipFill>
            <a:blip r:embed="rId2"/>
            <a:stretch>
              <a:fillRect/>
            </a:stretch>
          </a:blip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395536" y="1340768"/>
            <a:ext cx="4759165" cy="1323439"/>
          </a:xfrm>
          <a:prstGeom prst="rect">
            <a:avLst/>
          </a:prstGeom>
        </p:spPr>
        <p:txBody>
          <a:bodyPr wrap="square">
            <a:spAutoFit/>
          </a:bodyPr>
          <a:lstStyle/>
          <a:p>
            <a:r>
              <a:rPr lang="en-GB" sz="2000" b="1" i="1" dirty="0" smtClean="0">
                <a:latin typeface="Californian FB" pitchFamily="18" charset="0"/>
              </a:rPr>
              <a:t>“…BBSRC </a:t>
            </a:r>
            <a:r>
              <a:rPr lang="en-GB" sz="2000" b="1" i="1" dirty="0">
                <a:latin typeface="Californian FB" pitchFamily="18" charset="0"/>
              </a:rPr>
              <a:t>will require a copy of any resulting published journal </a:t>
            </a:r>
            <a:r>
              <a:rPr lang="en-GB" sz="2000" b="1" i="1" dirty="0" smtClean="0">
                <a:latin typeface="Californian FB" pitchFamily="18" charset="0"/>
              </a:rPr>
              <a:t>article…to </a:t>
            </a:r>
            <a:r>
              <a:rPr lang="en-GB" sz="2000" b="1" i="1" dirty="0">
                <a:latin typeface="Californian FB" pitchFamily="18" charset="0"/>
              </a:rPr>
              <a:t>be deposited, at the earliest opportunity, in an appropriate e-print </a:t>
            </a:r>
            <a:r>
              <a:rPr lang="en-GB" sz="2000" b="1" i="1" dirty="0" smtClean="0">
                <a:latin typeface="Californian FB" pitchFamily="18" charset="0"/>
              </a:rPr>
              <a:t>repository…”</a:t>
            </a:r>
            <a:endParaRPr lang="en-GB" sz="2000" b="1" i="1" dirty="0">
              <a:latin typeface="Californian FB" pitchFamily="18" charset="0"/>
            </a:endParaRPr>
          </a:p>
        </p:txBody>
      </p:sp>
      <p:sp>
        <p:nvSpPr>
          <p:cNvPr id="8" name="Oval 7"/>
          <p:cNvSpPr/>
          <p:nvPr/>
        </p:nvSpPr>
        <p:spPr>
          <a:xfrm>
            <a:off x="5541524" y="1432786"/>
            <a:ext cx="2952328" cy="1518558"/>
          </a:xfrm>
          <a:prstGeom prst="ellipse">
            <a:avLst/>
          </a:prstGeom>
          <a:blipFill>
            <a:blip r:embed="rId3"/>
            <a:stretch>
              <a:fillRect/>
            </a:stretch>
          </a:blip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059832" y="3421449"/>
            <a:ext cx="5434020" cy="1015663"/>
          </a:xfrm>
          <a:prstGeom prst="rect">
            <a:avLst/>
          </a:prstGeom>
        </p:spPr>
        <p:txBody>
          <a:bodyPr wrap="square">
            <a:spAutoFit/>
          </a:bodyPr>
          <a:lstStyle/>
          <a:p>
            <a:r>
              <a:rPr lang="en-GB" sz="2000" b="1" i="1" dirty="0" smtClean="0">
                <a:latin typeface="Californian FB" pitchFamily="18" charset="0"/>
              </a:rPr>
              <a:t> “Free </a:t>
            </a:r>
            <a:r>
              <a:rPr lang="en-GB" sz="2000" b="1" i="1" dirty="0">
                <a:latin typeface="Californian FB" pitchFamily="18" charset="0"/>
              </a:rPr>
              <a:t>and open access to the outputs of publicly-funded research offers significant social and economic benefits</a:t>
            </a:r>
            <a:r>
              <a:rPr lang="en-GB" sz="2000" b="1" i="1" dirty="0" smtClean="0">
                <a:latin typeface="Californian FB" pitchFamily="18" charset="0"/>
              </a:rPr>
              <a:t>...”</a:t>
            </a:r>
            <a:endParaRPr lang="en-GB" sz="2000" b="1" i="1" dirty="0">
              <a:latin typeface="Californian FB" pitchFamily="18" charset="0"/>
            </a:endParaRPr>
          </a:p>
        </p:txBody>
      </p:sp>
      <p:grpSp>
        <p:nvGrpSpPr>
          <p:cNvPr id="11" name="Group 10"/>
          <p:cNvGrpSpPr/>
          <p:nvPr/>
        </p:nvGrpSpPr>
        <p:grpSpPr>
          <a:xfrm>
            <a:off x="614330" y="3068960"/>
            <a:ext cx="2304256" cy="1944216"/>
            <a:chOff x="1475656" y="3068960"/>
            <a:chExt cx="2304256" cy="1944216"/>
          </a:xfrm>
        </p:grpSpPr>
        <p:sp>
          <p:nvSpPr>
            <p:cNvPr id="6" name="Rounded Rectangle 5"/>
            <p:cNvSpPr/>
            <p:nvPr/>
          </p:nvSpPr>
          <p:spPr>
            <a:xfrm>
              <a:off x="1475656" y="3068960"/>
              <a:ext cx="2304256" cy="1944216"/>
            </a:xfrm>
            <a:prstGeom prst="roundRect">
              <a:avLst/>
            </a:prstGeom>
            <a:solidFill>
              <a:schemeClr val="tx1"/>
            </a:solidFill>
            <a:ln w="666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98" name="Picture 2" descr="https://encrypted-tbn3.gstatic.com/images?q=tbn:ANd9GcRf6VZJBiXOQKssoE4aHFTEW5_wvLQp-5jjjMvr2M60qpPitHQ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458" y="3254094"/>
              <a:ext cx="1722652" cy="1699785"/>
            </a:xfrm>
            <a:prstGeom prst="rect">
              <a:avLst/>
            </a:prstGeom>
            <a:noFill/>
            <a:ln w="0">
              <a:noFill/>
            </a:ln>
            <a:extLst>
              <a:ext uri="{909E8E84-426E-40DD-AFC4-6F175D3DCCD1}">
                <a14:hiddenFill xmlns:a14="http://schemas.microsoft.com/office/drawing/2010/main">
                  <a:solidFill>
                    <a:srgbClr val="FFFFFF"/>
                  </a:solidFill>
                </a14:hiddenFill>
              </a:ext>
            </a:extLst>
          </p:spPr>
        </p:pic>
      </p:grpSp>
      <p:cxnSp>
        <p:nvCxnSpPr>
          <p:cNvPr id="13" name="Straight Connector 12"/>
          <p:cNvCxnSpPr/>
          <p:nvPr/>
        </p:nvCxnSpPr>
        <p:spPr>
          <a:xfrm>
            <a:off x="2918586" y="4513968"/>
            <a:ext cx="5541846" cy="0"/>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3782" y="2713446"/>
            <a:ext cx="5541846" cy="0"/>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4330" y="6525344"/>
            <a:ext cx="6547188" cy="16447"/>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67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494116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6891" y="4199890"/>
            <a:ext cx="4399125" cy="630942"/>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Further Reading</a:t>
            </a:r>
          </a:p>
        </p:txBody>
      </p:sp>
      <p:sp>
        <p:nvSpPr>
          <p:cNvPr id="9" name="TextBox 8"/>
          <p:cNvSpPr txBox="1"/>
          <p:nvPr/>
        </p:nvSpPr>
        <p:spPr>
          <a:xfrm>
            <a:off x="107504" y="5046856"/>
            <a:ext cx="4764285" cy="1015663"/>
          </a:xfrm>
          <a:prstGeom prst="rect">
            <a:avLst/>
          </a:prstGeom>
          <a:noFill/>
        </p:spPr>
        <p:txBody>
          <a:bodyPr wrap="square" rtlCol="0">
            <a:spAutoFit/>
          </a:bodyPr>
          <a:lstStyle/>
          <a:p>
            <a:pPr algn="ctr"/>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Michael Nielsen’s book</a:t>
            </a:r>
          </a:p>
          <a:p>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“Reinventing Discovery”</a:t>
            </a:r>
            <a:endParaRPr lang="en-GB" sz="30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sp>
        <p:nvSpPr>
          <p:cNvPr id="6" name="TextBox 5"/>
          <p:cNvSpPr txBox="1"/>
          <p:nvPr/>
        </p:nvSpPr>
        <p:spPr>
          <a:xfrm>
            <a:off x="5652120" y="3645024"/>
            <a:ext cx="2664296" cy="369332"/>
          </a:xfrm>
          <a:prstGeom prst="rect">
            <a:avLst/>
          </a:prstGeom>
          <a:noFill/>
        </p:spPr>
        <p:txBody>
          <a:bodyPr wrap="square" rtlCol="0">
            <a:spAutoFit/>
          </a:bodyPr>
          <a:lstStyle/>
          <a:p>
            <a:r>
              <a:rPr lang="en-GB" dirty="0" smtClean="0"/>
              <a:t>Awaiting image</a:t>
            </a:r>
            <a:endParaRPr lang="en-GB" dirty="0"/>
          </a:p>
        </p:txBody>
      </p:sp>
    </p:spTree>
    <p:extLst>
      <p:ext uri="{BB962C8B-B14F-4D97-AF65-F5344CB8AC3E}">
        <p14:creationId xmlns:p14="http://schemas.microsoft.com/office/powerpoint/2010/main" val="4222877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17765" y="5539298"/>
            <a:ext cx="6878663"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Discussion of course assessment</a:t>
            </a:r>
          </a:p>
        </p:txBody>
      </p:sp>
      <p:sp>
        <p:nvSpPr>
          <p:cNvPr id="14" name="TextBox 13"/>
          <p:cNvSpPr txBox="1"/>
          <p:nvPr/>
        </p:nvSpPr>
        <p:spPr>
          <a:xfrm>
            <a:off x="2267744" y="3861048"/>
            <a:ext cx="4855524"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The role of Open Science</a:t>
            </a:r>
          </a:p>
        </p:txBody>
      </p:sp>
      <p:sp>
        <p:nvSpPr>
          <p:cNvPr id="15" name="TextBox 14"/>
          <p:cNvSpPr txBox="1"/>
          <p:nvPr/>
        </p:nvSpPr>
        <p:spPr>
          <a:xfrm>
            <a:off x="1941809" y="2226930"/>
            <a:ext cx="5088371"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Reproducibility in research</a:t>
            </a:r>
          </a:p>
        </p:txBody>
      </p:sp>
      <p:sp>
        <p:nvSpPr>
          <p:cNvPr id="16" name="TextBox 15"/>
          <p:cNvSpPr txBox="1"/>
          <p:nvPr/>
        </p:nvSpPr>
        <p:spPr>
          <a:xfrm>
            <a:off x="1941809" y="260648"/>
            <a:ext cx="6878663" cy="1015663"/>
          </a:xfrm>
          <a:prstGeom prst="rect">
            <a:avLst/>
          </a:prstGeom>
          <a:noFill/>
        </p:spPr>
        <p:txBody>
          <a:bodyPr wrap="square" rtlCol="0">
            <a:spAutoFit/>
          </a:bodyPr>
          <a:lstStyle/>
          <a:p>
            <a:pPr algn="r"/>
            <a:r>
              <a:rPr lang="en-GB" sz="3000" b="1" dirty="0" smtClean="0">
                <a:solidFill>
                  <a:srgbClr val="FFC000"/>
                </a:solidFill>
                <a:effectLst/>
                <a:latin typeface="Aharoni" pitchFamily="2" charset="-79"/>
                <a:cs typeface="Aharoni" pitchFamily="2" charset="-79"/>
              </a:rPr>
              <a:t>What items have you produced in your [</a:t>
            </a:r>
            <a:r>
              <a:rPr lang="en-GB" sz="3000" b="1" smtClean="0">
                <a:solidFill>
                  <a:srgbClr val="FFC000"/>
                </a:solidFill>
                <a:effectLst/>
                <a:latin typeface="Aharoni" pitchFamily="2" charset="-79"/>
                <a:cs typeface="Aharoni" pitchFamily="2" charset="-79"/>
              </a:rPr>
              <a:t>subject name] course </a:t>
            </a:r>
            <a:r>
              <a:rPr lang="en-GB" sz="3000" b="1" dirty="0" smtClean="0">
                <a:solidFill>
                  <a:srgbClr val="FFC000"/>
                </a:solidFill>
                <a:effectLst/>
                <a:latin typeface="Aharoni" pitchFamily="2" charset="-79"/>
                <a:cs typeface="Aharoni" pitchFamily="2" charset="-79"/>
              </a:rPr>
              <a:t>so far?</a:t>
            </a:r>
          </a:p>
        </p:txBody>
      </p:sp>
      <p:cxnSp>
        <p:nvCxnSpPr>
          <p:cNvPr id="17" name="Straight Connector 16"/>
          <p:cNvCxnSpPr/>
          <p:nvPr/>
        </p:nvCxnSpPr>
        <p:spPr>
          <a:xfrm>
            <a:off x="-36512" y="6093296"/>
            <a:ext cx="7589528"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804248" y="4498060"/>
            <a:ext cx="1872208" cy="1955276"/>
          </a:xfrm>
          <a:prstGeom prst="ellipse">
            <a:avLst/>
          </a:prstGeom>
          <a:blipFill>
            <a:blip r:embed="rId2"/>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cxnSp>
        <p:nvCxnSpPr>
          <p:cNvPr id="18" name="Straight Connector 17"/>
          <p:cNvCxnSpPr/>
          <p:nvPr/>
        </p:nvCxnSpPr>
        <p:spPr>
          <a:xfrm>
            <a:off x="438856" y="1340768"/>
            <a:ext cx="8381616"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41809" y="2780928"/>
            <a:ext cx="6359975"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096428" y="2111321"/>
            <a:ext cx="1779462" cy="1821735"/>
          </a:xfrm>
          <a:prstGeom prst="ellipse">
            <a:avLst/>
          </a:prstGeom>
          <a:blipFill>
            <a:blip r:embed="rId3"/>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cxnSp>
        <p:nvCxnSpPr>
          <p:cNvPr id="23" name="Straight Connector 22"/>
          <p:cNvCxnSpPr/>
          <p:nvPr/>
        </p:nvCxnSpPr>
        <p:spPr>
          <a:xfrm>
            <a:off x="591256" y="4437112"/>
            <a:ext cx="6505172"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16455" y="247720"/>
            <a:ext cx="1862301" cy="1862056"/>
          </a:xfrm>
          <a:prstGeom prst="ellipse">
            <a:avLst/>
          </a:prstGeom>
          <a:blipFill>
            <a:blip r:embed="rId4"/>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sp>
        <p:nvSpPr>
          <p:cNvPr id="6" name="Oval 5"/>
          <p:cNvSpPr/>
          <p:nvPr/>
        </p:nvSpPr>
        <p:spPr>
          <a:xfrm>
            <a:off x="225689" y="3284984"/>
            <a:ext cx="1898039" cy="1842314"/>
          </a:xfrm>
          <a:prstGeom prst="ellipse">
            <a:avLst/>
          </a:prstGeom>
          <a:blipFill>
            <a:blip r:embed="rId5"/>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sp>
        <p:nvSpPr>
          <p:cNvPr id="20" name="Rectangle 19"/>
          <p:cNvSpPr/>
          <p:nvPr/>
        </p:nvSpPr>
        <p:spPr>
          <a:xfrm>
            <a:off x="120924" y="6237312"/>
            <a:ext cx="6251276" cy="523220"/>
          </a:xfrm>
          <a:prstGeom prst="rect">
            <a:avLst/>
          </a:prstGeom>
        </p:spPr>
        <p:txBody>
          <a:bodyPr wrap="square">
            <a:spAutoFit/>
          </a:bodyPr>
          <a:lstStyle/>
          <a:p>
            <a:r>
              <a:rPr lang="en-GB" sz="1400" dirty="0">
                <a:solidFill>
                  <a:srgbClr val="FFC000"/>
                </a:solidFill>
              </a:rPr>
              <a:t>Image </a:t>
            </a:r>
            <a:r>
              <a:rPr lang="en-GB" sz="1400" dirty="0" smtClean="0">
                <a:solidFill>
                  <a:srgbClr val="FFC000"/>
                </a:solidFill>
              </a:rPr>
              <a:t>credits: Sun </a:t>
            </a:r>
            <a:r>
              <a:rPr lang="en-GB" sz="1400" dirty="0">
                <a:solidFill>
                  <a:srgbClr val="FFC000"/>
                </a:solidFill>
              </a:rPr>
              <a:t>by </a:t>
            </a:r>
            <a:r>
              <a:rPr lang="en-GB" sz="1400" dirty="0" err="1">
                <a:solidFill>
                  <a:srgbClr val="FFC000"/>
                </a:solidFill>
              </a:rPr>
              <a:t>Nasa</a:t>
            </a:r>
            <a:r>
              <a:rPr lang="en-GB" sz="1400" dirty="0">
                <a:solidFill>
                  <a:srgbClr val="FFC000"/>
                </a:solidFill>
              </a:rPr>
              <a:t> Goddard, CC-BY-2.0; </a:t>
            </a:r>
            <a:r>
              <a:rPr lang="en-GB" sz="1400" dirty="0" smtClean="0">
                <a:solidFill>
                  <a:srgbClr val="FFC000"/>
                </a:solidFill>
              </a:rPr>
              <a:t>Silicon </a:t>
            </a:r>
            <a:r>
              <a:rPr lang="en-GB" sz="1400" dirty="0">
                <a:solidFill>
                  <a:srgbClr val="FFC000"/>
                </a:solidFill>
              </a:rPr>
              <a:t>Chip by </a:t>
            </a:r>
            <a:r>
              <a:rPr lang="en-GB" sz="1400" dirty="0" err="1">
                <a:solidFill>
                  <a:srgbClr val="FFC000"/>
                </a:solidFill>
              </a:rPr>
              <a:t>Jannes</a:t>
            </a:r>
            <a:r>
              <a:rPr lang="en-GB" sz="1400" dirty="0">
                <a:solidFill>
                  <a:srgbClr val="FFC000"/>
                </a:solidFill>
              </a:rPr>
              <a:t> </a:t>
            </a:r>
            <a:r>
              <a:rPr lang="en-GB" sz="1400" dirty="0" err="1">
                <a:solidFill>
                  <a:srgbClr val="FFC000"/>
                </a:solidFill>
              </a:rPr>
              <a:t>Pockele</a:t>
            </a:r>
            <a:r>
              <a:rPr lang="en-GB" sz="1400" dirty="0">
                <a:solidFill>
                  <a:srgbClr val="FFC000"/>
                </a:solidFill>
              </a:rPr>
              <a:t>, CC-BY-2.0; </a:t>
            </a:r>
            <a:r>
              <a:rPr lang="en-GB" sz="1400" dirty="0" smtClean="0">
                <a:solidFill>
                  <a:srgbClr val="FFC000"/>
                </a:solidFill>
              </a:rPr>
              <a:t>Bacteria by </a:t>
            </a:r>
            <a:r>
              <a:rPr lang="en-GB" sz="1400" dirty="0" err="1" smtClean="0">
                <a:solidFill>
                  <a:srgbClr val="FFC000"/>
                </a:solidFill>
              </a:rPr>
              <a:t>AJCann</a:t>
            </a:r>
            <a:r>
              <a:rPr lang="en-GB" sz="1400" dirty="0" smtClean="0">
                <a:solidFill>
                  <a:srgbClr val="FFC000"/>
                </a:solidFill>
              </a:rPr>
              <a:t>, CC-BY-NC 2.0; Neurons </a:t>
            </a:r>
            <a:r>
              <a:rPr lang="en-GB" sz="1400" dirty="0">
                <a:solidFill>
                  <a:srgbClr val="FFC000"/>
                </a:solidFill>
              </a:rPr>
              <a:t>by Patrick </a:t>
            </a:r>
            <a:r>
              <a:rPr lang="en-GB" sz="1400" dirty="0" err="1">
                <a:solidFill>
                  <a:srgbClr val="FFC000"/>
                </a:solidFill>
              </a:rPr>
              <a:t>Hoesly</a:t>
            </a:r>
            <a:r>
              <a:rPr lang="en-GB" sz="1400" dirty="0">
                <a:solidFill>
                  <a:srgbClr val="FFC000"/>
                </a:solidFill>
              </a:rPr>
              <a:t>, CC-BY-2.0. </a:t>
            </a:r>
          </a:p>
        </p:txBody>
      </p:sp>
    </p:spTree>
    <p:extLst>
      <p:ext uri="{BB962C8B-B14F-4D97-AF65-F5344CB8AC3E}">
        <p14:creationId xmlns:p14="http://schemas.microsoft.com/office/powerpoint/2010/main" val="1394472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21107" y="1111084"/>
            <a:ext cx="9180512" cy="5112000"/>
          </a:xfrm>
          <a:prstGeom prst="rect">
            <a:avLst/>
          </a:prstGeom>
        </p:spPr>
      </p:pic>
      <p:grpSp>
        <p:nvGrpSpPr>
          <p:cNvPr id="25" name="Group 24"/>
          <p:cNvGrpSpPr/>
          <p:nvPr/>
        </p:nvGrpSpPr>
        <p:grpSpPr>
          <a:xfrm>
            <a:off x="179512" y="0"/>
            <a:ext cx="2448272" cy="2948818"/>
            <a:chOff x="395536" y="0"/>
            <a:chExt cx="2448272" cy="2948818"/>
          </a:xfrm>
        </p:grpSpPr>
        <p:grpSp>
          <p:nvGrpSpPr>
            <p:cNvPr id="13" name="Group 12"/>
            <p:cNvGrpSpPr/>
            <p:nvPr/>
          </p:nvGrpSpPr>
          <p:grpSpPr>
            <a:xfrm>
              <a:off x="395536" y="644562"/>
              <a:ext cx="2448272" cy="2304256"/>
              <a:chOff x="395536" y="644562"/>
              <a:chExt cx="2448272" cy="2304256"/>
            </a:xfrm>
          </p:grpSpPr>
          <p:sp>
            <p:nvSpPr>
              <p:cNvPr id="11" name="Oval 10"/>
              <p:cNvSpPr/>
              <p:nvPr/>
            </p:nvSpPr>
            <p:spPr>
              <a:xfrm>
                <a:off x="395536" y="644562"/>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719572" y="1519691"/>
                <a:ext cx="1800200" cy="553998"/>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CODE</a:t>
                </a:r>
                <a:endParaRPr lang="en-GB" sz="3000" dirty="0">
                  <a:solidFill>
                    <a:schemeClr val="accent6">
                      <a:lumMod val="75000"/>
                    </a:schemeClr>
                  </a:solidFill>
                  <a:latin typeface="Aharoni" pitchFamily="2" charset="-79"/>
                  <a:cs typeface="Aharoni" pitchFamily="2" charset="-79"/>
                </a:endParaRPr>
              </a:p>
            </p:txBody>
          </p:sp>
        </p:grpSp>
        <p:cxnSp>
          <p:nvCxnSpPr>
            <p:cNvPr id="24" name="Straight Connector 23"/>
            <p:cNvCxnSpPr>
              <a:endCxn id="11" idx="0"/>
            </p:cNvCxnSpPr>
            <p:nvPr/>
          </p:nvCxnSpPr>
          <p:spPr>
            <a:xfrm>
              <a:off x="1619672" y="0"/>
              <a:ext cx="0" cy="64456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139952" y="0"/>
            <a:ext cx="2448272" cy="3059001"/>
            <a:chOff x="4264884" y="-324007"/>
            <a:chExt cx="2448272" cy="3059001"/>
          </a:xfrm>
        </p:grpSpPr>
        <p:grpSp>
          <p:nvGrpSpPr>
            <p:cNvPr id="14" name="Group 13"/>
            <p:cNvGrpSpPr/>
            <p:nvPr/>
          </p:nvGrpSpPr>
          <p:grpSpPr>
            <a:xfrm>
              <a:off x="4264884" y="430738"/>
              <a:ext cx="2448272" cy="2304256"/>
              <a:chOff x="395536" y="-229493"/>
              <a:chExt cx="2448272" cy="2304256"/>
            </a:xfrm>
          </p:grpSpPr>
          <p:sp>
            <p:nvSpPr>
              <p:cNvPr id="15" name="Oval 14"/>
              <p:cNvSpPr/>
              <p:nvPr/>
            </p:nvSpPr>
            <p:spPr>
              <a:xfrm>
                <a:off x="395536" y="-229493"/>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46034" y="645636"/>
                <a:ext cx="1800200" cy="553998"/>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FIGURES</a:t>
                </a:r>
                <a:endParaRPr lang="en-GB" sz="3000" dirty="0">
                  <a:solidFill>
                    <a:schemeClr val="accent6">
                      <a:lumMod val="75000"/>
                    </a:schemeClr>
                  </a:solidFill>
                  <a:latin typeface="Aharoni" pitchFamily="2" charset="-79"/>
                  <a:cs typeface="Aharoni" pitchFamily="2" charset="-79"/>
                </a:endParaRPr>
              </a:p>
            </p:txBody>
          </p:sp>
        </p:grpSp>
        <p:cxnSp>
          <p:nvCxnSpPr>
            <p:cNvPr id="26" name="Straight Connector 25"/>
            <p:cNvCxnSpPr/>
            <p:nvPr/>
          </p:nvCxnSpPr>
          <p:spPr>
            <a:xfrm>
              <a:off x="5489020" y="-324007"/>
              <a:ext cx="0" cy="754745"/>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619672" y="3399682"/>
            <a:ext cx="2448272" cy="3487636"/>
            <a:chOff x="1943708" y="3399682"/>
            <a:chExt cx="2448272" cy="3487636"/>
          </a:xfrm>
        </p:grpSpPr>
        <p:grpSp>
          <p:nvGrpSpPr>
            <p:cNvPr id="20" name="Group 19"/>
            <p:cNvGrpSpPr/>
            <p:nvPr/>
          </p:nvGrpSpPr>
          <p:grpSpPr>
            <a:xfrm>
              <a:off x="1943708" y="3399682"/>
              <a:ext cx="2448272" cy="2304256"/>
              <a:chOff x="395536" y="1152393"/>
              <a:chExt cx="2448272" cy="2304256"/>
            </a:xfrm>
          </p:grpSpPr>
          <p:sp>
            <p:nvSpPr>
              <p:cNvPr id="21" name="Oval 20"/>
              <p:cNvSpPr/>
              <p:nvPr/>
            </p:nvSpPr>
            <p:spPr>
              <a:xfrm>
                <a:off x="395536" y="1152393"/>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719572" y="1796689"/>
                <a:ext cx="1800200" cy="1015663"/>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RAW DATA</a:t>
                </a:r>
                <a:endParaRPr lang="en-GB" sz="3000" dirty="0">
                  <a:solidFill>
                    <a:schemeClr val="accent6">
                      <a:lumMod val="75000"/>
                    </a:schemeClr>
                  </a:solidFill>
                  <a:latin typeface="Aharoni" pitchFamily="2" charset="-79"/>
                  <a:cs typeface="Aharoni" pitchFamily="2" charset="-79"/>
                </a:endParaRPr>
              </a:p>
            </p:txBody>
          </p:sp>
        </p:grpSp>
        <p:cxnSp>
          <p:nvCxnSpPr>
            <p:cNvPr id="27" name="Straight Connector 26"/>
            <p:cNvCxnSpPr/>
            <p:nvPr/>
          </p:nvCxnSpPr>
          <p:spPr>
            <a:xfrm>
              <a:off x="3197869" y="5733256"/>
              <a:ext cx="0" cy="115406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372200" y="3356992"/>
            <a:ext cx="2448272" cy="3501008"/>
            <a:chOff x="6228184" y="3356992"/>
            <a:chExt cx="2448272" cy="3501008"/>
          </a:xfrm>
        </p:grpSpPr>
        <p:grpSp>
          <p:nvGrpSpPr>
            <p:cNvPr id="17" name="Group 16"/>
            <p:cNvGrpSpPr/>
            <p:nvPr/>
          </p:nvGrpSpPr>
          <p:grpSpPr>
            <a:xfrm>
              <a:off x="6228184" y="3356992"/>
              <a:ext cx="2448272" cy="2304256"/>
              <a:chOff x="395536" y="644562"/>
              <a:chExt cx="2448272" cy="2304256"/>
            </a:xfrm>
          </p:grpSpPr>
          <p:sp>
            <p:nvSpPr>
              <p:cNvPr id="18" name="Oval 17"/>
              <p:cNvSpPr/>
              <p:nvPr/>
            </p:nvSpPr>
            <p:spPr>
              <a:xfrm>
                <a:off x="395536" y="644562"/>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719572" y="1292634"/>
                <a:ext cx="1800200" cy="1015663"/>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WRITTEN REPORT</a:t>
                </a:r>
                <a:endParaRPr lang="en-GB" sz="3000" dirty="0">
                  <a:solidFill>
                    <a:schemeClr val="accent6">
                      <a:lumMod val="75000"/>
                    </a:schemeClr>
                  </a:solidFill>
                  <a:latin typeface="Aharoni" pitchFamily="2" charset="-79"/>
                  <a:cs typeface="Aharoni" pitchFamily="2" charset="-79"/>
                </a:endParaRPr>
              </a:p>
            </p:txBody>
          </p:sp>
        </p:grpSp>
        <p:cxnSp>
          <p:nvCxnSpPr>
            <p:cNvPr id="32" name="Straight Connector 31"/>
            <p:cNvCxnSpPr/>
            <p:nvPr/>
          </p:nvCxnSpPr>
          <p:spPr>
            <a:xfrm>
              <a:off x="7524328" y="5661248"/>
              <a:ext cx="0" cy="119675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2" name="Isosceles Triangle 51"/>
          <p:cNvSpPr/>
          <p:nvPr/>
        </p:nvSpPr>
        <p:spPr>
          <a:xfrm>
            <a:off x="3122298" y="4774285"/>
            <a:ext cx="3897974" cy="2083715"/>
          </a:xfrm>
          <a:prstGeom prst="triangle">
            <a:avLst/>
          </a:prstGeom>
          <a:solidFill>
            <a:schemeClr val="bg1"/>
          </a:solidFill>
          <a:ln w="762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3995936" y="5776808"/>
            <a:ext cx="2160240" cy="892552"/>
          </a:xfrm>
          <a:prstGeom prst="rect">
            <a:avLst/>
          </a:prstGeom>
          <a:noFill/>
        </p:spPr>
        <p:txBody>
          <a:bodyPr wrap="square" rtlCol="0">
            <a:spAutoFit/>
          </a:bodyPr>
          <a:lstStyle/>
          <a:p>
            <a:pPr algn="ctr"/>
            <a:r>
              <a:rPr lang="en-GB" sz="2600" dirty="0" smtClean="0">
                <a:solidFill>
                  <a:schemeClr val="accent1"/>
                </a:solidFill>
                <a:latin typeface="Aharoni" pitchFamily="2" charset="-79"/>
                <a:cs typeface="Aharoni" pitchFamily="2" charset="-79"/>
              </a:rPr>
              <a:t>RESEARCH PROBLEM</a:t>
            </a:r>
            <a:endParaRPr lang="en-GB" sz="2600" dirty="0">
              <a:solidFill>
                <a:schemeClr val="accent1"/>
              </a:solidFill>
              <a:latin typeface="Aharoni" pitchFamily="2" charset="-79"/>
              <a:cs typeface="Aharoni" pitchFamily="2" charset="-79"/>
            </a:endParaRPr>
          </a:p>
        </p:txBody>
      </p:sp>
    </p:spTree>
    <p:extLst>
      <p:ext uri="{BB962C8B-B14F-4D97-AF65-F5344CB8AC3E}">
        <p14:creationId xmlns:p14="http://schemas.microsoft.com/office/powerpoint/2010/main" val="122132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0"/>
                                        <p:tgtEl>
                                          <p:spTgt spid="34"/>
                                        </p:tgtEl>
                                      </p:cBhvr>
                                    </p:animEffect>
                                    <p:anim calcmode="lin" valueType="num">
                                      <p:cBhvr>
                                        <p:cTn id="29" dur="1000" fill="hold"/>
                                        <p:tgtEl>
                                          <p:spTgt spid="34"/>
                                        </p:tgtEl>
                                        <p:attrNameLst>
                                          <p:attrName>ppt_x</p:attrName>
                                        </p:attrNameLst>
                                      </p:cBhvr>
                                      <p:tavLst>
                                        <p:tav tm="0">
                                          <p:val>
                                            <p:strVal val="#ppt_x"/>
                                          </p:val>
                                        </p:tav>
                                        <p:tav tm="100000">
                                          <p:val>
                                            <p:strVal val="#ppt_x"/>
                                          </p:val>
                                        </p:tav>
                                      </p:tavLst>
                                    </p:anim>
                                    <p:anim calcmode="lin" valueType="num">
                                      <p:cBhvr>
                                        <p:cTn id="3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115616" y="6165304"/>
            <a:ext cx="8028384"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8899" y="5231522"/>
            <a:ext cx="8647597" cy="861774"/>
          </a:xfrm>
          <a:prstGeom prst="rect">
            <a:avLst/>
          </a:prstGeom>
          <a:noFill/>
        </p:spPr>
        <p:txBody>
          <a:bodyPr wrap="square" rtlCol="0">
            <a:spAutoFit/>
          </a:bodyPr>
          <a:lstStyle/>
          <a:p>
            <a:pPr algn="r"/>
            <a:r>
              <a:rPr lang="en-GB" sz="5000" b="1" dirty="0" smtClean="0">
                <a:effectLst>
                  <a:glow rad="228600">
                    <a:schemeClr val="accent4">
                      <a:satMod val="175000"/>
                      <a:alpha val="40000"/>
                    </a:schemeClr>
                  </a:glow>
                </a:effectLst>
                <a:latin typeface="Aharoni" pitchFamily="2" charset="-79"/>
                <a:cs typeface="Aharoni" pitchFamily="2" charset="-79"/>
              </a:rPr>
              <a:t>Reproducibility</a:t>
            </a:r>
          </a:p>
        </p:txBody>
      </p:sp>
    </p:spTree>
    <p:extLst>
      <p:ext uri="{BB962C8B-B14F-4D97-AF65-F5344CB8AC3E}">
        <p14:creationId xmlns:p14="http://schemas.microsoft.com/office/powerpoint/2010/main" val="273983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9512" y="4199890"/>
            <a:ext cx="8424936" cy="1893406"/>
            <a:chOff x="35496" y="565810"/>
            <a:chExt cx="8424936" cy="1893406"/>
          </a:xfrm>
        </p:grpSpPr>
        <p:cxnSp>
          <p:nvCxnSpPr>
            <p:cNvPr id="7" name="Straight Connector 6"/>
            <p:cNvCxnSpPr/>
            <p:nvPr/>
          </p:nvCxnSpPr>
          <p:spPr>
            <a:xfrm>
              <a:off x="35496" y="119675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875" y="565810"/>
              <a:ext cx="4399125" cy="630942"/>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Reproducibility?</a:t>
              </a:r>
            </a:p>
          </p:txBody>
        </p:sp>
        <p:sp>
          <p:nvSpPr>
            <p:cNvPr id="13" name="TextBox 12"/>
            <p:cNvSpPr txBox="1"/>
            <p:nvPr/>
          </p:nvSpPr>
          <p:spPr>
            <a:xfrm>
              <a:off x="172875" y="1412776"/>
              <a:ext cx="4039085" cy="1046440"/>
            </a:xfrm>
            <a:prstGeom prst="rect">
              <a:avLst/>
            </a:prstGeom>
            <a:noFill/>
          </p:spPr>
          <p:txBody>
            <a:bodyPr wrap="square" rtlCol="0">
              <a:spAutoFit/>
            </a:bodyPr>
            <a:lstStyle/>
            <a:p>
              <a:r>
                <a:rPr lang="en-GB" sz="3000" b="1" dirty="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Begley &amp; Ellis (2012</a:t>
              </a:r>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a:t>
              </a:r>
            </a:p>
            <a:p>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Nature 483, 531-533</a:t>
              </a:r>
              <a:endParaRPr lang="en-GB" sz="30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7" y="702199"/>
            <a:ext cx="4474412" cy="589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193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79512" y="483083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7" y="702199"/>
            <a:ext cx="4474412" cy="589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9512" y="1308824"/>
            <a:ext cx="4032448" cy="3416320"/>
          </a:xfrm>
          <a:prstGeom prst="rect">
            <a:avLst/>
          </a:prstGeom>
        </p:spPr>
        <p:txBody>
          <a:bodyPr wrap="square">
            <a:spAutoFit/>
          </a:bodyPr>
          <a:lstStyle/>
          <a:p>
            <a:r>
              <a:rPr lang="en-GB" sz="2400" dirty="0">
                <a:solidFill>
                  <a:schemeClr val="accent6">
                    <a:lumMod val="60000"/>
                    <a:lumOff val="40000"/>
                  </a:schemeClr>
                </a:solidFill>
                <a:latin typeface="Californian FB" pitchFamily="18" charset="0"/>
              </a:rPr>
              <a:t>“</a:t>
            </a:r>
            <a:r>
              <a:rPr lang="en-GB" sz="2400" b="1" i="1" dirty="0">
                <a:solidFill>
                  <a:schemeClr val="accent6">
                    <a:lumMod val="60000"/>
                    <a:lumOff val="40000"/>
                  </a:schemeClr>
                </a:solidFill>
                <a:latin typeface="Californian FB" pitchFamily="18" charset="0"/>
              </a:rPr>
              <a:t>Some non-reproducible clinical papers have spawned an entire field, with hundreds of secondary publications that expanded on elements of the original observation, but did not actually seek to confirm or falsify its fundamental basis</a:t>
            </a:r>
            <a:r>
              <a:rPr lang="en-GB" sz="2400" dirty="0">
                <a:solidFill>
                  <a:schemeClr val="accent6">
                    <a:lumMod val="60000"/>
                    <a:lumOff val="40000"/>
                  </a:schemeClr>
                </a:solidFill>
                <a:latin typeface="Californian FB" pitchFamily="18" charset="0"/>
              </a:rPr>
              <a:t>”. </a:t>
            </a:r>
          </a:p>
        </p:txBody>
      </p:sp>
      <p:sp>
        <p:nvSpPr>
          <p:cNvPr id="5" name="TextBox 1"/>
          <p:cNvSpPr txBox="1"/>
          <p:nvPr/>
        </p:nvSpPr>
        <p:spPr>
          <a:xfrm>
            <a:off x="179512" y="4941168"/>
            <a:ext cx="341542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smtClean="0">
                <a:solidFill>
                  <a:srgbClr val="FFC000"/>
                </a:solidFill>
              </a:rPr>
              <a:t>Image shown is from front page of Begley &amp; Ellis (2012), produced by the Nature Publishing Group</a:t>
            </a:r>
            <a:endParaRPr lang="en-GB" sz="1200" dirty="0">
              <a:solidFill>
                <a:srgbClr val="FFC000"/>
              </a:solidFill>
            </a:endParaRPr>
          </a:p>
        </p:txBody>
      </p:sp>
    </p:spTree>
    <p:extLst>
      <p:ext uri="{BB962C8B-B14F-4D97-AF65-F5344CB8AC3E}">
        <p14:creationId xmlns:p14="http://schemas.microsoft.com/office/powerpoint/2010/main" val="3856536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9512" y="2636912"/>
            <a:ext cx="8424936" cy="3257203"/>
            <a:chOff x="35496" y="-586318"/>
            <a:chExt cx="8424936" cy="3257203"/>
          </a:xfrm>
        </p:grpSpPr>
        <p:cxnSp>
          <p:nvCxnSpPr>
            <p:cNvPr id="7" name="Straight Connector 6"/>
            <p:cNvCxnSpPr/>
            <p:nvPr/>
          </p:nvCxnSpPr>
          <p:spPr>
            <a:xfrm>
              <a:off x="35496" y="119675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496" y="-586318"/>
              <a:ext cx="4399125" cy="1708160"/>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Scientific Publication or Advertisement?</a:t>
              </a:r>
            </a:p>
          </p:txBody>
        </p:sp>
        <p:sp>
          <p:nvSpPr>
            <p:cNvPr id="13" name="TextBox 12"/>
            <p:cNvSpPr txBox="1"/>
            <p:nvPr/>
          </p:nvSpPr>
          <p:spPr>
            <a:xfrm>
              <a:off x="35497" y="1285890"/>
              <a:ext cx="4176464" cy="1384995"/>
            </a:xfrm>
            <a:prstGeom prst="rect">
              <a:avLst/>
            </a:prstGeom>
            <a:noFill/>
          </p:spPr>
          <p:txBody>
            <a:bodyPr wrap="square" rtlCol="0">
              <a:spAutoFit/>
            </a:bodyPr>
            <a:lstStyle/>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Landrum &amp; </a:t>
              </a:r>
              <a:r>
                <a:rPr lang="en-GB" sz="2800" b="1" dirty="0" err="1"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Stiefl</a:t>
              </a:r>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 (2012)</a:t>
              </a:r>
            </a:p>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Future Med. Chem.</a:t>
              </a:r>
            </a:p>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4(15), 1885-1887</a:t>
              </a:r>
              <a:endParaRPr lang="en-GB" sz="28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grpSp>
      <p:sp>
        <p:nvSpPr>
          <p:cNvPr id="3" name="TextBox 2"/>
          <p:cNvSpPr txBox="1"/>
          <p:nvPr/>
        </p:nvSpPr>
        <p:spPr>
          <a:xfrm>
            <a:off x="5292080" y="3068960"/>
            <a:ext cx="2664296" cy="369332"/>
          </a:xfrm>
          <a:prstGeom prst="rect">
            <a:avLst/>
          </a:prstGeom>
          <a:noFill/>
        </p:spPr>
        <p:txBody>
          <a:bodyPr wrap="square" rtlCol="0">
            <a:spAutoFit/>
          </a:bodyPr>
          <a:lstStyle/>
          <a:p>
            <a:r>
              <a:rPr lang="en-GB" dirty="0" smtClean="0"/>
              <a:t>Awaiting image</a:t>
            </a:r>
            <a:endParaRPr lang="en-GB" dirty="0"/>
          </a:p>
        </p:txBody>
      </p:sp>
    </p:spTree>
    <p:extLst>
      <p:ext uri="{BB962C8B-B14F-4D97-AF65-F5344CB8AC3E}">
        <p14:creationId xmlns:p14="http://schemas.microsoft.com/office/powerpoint/2010/main" val="2233795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79512" y="479715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79512" y="1308824"/>
            <a:ext cx="4032448" cy="3416320"/>
          </a:xfrm>
          <a:prstGeom prst="rect">
            <a:avLst/>
          </a:prstGeom>
        </p:spPr>
        <p:txBody>
          <a:bodyPr wrap="square">
            <a:spAutoFit/>
          </a:bodyPr>
          <a:lstStyle/>
          <a:p>
            <a:r>
              <a:rPr lang="en-GB" sz="2400" dirty="0" smtClean="0">
                <a:solidFill>
                  <a:schemeClr val="accent6">
                    <a:lumMod val="60000"/>
                    <a:lumOff val="40000"/>
                  </a:schemeClr>
                </a:solidFill>
                <a:latin typeface="Californian FB" pitchFamily="18" charset="0"/>
              </a:rPr>
              <a:t>“</a:t>
            </a:r>
            <a:r>
              <a:rPr lang="en-GB" sz="2400" b="1" i="1" dirty="0" smtClean="0">
                <a:solidFill>
                  <a:schemeClr val="accent6">
                    <a:lumMod val="60000"/>
                    <a:lumOff val="40000"/>
                  </a:schemeClr>
                </a:solidFill>
                <a:latin typeface="Californian FB" pitchFamily="18" charset="0"/>
              </a:rPr>
              <a:t>It lies in our hands – the community of editors and reviewers – to insist that publications are accompanied by the source code and data required to allow their results and conclusions to be reproduced…</a:t>
            </a:r>
            <a:r>
              <a:rPr lang="en-GB" sz="2400" dirty="0" smtClean="0">
                <a:solidFill>
                  <a:schemeClr val="accent6">
                    <a:lumMod val="60000"/>
                    <a:lumOff val="40000"/>
                  </a:schemeClr>
                </a:solidFill>
                <a:latin typeface="Californian FB" pitchFamily="18" charset="0"/>
              </a:rPr>
              <a:t>” </a:t>
            </a:r>
            <a:endParaRPr lang="en-GB" sz="2400" dirty="0">
              <a:solidFill>
                <a:schemeClr val="accent6">
                  <a:lumMod val="60000"/>
                  <a:lumOff val="40000"/>
                </a:schemeClr>
              </a:solidFill>
              <a:latin typeface="Californian FB" pitchFamily="18" charset="0"/>
            </a:endParaRPr>
          </a:p>
        </p:txBody>
      </p:sp>
      <p:sp>
        <p:nvSpPr>
          <p:cNvPr id="5" name="TextBox 4"/>
          <p:cNvSpPr txBox="1"/>
          <p:nvPr/>
        </p:nvSpPr>
        <p:spPr>
          <a:xfrm>
            <a:off x="5292080" y="3068960"/>
            <a:ext cx="2664296" cy="369332"/>
          </a:xfrm>
          <a:prstGeom prst="rect">
            <a:avLst/>
          </a:prstGeom>
          <a:noFill/>
        </p:spPr>
        <p:txBody>
          <a:bodyPr wrap="square" rtlCol="0">
            <a:spAutoFit/>
          </a:bodyPr>
          <a:lstStyle/>
          <a:p>
            <a:r>
              <a:rPr lang="en-GB" dirty="0" smtClean="0"/>
              <a:t>Awaiting image</a:t>
            </a:r>
            <a:endParaRPr lang="en-GB" dirty="0"/>
          </a:p>
        </p:txBody>
      </p:sp>
    </p:spTree>
    <p:extLst>
      <p:ext uri="{BB962C8B-B14F-4D97-AF65-F5344CB8AC3E}">
        <p14:creationId xmlns:p14="http://schemas.microsoft.com/office/powerpoint/2010/main" val="2813277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rotWithShape="1">
          <a:blip r:embed="rId2" cstate="print">
            <a:extLst>
              <a:ext uri="{BEBA8EAE-BF5A-486C-A8C5-ECC9F3942E4B}">
                <a14:imgProps xmlns:a14="http://schemas.microsoft.com/office/drawing/2010/main">
                  <a14:imgLayer r:embed="rId3">
                    <a14:imgEffect>
                      <a14:artisticGlass/>
                    </a14:imgEffect>
                    <a14:imgEffect>
                      <a14:saturation sat="0"/>
                    </a14:imgEffect>
                  </a14:imgLayer>
                </a14:imgProps>
              </a:ext>
              <a:ext uri="{28A0092B-C50C-407E-A947-70E740481C1C}">
                <a14:useLocalDpi xmlns:a14="http://schemas.microsoft.com/office/drawing/2010/main" val="0"/>
              </a:ext>
            </a:extLst>
          </a:blip>
          <a:srcRect t="-4425" b="14"/>
          <a:stretch/>
        </p:blipFill>
        <p:spPr>
          <a:xfrm>
            <a:off x="-21107" y="1111084"/>
            <a:ext cx="9180512" cy="5112000"/>
          </a:xfrm>
          <a:prstGeom prst="rect">
            <a:avLst/>
          </a:prstGeom>
        </p:spPr>
      </p:pic>
      <p:grpSp>
        <p:nvGrpSpPr>
          <p:cNvPr id="25" name="Group 24"/>
          <p:cNvGrpSpPr/>
          <p:nvPr/>
        </p:nvGrpSpPr>
        <p:grpSpPr>
          <a:xfrm>
            <a:off x="179512" y="0"/>
            <a:ext cx="2448272" cy="2948818"/>
            <a:chOff x="395536" y="0"/>
            <a:chExt cx="2448272" cy="2948818"/>
          </a:xfrm>
        </p:grpSpPr>
        <p:grpSp>
          <p:nvGrpSpPr>
            <p:cNvPr id="13" name="Group 12"/>
            <p:cNvGrpSpPr/>
            <p:nvPr/>
          </p:nvGrpSpPr>
          <p:grpSpPr>
            <a:xfrm>
              <a:off x="395536" y="644562"/>
              <a:ext cx="2448272" cy="2304256"/>
              <a:chOff x="395536" y="644562"/>
              <a:chExt cx="2448272" cy="2304256"/>
            </a:xfrm>
          </p:grpSpPr>
          <p:sp>
            <p:nvSpPr>
              <p:cNvPr id="11" name="Oval 10"/>
              <p:cNvSpPr/>
              <p:nvPr/>
            </p:nvSpPr>
            <p:spPr>
              <a:xfrm>
                <a:off x="395536" y="644562"/>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719572" y="1519691"/>
                <a:ext cx="1800200" cy="553998"/>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CODE</a:t>
                </a:r>
                <a:endParaRPr lang="en-GB" sz="3000" dirty="0">
                  <a:solidFill>
                    <a:schemeClr val="tx1">
                      <a:lumMod val="65000"/>
                    </a:schemeClr>
                  </a:solidFill>
                  <a:latin typeface="Aharoni" pitchFamily="2" charset="-79"/>
                  <a:cs typeface="Aharoni" pitchFamily="2" charset="-79"/>
                </a:endParaRPr>
              </a:p>
            </p:txBody>
          </p:sp>
        </p:grpSp>
        <p:cxnSp>
          <p:nvCxnSpPr>
            <p:cNvPr id="24" name="Straight Connector 23"/>
            <p:cNvCxnSpPr>
              <a:endCxn id="11" idx="0"/>
            </p:cNvCxnSpPr>
            <p:nvPr/>
          </p:nvCxnSpPr>
          <p:spPr>
            <a:xfrm>
              <a:off x="1619672" y="0"/>
              <a:ext cx="0" cy="64456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139952" y="0"/>
            <a:ext cx="2448272" cy="3059001"/>
            <a:chOff x="4264884" y="-324007"/>
            <a:chExt cx="2448272" cy="3059001"/>
          </a:xfrm>
        </p:grpSpPr>
        <p:grpSp>
          <p:nvGrpSpPr>
            <p:cNvPr id="14" name="Group 13"/>
            <p:cNvGrpSpPr/>
            <p:nvPr/>
          </p:nvGrpSpPr>
          <p:grpSpPr>
            <a:xfrm>
              <a:off x="4264884" y="430738"/>
              <a:ext cx="2448272" cy="2304256"/>
              <a:chOff x="395536" y="-229493"/>
              <a:chExt cx="2448272" cy="2304256"/>
            </a:xfrm>
          </p:grpSpPr>
          <p:sp>
            <p:nvSpPr>
              <p:cNvPr id="15" name="Oval 14"/>
              <p:cNvSpPr/>
              <p:nvPr/>
            </p:nvSpPr>
            <p:spPr>
              <a:xfrm>
                <a:off x="395536" y="-229493"/>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46034" y="645636"/>
                <a:ext cx="1800200" cy="553998"/>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FIGURES</a:t>
                </a:r>
                <a:endParaRPr lang="en-GB" sz="3000" dirty="0">
                  <a:solidFill>
                    <a:schemeClr val="tx1">
                      <a:lumMod val="65000"/>
                    </a:schemeClr>
                  </a:solidFill>
                  <a:latin typeface="Aharoni" pitchFamily="2" charset="-79"/>
                  <a:cs typeface="Aharoni" pitchFamily="2" charset="-79"/>
                </a:endParaRPr>
              </a:p>
            </p:txBody>
          </p:sp>
        </p:grpSp>
        <p:cxnSp>
          <p:nvCxnSpPr>
            <p:cNvPr id="26" name="Straight Connector 25"/>
            <p:cNvCxnSpPr/>
            <p:nvPr/>
          </p:nvCxnSpPr>
          <p:spPr>
            <a:xfrm>
              <a:off x="5489020" y="-324007"/>
              <a:ext cx="0" cy="754745"/>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619672" y="3399682"/>
            <a:ext cx="2448272" cy="3487636"/>
            <a:chOff x="1943708" y="3399682"/>
            <a:chExt cx="2448272" cy="3487636"/>
          </a:xfrm>
        </p:grpSpPr>
        <p:grpSp>
          <p:nvGrpSpPr>
            <p:cNvPr id="20" name="Group 19"/>
            <p:cNvGrpSpPr/>
            <p:nvPr/>
          </p:nvGrpSpPr>
          <p:grpSpPr>
            <a:xfrm>
              <a:off x="1943708" y="3399682"/>
              <a:ext cx="2448272" cy="2304256"/>
              <a:chOff x="395536" y="1152393"/>
              <a:chExt cx="2448272" cy="2304256"/>
            </a:xfrm>
          </p:grpSpPr>
          <p:sp>
            <p:nvSpPr>
              <p:cNvPr id="21" name="Oval 20"/>
              <p:cNvSpPr/>
              <p:nvPr/>
            </p:nvSpPr>
            <p:spPr>
              <a:xfrm>
                <a:off x="395536" y="1152393"/>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719572" y="1796689"/>
                <a:ext cx="1800200" cy="1015663"/>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RAW DATA</a:t>
                </a:r>
                <a:endParaRPr lang="en-GB" sz="3000" dirty="0">
                  <a:solidFill>
                    <a:schemeClr val="tx1">
                      <a:lumMod val="65000"/>
                    </a:schemeClr>
                  </a:solidFill>
                  <a:latin typeface="Aharoni" pitchFamily="2" charset="-79"/>
                  <a:cs typeface="Aharoni" pitchFamily="2" charset="-79"/>
                </a:endParaRPr>
              </a:p>
            </p:txBody>
          </p:sp>
        </p:grpSp>
        <p:cxnSp>
          <p:nvCxnSpPr>
            <p:cNvPr id="27" name="Straight Connector 26"/>
            <p:cNvCxnSpPr/>
            <p:nvPr/>
          </p:nvCxnSpPr>
          <p:spPr>
            <a:xfrm>
              <a:off x="3197869" y="5733256"/>
              <a:ext cx="0" cy="115406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372200" y="3356992"/>
            <a:ext cx="2448272" cy="3501008"/>
            <a:chOff x="6228184" y="3356992"/>
            <a:chExt cx="2448272" cy="3501008"/>
          </a:xfrm>
        </p:grpSpPr>
        <p:grpSp>
          <p:nvGrpSpPr>
            <p:cNvPr id="17" name="Group 16"/>
            <p:cNvGrpSpPr/>
            <p:nvPr/>
          </p:nvGrpSpPr>
          <p:grpSpPr>
            <a:xfrm>
              <a:off x="6228184" y="3356992"/>
              <a:ext cx="2448272" cy="2304256"/>
              <a:chOff x="395536" y="644562"/>
              <a:chExt cx="2448272" cy="2304256"/>
            </a:xfrm>
          </p:grpSpPr>
          <p:sp>
            <p:nvSpPr>
              <p:cNvPr id="18" name="Oval 17"/>
              <p:cNvSpPr/>
              <p:nvPr/>
            </p:nvSpPr>
            <p:spPr>
              <a:xfrm>
                <a:off x="395536" y="644562"/>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719572" y="1292634"/>
                <a:ext cx="1800200" cy="1015663"/>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WRITTEN REPORT</a:t>
                </a:r>
                <a:endParaRPr lang="en-GB" sz="3000" dirty="0">
                  <a:solidFill>
                    <a:schemeClr val="tx1">
                      <a:lumMod val="65000"/>
                    </a:schemeClr>
                  </a:solidFill>
                  <a:latin typeface="Aharoni" pitchFamily="2" charset="-79"/>
                  <a:cs typeface="Aharoni" pitchFamily="2" charset="-79"/>
                </a:endParaRPr>
              </a:p>
            </p:txBody>
          </p:sp>
        </p:grpSp>
        <p:cxnSp>
          <p:nvCxnSpPr>
            <p:cNvPr id="32" name="Straight Connector 31"/>
            <p:cNvCxnSpPr/>
            <p:nvPr/>
          </p:nvCxnSpPr>
          <p:spPr>
            <a:xfrm>
              <a:off x="7524328" y="5661248"/>
              <a:ext cx="0" cy="119675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2" name="Isosceles Triangle 51"/>
          <p:cNvSpPr/>
          <p:nvPr/>
        </p:nvSpPr>
        <p:spPr>
          <a:xfrm>
            <a:off x="3122298" y="4774285"/>
            <a:ext cx="3897974" cy="2083715"/>
          </a:xfrm>
          <a:prstGeom prst="triangle">
            <a:avLst/>
          </a:prstGeom>
          <a:solidFill>
            <a:schemeClr val="bg1"/>
          </a:solidFill>
          <a:ln w="762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3995936" y="5776808"/>
            <a:ext cx="2160240" cy="892552"/>
          </a:xfrm>
          <a:prstGeom prst="rect">
            <a:avLst/>
          </a:prstGeom>
          <a:noFill/>
        </p:spPr>
        <p:txBody>
          <a:bodyPr wrap="square" rtlCol="0">
            <a:spAutoFit/>
          </a:bodyPr>
          <a:lstStyle/>
          <a:p>
            <a:pPr algn="ctr"/>
            <a:r>
              <a:rPr lang="en-GB" sz="2600" dirty="0" smtClean="0">
                <a:solidFill>
                  <a:schemeClr val="accent1"/>
                </a:solidFill>
                <a:latin typeface="Aharoni" pitchFamily="2" charset="-79"/>
                <a:cs typeface="Aharoni" pitchFamily="2" charset="-79"/>
              </a:rPr>
              <a:t>RESEARCH PROBLEM</a:t>
            </a:r>
            <a:endParaRPr lang="en-GB" sz="2600" dirty="0">
              <a:solidFill>
                <a:schemeClr val="accent1"/>
              </a:solidFill>
              <a:latin typeface="Aharoni" pitchFamily="2" charset="-79"/>
              <a:cs typeface="Aharoni" pitchFamily="2" charset="-79"/>
            </a:endParaRPr>
          </a:p>
        </p:txBody>
      </p:sp>
      <p:sp>
        <p:nvSpPr>
          <p:cNvPr id="28" name="TextBox 27"/>
          <p:cNvSpPr txBox="1"/>
          <p:nvPr/>
        </p:nvSpPr>
        <p:spPr>
          <a:xfrm>
            <a:off x="-21107" y="2780928"/>
            <a:ext cx="9165107" cy="938719"/>
          </a:xfrm>
          <a:prstGeom prst="rect">
            <a:avLst/>
          </a:prstGeom>
          <a:solidFill>
            <a:schemeClr val="bg1"/>
          </a:solidFill>
          <a:ln w="15875">
            <a:solidFill>
              <a:schemeClr val="tx1">
                <a:lumMod val="65000"/>
              </a:schemeClr>
            </a:solidFill>
          </a:ln>
        </p:spPr>
        <p:txBody>
          <a:bodyPr wrap="square" rtlCol="0">
            <a:spAutoFit/>
          </a:bodyPr>
          <a:lstStyle/>
          <a:p>
            <a:pPr algn="ctr"/>
            <a:r>
              <a:rPr lang="en-GB" sz="5500" b="1" dirty="0" smtClean="0">
                <a:effectLst>
                  <a:glow rad="228600">
                    <a:schemeClr val="accent4">
                      <a:satMod val="175000"/>
                      <a:alpha val="40000"/>
                    </a:schemeClr>
                  </a:glow>
                </a:effectLst>
                <a:latin typeface="Aharoni" pitchFamily="2" charset="-79"/>
                <a:cs typeface="Aharoni" pitchFamily="2" charset="-79"/>
              </a:rPr>
              <a:t>Coherent Research Story</a:t>
            </a:r>
          </a:p>
        </p:txBody>
      </p:sp>
    </p:spTree>
    <p:extLst>
      <p:ext uri="{BB962C8B-B14F-4D97-AF65-F5344CB8AC3E}">
        <p14:creationId xmlns:p14="http://schemas.microsoft.com/office/powerpoint/2010/main" val="718755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2239</TotalTime>
  <Words>584</Words>
  <Application>Microsoft Office PowerPoint</Application>
  <PresentationFormat>On-screen Show (4:3)</PresentationFormat>
  <Paragraphs>66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Licensing Data and Content</dc:title>
  <dc:creator>Sophie Kershaw</dc:creator>
  <cp:lastModifiedBy>Sophie Kershaw</cp:lastModifiedBy>
  <cp:revision>181</cp:revision>
  <dcterms:created xsi:type="dcterms:W3CDTF">2012-11-29T10:15:51Z</dcterms:created>
  <dcterms:modified xsi:type="dcterms:W3CDTF">2013-10-18T14:18:54Z</dcterms:modified>
</cp:coreProperties>
</file>