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7D9C-1D2D-4260-BFE1-0C20DBBE390D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A223-CF3D-42C3-B8FD-248BCA44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81200" y="430292"/>
            <a:ext cx="5181600" cy="1078230"/>
            <a:chOff x="838200" y="430292"/>
            <a:chExt cx="5181600" cy="1078230"/>
          </a:xfrm>
        </p:grpSpPr>
        <p:sp>
          <p:nvSpPr>
            <p:cNvPr id="4" name="Rectangle 3"/>
            <p:cNvSpPr/>
            <p:nvPr/>
          </p:nvSpPr>
          <p:spPr>
            <a:xfrm>
              <a:off x="1143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 A 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dirty="0" smtClean="0">
                  <a:solidFill>
                    <a:schemeClr val="tx1"/>
                  </a:solidFill>
                </a:rPr>
                <a:t> T </a:t>
              </a:r>
              <a:r>
                <a:rPr lang="en-US" dirty="0" err="1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 T 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 </a:t>
              </a:r>
              <a:r>
                <a:rPr lang="en-US" dirty="0"/>
                <a:t>A</a:t>
              </a:r>
              <a:r>
                <a:rPr lang="en-US" dirty="0" smtClean="0"/>
                <a:t> </a:t>
              </a:r>
              <a:r>
                <a:rPr lang="en-US" dirty="0"/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3791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0406" y="4302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0406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4800" y="838200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7375" y="2057400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do we annotate the red box in the direction of the arrow? 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286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5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72000" y="2987278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29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0" y="3429000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(7-9)+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1200" y="27393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03406" y="27317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288806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81600" y="304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41714" y="304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22764" y="304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653466" y="304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182296" y="2590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23460" y="2590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58000" y="29550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863382" y="2955012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DC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506756" y="3846790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Sub-component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572000" y="388620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38800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62974" y="390167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5942887" y="3417332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pos_dcs1_dcs2_2</a:t>
            </a:r>
            <a:endParaRPr lang="en-US" baseline="-25000" dirty="0"/>
          </a:p>
        </p:txBody>
      </p:sp>
      <p:cxnSp>
        <p:nvCxnSpPr>
          <p:cNvPr id="87" name="Straight Connector 86"/>
          <p:cNvCxnSpPr>
            <a:stCxn id="61" idx="2"/>
            <a:endCxn id="63" idx="0"/>
          </p:cNvCxnSpPr>
          <p:nvPr/>
        </p:nvCxnSpPr>
        <p:spPr>
          <a:xfrm>
            <a:off x="5143500" y="3292078"/>
            <a:ext cx="0" cy="136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3" idx="2"/>
            <a:endCxn id="82" idx="0"/>
          </p:cNvCxnSpPr>
          <p:nvPr/>
        </p:nvCxnSpPr>
        <p:spPr>
          <a:xfrm>
            <a:off x="5143500" y="3733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17284" y="342900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572000" y="581799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72000" y="28956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60897" y="4953000"/>
            <a:ext cx="553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annotation use case we’ve explored the most.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81200" y="430292"/>
            <a:ext cx="5181600" cy="1078230"/>
            <a:chOff x="838200" y="430292"/>
            <a:chExt cx="5181600" cy="1078230"/>
          </a:xfrm>
        </p:grpSpPr>
        <p:sp>
          <p:nvSpPr>
            <p:cNvPr id="4" name="Rectangle 3"/>
            <p:cNvSpPr/>
            <p:nvPr/>
          </p:nvSpPr>
          <p:spPr>
            <a:xfrm>
              <a:off x="1143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 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dirty="0" smtClean="0">
                  <a:solidFill>
                    <a:schemeClr val="tx1"/>
                  </a:solidFill>
                </a:rPr>
                <a:t> T </a:t>
              </a:r>
              <a:r>
                <a:rPr lang="en-US" dirty="0" err="1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 </a:t>
              </a:r>
              <a:r>
                <a:rPr lang="en-US" dirty="0"/>
                <a:t>T</a:t>
              </a:r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 A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3791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0406" y="4302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0406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4800" y="838200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7375" y="2057400"/>
            <a:ext cx="639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do we annotate the blue box in the direction of the arrow? 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286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5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429000" y="3429000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(4-6)-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1200" y="27393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03406" y="27317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45806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81600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41714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22764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653466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58000" y="29550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863382" y="2955012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DC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363756" y="3846790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Sub-component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95800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19974" y="390167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s3</a:t>
            </a:r>
            <a:endParaRPr 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99887" y="3417332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pos_dcs1_dcs3_1</a:t>
            </a:r>
            <a:endParaRPr lang="en-US" baseline="-25000" dirty="0"/>
          </a:p>
        </p:txBody>
      </p:sp>
      <p:cxnSp>
        <p:nvCxnSpPr>
          <p:cNvPr id="87" name="Straight Connector 86"/>
          <p:cNvCxnSpPr>
            <a:endCxn id="63" idx="0"/>
          </p:cNvCxnSpPr>
          <p:nvPr/>
        </p:nvCxnSpPr>
        <p:spPr>
          <a:xfrm>
            <a:off x="4000500" y="3292078"/>
            <a:ext cx="0" cy="136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3" idx="2"/>
          </p:cNvCxnSpPr>
          <p:nvPr/>
        </p:nvCxnSpPr>
        <p:spPr>
          <a:xfrm>
            <a:off x="4000500" y="3733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74284" y="342900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421380" y="13716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29000" y="3886200"/>
            <a:ext cx="1143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87090" y="28956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29000" y="298323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45896" y="266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48" y="266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572000" y="2983230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40594" y="5181600"/>
            <a:ext cx="6251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DC</a:t>
            </a:r>
            <a:r>
              <a:rPr lang="en-US" baseline="-25000" dirty="0" smtClean="0"/>
              <a:t>s2</a:t>
            </a:r>
            <a:r>
              <a:rPr lang="en-US" dirty="0" smtClean="0"/>
              <a:t> the </a:t>
            </a:r>
            <a:r>
              <a:rPr lang="en-US" b="1" dirty="0" smtClean="0"/>
              <a:t>reverse complement </a:t>
            </a:r>
            <a:r>
              <a:rPr lang="en-US" dirty="0" smtClean="0"/>
              <a:t>of subsequence “GTT”?</a:t>
            </a:r>
          </a:p>
          <a:p>
            <a:r>
              <a:rPr lang="en-US" dirty="0" smtClean="0"/>
              <a:t>Why is it not “CAA”? </a:t>
            </a:r>
          </a:p>
          <a:p>
            <a:r>
              <a:rPr lang="en-US" dirty="0" smtClean="0"/>
              <a:t>– This is the most useful form, as we can expect subcomponents </a:t>
            </a:r>
          </a:p>
          <a:p>
            <a:r>
              <a:rPr lang="en-US" dirty="0" smtClean="0"/>
              <a:t>to be defined in their own sense strand. More on that…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81200" y="430292"/>
            <a:ext cx="5181600" cy="1078230"/>
            <a:chOff x="838200" y="430292"/>
            <a:chExt cx="5181600" cy="1078230"/>
          </a:xfrm>
        </p:grpSpPr>
        <p:sp>
          <p:nvSpPr>
            <p:cNvPr id="4" name="Rectangle 3"/>
            <p:cNvSpPr/>
            <p:nvPr/>
          </p:nvSpPr>
          <p:spPr>
            <a:xfrm>
              <a:off x="1143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 A 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 </a:t>
              </a:r>
              <a:r>
                <a:rPr lang="en-US" dirty="0"/>
                <a:t>T</a:t>
              </a:r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 A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3791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0406" y="4302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0406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4800" y="838200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7375" y="1828800"/>
            <a:ext cx="822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is the meaning of the arrow?</a:t>
            </a:r>
            <a:r>
              <a:rPr lang="en-US" dirty="0" smtClean="0"/>
              <a:t> Why is there an arrow? </a:t>
            </a:r>
          </a:p>
          <a:p>
            <a:r>
              <a:rPr lang="en-US" dirty="0" smtClean="0"/>
              <a:t>Importantly, how do we know when the arrow should point one direction or another?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86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5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429000" y="3429000"/>
            <a:ext cx="228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(4-9)-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1200" y="27393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03406" y="27317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45806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81600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41714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22764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653466" y="485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58000" y="29550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863382" y="2955012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DC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363756" y="3846790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Sub-component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660406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115374" y="390167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6095287" y="3417332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pos_dcs1_dcs4_3</a:t>
            </a:r>
            <a:endParaRPr lang="en-US" baseline="-25000" dirty="0"/>
          </a:p>
        </p:txBody>
      </p:sp>
      <p:cxnSp>
        <p:nvCxnSpPr>
          <p:cNvPr id="87" name="Straight Connector 86"/>
          <p:cNvCxnSpPr>
            <a:endCxn id="63" idx="0"/>
          </p:cNvCxnSpPr>
          <p:nvPr/>
        </p:nvCxnSpPr>
        <p:spPr>
          <a:xfrm>
            <a:off x="4568190" y="3288030"/>
            <a:ext cx="3810" cy="1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74284" y="342900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421380" y="1371600"/>
            <a:ext cx="22936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29000" y="3886200"/>
            <a:ext cx="1143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87090" y="2895600"/>
            <a:ext cx="23279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29000" y="298323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45896" y="266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48" y="266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3733800"/>
            <a:ext cx="0" cy="14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000" y="3882152"/>
            <a:ext cx="1143000" cy="3088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2296" y="2678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3460" y="2678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72000" y="298323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 A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382" y="4724400"/>
            <a:ext cx="7936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arrow is a visual cue which helps us read the sequence in the diagram in terms</a:t>
            </a:r>
          </a:p>
          <a:p>
            <a:r>
              <a:rPr lang="en-US" dirty="0" smtClean="0"/>
              <a:t>of the transcriptional direction.  The arrow helps us understand how to </a:t>
            </a:r>
            <a:r>
              <a:rPr lang="en-US" b="1" dirty="0" smtClean="0"/>
              <a:t>relate </a:t>
            </a:r>
          </a:p>
          <a:p>
            <a:r>
              <a:rPr lang="en-US" b="1" dirty="0"/>
              <a:t>a</a:t>
            </a:r>
            <a:r>
              <a:rPr lang="en-US" b="1" dirty="0" smtClean="0"/>
              <a:t> parent DNA component to its </a:t>
            </a:r>
            <a:r>
              <a:rPr lang="en-US" b="1" dirty="0" err="1" smtClean="0"/>
              <a:t>subComponent</a:t>
            </a:r>
            <a:r>
              <a:rPr lang="en-US" dirty="0" smtClean="0"/>
              <a:t>. The convention is for the arrow </a:t>
            </a:r>
          </a:p>
          <a:p>
            <a:r>
              <a:rPr lang="en-US" dirty="0" smtClean="0"/>
              <a:t>to point direction of transcription and for the sequence to be written as the ‘sense</a:t>
            </a:r>
          </a:p>
          <a:p>
            <a:r>
              <a:rPr lang="en-US" dirty="0" smtClean="0"/>
              <a:t>strand’ the strand (corresponds to the mRNA, except for U-&gt;T). The direction is</a:t>
            </a:r>
          </a:p>
          <a:p>
            <a:r>
              <a:rPr lang="en-US" dirty="0" smtClean="0"/>
              <a:t>obvious in this example, as the CDS is being annotated. Not so in other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24000" y="4532531"/>
            <a:ext cx="228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(4-9)-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2663190" y="3618131"/>
            <a:ext cx="381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81200" y="457200"/>
            <a:ext cx="5181600" cy="1078230"/>
            <a:chOff x="838200" y="430292"/>
            <a:chExt cx="5181600" cy="1078230"/>
          </a:xfrm>
        </p:grpSpPr>
        <p:sp>
          <p:nvSpPr>
            <p:cNvPr id="4" name="Rectangle 3"/>
            <p:cNvSpPr/>
            <p:nvPr/>
          </p:nvSpPr>
          <p:spPr>
            <a:xfrm>
              <a:off x="1143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858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 A 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68580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 T </a:t>
              </a:r>
              <a:r>
                <a:rPr lang="en-US" dirty="0" err="1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990600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 </a:t>
              </a:r>
              <a:r>
                <a:rPr lang="en-US" dirty="0"/>
                <a:t>T</a:t>
              </a:r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99060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 A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3791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0406" y="4302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0406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11391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1447800"/>
            <a:ext cx="5181600" cy="1078230"/>
            <a:chOff x="838200" y="2503170"/>
            <a:chExt cx="5181600" cy="1078230"/>
          </a:xfrm>
        </p:grpSpPr>
        <p:sp>
          <p:nvSpPr>
            <p:cNvPr id="31" name="Rectangle 30"/>
            <p:cNvSpPr/>
            <p:nvPr/>
          </p:nvSpPr>
          <p:spPr>
            <a:xfrm>
              <a:off x="1143000" y="2758678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2000" y="2758678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29000" y="305943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smtClean="0">
                  <a:solidFill>
                    <a:schemeClr val="tx1"/>
                  </a:solidFill>
                </a:rPr>
                <a:t> 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0" y="3059430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3000" y="3063478"/>
              <a:ext cx="1143000" cy="300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063478"/>
              <a:ext cx="1143000" cy="300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9000" y="275463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dirty="0" smtClean="0"/>
                <a:t> C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6000" y="2754630"/>
              <a:ext cx="1143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</a:t>
              </a:r>
              <a:r>
                <a:rPr lang="en-US" dirty="0"/>
                <a:t>T</a:t>
              </a:r>
              <a:r>
                <a:rPr lang="en-US" dirty="0" smtClean="0"/>
                <a:t> </a:t>
              </a:r>
              <a:r>
                <a:rPr lang="en-US" dirty="0"/>
                <a:t>G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251079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60406" y="250317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60406" y="321206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321206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" y="622816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why were we </a:t>
            </a:r>
          </a:p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1632466"/>
            <a:ext cx="21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his one:</a:t>
            </a:r>
          </a:p>
          <a:p>
            <a:r>
              <a:rPr lang="en-US" dirty="0" smtClean="0"/>
              <a:t>is exactly the same?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788" y="2567940"/>
            <a:ext cx="918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think we should aim to allow both to be annotated using the same subcomponent DC (</a:t>
            </a:r>
            <a:r>
              <a:rPr lang="en-US" dirty="0" err="1" smtClean="0"/>
              <a:t>eg</a:t>
            </a:r>
            <a:r>
              <a:rPr lang="en-US" dirty="0" smtClean="0"/>
              <a:t> DC</a:t>
            </a:r>
            <a:r>
              <a:rPr lang="en-US" baseline="-25000" dirty="0" smtClean="0"/>
              <a:t>s4</a:t>
            </a:r>
            <a:r>
              <a:rPr lang="en-US" dirty="0" smtClean="0"/>
              <a:t>)</a:t>
            </a:r>
          </a:p>
          <a:p>
            <a:r>
              <a:rPr lang="en-US" dirty="0" smtClean="0"/>
              <a:t> and allow the design of the parent DC to remain in the hands of the designer.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200" y="3237131"/>
            <a:ext cx="5181600" cy="560308"/>
            <a:chOff x="76200" y="3581400"/>
            <a:chExt cx="5181600" cy="560308"/>
          </a:xfrm>
        </p:grpSpPr>
        <p:sp>
          <p:nvSpPr>
            <p:cNvPr id="44" name="Rectangle 43"/>
            <p:cNvSpPr/>
            <p:nvPr/>
          </p:nvSpPr>
          <p:spPr>
            <a:xfrm>
              <a:off x="381000" y="3836908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3836908"/>
              <a:ext cx="1143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67000" y="3836908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 A 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4000" y="3836908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 T </a:t>
              </a:r>
              <a:r>
                <a:rPr lang="en-US" dirty="0" err="1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358902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98406" y="35814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4267200" y="4102239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96200" y="4102239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53200" y="4098191"/>
            <a:ext cx="1143000" cy="3088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4098191"/>
            <a:ext cx="1143000" cy="3088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62400" y="38543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784606" y="38467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45806" y="53023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63756" y="5403711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Sub-component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60406" y="53023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85823" y="54431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34300" y="4475143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pos_dcs5_dcs4_3</a:t>
            </a:r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>
            <a:off x="3429000" y="5443121"/>
            <a:ext cx="1143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ATG</a:t>
            </a:r>
            <a:endParaRPr lang="en-US" dirty="0"/>
          </a:p>
        </p:txBody>
      </p:sp>
      <p:cxnSp>
        <p:nvCxnSpPr>
          <p:cNvPr id="78" name="Straight Connector 77"/>
          <p:cNvCxnSpPr>
            <a:stCxn id="80" idx="2"/>
          </p:cNvCxnSpPr>
          <p:nvPr/>
        </p:nvCxnSpPr>
        <p:spPr>
          <a:xfrm flipH="1">
            <a:off x="4572000" y="4837331"/>
            <a:ext cx="1981200" cy="60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72000" y="5439073"/>
            <a:ext cx="1143000" cy="3088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AAC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410200" y="4532531"/>
            <a:ext cx="228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(4-9)+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553200" y="4380131"/>
            <a:ext cx="0" cy="14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54303" y="34334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8176076" y="364503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s5</a:t>
            </a:r>
            <a:endParaRPr lang="en-US" baseline="-25000" dirty="0"/>
          </a:p>
        </p:txBody>
      </p:sp>
      <p:cxnSp>
        <p:nvCxnSpPr>
          <p:cNvPr id="84" name="Straight Connector 83"/>
          <p:cNvCxnSpPr>
            <a:stCxn id="69" idx="2"/>
          </p:cNvCxnSpPr>
          <p:nvPr/>
        </p:nvCxnSpPr>
        <p:spPr>
          <a:xfrm>
            <a:off x="2667000" y="4837331"/>
            <a:ext cx="1874520" cy="566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713" y="4475143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pos_dcs1_dcs4_3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5491" y="5826324"/>
            <a:ext cx="890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we can provide some best practices for DC types, such as CDS, 5’UTR.. </a:t>
            </a:r>
          </a:p>
          <a:p>
            <a:r>
              <a:rPr lang="en-US" dirty="0" smtClean="0"/>
              <a:t>Is there a precedent for this recommendation?   But how will we know DC</a:t>
            </a:r>
            <a:r>
              <a:rPr lang="en-US" baseline="-25000" dirty="0" smtClean="0"/>
              <a:t>s4</a:t>
            </a:r>
            <a:r>
              <a:rPr lang="en-US" dirty="0" smtClean="0"/>
              <a:t> actually complies</a:t>
            </a:r>
          </a:p>
          <a:p>
            <a:r>
              <a:rPr lang="en-US" dirty="0"/>
              <a:t>w</a:t>
            </a:r>
            <a:r>
              <a:rPr lang="en-US" dirty="0" smtClean="0"/>
              <a:t>ith such a “transcriptional” direction convention?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98727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3460" y="2987278"/>
            <a:ext cx="112014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139446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(20-25).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27393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27317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6296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4394" y="29550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s6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3382" y="2955012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DC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3756" y="3846790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Sub-component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9150" y="3745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4264" y="390167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s7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3417332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pos_dcs6_dcs7_3</a:t>
            </a:r>
            <a:endParaRPr lang="en-US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07180" y="3288030"/>
            <a:ext cx="3810" cy="1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4284" y="342900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39490" y="3886200"/>
            <a:ext cx="1143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GAATTC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09950" y="2895600"/>
            <a:ext cx="13742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14800" y="3733800"/>
            <a:ext cx="0" cy="14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0" y="71270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1270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29000" y="712708"/>
            <a:ext cx="139446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 A 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0" y="101750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00600" y="1017508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1017508"/>
            <a:ext cx="139446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T </a:t>
            </a:r>
            <a:r>
              <a:rPr lang="en-US" dirty="0" err="1" smtClean="0"/>
              <a:t>T</a:t>
            </a:r>
            <a:r>
              <a:rPr lang="en-US" dirty="0" smtClean="0"/>
              <a:t> A </a:t>
            </a:r>
            <a:r>
              <a:rPr lang="en-US" dirty="0" err="1" smtClean="0"/>
              <a:t>A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4648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89006" y="457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89006" y="11660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11660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1121" y="1535430"/>
            <a:ext cx="864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direction does the arrow go in for a palindrome?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EcoRI</a:t>
            </a:r>
            <a:r>
              <a:rPr lang="en-US" dirty="0" smtClean="0"/>
              <a:t> site?</a:t>
            </a:r>
          </a:p>
          <a:p>
            <a:r>
              <a:rPr lang="en-US" dirty="0" smtClean="0"/>
              <a:t>What strand value do we annotate for a DNA component that “goes” in both directions or </a:t>
            </a:r>
          </a:p>
          <a:p>
            <a:r>
              <a:rPr lang="en-US" dirty="0" smtClean="0"/>
              <a:t>Neither direction?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45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16678" y="45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429000" y="2987278"/>
            <a:ext cx="139446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 A 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8122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1121" y="4800600"/>
            <a:ext cx="8776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a new value for “both/neither” directions.</a:t>
            </a:r>
          </a:p>
          <a:p>
            <a:r>
              <a:rPr lang="en-US" dirty="0" smtClean="0"/>
              <a:t>Seems like a “.” is used in combination with +/- in other systems. </a:t>
            </a:r>
          </a:p>
          <a:p>
            <a:endParaRPr lang="en-US" dirty="0"/>
          </a:p>
          <a:p>
            <a:r>
              <a:rPr lang="en-US" dirty="0" smtClean="0"/>
              <a:t>In the “both/neither” case we would make the sequence of the </a:t>
            </a:r>
            <a:r>
              <a:rPr lang="en-US" dirty="0" err="1" smtClean="0"/>
              <a:t>subComponent</a:t>
            </a:r>
            <a:r>
              <a:rPr lang="en-US" dirty="0" smtClean="0"/>
              <a:t> be the </a:t>
            </a:r>
          </a:p>
          <a:p>
            <a:r>
              <a:rPr lang="en-US" dirty="0" smtClean="0"/>
              <a:t>Substring 20 to 25. In the example it doesn’t matter but “both” directions will not always be</a:t>
            </a:r>
          </a:p>
          <a:p>
            <a:r>
              <a:rPr lang="en-US" dirty="0" smtClean="0"/>
              <a:t>a palindrome.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95475"/>
            <a:ext cx="6781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37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689</Words>
  <Application>Microsoft Office PowerPoint</Application>
  <PresentationFormat>On-screen Show (4:3)</PresentationFormat>
  <Paragraphs>181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Galdzicki</dc:creator>
  <cp:lastModifiedBy>Michal Galdzicki</cp:lastModifiedBy>
  <cp:revision>22</cp:revision>
  <dcterms:created xsi:type="dcterms:W3CDTF">2012-01-16T22:01:04Z</dcterms:created>
  <dcterms:modified xsi:type="dcterms:W3CDTF">2012-01-24T19:04:36Z</dcterms:modified>
</cp:coreProperties>
</file>