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1.xml" ContentType="application/vnd.openxmlformats-officedocument.presentationml.notesSlide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3.xml" ContentType="application/vnd.openxmlformats-officedocument.presentationml.notesSlide+xml"/>
  <Override PartName="/ppt/tags/tag256.xml" ContentType="application/vnd.openxmlformats-officedocument.presentationml.tags+xml"/>
  <Override PartName="/ppt/notesSlides/notesSlide14.xml" ContentType="application/vnd.openxmlformats-officedocument.presentationml.notesSlide+xml"/>
  <Override PartName="/ppt/tags/tag25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2" r:id="rId6"/>
    <p:sldId id="266" r:id="rId7"/>
    <p:sldId id="268" r:id="rId8"/>
    <p:sldId id="270" r:id="rId9"/>
    <p:sldId id="269" r:id="rId10"/>
    <p:sldId id="267" r:id="rId11"/>
    <p:sldId id="272" r:id="rId12"/>
    <p:sldId id="273" r:id="rId13"/>
    <p:sldId id="263" r:id="rId14"/>
    <p:sldId id="271" r:id="rId15"/>
    <p:sldId id="261" r:id="rId16"/>
    <p:sldId id="264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 autoAdjust="0"/>
    <p:restoredTop sz="99749" autoAdjust="0"/>
  </p:normalViewPr>
  <p:slideViewPr>
    <p:cSldViewPr>
      <p:cViewPr>
        <p:scale>
          <a:sx n="100" d="100"/>
          <a:sy n="100" d="100"/>
        </p:scale>
        <p:origin x="-111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717B-FF3E-4180-AC0D-3AADAA9AED61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6C2CE-F2CC-4C33-A893-3CA786D8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5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3ABD-82A9-4D7D-BDB6-959A6623BB02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tags" Target="../tags/tag96.xml"/><Relationship Id="rId21" Type="http://schemas.openxmlformats.org/officeDocument/2006/relationships/tags" Target="../tags/tag78.xml"/><Relationship Id="rId34" Type="http://schemas.openxmlformats.org/officeDocument/2006/relationships/tags" Target="../tags/tag91.xml"/><Relationship Id="rId42" Type="http://schemas.openxmlformats.org/officeDocument/2006/relationships/tags" Target="../tags/tag99.xml"/><Relationship Id="rId47" Type="http://schemas.openxmlformats.org/officeDocument/2006/relationships/tags" Target="../tags/tag104.xml"/><Relationship Id="rId50" Type="http://schemas.openxmlformats.org/officeDocument/2006/relationships/tags" Target="../tags/tag107.xml"/><Relationship Id="rId55" Type="http://schemas.openxmlformats.org/officeDocument/2006/relationships/tags" Target="../tags/tag112.xml"/><Relationship Id="rId63" Type="http://schemas.openxmlformats.org/officeDocument/2006/relationships/tags" Target="../tags/tag12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41" Type="http://schemas.openxmlformats.org/officeDocument/2006/relationships/tags" Target="../tags/tag98.xml"/><Relationship Id="rId54" Type="http://schemas.openxmlformats.org/officeDocument/2006/relationships/tags" Target="../tags/tag111.xml"/><Relationship Id="rId62" Type="http://schemas.openxmlformats.org/officeDocument/2006/relationships/tags" Target="../tags/tag11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tags" Target="../tags/tag89.xml"/><Relationship Id="rId37" Type="http://schemas.openxmlformats.org/officeDocument/2006/relationships/tags" Target="../tags/tag94.xml"/><Relationship Id="rId40" Type="http://schemas.openxmlformats.org/officeDocument/2006/relationships/tags" Target="../tags/tag97.xml"/><Relationship Id="rId45" Type="http://schemas.openxmlformats.org/officeDocument/2006/relationships/tags" Target="../tags/tag102.xml"/><Relationship Id="rId53" Type="http://schemas.openxmlformats.org/officeDocument/2006/relationships/tags" Target="../tags/tag110.xml"/><Relationship Id="rId58" Type="http://schemas.openxmlformats.org/officeDocument/2006/relationships/tags" Target="../tags/tag115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tags" Target="../tags/tag93.xml"/><Relationship Id="rId49" Type="http://schemas.openxmlformats.org/officeDocument/2006/relationships/tags" Target="../tags/tag106.xml"/><Relationship Id="rId57" Type="http://schemas.openxmlformats.org/officeDocument/2006/relationships/tags" Target="../tags/tag114.xml"/><Relationship Id="rId61" Type="http://schemas.openxmlformats.org/officeDocument/2006/relationships/tags" Target="../tags/tag118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tags" Target="../tags/tag88.xml"/><Relationship Id="rId44" Type="http://schemas.openxmlformats.org/officeDocument/2006/relationships/tags" Target="../tags/tag101.xml"/><Relationship Id="rId52" Type="http://schemas.openxmlformats.org/officeDocument/2006/relationships/tags" Target="../tags/tag109.xml"/><Relationship Id="rId60" Type="http://schemas.openxmlformats.org/officeDocument/2006/relationships/tags" Target="../tags/tag117.xml"/><Relationship Id="rId65" Type="http://schemas.openxmlformats.org/officeDocument/2006/relationships/tags" Target="../tags/tag12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Relationship Id="rId35" Type="http://schemas.openxmlformats.org/officeDocument/2006/relationships/tags" Target="../tags/tag92.xml"/><Relationship Id="rId43" Type="http://schemas.openxmlformats.org/officeDocument/2006/relationships/tags" Target="../tags/tag100.xml"/><Relationship Id="rId48" Type="http://schemas.openxmlformats.org/officeDocument/2006/relationships/tags" Target="../tags/tag105.xml"/><Relationship Id="rId56" Type="http://schemas.openxmlformats.org/officeDocument/2006/relationships/tags" Target="../tags/tag113.xml"/><Relationship Id="rId64" Type="http://schemas.openxmlformats.org/officeDocument/2006/relationships/tags" Target="../tags/tag121.xml"/><Relationship Id="rId8" Type="http://schemas.openxmlformats.org/officeDocument/2006/relationships/tags" Target="../tags/tag65.xml"/><Relationship Id="rId51" Type="http://schemas.openxmlformats.org/officeDocument/2006/relationships/tags" Target="../tags/tag108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tags" Target="../tags/tag90.xml"/><Relationship Id="rId38" Type="http://schemas.openxmlformats.org/officeDocument/2006/relationships/tags" Target="../tags/tag95.xml"/><Relationship Id="rId46" Type="http://schemas.openxmlformats.org/officeDocument/2006/relationships/tags" Target="../tags/tag103.xml"/><Relationship Id="rId59" Type="http://schemas.openxmlformats.org/officeDocument/2006/relationships/tags" Target="../tags/tag1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9" Type="http://schemas.openxmlformats.org/officeDocument/2006/relationships/tags" Target="../tags/tag207.xml"/><Relationship Id="rId21" Type="http://schemas.openxmlformats.org/officeDocument/2006/relationships/tags" Target="../tags/tag189.xml"/><Relationship Id="rId34" Type="http://schemas.openxmlformats.org/officeDocument/2006/relationships/tags" Target="../tags/tag202.xml"/><Relationship Id="rId42" Type="http://schemas.openxmlformats.org/officeDocument/2006/relationships/tags" Target="../tags/tag210.xml"/><Relationship Id="rId47" Type="http://schemas.openxmlformats.org/officeDocument/2006/relationships/tags" Target="../tags/tag215.xml"/><Relationship Id="rId50" Type="http://schemas.openxmlformats.org/officeDocument/2006/relationships/tags" Target="../tags/tag218.xml"/><Relationship Id="rId55" Type="http://schemas.openxmlformats.org/officeDocument/2006/relationships/tags" Target="../tags/tag223.xml"/><Relationship Id="rId63" Type="http://schemas.openxmlformats.org/officeDocument/2006/relationships/tags" Target="../tags/tag231.xml"/><Relationship Id="rId68" Type="http://schemas.openxmlformats.org/officeDocument/2006/relationships/tags" Target="../tags/tag236.xml"/><Relationship Id="rId76" Type="http://schemas.openxmlformats.org/officeDocument/2006/relationships/tags" Target="../tags/tag244.xml"/><Relationship Id="rId84" Type="http://schemas.openxmlformats.org/officeDocument/2006/relationships/tags" Target="../tags/tag252.xml"/><Relationship Id="rId89" Type="http://schemas.openxmlformats.org/officeDocument/2006/relationships/notesSlide" Target="../notesSlides/notesSlide13.xml"/><Relationship Id="rId7" Type="http://schemas.openxmlformats.org/officeDocument/2006/relationships/tags" Target="../tags/tag175.xml"/><Relationship Id="rId71" Type="http://schemas.openxmlformats.org/officeDocument/2006/relationships/tags" Target="../tags/tag239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9" Type="http://schemas.openxmlformats.org/officeDocument/2006/relationships/tags" Target="../tags/tag197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32" Type="http://schemas.openxmlformats.org/officeDocument/2006/relationships/tags" Target="../tags/tag200.xml"/><Relationship Id="rId37" Type="http://schemas.openxmlformats.org/officeDocument/2006/relationships/tags" Target="../tags/tag205.xml"/><Relationship Id="rId40" Type="http://schemas.openxmlformats.org/officeDocument/2006/relationships/tags" Target="../tags/tag208.xml"/><Relationship Id="rId45" Type="http://schemas.openxmlformats.org/officeDocument/2006/relationships/tags" Target="../tags/tag213.xml"/><Relationship Id="rId53" Type="http://schemas.openxmlformats.org/officeDocument/2006/relationships/tags" Target="../tags/tag221.xml"/><Relationship Id="rId58" Type="http://schemas.openxmlformats.org/officeDocument/2006/relationships/tags" Target="../tags/tag226.xml"/><Relationship Id="rId66" Type="http://schemas.openxmlformats.org/officeDocument/2006/relationships/tags" Target="../tags/tag234.xml"/><Relationship Id="rId74" Type="http://schemas.openxmlformats.org/officeDocument/2006/relationships/tags" Target="../tags/tag242.xml"/><Relationship Id="rId79" Type="http://schemas.openxmlformats.org/officeDocument/2006/relationships/tags" Target="../tags/tag247.xml"/><Relationship Id="rId87" Type="http://schemas.openxmlformats.org/officeDocument/2006/relationships/tags" Target="../tags/tag255.xml"/><Relationship Id="rId5" Type="http://schemas.openxmlformats.org/officeDocument/2006/relationships/tags" Target="../tags/tag173.xml"/><Relationship Id="rId61" Type="http://schemas.openxmlformats.org/officeDocument/2006/relationships/tags" Target="../tags/tag229.xml"/><Relationship Id="rId82" Type="http://schemas.openxmlformats.org/officeDocument/2006/relationships/tags" Target="../tags/tag250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tags" Target="../tags/tag198.xml"/><Relationship Id="rId35" Type="http://schemas.openxmlformats.org/officeDocument/2006/relationships/tags" Target="../tags/tag203.xml"/><Relationship Id="rId43" Type="http://schemas.openxmlformats.org/officeDocument/2006/relationships/tags" Target="../tags/tag211.xml"/><Relationship Id="rId48" Type="http://schemas.openxmlformats.org/officeDocument/2006/relationships/tags" Target="../tags/tag216.xml"/><Relationship Id="rId56" Type="http://schemas.openxmlformats.org/officeDocument/2006/relationships/tags" Target="../tags/tag224.xml"/><Relationship Id="rId64" Type="http://schemas.openxmlformats.org/officeDocument/2006/relationships/tags" Target="../tags/tag232.xml"/><Relationship Id="rId69" Type="http://schemas.openxmlformats.org/officeDocument/2006/relationships/tags" Target="../tags/tag237.xml"/><Relationship Id="rId77" Type="http://schemas.openxmlformats.org/officeDocument/2006/relationships/tags" Target="../tags/tag245.xml"/><Relationship Id="rId8" Type="http://schemas.openxmlformats.org/officeDocument/2006/relationships/tags" Target="../tags/tag176.xml"/><Relationship Id="rId51" Type="http://schemas.openxmlformats.org/officeDocument/2006/relationships/tags" Target="../tags/tag219.xml"/><Relationship Id="rId72" Type="http://schemas.openxmlformats.org/officeDocument/2006/relationships/tags" Target="../tags/tag240.xml"/><Relationship Id="rId80" Type="http://schemas.openxmlformats.org/officeDocument/2006/relationships/tags" Target="../tags/tag248.xml"/><Relationship Id="rId85" Type="http://schemas.openxmlformats.org/officeDocument/2006/relationships/tags" Target="../tags/tag253.xml"/><Relationship Id="rId3" Type="http://schemas.openxmlformats.org/officeDocument/2006/relationships/tags" Target="../tags/tag171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33" Type="http://schemas.openxmlformats.org/officeDocument/2006/relationships/tags" Target="../tags/tag201.xml"/><Relationship Id="rId38" Type="http://schemas.openxmlformats.org/officeDocument/2006/relationships/tags" Target="../tags/tag206.xml"/><Relationship Id="rId46" Type="http://schemas.openxmlformats.org/officeDocument/2006/relationships/tags" Target="../tags/tag214.xml"/><Relationship Id="rId59" Type="http://schemas.openxmlformats.org/officeDocument/2006/relationships/tags" Target="../tags/tag227.xml"/><Relationship Id="rId67" Type="http://schemas.openxmlformats.org/officeDocument/2006/relationships/tags" Target="../tags/tag235.xml"/><Relationship Id="rId20" Type="http://schemas.openxmlformats.org/officeDocument/2006/relationships/tags" Target="../tags/tag188.xml"/><Relationship Id="rId41" Type="http://schemas.openxmlformats.org/officeDocument/2006/relationships/tags" Target="../tags/tag209.xml"/><Relationship Id="rId54" Type="http://schemas.openxmlformats.org/officeDocument/2006/relationships/tags" Target="../tags/tag222.xml"/><Relationship Id="rId62" Type="http://schemas.openxmlformats.org/officeDocument/2006/relationships/tags" Target="../tags/tag230.xml"/><Relationship Id="rId70" Type="http://schemas.openxmlformats.org/officeDocument/2006/relationships/tags" Target="../tags/tag238.xml"/><Relationship Id="rId75" Type="http://schemas.openxmlformats.org/officeDocument/2006/relationships/tags" Target="../tags/tag243.xml"/><Relationship Id="rId83" Type="http://schemas.openxmlformats.org/officeDocument/2006/relationships/tags" Target="../tags/tag251.xml"/><Relationship Id="rId88" Type="http://schemas.openxmlformats.org/officeDocument/2006/relationships/slideLayout" Target="../slideLayouts/slideLayout2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36" Type="http://schemas.openxmlformats.org/officeDocument/2006/relationships/tags" Target="../tags/tag204.xml"/><Relationship Id="rId49" Type="http://schemas.openxmlformats.org/officeDocument/2006/relationships/tags" Target="../tags/tag217.xml"/><Relationship Id="rId57" Type="http://schemas.openxmlformats.org/officeDocument/2006/relationships/tags" Target="../tags/tag225.xml"/><Relationship Id="rId10" Type="http://schemas.openxmlformats.org/officeDocument/2006/relationships/tags" Target="../tags/tag178.xml"/><Relationship Id="rId31" Type="http://schemas.openxmlformats.org/officeDocument/2006/relationships/tags" Target="../tags/tag199.xml"/><Relationship Id="rId44" Type="http://schemas.openxmlformats.org/officeDocument/2006/relationships/tags" Target="../tags/tag212.xml"/><Relationship Id="rId52" Type="http://schemas.openxmlformats.org/officeDocument/2006/relationships/tags" Target="../tags/tag220.xml"/><Relationship Id="rId60" Type="http://schemas.openxmlformats.org/officeDocument/2006/relationships/tags" Target="../tags/tag228.xml"/><Relationship Id="rId65" Type="http://schemas.openxmlformats.org/officeDocument/2006/relationships/tags" Target="../tags/tag233.xml"/><Relationship Id="rId73" Type="http://schemas.openxmlformats.org/officeDocument/2006/relationships/tags" Target="../tags/tag241.xml"/><Relationship Id="rId78" Type="http://schemas.openxmlformats.org/officeDocument/2006/relationships/tags" Target="../tags/tag246.xml"/><Relationship Id="rId81" Type="http://schemas.openxmlformats.org/officeDocument/2006/relationships/tags" Target="../tags/tag249.xml"/><Relationship Id="rId86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notesSlide" Target="../notesSlides/notesSlide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097" y="1828800"/>
            <a:ext cx="5992504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3605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9779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743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1708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672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637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601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5566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530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95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8459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9424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388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1353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317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282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246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5211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6175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140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8104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9069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0033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0998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1962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2927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3891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4856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8200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743203" y="1753718"/>
            <a:ext cx="5783365" cy="369332"/>
            <a:chOff x="1752600" y="1753720"/>
            <a:chExt cx="5783365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752600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68367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74515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0663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09252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417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1994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2609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322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6083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57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7152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7767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83819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12408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07334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310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48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35396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63986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58912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74678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082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86974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15564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1049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39089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65" name="Left Brace 64"/>
          <p:cNvSpPr/>
          <p:nvPr/>
        </p:nvSpPr>
        <p:spPr>
          <a:xfrm rot="16200000">
            <a:off x="3892242" y="1289360"/>
            <a:ext cx="521318" cy="2057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8971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5184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6131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7077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8024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9918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0865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1811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2758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63705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4652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99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6545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7492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8439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9386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0333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1279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2226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73173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8854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94120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15067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6013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6960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7907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19802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75688" y="1801094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Sequence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137300" y="2576557"/>
            <a:ext cx="1529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Annotation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654723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(2-12)[+]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4474957" y="2853556"/>
            <a:ext cx="113895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734332" y="3276698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Feature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47068" y="320040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repeat-X</a:t>
            </a:r>
            <a:endParaRPr lang="en-US" dirty="0"/>
          </a:p>
        </p:txBody>
      </p:sp>
      <p:sp>
        <p:nvSpPr>
          <p:cNvPr id="158" name="Left Brace 157"/>
          <p:cNvSpPr/>
          <p:nvPr/>
        </p:nvSpPr>
        <p:spPr>
          <a:xfrm rot="16200000">
            <a:off x="5215353" y="1199303"/>
            <a:ext cx="368919" cy="2057400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894705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(8-19)[+]</a:t>
            </a:r>
            <a:endParaRPr lang="en-US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5055994" y="2853556"/>
            <a:ext cx="47899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8" idx="1"/>
            <a:endCxn id="159" idx="0"/>
          </p:cNvCxnSpPr>
          <p:nvPr/>
        </p:nvCxnSpPr>
        <p:spPr>
          <a:xfrm flipH="1">
            <a:off x="5396606" y="2412463"/>
            <a:ext cx="3207" cy="1179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170924" y="132097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Component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64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Annotated Composite </a:t>
            </a:r>
            <a:r>
              <a:rPr lang="en-US" dirty="0" err="1"/>
              <a:t>DnaComponent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209800"/>
            <a:ext cx="5144081" cy="1528671"/>
            <a:chOff x="2053824" y="4033929"/>
            <a:chExt cx="5144081" cy="1528671"/>
          </a:xfrm>
        </p:grpSpPr>
        <p:sp>
          <p:nvSpPr>
            <p:cNvPr id="16" name="TextBox 15"/>
            <p:cNvSpPr txBox="1"/>
            <p:nvPr/>
          </p:nvSpPr>
          <p:spPr>
            <a:xfrm>
              <a:off x="2156673" y="4033929"/>
              <a:ext cx="437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DC</a:t>
              </a:r>
              <a:r>
                <a:rPr lang="en-US" sz="1400" baseline="-25000" dirty="0" smtClean="0"/>
                <a:t>s</a:t>
              </a:r>
              <a:endParaRPr lang="en-US" sz="1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5760" y="4043781"/>
              <a:ext cx="4425628" cy="228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BBa_I0462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0" idx="2"/>
              <a:endCxn id="21" idx="0"/>
            </p:cNvCxnSpPr>
            <p:nvPr/>
          </p:nvCxnSpPr>
          <p:spPr>
            <a:xfrm flipH="1">
              <a:off x="4904565" y="4766846"/>
              <a:ext cx="1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27528" y="4535887"/>
              <a:ext cx="754075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 smtClean="0"/>
                <a:t>(19-774)+</a:t>
              </a:r>
              <a:endParaRPr lang="en-US" sz="12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130" y="4971348"/>
              <a:ext cx="858870" cy="239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BBa_C0062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4825944" y="3297195"/>
              <a:ext cx="150591" cy="2239618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96000" y="4341707"/>
              <a:ext cx="1049215" cy="868950"/>
              <a:chOff x="6096000" y="2699061"/>
              <a:chExt cx="1049215" cy="86895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218079" y="2893241"/>
                <a:ext cx="829227" cy="2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45720" rIns="45720" rtlCol="0" anchor="ctr">
                <a:noAutofit/>
              </a:bodyPr>
              <a:lstStyle/>
              <a:p>
                <a:r>
                  <a:rPr lang="en-US" sz="1200" dirty="0" smtClean="0"/>
                  <a:t>(808-936)+</a:t>
                </a:r>
                <a:endParaRPr lang="en-US" sz="1200" baseline="-25000" dirty="0"/>
              </a:p>
            </p:txBody>
          </p:sp>
          <p:cxnSp>
            <p:nvCxnSpPr>
              <p:cNvPr id="25" name="Straight Arrow Connector 24"/>
              <p:cNvCxnSpPr>
                <a:stCxn id="24" idx="2"/>
                <a:endCxn id="26" idx="0"/>
              </p:cNvCxnSpPr>
              <p:nvPr/>
            </p:nvCxnSpPr>
            <p:spPr>
              <a:xfrm>
                <a:off x="6632693" y="3124200"/>
                <a:ext cx="0" cy="2045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190557" y="3328702"/>
                <a:ext cx="884271" cy="239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BBa_B0015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Left Brace 26"/>
              <p:cNvSpPr/>
              <p:nvPr/>
            </p:nvSpPr>
            <p:spPr>
              <a:xfrm rot="16200000">
                <a:off x="6545312" y="2249749"/>
                <a:ext cx="150591" cy="1049215"/>
              </a:xfrm>
              <a:prstGeom prst="leftBrace">
                <a:avLst>
                  <a:gd name="adj1" fmla="val 139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759981" y="4341708"/>
              <a:ext cx="973821" cy="868950"/>
              <a:chOff x="2759981" y="2699062"/>
              <a:chExt cx="973821" cy="868950"/>
            </a:xfrm>
          </p:grpSpPr>
          <p:cxnSp>
            <p:nvCxnSpPr>
              <p:cNvPr id="29" name="Straight Arrow Connector 28"/>
              <p:cNvCxnSpPr>
                <a:stCxn id="30" idx="2"/>
                <a:endCxn id="31" idx="0"/>
              </p:cNvCxnSpPr>
              <p:nvPr/>
            </p:nvCxnSpPr>
            <p:spPr>
              <a:xfrm>
                <a:off x="3247996" y="3137589"/>
                <a:ext cx="1" cy="1911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943196" y="2906630"/>
                <a:ext cx="609600" cy="2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45720" rIns="45720" rtlCol="0" anchor="ctr">
                <a:noAutofit/>
              </a:bodyPr>
              <a:lstStyle/>
              <a:p>
                <a:r>
                  <a:rPr lang="en-US" sz="1200" dirty="0" smtClean="0"/>
                  <a:t>(1-12)+</a:t>
                </a:r>
                <a:endParaRPr lang="en-US" sz="1200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67703" y="3328702"/>
                <a:ext cx="760587" cy="239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BBa_B0034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>
                <a:off x="3171596" y="2287447"/>
                <a:ext cx="150592" cy="973821"/>
              </a:xfrm>
              <a:prstGeom prst="leftBrace">
                <a:avLst>
                  <a:gd name="adj1" fmla="val 139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53824" y="4505109"/>
              <a:ext cx="5407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SA</a:t>
              </a:r>
              <a:r>
                <a:rPr lang="en-US" sz="1400" baseline="-25000" dirty="0" err="1" smtClean="0"/>
                <a:t>pos</a:t>
              </a:r>
              <a:endParaRPr lang="en-US" sz="14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80191" y="5224046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5’UTR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46138" y="5224046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LuxR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0" y="5224046"/>
              <a:ext cx="1101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Terminator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56673" y="4971348"/>
              <a:ext cx="437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DC</a:t>
              </a:r>
              <a:r>
                <a:rPr lang="en-US" sz="1400" baseline="-25000" dirty="0" smtClean="0"/>
                <a:t>s</a:t>
              </a:r>
              <a:endParaRPr lang="en-US" sz="1400" baseline="-25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06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4480433" y="2856485"/>
            <a:ext cx="3825700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/>
              <a:t>DS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495800" y="4251257"/>
            <a:ext cx="2174175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/>
              <a:t>DS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/>
              <a:t>DnaComponent</a:t>
            </a:r>
            <a:r>
              <a:rPr lang="en-US" sz="3600" dirty="0"/>
              <a:t> with Strand ‘-‘ Annotation</a:t>
            </a:r>
            <a:endParaRPr lang="en-US" sz="3600" dirty="0"/>
          </a:p>
        </p:txBody>
      </p:sp>
      <p:sp>
        <p:nvSpPr>
          <p:cNvPr id="83" name="Left Brace 82"/>
          <p:cNvSpPr/>
          <p:nvPr>
            <p:custDataLst>
              <p:tags r:id="rId2"/>
            </p:custDataLst>
          </p:nvPr>
        </p:nvSpPr>
        <p:spPr>
          <a:xfrm rot="16200000">
            <a:off x="5867830" y="3115734"/>
            <a:ext cx="216519" cy="6443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>
            <p:custDataLst>
              <p:tags r:id="rId3"/>
            </p:custDataLst>
          </p:nvPr>
        </p:nvSpPr>
        <p:spPr>
          <a:xfrm>
            <a:off x="5345058" y="3035376"/>
            <a:ext cx="2725385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>
            <p:custDataLst>
              <p:tags r:id="rId4"/>
            </p:custDataLst>
          </p:nvPr>
        </p:nvSpPr>
        <p:spPr>
          <a:xfrm>
            <a:off x="5083470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8033665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56" name="Straight Connector 55"/>
          <p:cNvCxnSpPr/>
          <p:nvPr>
            <p:custDataLst>
              <p:tags r:id="rId6"/>
            </p:custDataLst>
          </p:nvPr>
        </p:nvCxnSpPr>
        <p:spPr>
          <a:xfrm>
            <a:off x="534505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7"/>
            </p:custDataLst>
          </p:nvPr>
        </p:nvCxnSpPr>
        <p:spPr>
          <a:xfrm>
            <a:off x="555470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8"/>
            </p:custDataLst>
          </p:nvPr>
        </p:nvCxnSpPr>
        <p:spPr>
          <a:xfrm>
            <a:off x="576434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9"/>
            </p:custDataLst>
          </p:nvPr>
        </p:nvCxnSpPr>
        <p:spPr>
          <a:xfrm>
            <a:off x="597399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10"/>
            </p:custDataLst>
          </p:nvPr>
        </p:nvCxnSpPr>
        <p:spPr>
          <a:xfrm>
            <a:off x="618363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11"/>
            </p:custDataLst>
          </p:nvPr>
        </p:nvCxnSpPr>
        <p:spPr>
          <a:xfrm>
            <a:off x="639328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12"/>
            </p:custDataLst>
          </p:nvPr>
        </p:nvCxnSpPr>
        <p:spPr>
          <a:xfrm>
            <a:off x="660292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13"/>
            </p:custDataLst>
          </p:nvPr>
        </p:nvCxnSpPr>
        <p:spPr>
          <a:xfrm>
            <a:off x="681257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14"/>
            </p:custDataLst>
          </p:nvPr>
        </p:nvCxnSpPr>
        <p:spPr>
          <a:xfrm>
            <a:off x="702221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15"/>
            </p:custDataLst>
          </p:nvPr>
        </p:nvCxnSpPr>
        <p:spPr>
          <a:xfrm>
            <a:off x="723186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16"/>
            </p:custDataLst>
          </p:nvPr>
        </p:nvCxnSpPr>
        <p:spPr>
          <a:xfrm>
            <a:off x="744150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17"/>
            </p:custDataLst>
          </p:nvPr>
        </p:nvCxnSpPr>
        <p:spPr>
          <a:xfrm>
            <a:off x="765115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18"/>
            </p:custDataLst>
          </p:nvPr>
        </p:nvCxnSpPr>
        <p:spPr>
          <a:xfrm>
            <a:off x="786079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19"/>
            </p:custDataLst>
          </p:nvPr>
        </p:nvCxnSpPr>
        <p:spPr>
          <a:xfrm>
            <a:off x="807044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>
            <p:custDataLst>
              <p:tags r:id="rId20"/>
            </p:custDataLst>
          </p:nvPr>
        </p:nvSpPr>
        <p:spPr>
          <a:xfrm>
            <a:off x="5290463" y="296029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71" name="TextBox 70"/>
          <p:cNvSpPr txBox="1"/>
          <p:nvPr>
            <p:custDataLst>
              <p:tags r:id="rId21"/>
            </p:custDataLst>
          </p:nvPr>
        </p:nvSpPr>
        <p:spPr>
          <a:xfrm>
            <a:off x="5506230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2" name="TextBox 71"/>
          <p:cNvSpPr txBox="1"/>
          <p:nvPr>
            <p:custDataLst>
              <p:tags r:id="rId22"/>
            </p:custDataLst>
          </p:nvPr>
        </p:nvSpPr>
        <p:spPr>
          <a:xfrm>
            <a:off x="5712378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3" name="TextBox 72"/>
          <p:cNvSpPr txBox="1"/>
          <p:nvPr>
            <p:custDataLst>
              <p:tags r:id="rId23"/>
            </p:custDataLst>
          </p:nvPr>
        </p:nvSpPr>
        <p:spPr>
          <a:xfrm>
            <a:off x="5918526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4" name="TextBox 73"/>
          <p:cNvSpPr txBox="1"/>
          <p:nvPr>
            <p:custDataLst>
              <p:tags r:id="rId24"/>
            </p:custDataLst>
          </p:nvPr>
        </p:nvSpPr>
        <p:spPr>
          <a:xfrm>
            <a:off x="6147115" y="2960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b="1" dirty="0"/>
          </a:p>
        </p:txBody>
      </p:sp>
      <p:sp>
        <p:nvSpPr>
          <p:cNvPr id="75" name="TextBox 74"/>
          <p:cNvSpPr txBox="1"/>
          <p:nvPr>
            <p:custDataLst>
              <p:tags r:id="rId25"/>
            </p:custDataLst>
          </p:nvPr>
        </p:nvSpPr>
        <p:spPr>
          <a:xfrm>
            <a:off x="6342042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76" name="TextBox 75"/>
          <p:cNvSpPr txBox="1"/>
          <p:nvPr>
            <p:custDataLst>
              <p:tags r:id="rId26"/>
            </p:custDataLst>
          </p:nvPr>
        </p:nvSpPr>
        <p:spPr>
          <a:xfrm>
            <a:off x="6557807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7" name="TextBox 76"/>
          <p:cNvSpPr txBox="1"/>
          <p:nvPr>
            <p:custDataLst>
              <p:tags r:id="rId27"/>
            </p:custDataLst>
          </p:nvPr>
        </p:nvSpPr>
        <p:spPr>
          <a:xfrm>
            <a:off x="6763955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8" name="TextBox 77"/>
          <p:cNvSpPr txBox="1"/>
          <p:nvPr>
            <p:custDataLst>
              <p:tags r:id="rId28"/>
            </p:custDataLst>
          </p:nvPr>
        </p:nvSpPr>
        <p:spPr>
          <a:xfrm>
            <a:off x="6970104" y="296029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9" name="TextBox 78"/>
          <p:cNvSpPr txBox="1"/>
          <p:nvPr>
            <p:custDataLst>
              <p:tags r:id="rId29"/>
            </p:custDataLst>
          </p:nvPr>
        </p:nvSpPr>
        <p:spPr>
          <a:xfrm>
            <a:off x="7198694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0" name="TextBox 79"/>
          <p:cNvSpPr txBox="1"/>
          <p:nvPr>
            <p:custDataLst>
              <p:tags r:id="rId30"/>
            </p:custDataLst>
          </p:nvPr>
        </p:nvSpPr>
        <p:spPr>
          <a:xfrm>
            <a:off x="7393620" y="2960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1" name="TextBox 80"/>
          <p:cNvSpPr txBox="1"/>
          <p:nvPr>
            <p:custDataLst>
              <p:tags r:id="rId31"/>
            </p:custDataLst>
          </p:nvPr>
        </p:nvSpPr>
        <p:spPr>
          <a:xfrm>
            <a:off x="7609386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>
            <p:custDataLst>
              <p:tags r:id="rId32"/>
            </p:custDataLst>
          </p:nvPr>
        </p:nvSpPr>
        <p:spPr>
          <a:xfrm>
            <a:off x="7815534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4" name="TextBox 83"/>
          <p:cNvSpPr txBox="1"/>
          <p:nvPr>
            <p:custDataLst>
              <p:tags r:id="rId33"/>
            </p:custDataLst>
          </p:nvPr>
        </p:nvSpPr>
        <p:spPr>
          <a:xfrm>
            <a:off x="6136979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84"/>
          <p:cNvSpPr txBox="1"/>
          <p:nvPr>
            <p:custDataLst>
              <p:tags r:id="rId34"/>
            </p:custDataLst>
          </p:nvPr>
        </p:nvSpPr>
        <p:spPr>
          <a:xfrm>
            <a:off x="529910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85"/>
          <p:cNvSpPr txBox="1"/>
          <p:nvPr>
            <p:custDataLst>
              <p:tags r:id="rId35"/>
            </p:custDataLst>
          </p:nvPr>
        </p:nvSpPr>
        <p:spPr>
          <a:xfrm>
            <a:off x="5508575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>
            <p:custDataLst>
              <p:tags r:id="rId36"/>
            </p:custDataLst>
          </p:nvPr>
        </p:nvSpPr>
        <p:spPr>
          <a:xfrm>
            <a:off x="5718043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>
            <p:custDataLst>
              <p:tags r:id="rId37"/>
            </p:custDataLst>
          </p:nvPr>
        </p:nvSpPr>
        <p:spPr>
          <a:xfrm>
            <a:off x="5927511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>
            <p:custDataLst>
              <p:tags r:id="rId38"/>
            </p:custDataLst>
          </p:nvPr>
        </p:nvSpPr>
        <p:spPr>
          <a:xfrm>
            <a:off x="634644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>
            <p:custDataLst>
              <p:tags r:id="rId39"/>
            </p:custDataLst>
          </p:nvPr>
        </p:nvSpPr>
        <p:spPr>
          <a:xfrm>
            <a:off x="6555915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>
            <p:custDataLst>
              <p:tags r:id="rId40"/>
            </p:custDataLst>
          </p:nvPr>
        </p:nvSpPr>
        <p:spPr>
          <a:xfrm>
            <a:off x="6765383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>
            <p:custDataLst>
              <p:tags r:id="rId41"/>
            </p:custDataLst>
          </p:nvPr>
        </p:nvSpPr>
        <p:spPr>
          <a:xfrm>
            <a:off x="6974852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TextBox 92"/>
          <p:cNvSpPr txBox="1"/>
          <p:nvPr>
            <p:custDataLst>
              <p:tags r:id="rId42"/>
            </p:custDataLst>
          </p:nvPr>
        </p:nvSpPr>
        <p:spPr>
          <a:xfrm>
            <a:off x="7184320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" name="TextBox 93"/>
          <p:cNvSpPr txBox="1"/>
          <p:nvPr>
            <p:custDataLst>
              <p:tags r:id="rId43"/>
            </p:custDataLst>
          </p:nvPr>
        </p:nvSpPr>
        <p:spPr>
          <a:xfrm>
            <a:off x="7393788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" name="TextBox 94"/>
          <p:cNvSpPr txBox="1"/>
          <p:nvPr>
            <p:custDataLst>
              <p:tags r:id="rId44"/>
            </p:custDataLst>
          </p:nvPr>
        </p:nvSpPr>
        <p:spPr>
          <a:xfrm>
            <a:off x="7603256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>
            <p:custDataLst>
              <p:tags r:id="rId45"/>
            </p:custDataLst>
          </p:nvPr>
        </p:nvSpPr>
        <p:spPr>
          <a:xfrm>
            <a:off x="7812724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>
            <p:custDataLst>
              <p:tags r:id="rId46"/>
            </p:custDataLst>
          </p:nvPr>
        </p:nvSpPr>
        <p:spPr>
          <a:xfrm>
            <a:off x="3352801" y="3569525"/>
            <a:ext cx="3316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pos1                                                </a:t>
            </a:r>
            <a:r>
              <a:rPr lang="en-US" dirty="0" smtClean="0"/>
              <a:t>(2-5)[-]</a:t>
            </a:r>
            <a:endParaRPr lang="en-US" dirty="0"/>
          </a:p>
        </p:txBody>
      </p:sp>
      <p:sp>
        <p:nvSpPr>
          <p:cNvPr id="99" name="TextBox 98"/>
          <p:cNvSpPr txBox="1"/>
          <p:nvPr>
            <p:custDataLst>
              <p:tags r:id="rId47"/>
            </p:custDataLst>
          </p:nvPr>
        </p:nvSpPr>
        <p:spPr>
          <a:xfrm>
            <a:off x="3372173" y="4244406"/>
            <a:ext cx="663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s2</a:t>
            </a:r>
            <a:endParaRPr lang="en-US" baseline="-25000" dirty="0"/>
          </a:p>
        </p:txBody>
      </p:sp>
      <p:cxnSp>
        <p:nvCxnSpPr>
          <p:cNvPr id="103" name="Straight Arrow Connector 102"/>
          <p:cNvCxnSpPr>
            <a:stCxn id="104" idx="2"/>
          </p:cNvCxnSpPr>
          <p:nvPr/>
        </p:nvCxnSpPr>
        <p:spPr>
          <a:xfrm flipH="1">
            <a:off x="3686523" y="3263976"/>
            <a:ext cx="7682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52801" y="2850709"/>
            <a:ext cx="682808" cy="41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  <a:endParaRPr lang="en-US" baseline="-25000" dirty="0" smtClean="0"/>
          </a:p>
        </p:txBody>
      </p:sp>
      <p:cxnSp>
        <p:nvCxnSpPr>
          <p:cNvPr id="121" name="Straight Arrow Connector 120"/>
          <p:cNvCxnSpPr>
            <a:stCxn id="104" idx="3"/>
            <a:endCxn id="102" idx="1"/>
          </p:cNvCxnSpPr>
          <p:nvPr>
            <p:custDataLst>
              <p:tags r:id="rId48"/>
            </p:custDataLst>
          </p:nvPr>
        </p:nvCxnSpPr>
        <p:spPr>
          <a:xfrm>
            <a:off x="4035609" y="3057343"/>
            <a:ext cx="444824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667287" y="3938857"/>
            <a:ext cx="0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5342331" y="4198571"/>
            <a:ext cx="1327644" cy="525829"/>
            <a:chOff x="5165478" y="4198571"/>
            <a:chExt cx="1327644" cy="525829"/>
          </a:xfrm>
        </p:grpSpPr>
        <p:sp>
          <p:nvSpPr>
            <p:cNvPr id="130" name="Rectangle 129"/>
            <p:cNvSpPr/>
            <p:nvPr>
              <p:custDataLst>
                <p:tags r:id="rId50"/>
              </p:custDataLst>
            </p:nvPr>
          </p:nvSpPr>
          <p:spPr>
            <a:xfrm>
              <a:off x="5360425" y="4429072"/>
              <a:ext cx="823650" cy="2296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>
              <p:custDataLst>
                <p:tags r:id="rId51"/>
              </p:custDataLst>
            </p:nvPr>
          </p:nvSpPr>
          <p:spPr>
            <a:xfrm>
              <a:off x="5165478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>
              <p:custDataLst>
                <p:tags r:id="rId52"/>
              </p:custDataLst>
            </p:nvPr>
          </p:nvSpPr>
          <p:spPr>
            <a:xfrm>
              <a:off x="6172200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133" name="Straight Connector 132"/>
            <p:cNvCxnSpPr/>
            <p:nvPr>
              <p:custDataLst>
                <p:tags r:id="rId53"/>
              </p:custDataLst>
            </p:nvPr>
          </p:nvCxnSpPr>
          <p:spPr>
            <a:xfrm>
              <a:off x="536042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>
              <p:custDataLst>
                <p:tags r:id="rId54"/>
              </p:custDataLst>
            </p:nvPr>
          </p:nvCxnSpPr>
          <p:spPr>
            <a:xfrm>
              <a:off x="557007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>
              <p:custDataLst>
                <p:tags r:id="rId55"/>
              </p:custDataLst>
            </p:nvPr>
          </p:nvCxnSpPr>
          <p:spPr>
            <a:xfrm>
              <a:off x="577971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>
              <p:custDataLst>
                <p:tags r:id="rId56"/>
              </p:custDataLst>
            </p:nvPr>
          </p:nvCxnSpPr>
          <p:spPr>
            <a:xfrm>
              <a:off x="598936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>
              <p:custDataLst>
                <p:tags r:id="rId57"/>
              </p:custDataLst>
            </p:nvPr>
          </p:nvSpPr>
          <p:spPr>
            <a:xfrm>
              <a:off x="5305830" y="43550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8" name="TextBox 147"/>
            <p:cNvSpPr txBox="1"/>
            <p:nvPr>
              <p:custDataLst>
                <p:tags r:id="rId58"/>
              </p:custDataLst>
            </p:nvPr>
          </p:nvSpPr>
          <p:spPr>
            <a:xfrm>
              <a:off x="5521597" y="43550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49" name="TextBox 148"/>
            <p:cNvSpPr txBox="1"/>
            <p:nvPr>
              <p:custDataLst>
                <p:tags r:id="rId59"/>
              </p:custDataLst>
            </p:nvPr>
          </p:nvSpPr>
          <p:spPr>
            <a:xfrm>
              <a:off x="5727745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endParaRPr lang="en-US" dirty="0"/>
            </a:p>
          </p:txBody>
        </p:sp>
        <p:sp>
          <p:nvSpPr>
            <p:cNvPr id="150" name="TextBox 149"/>
            <p:cNvSpPr txBox="1"/>
            <p:nvPr>
              <p:custDataLst>
                <p:tags r:id="rId60"/>
              </p:custDataLst>
            </p:nvPr>
          </p:nvSpPr>
          <p:spPr>
            <a:xfrm>
              <a:off x="5933893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61" name="TextBox 160"/>
            <p:cNvSpPr txBox="1"/>
            <p:nvPr>
              <p:custDataLst>
                <p:tags r:id="rId61"/>
              </p:custDataLst>
            </p:nvPr>
          </p:nvSpPr>
          <p:spPr>
            <a:xfrm>
              <a:off x="5314474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TextBox 161"/>
            <p:cNvSpPr txBox="1"/>
            <p:nvPr>
              <p:custDataLst>
                <p:tags r:id="rId62"/>
              </p:custDataLst>
            </p:nvPr>
          </p:nvSpPr>
          <p:spPr>
            <a:xfrm>
              <a:off x="5523942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3" name="TextBox 162"/>
            <p:cNvSpPr txBox="1"/>
            <p:nvPr>
              <p:custDataLst>
                <p:tags r:id="rId63"/>
              </p:custDataLst>
            </p:nvPr>
          </p:nvSpPr>
          <p:spPr>
            <a:xfrm>
              <a:off x="5733410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TextBox 163"/>
            <p:cNvSpPr txBox="1"/>
            <p:nvPr>
              <p:custDataLst>
                <p:tags r:id="rId64"/>
              </p:custDataLst>
            </p:nvPr>
          </p:nvSpPr>
          <p:spPr>
            <a:xfrm>
              <a:off x="5942878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4" name="Straight Connector 173"/>
            <p:cNvCxnSpPr/>
            <p:nvPr>
              <p:custDataLst>
                <p:tags r:id="rId65"/>
              </p:custDataLst>
            </p:nvPr>
          </p:nvCxnSpPr>
          <p:spPr>
            <a:xfrm>
              <a:off x="6184075" y="4431475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Arrow Connector 176"/>
          <p:cNvCxnSpPr/>
          <p:nvPr>
            <p:custDataLst>
              <p:tags r:id="rId49"/>
            </p:custDataLst>
          </p:nvPr>
        </p:nvCxnSpPr>
        <p:spPr>
          <a:xfrm>
            <a:off x="4035609" y="4455002"/>
            <a:ext cx="460191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829179" y="4954520"/>
            <a:ext cx="242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subComponent’s</a:t>
            </a:r>
            <a:endParaRPr lang="en-US" dirty="0"/>
          </a:p>
          <a:p>
            <a:r>
              <a:rPr lang="en-US" dirty="0" smtClean="0"/>
              <a:t>DNA sequence is</a:t>
            </a:r>
          </a:p>
          <a:p>
            <a:r>
              <a:rPr lang="en-US" dirty="0" smtClean="0"/>
              <a:t>the reverse compliment</a:t>
            </a:r>
          </a:p>
          <a:p>
            <a:r>
              <a:rPr lang="en-US" dirty="0" smtClean="0"/>
              <a:t>of the parent DC in 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3688123" y="3256209"/>
            <a:ext cx="990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annotation</a:t>
            </a:r>
            <a:endParaRPr lang="en-US" sz="1400" dirty="0"/>
          </a:p>
        </p:txBody>
      </p:sp>
      <p:sp>
        <p:nvSpPr>
          <p:cNvPr id="182" name="Rectangle 181"/>
          <p:cNvSpPr/>
          <p:nvPr/>
        </p:nvSpPr>
        <p:spPr>
          <a:xfrm>
            <a:off x="3676248" y="3909743"/>
            <a:ext cx="1305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subComponent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482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4480433" y="2856485"/>
            <a:ext cx="2393689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/>
              <a:t>DS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495800" y="4251257"/>
            <a:ext cx="2174175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 smtClean="0"/>
              <a:t>DS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/>
              <a:t>DnaComponent</a:t>
            </a:r>
            <a:r>
              <a:rPr lang="en-US" sz="3600" dirty="0"/>
              <a:t> with Strand ‘-‘ Annotation</a:t>
            </a:r>
            <a:endParaRPr lang="en-US" sz="3600" dirty="0"/>
          </a:p>
        </p:txBody>
      </p:sp>
      <p:sp>
        <p:nvSpPr>
          <p:cNvPr id="83" name="Left Brace 82"/>
          <p:cNvSpPr/>
          <p:nvPr>
            <p:custDataLst>
              <p:tags r:id="rId2"/>
            </p:custDataLst>
          </p:nvPr>
        </p:nvSpPr>
        <p:spPr>
          <a:xfrm rot="16200000">
            <a:off x="5887766" y="3072982"/>
            <a:ext cx="216519" cy="7298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>
            <p:custDataLst>
              <p:tags r:id="rId3"/>
            </p:custDataLst>
          </p:nvPr>
        </p:nvSpPr>
        <p:spPr>
          <a:xfrm>
            <a:off x="5345059" y="3035376"/>
            <a:ext cx="125787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>
            <p:custDataLst>
              <p:tags r:id="rId4"/>
            </p:custDataLst>
          </p:nvPr>
        </p:nvSpPr>
        <p:spPr>
          <a:xfrm>
            <a:off x="5083470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6553200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56" name="Straight Connector 55"/>
          <p:cNvCxnSpPr/>
          <p:nvPr>
            <p:custDataLst>
              <p:tags r:id="rId6"/>
            </p:custDataLst>
          </p:nvPr>
        </p:nvCxnSpPr>
        <p:spPr>
          <a:xfrm>
            <a:off x="534505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7"/>
            </p:custDataLst>
          </p:nvPr>
        </p:nvCxnSpPr>
        <p:spPr>
          <a:xfrm>
            <a:off x="555470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8"/>
            </p:custDataLst>
          </p:nvPr>
        </p:nvCxnSpPr>
        <p:spPr>
          <a:xfrm>
            <a:off x="576434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9"/>
            </p:custDataLst>
          </p:nvPr>
        </p:nvCxnSpPr>
        <p:spPr>
          <a:xfrm>
            <a:off x="597399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10"/>
            </p:custDataLst>
          </p:nvPr>
        </p:nvCxnSpPr>
        <p:spPr>
          <a:xfrm>
            <a:off x="618363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11"/>
            </p:custDataLst>
          </p:nvPr>
        </p:nvCxnSpPr>
        <p:spPr>
          <a:xfrm>
            <a:off x="639328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12"/>
            </p:custDataLst>
          </p:nvPr>
        </p:nvCxnSpPr>
        <p:spPr>
          <a:xfrm>
            <a:off x="660292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>
            <p:custDataLst>
              <p:tags r:id="rId13"/>
            </p:custDataLst>
          </p:nvPr>
        </p:nvSpPr>
        <p:spPr>
          <a:xfrm>
            <a:off x="5290463" y="296029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71" name="TextBox 70"/>
          <p:cNvSpPr txBox="1"/>
          <p:nvPr>
            <p:custDataLst>
              <p:tags r:id="rId14"/>
            </p:custDataLst>
          </p:nvPr>
        </p:nvSpPr>
        <p:spPr>
          <a:xfrm>
            <a:off x="5506230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2" name="TextBox 71"/>
          <p:cNvSpPr txBox="1"/>
          <p:nvPr>
            <p:custDataLst>
              <p:tags r:id="rId15"/>
            </p:custDataLst>
          </p:nvPr>
        </p:nvSpPr>
        <p:spPr>
          <a:xfrm>
            <a:off x="5712378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3" name="TextBox 72"/>
          <p:cNvSpPr txBox="1"/>
          <p:nvPr>
            <p:custDataLst>
              <p:tags r:id="rId16"/>
            </p:custDataLst>
          </p:nvPr>
        </p:nvSpPr>
        <p:spPr>
          <a:xfrm>
            <a:off x="5918526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4" name="TextBox 73"/>
          <p:cNvSpPr txBox="1"/>
          <p:nvPr>
            <p:custDataLst>
              <p:tags r:id="rId17"/>
            </p:custDataLst>
          </p:nvPr>
        </p:nvSpPr>
        <p:spPr>
          <a:xfrm>
            <a:off x="6147115" y="2960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b="1" dirty="0"/>
          </a:p>
        </p:txBody>
      </p:sp>
      <p:sp>
        <p:nvSpPr>
          <p:cNvPr id="75" name="TextBox 74"/>
          <p:cNvSpPr txBox="1"/>
          <p:nvPr>
            <p:custDataLst>
              <p:tags r:id="rId18"/>
            </p:custDataLst>
          </p:nvPr>
        </p:nvSpPr>
        <p:spPr>
          <a:xfrm>
            <a:off x="6342042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84" name="TextBox 83"/>
          <p:cNvSpPr txBox="1"/>
          <p:nvPr>
            <p:custDataLst>
              <p:tags r:id="rId19"/>
            </p:custDataLst>
          </p:nvPr>
        </p:nvSpPr>
        <p:spPr>
          <a:xfrm>
            <a:off x="6136979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84"/>
          <p:cNvSpPr txBox="1"/>
          <p:nvPr>
            <p:custDataLst>
              <p:tags r:id="rId20"/>
            </p:custDataLst>
          </p:nvPr>
        </p:nvSpPr>
        <p:spPr>
          <a:xfrm>
            <a:off x="529910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85"/>
          <p:cNvSpPr txBox="1"/>
          <p:nvPr>
            <p:custDataLst>
              <p:tags r:id="rId21"/>
            </p:custDataLst>
          </p:nvPr>
        </p:nvSpPr>
        <p:spPr>
          <a:xfrm>
            <a:off x="5508575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>
            <p:custDataLst>
              <p:tags r:id="rId22"/>
            </p:custDataLst>
          </p:nvPr>
        </p:nvSpPr>
        <p:spPr>
          <a:xfrm>
            <a:off x="5718043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>
            <p:custDataLst>
              <p:tags r:id="rId23"/>
            </p:custDataLst>
          </p:nvPr>
        </p:nvSpPr>
        <p:spPr>
          <a:xfrm>
            <a:off x="5927511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>
            <p:custDataLst>
              <p:tags r:id="rId24"/>
            </p:custDataLst>
          </p:nvPr>
        </p:nvSpPr>
        <p:spPr>
          <a:xfrm>
            <a:off x="634644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>
            <p:custDataLst>
              <p:tags r:id="rId25"/>
            </p:custDataLst>
          </p:nvPr>
        </p:nvSpPr>
        <p:spPr>
          <a:xfrm>
            <a:off x="3352801" y="3569525"/>
            <a:ext cx="3316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pos1                                                </a:t>
            </a:r>
            <a:r>
              <a:rPr lang="en-US" dirty="0" smtClean="0"/>
              <a:t>(2-5)[-]</a:t>
            </a:r>
            <a:endParaRPr lang="en-US" dirty="0"/>
          </a:p>
        </p:txBody>
      </p:sp>
      <p:sp>
        <p:nvSpPr>
          <p:cNvPr id="99" name="TextBox 98"/>
          <p:cNvSpPr txBox="1"/>
          <p:nvPr>
            <p:custDataLst>
              <p:tags r:id="rId26"/>
            </p:custDataLst>
          </p:nvPr>
        </p:nvSpPr>
        <p:spPr>
          <a:xfrm>
            <a:off x="3372173" y="4244406"/>
            <a:ext cx="663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s2</a:t>
            </a:r>
            <a:endParaRPr lang="en-US" baseline="-25000" dirty="0"/>
          </a:p>
        </p:txBody>
      </p:sp>
      <p:cxnSp>
        <p:nvCxnSpPr>
          <p:cNvPr id="103" name="Straight Arrow Connector 102"/>
          <p:cNvCxnSpPr>
            <a:stCxn id="104" idx="2"/>
          </p:cNvCxnSpPr>
          <p:nvPr/>
        </p:nvCxnSpPr>
        <p:spPr>
          <a:xfrm flipH="1">
            <a:off x="3686523" y="3263976"/>
            <a:ext cx="7682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52801" y="2850709"/>
            <a:ext cx="682808" cy="41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  <a:endParaRPr lang="en-US" baseline="-25000" dirty="0" smtClean="0"/>
          </a:p>
        </p:txBody>
      </p:sp>
      <p:cxnSp>
        <p:nvCxnSpPr>
          <p:cNvPr id="121" name="Straight Arrow Connector 120"/>
          <p:cNvCxnSpPr>
            <a:stCxn id="104" idx="3"/>
            <a:endCxn id="102" idx="1"/>
          </p:cNvCxnSpPr>
          <p:nvPr>
            <p:custDataLst>
              <p:tags r:id="rId27"/>
            </p:custDataLst>
          </p:nvPr>
        </p:nvCxnSpPr>
        <p:spPr>
          <a:xfrm>
            <a:off x="4035609" y="3057343"/>
            <a:ext cx="444824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667287" y="3938857"/>
            <a:ext cx="0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5342331" y="4198571"/>
            <a:ext cx="1327644" cy="525829"/>
            <a:chOff x="5165478" y="4198571"/>
            <a:chExt cx="1327644" cy="525829"/>
          </a:xfrm>
        </p:grpSpPr>
        <p:sp>
          <p:nvSpPr>
            <p:cNvPr id="130" name="Rectangle 129"/>
            <p:cNvSpPr/>
            <p:nvPr>
              <p:custDataLst>
                <p:tags r:id="rId29"/>
              </p:custDataLst>
            </p:nvPr>
          </p:nvSpPr>
          <p:spPr>
            <a:xfrm>
              <a:off x="5360425" y="4429072"/>
              <a:ext cx="823650" cy="2296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>
              <p:custDataLst>
                <p:tags r:id="rId30"/>
              </p:custDataLst>
            </p:nvPr>
          </p:nvSpPr>
          <p:spPr>
            <a:xfrm>
              <a:off x="5165478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>
              <p:custDataLst>
                <p:tags r:id="rId31"/>
              </p:custDataLst>
            </p:nvPr>
          </p:nvSpPr>
          <p:spPr>
            <a:xfrm>
              <a:off x="6172200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133" name="Straight Connector 132"/>
            <p:cNvCxnSpPr/>
            <p:nvPr>
              <p:custDataLst>
                <p:tags r:id="rId32"/>
              </p:custDataLst>
            </p:nvPr>
          </p:nvCxnSpPr>
          <p:spPr>
            <a:xfrm>
              <a:off x="536042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>
              <p:custDataLst>
                <p:tags r:id="rId33"/>
              </p:custDataLst>
            </p:nvPr>
          </p:nvCxnSpPr>
          <p:spPr>
            <a:xfrm>
              <a:off x="557007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>
              <p:custDataLst>
                <p:tags r:id="rId34"/>
              </p:custDataLst>
            </p:nvPr>
          </p:nvCxnSpPr>
          <p:spPr>
            <a:xfrm>
              <a:off x="577971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>
              <p:custDataLst>
                <p:tags r:id="rId35"/>
              </p:custDataLst>
            </p:nvPr>
          </p:nvCxnSpPr>
          <p:spPr>
            <a:xfrm>
              <a:off x="598936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>
              <p:custDataLst>
                <p:tags r:id="rId36"/>
              </p:custDataLst>
            </p:nvPr>
          </p:nvSpPr>
          <p:spPr>
            <a:xfrm>
              <a:off x="5305830" y="43550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8" name="TextBox 147"/>
            <p:cNvSpPr txBox="1"/>
            <p:nvPr>
              <p:custDataLst>
                <p:tags r:id="rId37"/>
              </p:custDataLst>
            </p:nvPr>
          </p:nvSpPr>
          <p:spPr>
            <a:xfrm>
              <a:off x="5521597" y="43550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49" name="TextBox 148"/>
            <p:cNvSpPr txBox="1"/>
            <p:nvPr>
              <p:custDataLst>
                <p:tags r:id="rId38"/>
              </p:custDataLst>
            </p:nvPr>
          </p:nvSpPr>
          <p:spPr>
            <a:xfrm>
              <a:off x="5727745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endParaRPr lang="en-US" dirty="0"/>
            </a:p>
          </p:txBody>
        </p:sp>
        <p:sp>
          <p:nvSpPr>
            <p:cNvPr id="150" name="TextBox 149"/>
            <p:cNvSpPr txBox="1"/>
            <p:nvPr>
              <p:custDataLst>
                <p:tags r:id="rId39"/>
              </p:custDataLst>
            </p:nvPr>
          </p:nvSpPr>
          <p:spPr>
            <a:xfrm>
              <a:off x="5933893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61" name="TextBox 160"/>
            <p:cNvSpPr txBox="1"/>
            <p:nvPr>
              <p:custDataLst>
                <p:tags r:id="rId40"/>
              </p:custDataLst>
            </p:nvPr>
          </p:nvSpPr>
          <p:spPr>
            <a:xfrm>
              <a:off x="5314474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TextBox 161"/>
            <p:cNvSpPr txBox="1"/>
            <p:nvPr>
              <p:custDataLst>
                <p:tags r:id="rId41"/>
              </p:custDataLst>
            </p:nvPr>
          </p:nvSpPr>
          <p:spPr>
            <a:xfrm>
              <a:off x="5523942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3" name="TextBox 162"/>
            <p:cNvSpPr txBox="1"/>
            <p:nvPr>
              <p:custDataLst>
                <p:tags r:id="rId42"/>
              </p:custDataLst>
            </p:nvPr>
          </p:nvSpPr>
          <p:spPr>
            <a:xfrm>
              <a:off x="5733410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TextBox 163"/>
            <p:cNvSpPr txBox="1"/>
            <p:nvPr>
              <p:custDataLst>
                <p:tags r:id="rId43"/>
              </p:custDataLst>
            </p:nvPr>
          </p:nvSpPr>
          <p:spPr>
            <a:xfrm>
              <a:off x="5942878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4" name="Straight Connector 173"/>
            <p:cNvCxnSpPr/>
            <p:nvPr>
              <p:custDataLst>
                <p:tags r:id="rId44"/>
              </p:custDataLst>
            </p:nvPr>
          </p:nvCxnSpPr>
          <p:spPr>
            <a:xfrm>
              <a:off x="6184075" y="4431475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Arrow Connector 176"/>
          <p:cNvCxnSpPr/>
          <p:nvPr>
            <p:custDataLst>
              <p:tags r:id="rId28"/>
            </p:custDataLst>
          </p:nvPr>
        </p:nvCxnSpPr>
        <p:spPr>
          <a:xfrm>
            <a:off x="4035609" y="4455002"/>
            <a:ext cx="460191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103122" y="5600851"/>
            <a:ext cx="470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subComponent’s</a:t>
            </a:r>
            <a:r>
              <a:rPr lang="en-US" dirty="0"/>
              <a:t> DNA sequence is the reverse compliment of the parent DC in </a:t>
            </a:r>
          </a:p>
          <a:p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3688123" y="3256209"/>
            <a:ext cx="990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annotation</a:t>
            </a:r>
            <a:endParaRPr lang="en-US" sz="1400" dirty="0"/>
          </a:p>
        </p:txBody>
      </p:sp>
      <p:sp>
        <p:nvSpPr>
          <p:cNvPr id="182" name="Rectangle 181"/>
          <p:cNvSpPr/>
          <p:nvPr/>
        </p:nvSpPr>
        <p:spPr>
          <a:xfrm>
            <a:off x="3676248" y="3909743"/>
            <a:ext cx="1305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subComponent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94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eft Brace 64"/>
          <p:cNvSpPr/>
          <p:nvPr/>
        </p:nvSpPr>
        <p:spPr>
          <a:xfrm rot="16200000">
            <a:off x="5188608" y="-1256686"/>
            <a:ext cx="365312" cy="693252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690532" y="2438400"/>
            <a:ext cx="13548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(808-936)[+]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05662" y="35014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96244" y="1828800"/>
            <a:ext cx="8948277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4" y="13326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7522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548717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10310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66996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915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29917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920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172858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925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44369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631940" y="1648686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936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9989" y="914400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Multi-tiered Case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-33737" y="164559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6517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9697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2878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6058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9239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2419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600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780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1961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514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8322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502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683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7863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1044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4224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57405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0585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3766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6946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0127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3307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6488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668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2849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6029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921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14712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41073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454253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7434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480614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493795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506975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520156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533336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0153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27892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437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617959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738847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61399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8410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135421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1957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2845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536681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67342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810703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9605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072850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209613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3050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451389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59299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712292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847715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974542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12450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25674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383979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508042" y="179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648135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773792" y="179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553979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690990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826242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4953480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5082382" y="179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219300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352648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93" name="TextBox 292"/>
          <p:cNvSpPr txBox="1"/>
          <p:nvPr/>
        </p:nvSpPr>
        <p:spPr>
          <a:xfrm>
            <a:off x="4413793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cxnSp>
        <p:nvCxnSpPr>
          <p:cNvPr id="296" name="Straight Connector 295"/>
          <p:cNvCxnSpPr/>
          <p:nvPr/>
        </p:nvCxnSpPr>
        <p:spPr>
          <a:xfrm>
            <a:off x="375170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1990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88351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3505732" y="1790696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01" name="TextBox 300"/>
          <p:cNvSpPr txBox="1"/>
          <p:nvPr/>
        </p:nvSpPr>
        <p:spPr>
          <a:xfrm>
            <a:off x="3632970" y="179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61872" y="179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03" name="TextBox 302"/>
          <p:cNvSpPr txBox="1"/>
          <p:nvPr/>
        </p:nvSpPr>
        <p:spPr>
          <a:xfrm>
            <a:off x="3898790" y="179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024843" y="179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156998" y="179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cxnSp>
        <p:nvCxnSpPr>
          <p:cNvPr id="306" name="Straight Connector 305"/>
          <p:cNvCxnSpPr/>
          <p:nvPr/>
        </p:nvCxnSpPr>
        <p:spPr>
          <a:xfrm>
            <a:off x="34819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4298625" y="1795467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366685" y="165035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896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3881033" y="165511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049957" y="2437382"/>
            <a:ext cx="644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</a:t>
            </a:r>
            <a:r>
              <a:rPr lang="en-US" baseline="-25000" dirty="0" err="1" smtClean="0"/>
              <a:t>pos</a:t>
            </a:r>
            <a:endParaRPr lang="en-US" baseline="-25000" dirty="0" smtClean="0"/>
          </a:p>
        </p:txBody>
      </p:sp>
      <p:cxnSp>
        <p:nvCxnSpPr>
          <p:cNvPr id="313" name="Straight Arrow Connector 312"/>
          <p:cNvCxnSpPr>
            <a:stCxn id="312" idx="2"/>
            <a:endCxn id="314" idx="0"/>
          </p:cNvCxnSpPr>
          <p:nvPr/>
        </p:nvCxnSpPr>
        <p:spPr>
          <a:xfrm>
            <a:off x="1372289" y="2806714"/>
            <a:ext cx="6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984892" y="3111514"/>
            <a:ext cx="776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C0062</a:t>
            </a:r>
            <a:endParaRPr lang="en-US" baseline="-25000" dirty="0" smtClean="0"/>
          </a:p>
        </p:txBody>
      </p:sp>
      <p:sp>
        <p:nvSpPr>
          <p:cNvPr id="315" name="Left Brace 314"/>
          <p:cNvSpPr/>
          <p:nvPr/>
        </p:nvSpPr>
        <p:spPr>
          <a:xfrm rot="16200000">
            <a:off x="1167139" y="1923302"/>
            <a:ext cx="368919" cy="55245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149732" y="2437387"/>
            <a:ext cx="644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</a:t>
            </a:r>
            <a:r>
              <a:rPr lang="en-US" baseline="-25000" dirty="0" err="1" smtClean="0"/>
              <a:t>pos</a:t>
            </a:r>
            <a:endParaRPr lang="en-US" baseline="-25000" dirty="0" smtClean="0"/>
          </a:p>
        </p:txBody>
      </p:sp>
      <p:cxnSp>
        <p:nvCxnSpPr>
          <p:cNvPr id="318" name="Straight Arrow Connector 317"/>
          <p:cNvCxnSpPr>
            <a:stCxn id="317" idx="2"/>
            <a:endCxn id="319" idx="0"/>
          </p:cNvCxnSpPr>
          <p:nvPr/>
        </p:nvCxnSpPr>
        <p:spPr>
          <a:xfrm>
            <a:off x="472064" y="2806719"/>
            <a:ext cx="21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67733" y="3111519"/>
            <a:ext cx="813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B0034</a:t>
            </a:r>
            <a:r>
              <a:rPr lang="en-US" baseline="-25000" dirty="0" smtClean="0"/>
              <a:t> </a:t>
            </a:r>
          </a:p>
        </p:txBody>
      </p:sp>
      <p:sp>
        <p:nvSpPr>
          <p:cNvPr id="320" name="Left Brace 319"/>
          <p:cNvSpPr/>
          <p:nvPr/>
        </p:nvSpPr>
        <p:spPr>
          <a:xfrm rot="16200000">
            <a:off x="287979" y="1934850"/>
            <a:ext cx="368919" cy="52937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1175590" y="35052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648266" y="2806714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B0015</a:t>
            </a:r>
            <a:endParaRPr lang="en-US" baseline="-25000" dirty="0" smtClean="0"/>
          </a:p>
        </p:txBody>
      </p:sp>
      <p:sp>
        <p:nvSpPr>
          <p:cNvPr id="323" name="TextBox 322"/>
          <p:cNvSpPr txBox="1"/>
          <p:nvPr/>
        </p:nvSpPr>
        <p:spPr>
          <a:xfrm>
            <a:off x="1742146" y="165946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5377117" y="2816199"/>
            <a:ext cx="6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1905001" y="3298800"/>
            <a:ext cx="7173257" cy="155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/>
          <p:cNvSpPr txBox="1"/>
          <p:nvPr/>
        </p:nvSpPr>
        <p:spPr>
          <a:xfrm>
            <a:off x="1873223" y="282776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8871259" y="292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29" name="TextBox 328"/>
          <p:cNvSpPr txBox="1"/>
          <p:nvPr/>
        </p:nvSpPr>
        <p:spPr>
          <a:xfrm>
            <a:off x="4840945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501344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161746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6822148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115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474080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8142946" y="3107441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8665677" y="3118686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833275" y="3105209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>
            <a:off x="549890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63071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6251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89432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02612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615793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628973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642154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655334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66851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81695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694876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708056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721237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734417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747598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760778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773959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787139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800320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813500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26681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39861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853042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866222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79403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89258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418085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444446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457627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470807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483988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497168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510349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523529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536710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40490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431266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551810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76" name="TextBox 375"/>
          <p:cNvSpPr txBox="1"/>
          <p:nvPr/>
        </p:nvSpPr>
        <p:spPr>
          <a:xfrm>
            <a:off x="5651696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77" name="TextBox 376"/>
          <p:cNvSpPr txBox="1"/>
          <p:nvPr/>
        </p:nvSpPr>
        <p:spPr>
          <a:xfrm>
            <a:off x="5772584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895136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79" name="TextBox 378"/>
          <p:cNvSpPr txBox="1"/>
          <p:nvPr/>
        </p:nvSpPr>
        <p:spPr>
          <a:xfrm>
            <a:off x="6032147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0" name="TextBox 379"/>
          <p:cNvSpPr txBox="1"/>
          <p:nvPr/>
        </p:nvSpPr>
        <p:spPr>
          <a:xfrm>
            <a:off x="6169158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1" name="TextBox 380"/>
          <p:cNvSpPr txBox="1"/>
          <p:nvPr/>
        </p:nvSpPr>
        <p:spPr>
          <a:xfrm>
            <a:off x="6315694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436582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570418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6701079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5" name="TextBox 384"/>
          <p:cNvSpPr txBox="1"/>
          <p:nvPr/>
        </p:nvSpPr>
        <p:spPr>
          <a:xfrm>
            <a:off x="6844440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86" name="TextBox 385"/>
          <p:cNvSpPr txBox="1"/>
          <p:nvPr/>
        </p:nvSpPr>
        <p:spPr>
          <a:xfrm>
            <a:off x="6973342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87" name="TextBox 386"/>
          <p:cNvSpPr txBox="1"/>
          <p:nvPr/>
        </p:nvSpPr>
        <p:spPr>
          <a:xfrm>
            <a:off x="7106587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8" name="TextBox 387"/>
          <p:cNvSpPr txBox="1"/>
          <p:nvPr/>
        </p:nvSpPr>
        <p:spPr>
          <a:xfrm>
            <a:off x="7243350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9" name="TextBox 388"/>
          <p:cNvSpPr txBox="1"/>
          <p:nvPr/>
        </p:nvSpPr>
        <p:spPr>
          <a:xfrm>
            <a:off x="736423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0" name="TextBox 389"/>
          <p:cNvSpPr txBox="1"/>
          <p:nvPr/>
        </p:nvSpPr>
        <p:spPr>
          <a:xfrm>
            <a:off x="7485126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62672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746029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93" name="TextBox 392"/>
          <p:cNvSpPr txBox="1"/>
          <p:nvPr/>
        </p:nvSpPr>
        <p:spPr>
          <a:xfrm>
            <a:off x="7881452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94" name="TextBox 393"/>
          <p:cNvSpPr txBox="1"/>
          <p:nvPr/>
        </p:nvSpPr>
        <p:spPr>
          <a:xfrm>
            <a:off x="8008279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95" name="TextBox 394"/>
          <p:cNvSpPr txBox="1"/>
          <p:nvPr/>
        </p:nvSpPr>
        <p:spPr>
          <a:xfrm>
            <a:off x="815823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6" name="TextBox 395"/>
          <p:cNvSpPr txBox="1"/>
          <p:nvPr/>
        </p:nvSpPr>
        <p:spPr>
          <a:xfrm>
            <a:off x="829047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7" name="TextBox 396"/>
          <p:cNvSpPr txBox="1"/>
          <p:nvPr/>
        </p:nvSpPr>
        <p:spPr>
          <a:xfrm>
            <a:off x="8417716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8" name="TextBox 397"/>
          <p:cNvSpPr txBox="1"/>
          <p:nvPr/>
        </p:nvSpPr>
        <p:spPr>
          <a:xfrm>
            <a:off x="8541779" y="326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99" name="TextBox 398"/>
          <p:cNvSpPr txBox="1"/>
          <p:nvPr/>
        </p:nvSpPr>
        <p:spPr>
          <a:xfrm>
            <a:off x="8681872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00" name="TextBox 399"/>
          <p:cNvSpPr txBox="1"/>
          <p:nvPr/>
        </p:nvSpPr>
        <p:spPr>
          <a:xfrm>
            <a:off x="8807529" y="326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01" name="TextBox 400"/>
          <p:cNvSpPr txBox="1"/>
          <p:nvPr/>
        </p:nvSpPr>
        <p:spPr>
          <a:xfrm>
            <a:off x="4587716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02" name="TextBox 401"/>
          <p:cNvSpPr txBox="1"/>
          <p:nvPr/>
        </p:nvSpPr>
        <p:spPr>
          <a:xfrm>
            <a:off x="4724727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03" name="TextBox 402"/>
          <p:cNvSpPr txBox="1"/>
          <p:nvPr/>
        </p:nvSpPr>
        <p:spPr>
          <a:xfrm>
            <a:off x="4859979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04" name="TextBox 403"/>
          <p:cNvSpPr txBox="1"/>
          <p:nvPr/>
        </p:nvSpPr>
        <p:spPr>
          <a:xfrm>
            <a:off x="4987217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05" name="TextBox 404"/>
          <p:cNvSpPr txBox="1"/>
          <p:nvPr/>
        </p:nvSpPr>
        <p:spPr>
          <a:xfrm>
            <a:off x="5116119" y="326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06" name="TextBox 405"/>
          <p:cNvSpPr txBox="1"/>
          <p:nvPr/>
        </p:nvSpPr>
        <p:spPr>
          <a:xfrm>
            <a:off x="5253037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386385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08" name="TextBox 407"/>
          <p:cNvSpPr txBox="1"/>
          <p:nvPr/>
        </p:nvSpPr>
        <p:spPr>
          <a:xfrm>
            <a:off x="4447530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cxnSp>
        <p:nvCxnSpPr>
          <p:cNvPr id="409" name="Straight Connector 408"/>
          <p:cNvCxnSpPr/>
          <p:nvPr/>
        </p:nvCxnSpPr>
        <p:spPr>
          <a:xfrm>
            <a:off x="378544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365363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391724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3539469" y="3260696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13" name="TextBox 412"/>
          <p:cNvSpPr txBox="1"/>
          <p:nvPr/>
        </p:nvSpPr>
        <p:spPr>
          <a:xfrm>
            <a:off x="3666707" y="326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14" name="TextBox 413"/>
          <p:cNvSpPr txBox="1"/>
          <p:nvPr/>
        </p:nvSpPr>
        <p:spPr>
          <a:xfrm>
            <a:off x="3795609" y="326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15" name="TextBox 414"/>
          <p:cNvSpPr txBox="1"/>
          <p:nvPr/>
        </p:nvSpPr>
        <p:spPr>
          <a:xfrm>
            <a:off x="3932527" y="326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058580" y="326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17" name="TextBox 416"/>
          <p:cNvSpPr txBox="1"/>
          <p:nvPr/>
        </p:nvSpPr>
        <p:spPr>
          <a:xfrm>
            <a:off x="4190735" y="326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cxnSp>
        <p:nvCxnSpPr>
          <p:cNvPr id="418" name="Straight Connector 417"/>
          <p:cNvCxnSpPr/>
          <p:nvPr/>
        </p:nvCxnSpPr>
        <p:spPr>
          <a:xfrm>
            <a:off x="35156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332362" y="3265467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20" name="TextBox 419"/>
          <p:cNvSpPr txBox="1"/>
          <p:nvPr/>
        </p:nvSpPr>
        <p:spPr>
          <a:xfrm>
            <a:off x="3400422" y="312035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4180546" y="312511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2678879" y="3105209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4" name="Left Brace 423"/>
          <p:cNvSpPr/>
          <p:nvPr/>
        </p:nvSpPr>
        <p:spPr>
          <a:xfrm rot="16200000">
            <a:off x="2231039" y="3196532"/>
            <a:ext cx="368919" cy="91821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Left Brace 424"/>
          <p:cNvSpPr/>
          <p:nvPr/>
        </p:nvSpPr>
        <p:spPr>
          <a:xfrm rot="16200000">
            <a:off x="6027855" y="1038584"/>
            <a:ext cx="368919" cy="52946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/>
          <p:cNvSpPr txBox="1"/>
          <p:nvPr/>
        </p:nvSpPr>
        <p:spPr>
          <a:xfrm>
            <a:off x="5548636" y="3886200"/>
            <a:ext cx="123783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(89-129)[+]</a:t>
            </a:r>
            <a:endParaRPr lang="en-US" dirty="0"/>
          </a:p>
        </p:txBody>
      </p:sp>
      <p:cxnSp>
        <p:nvCxnSpPr>
          <p:cNvPr id="427" name="Straight Arrow Connector 426"/>
          <p:cNvCxnSpPr/>
          <p:nvPr/>
        </p:nvCxnSpPr>
        <p:spPr>
          <a:xfrm>
            <a:off x="6224076" y="4267200"/>
            <a:ext cx="6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5827824" y="4572000"/>
            <a:ext cx="777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B0012</a:t>
            </a:r>
            <a:endParaRPr lang="en-US" baseline="-25000" dirty="0" smtClean="0"/>
          </a:p>
        </p:txBody>
      </p:sp>
      <p:sp>
        <p:nvSpPr>
          <p:cNvPr id="431" name="TextBox 430"/>
          <p:cNvSpPr txBox="1"/>
          <p:nvPr/>
        </p:nvSpPr>
        <p:spPr>
          <a:xfrm>
            <a:off x="6018522" y="49656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  <p:sp>
        <p:nvSpPr>
          <p:cNvPr id="432" name="TextBox 431"/>
          <p:cNvSpPr txBox="1"/>
          <p:nvPr/>
        </p:nvSpPr>
        <p:spPr>
          <a:xfrm>
            <a:off x="2091674" y="3815717"/>
            <a:ext cx="644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</a:t>
            </a:r>
            <a:r>
              <a:rPr lang="en-US" baseline="-25000" dirty="0" err="1" smtClean="0"/>
              <a:t>pos</a:t>
            </a:r>
            <a:endParaRPr lang="en-US" baseline="-25000" dirty="0" smtClean="0"/>
          </a:p>
        </p:txBody>
      </p:sp>
      <p:cxnSp>
        <p:nvCxnSpPr>
          <p:cNvPr id="433" name="Straight Arrow Connector 432"/>
          <p:cNvCxnSpPr>
            <a:stCxn id="432" idx="2"/>
            <a:endCxn id="434" idx="0"/>
          </p:cNvCxnSpPr>
          <p:nvPr/>
        </p:nvCxnSpPr>
        <p:spPr>
          <a:xfrm>
            <a:off x="2414006" y="4185049"/>
            <a:ext cx="149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2026609" y="4489849"/>
            <a:ext cx="777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B0010</a:t>
            </a:r>
            <a:endParaRPr lang="en-US" baseline="-25000" dirty="0" smtClean="0"/>
          </a:p>
        </p:txBody>
      </p:sp>
      <p:sp>
        <p:nvSpPr>
          <p:cNvPr id="435" name="TextBox 434"/>
          <p:cNvSpPr txBox="1"/>
          <p:nvPr/>
        </p:nvSpPr>
        <p:spPr>
          <a:xfrm>
            <a:off x="2217307" y="48835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325" y="2819400"/>
            <a:ext cx="8305008" cy="186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ccaggcatcaaataaaacgaaaggctcagtcgaaagactgggcctttcgttttatctgttgtttgtcggtgaacgctctctactagagtcacactggctcaccttcgggtgggcctttctgcgtttata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14" y="251460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5’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251460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’</a:t>
            </a:r>
            <a:endParaRPr 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03002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40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3641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8541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60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0302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2708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50263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69715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2076" y="152400"/>
            <a:ext cx="2557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multi tiered</a:t>
            </a:r>
          </a:p>
          <a:p>
            <a:endParaRPr lang="en-US" dirty="0"/>
          </a:p>
          <a:p>
            <a:r>
              <a:rPr lang="en-US" dirty="0" smtClean="0"/>
              <a:t>change this to </a:t>
            </a:r>
            <a:r>
              <a:rPr lang="en-US" dirty="0"/>
              <a:t>BBa_I0462</a:t>
            </a:r>
          </a:p>
          <a:p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52400" y="2642579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46481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135600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7972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07962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13924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252821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Left Brace 223"/>
          <p:cNvSpPr/>
          <p:nvPr/>
        </p:nvSpPr>
        <p:spPr>
          <a:xfrm rot="16200000">
            <a:off x="2782941" y="611925"/>
            <a:ext cx="150593" cy="50602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5" name="Left Brace 224"/>
          <p:cNvSpPr/>
          <p:nvPr/>
        </p:nvSpPr>
        <p:spPr>
          <a:xfrm rot="16200000">
            <a:off x="7111899" y="1871033"/>
            <a:ext cx="152399" cy="254020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7" name="TextBox 226"/>
          <p:cNvSpPr txBox="1"/>
          <p:nvPr/>
        </p:nvSpPr>
        <p:spPr>
          <a:xfrm>
            <a:off x="152400" y="1676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54510" y="2432169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69334" y="4970912"/>
            <a:ext cx="5388743" cy="363088"/>
            <a:chOff x="152400" y="3675512"/>
            <a:chExt cx="5388743" cy="363088"/>
          </a:xfrm>
        </p:grpSpPr>
        <p:sp>
          <p:nvSpPr>
            <p:cNvPr id="229" name="Rectangle 228"/>
            <p:cNvSpPr/>
            <p:nvPr/>
          </p:nvSpPr>
          <p:spPr>
            <a:xfrm>
              <a:off x="246325" y="3852333"/>
              <a:ext cx="5164631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ccaggcatcaaataaaacgaaaggctcagtcgaaagactgggcctttcgttttatctgttgtttgtcggtgaacgctctc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803002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36416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50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98541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60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60302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186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80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52400" y="367551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648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35600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972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84600" y="4976169"/>
            <a:ext cx="2804582" cy="357831"/>
            <a:chOff x="5840676" y="3006642"/>
            <a:chExt cx="2804582" cy="357831"/>
          </a:xfrm>
        </p:grpSpPr>
        <p:sp>
          <p:nvSpPr>
            <p:cNvPr id="262" name="Rectangle 261"/>
            <p:cNvSpPr/>
            <p:nvPr/>
          </p:nvSpPr>
          <p:spPr>
            <a:xfrm>
              <a:off x="5917998" y="3178206"/>
              <a:ext cx="2633336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tcacactggctcaccttcgggtgggcctttctgcgtttata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322734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840676" y="300664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823876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468000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6790260" y="3227248"/>
            <a:ext cx="778937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(89-129)+</a:t>
            </a:r>
            <a:endParaRPr lang="en-US" sz="1400" baseline="-25000" dirty="0"/>
          </a:p>
        </p:txBody>
      </p:sp>
      <p:cxnSp>
        <p:nvCxnSpPr>
          <p:cNvPr id="289" name="Straight Arrow Connector 288"/>
          <p:cNvCxnSpPr>
            <a:stCxn id="288" idx="2"/>
            <a:endCxn id="290" idx="0"/>
          </p:cNvCxnSpPr>
          <p:nvPr/>
        </p:nvCxnSpPr>
        <p:spPr>
          <a:xfrm flipH="1">
            <a:off x="7178591" y="3508178"/>
            <a:ext cx="1138" cy="606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861923" y="4114800"/>
            <a:ext cx="263333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BBa_B0012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91200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023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307" name="Straight Arrow Connector 306"/>
          <p:cNvCxnSpPr>
            <a:endCxn id="4" idx="0"/>
          </p:cNvCxnSpPr>
          <p:nvPr/>
        </p:nvCxnSpPr>
        <p:spPr>
          <a:xfrm>
            <a:off x="4398829" y="2317870"/>
            <a:ext cx="0" cy="501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0" idx="2"/>
            <a:endCxn id="262" idx="0"/>
          </p:cNvCxnSpPr>
          <p:nvPr/>
        </p:nvCxnSpPr>
        <p:spPr>
          <a:xfrm flipH="1">
            <a:off x="7178590" y="4419600"/>
            <a:ext cx="1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41338" y="3227247"/>
            <a:ext cx="612494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(1-80)+</a:t>
            </a:r>
            <a:endParaRPr lang="en-US" sz="1400" baseline="-25000" dirty="0"/>
          </a:p>
        </p:txBody>
      </p:sp>
      <p:cxnSp>
        <p:nvCxnSpPr>
          <p:cNvPr id="325" name="Straight Arrow Connector 324"/>
          <p:cNvCxnSpPr>
            <a:stCxn id="316" idx="2"/>
            <a:endCxn id="422" idx="0"/>
          </p:cNvCxnSpPr>
          <p:nvPr/>
        </p:nvCxnSpPr>
        <p:spPr>
          <a:xfrm flipH="1">
            <a:off x="2845575" y="3508177"/>
            <a:ext cx="2010" cy="606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263259" y="4114800"/>
            <a:ext cx="516463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BBa_B0010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52400" y="366395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429" name="TextBox 428"/>
          <p:cNvSpPr txBox="1"/>
          <p:nvPr/>
        </p:nvSpPr>
        <p:spPr>
          <a:xfrm>
            <a:off x="832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436" name="Straight Arrow Connector 435"/>
          <p:cNvCxnSpPr>
            <a:stCxn id="422" idx="2"/>
            <a:endCxn id="229" idx="0"/>
          </p:cNvCxnSpPr>
          <p:nvPr/>
        </p:nvCxnSpPr>
        <p:spPr>
          <a:xfrm>
            <a:off x="2845575" y="4419600"/>
            <a:ext cx="0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1554310" y="47722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438" name="TextBox 437"/>
          <p:cNvSpPr txBox="1"/>
          <p:nvPr/>
        </p:nvSpPr>
        <p:spPr>
          <a:xfrm>
            <a:off x="5897710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258" y="2013070"/>
            <a:ext cx="828807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BBa_B0015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0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Partially Realized Design Template Example</a:t>
            </a:r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52402" y="3886205"/>
            <a:ext cx="3271117" cy="525829"/>
            <a:chOff x="2536206" y="1597223"/>
            <a:chExt cx="3271117" cy="525829"/>
          </a:xfrm>
        </p:grpSpPr>
        <p:sp>
          <p:nvSpPr>
            <p:cNvPr id="4" name="Rectangle 3"/>
            <p:cNvSpPr/>
            <p:nvPr>
              <p:custDataLst>
                <p:tags r:id="rId45"/>
              </p:custDataLst>
            </p:nvPr>
          </p:nvSpPr>
          <p:spPr>
            <a:xfrm>
              <a:off x="2667000" y="1828800"/>
              <a:ext cx="2971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>
              <p:custDataLst>
                <p:tags r:id="rId46"/>
              </p:custDataLst>
            </p:nvPr>
          </p:nvSpPr>
          <p:spPr>
            <a:xfrm>
              <a:off x="2536206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>
              <p:custDataLst>
                <p:tags r:id="rId47"/>
              </p:custDataLst>
            </p:nvPr>
          </p:nvSpPr>
          <p:spPr>
            <a:xfrm>
              <a:off x="5486401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7" name="Straight Connector 6"/>
            <p:cNvCxnSpPr/>
            <p:nvPr>
              <p:custDataLst>
                <p:tags r:id="rId48"/>
              </p:custDataLst>
            </p:nvPr>
          </p:nvCxnSpPr>
          <p:spPr>
            <a:xfrm>
              <a:off x="279779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custDataLst>
                <p:tags r:id="rId49"/>
              </p:custDataLst>
            </p:nvPr>
          </p:nvCxnSpPr>
          <p:spPr>
            <a:xfrm>
              <a:off x="300743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>
              <p:custDataLst>
                <p:tags r:id="rId50"/>
              </p:custDataLst>
            </p:nvPr>
          </p:nvCxnSpPr>
          <p:spPr>
            <a:xfrm>
              <a:off x="321708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>
              <p:custDataLst>
                <p:tags r:id="rId51"/>
              </p:custDataLst>
            </p:nvPr>
          </p:nvCxnSpPr>
          <p:spPr>
            <a:xfrm>
              <a:off x="342672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52"/>
              </p:custDataLst>
            </p:nvPr>
          </p:nvCxnSpPr>
          <p:spPr>
            <a:xfrm>
              <a:off x="363637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custDataLst>
                <p:tags r:id="rId53"/>
              </p:custDataLst>
            </p:nvPr>
          </p:nvCxnSpPr>
          <p:spPr>
            <a:xfrm>
              <a:off x="384601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custDataLst>
                <p:tags r:id="rId54"/>
              </p:custDataLst>
            </p:nvPr>
          </p:nvCxnSpPr>
          <p:spPr>
            <a:xfrm>
              <a:off x="405566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55"/>
              </p:custDataLst>
            </p:nvPr>
          </p:nvCxnSpPr>
          <p:spPr>
            <a:xfrm>
              <a:off x="426530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custDataLst>
                <p:tags r:id="rId56"/>
              </p:custDataLst>
            </p:nvPr>
          </p:nvCxnSpPr>
          <p:spPr>
            <a:xfrm>
              <a:off x="447495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custDataLst>
                <p:tags r:id="rId57"/>
              </p:custDataLst>
            </p:nvPr>
          </p:nvCxnSpPr>
          <p:spPr>
            <a:xfrm>
              <a:off x="468459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58"/>
              </p:custDataLst>
            </p:nvPr>
          </p:nvCxnSpPr>
          <p:spPr>
            <a:xfrm>
              <a:off x="489424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>
              <p:custDataLst>
                <p:tags r:id="rId59"/>
              </p:custDataLst>
            </p:nvPr>
          </p:nvCxnSpPr>
          <p:spPr>
            <a:xfrm>
              <a:off x="510388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custDataLst>
                <p:tags r:id="rId60"/>
              </p:custDataLst>
            </p:nvPr>
          </p:nvCxnSpPr>
          <p:spPr>
            <a:xfrm>
              <a:off x="531353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custDataLst>
                <p:tags r:id="rId61"/>
              </p:custDataLst>
            </p:nvPr>
          </p:nvCxnSpPr>
          <p:spPr>
            <a:xfrm>
              <a:off x="552317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>
              <p:custDataLst>
                <p:tags r:id="rId62"/>
              </p:custDataLst>
            </p:nvPr>
          </p:nvSpPr>
          <p:spPr>
            <a:xfrm>
              <a:off x="274319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" name="TextBox 21"/>
            <p:cNvSpPr txBox="1"/>
            <p:nvPr>
              <p:custDataLst>
                <p:tags r:id="rId63"/>
              </p:custDataLst>
            </p:nvPr>
          </p:nvSpPr>
          <p:spPr>
            <a:xfrm>
              <a:off x="295896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3" name="TextBox 22"/>
            <p:cNvSpPr txBox="1"/>
            <p:nvPr>
              <p:custDataLst>
                <p:tags r:id="rId64"/>
              </p:custDataLst>
            </p:nvPr>
          </p:nvSpPr>
          <p:spPr>
            <a:xfrm>
              <a:off x="316511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4" name="TextBox 23"/>
            <p:cNvSpPr txBox="1"/>
            <p:nvPr>
              <p:custDataLst>
                <p:tags r:id="rId65"/>
              </p:custDataLst>
            </p:nvPr>
          </p:nvSpPr>
          <p:spPr>
            <a:xfrm>
              <a:off x="3371262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5" name="TextBox 24"/>
            <p:cNvSpPr txBox="1"/>
            <p:nvPr>
              <p:custDataLst>
                <p:tags r:id="rId66"/>
              </p:custDataLst>
            </p:nvPr>
          </p:nvSpPr>
          <p:spPr>
            <a:xfrm>
              <a:off x="359985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6" name="TextBox 25"/>
            <p:cNvSpPr txBox="1"/>
            <p:nvPr>
              <p:custDataLst>
                <p:tags r:id="rId67"/>
              </p:custDataLst>
            </p:nvPr>
          </p:nvSpPr>
          <p:spPr>
            <a:xfrm>
              <a:off x="3794778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>
              <p:custDataLst>
                <p:tags r:id="rId68"/>
              </p:custDataLst>
            </p:nvPr>
          </p:nvSpPr>
          <p:spPr>
            <a:xfrm>
              <a:off x="401054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>
              <p:custDataLst>
                <p:tags r:id="rId69"/>
              </p:custDataLst>
            </p:nvPr>
          </p:nvSpPr>
          <p:spPr>
            <a:xfrm>
              <a:off x="421669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/>
            <p:cNvSpPr txBox="1"/>
            <p:nvPr>
              <p:custDataLst>
                <p:tags r:id="rId70"/>
              </p:custDataLst>
            </p:nvPr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0" name="TextBox 29"/>
            <p:cNvSpPr txBox="1"/>
            <p:nvPr>
              <p:custDataLst>
                <p:tags r:id="rId71"/>
              </p:custDataLst>
            </p:nvPr>
          </p:nvSpPr>
          <p:spPr>
            <a:xfrm>
              <a:off x="465143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1" name="TextBox 30"/>
            <p:cNvSpPr txBox="1"/>
            <p:nvPr>
              <p:custDataLst>
                <p:tags r:id="rId72"/>
              </p:custDataLst>
            </p:nvPr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>
              <p:custDataLst>
                <p:tags r:id="rId73"/>
              </p:custDataLst>
            </p:nvPr>
          </p:nvSpPr>
          <p:spPr>
            <a:xfrm>
              <a:off x="506212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3" name="TextBox 32"/>
            <p:cNvSpPr txBox="1"/>
            <p:nvPr>
              <p:custDataLst>
                <p:tags r:id="rId74"/>
              </p:custDataLst>
            </p:nvPr>
          </p:nvSpPr>
          <p:spPr>
            <a:xfrm>
              <a:off x="526827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" name="TextBox 34"/>
            <p:cNvSpPr txBox="1"/>
            <p:nvPr>
              <p:custDataLst>
                <p:tags r:id="rId75"/>
              </p:custDataLst>
            </p:nvPr>
          </p:nvSpPr>
          <p:spPr>
            <a:xfrm>
              <a:off x="3589715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05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>
              <p:custDataLst>
                <p:tags r:id="rId76"/>
              </p:custDataLst>
            </p:nvPr>
          </p:nvSpPr>
          <p:spPr>
            <a:xfrm>
              <a:off x="275184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>
              <p:custDataLst>
                <p:tags r:id="rId77"/>
              </p:custDataLst>
            </p:nvPr>
          </p:nvSpPr>
          <p:spPr>
            <a:xfrm>
              <a:off x="296131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>
              <p:custDataLst>
                <p:tags r:id="rId78"/>
              </p:custDataLst>
            </p:nvPr>
          </p:nvSpPr>
          <p:spPr>
            <a:xfrm>
              <a:off x="317077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>
              <p:custDataLst>
                <p:tags r:id="rId79"/>
              </p:custDataLst>
            </p:nvPr>
          </p:nvSpPr>
          <p:spPr>
            <a:xfrm>
              <a:off x="3380247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>
              <p:custDataLst>
                <p:tags r:id="rId80"/>
              </p:custDataLst>
            </p:nvPr>
          </p:nvSpPr>
          <p:spPr>
            <a:xfrm>
              <a:off x="379918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06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>
              <p:custDataLst>
                <p:tags r:id="rId81"/>
              </p:custDataLst>
            </p:nvPr>
          </p:nvSpPr>
          <p:spPr>
            <a:xfrm>
              <a:off x="400865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07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>
              <p:custDataLst>
                <p:tags r:id="rId82"/>
              </p:custDataLst>
            </p:nvPr>
          </p:nvSpPr>
          <p:spPr>
            <a:xfrm>
              <a:off x="421811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08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>
              <p:custDataLst>
                <p:tags r:id="rId83"/>
              </p:custDataLst>
            </p:nvPr>
          </p:nvSpPr>
          <p:spPr>
            <a:xfrm>
              <a:off x="4427588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09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>
              <p:custDataLst>
                <p:tags r:id="rId84"/>
              </p:custDataLst>
            </p:nvPr>
          </p:nvSpPr>
          <p:spPr>
            <a:xfrm>
              <a:off x="4637056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>
              <p:custDataLst>
                <p:tags r:id="rId85"/>
              </p:custDataLst>
            </p:nvPr>
          </p:nvSpPr>
          <p:spPr>
            <a:xfrm>
              <a:off x="4846524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Box 45"/>
            <p:cNvSpPr txBox="1"/>
            <p:nvPr>
              <p:custDataLst>
                <p:tags r:id="rId86"/>
              </p:custDataLst>
            </p:nvPr>
          </p:nvSpPr>
          <p:spPr>
            <a:xfrm>
              <a:off x="5055992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>
              <p:custDataLst>
                <p:tags r:id="rId87"/>
              </p:custDataLst>
            </p:nvPr>
          </p:nvSpPr>
          <p:spPr>
            <a:xfrm>
              <a:off x="5265460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96800" y="27548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rp1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49" idx="2"/>
            <a:endCxn id="52" idx="0"/>
          </p:cNvCxnSpPr>
          <p:nvPr/>
        </p:nvCxnSpPr>
        <p:spPr>
          <a:xfrm>
            <a:off x="1713522" y="31242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2939" y="32882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s2</a:t>
            </a:r>
            <a:endParaRPr lang="en-US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283196" y="2057400"/>
            <a:ext cx="8708407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Ø1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endCxn id="49" idx="0"/>
          </p:cNvCxnSpPr>
          <p:nvPr/>
        </p:nvCxnSpPr>
        <p:spPr>
          <a:xfrm>
            <a:off x="1713287" y="22860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725663" y="3653913"/>
            <a:ext cx="2267" cy="251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5872886" y="3886205"/>
            <a:ext cx="3271117" cy="525829"/>
            <a:chOff x="2536206" y="1597223"/>
            <a:chExt cx="3271117" cy="525829"/>
          </a:xfrm>
        </p:grpSpPr>
        <p:sp>
          <p:nvSpPr>
            <p:cNvPr id="196" name="Rectangle 195"/>
            <p:cNvSpPr/>
            <p:nvPr>
              <p:custDataLst>
                <p:tags r:id="rId2"/>
              </p:custDataLst>
            </p:nvPr>
          </p:nvSpPr>
          <p:spPr>
            <a:xfrm>
              <a:off x="2667000" y="1828800"/>
              <a:ext cx="2971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>
              <p:custDataLst>
                <p:tags r:id="rId3"/>
              </p:custDataLst>
            </p:nvPr>
          </p:nvSpPr>
          <p:spPr>
            <a:xfrm>
              <a:off x="2536206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198" name="TextBox 197"/>
            <p:cNvSpPr txBox="1"/>
            <p:nvPr>
              <p:custDataLst>
                <p:tags r:id="rId4"/>
              </p:custDataLst>
            </p:nvPr>
          </p:nvSpPr>
          <p:spPr>
            <a:xfrm>
              <a:off x="5486401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199" name="Straight Connector 198"/>
            <p:cNvCxnSpPr/>
            <p:nvPr>
              <p:custDataLst>
                <p:tags r:id="rId5"/>
              </p:custDataLst>
            </p:nvPr>
          </p:nvCxnSpPr>
          <p:spPr>
            <a:xfrm>
              <a:off x="279779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>
              <p:custDataLst>
                <p:tags r:id="rId6"/>
              </p:custDataLst>
            </p:nvPr>
          </p:nvCxnSpPr>
          <p:spPr>
            <a:xfrm>
              <a:off x="300743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>
              <p:custDataLst>
                <p:tags r:id="rId7"/>
              </p:custDataLst>
            </p:nvPr>
          </p:nvCxnSpPr>
          <p:spPr>
            <a:xfrm>
              <a:off x="321708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>
              <p:custDataLst>
                <p:tags r:id="rId8"/>
              </p:custDataLst>
            </p:nvPr>
          </p:nvCxnSpPr>
          <p:spPr>
            <a:xfrm>
              <a:off x="342672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>
              <p:custDataLst>
                <p:tags r:id="rId9"/>
              </p:custDataLst>
            </p:nvPr>
          </p:nvCxnSpPr>
          <p:spPr>
            <a:xfrm>
              <a:off x="363637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>
              <p:custDataLst>
                <p:tags r:id="rId10"/>
              </p:custDataLst>
            </p:nvPr>
          </p:nvCxnSpPr>
          <p:spPr>
            <a:xfrm>
              <a:off x="384601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>
              <p:custDataLst>
                <p:tags r:id="rId11"/>
              </p:custDataLst>
            </p:nvPr>
          </p:nvCxnSpPr>
          <p:spPr>
            <a:xfrm>
              <a:off x="405566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>
              <p:custDataLst>
                <p:tags r:id="rId12"/>
              </p:custDataLst>
            </p:nvPr>
          </p:nvCxnSpPr>
          <p:spPr>
            <a:xfrm>
              <a:off x="426530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>
              <p:custDataLst>
                <p:tags r:id="rId13"/>
              </p:custDataLst>
            </p:nvPr>
          </p:nvCxnSpPr>
          <p:spPr>
            <a:xfrm>
              <a:off x="447495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>
              <p:custDataLst>
                <p:tags r:id="rId14"/>
              </p:custDataLst>
            </p:nvPr>
          </p:nvCxnSpPr>
          <p:spPr>
            <a:xfrm>
              <a:off x="468459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>
              <p:custDataLst>
                <p:tags r:id="rId15"/>
              </p:custDataLst>
            </p:nvPr>
          </p:nvCxnSpPr>
          <p:spPr>
            <a:xfrm>
              <a:off x="489424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>
              <p:custDataLst>
                <p:tags r:id="rId16"/>
              </p:custDataLst>
            </p:nvPr>
          </p:nvCxnSpPr>
          <p:spPr>
            <a:xfrm>
              <a:off x="510388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>
              <p:custDataLst>
                <p:tags r:id="rId17"/>
              </p:custDataLst>
            </p:nvPr>
          </p:nvCxnSpPr>
          <p:spPr>
            <a:xfrm>
              <a:off x="531353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>
              <p:custDataLst>
                <p:tags r:id="rId18"/>
              </p:custDataLst>
            </p:nvPr>
          </p:nvCxnSpPr>
          <p:spPr>
            <a:xfrm>
              <a:off x="552317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>
              <p:custDataLst>
                <p:tags r:id="rId19"/>
              </p:custDataLst>
            </p:nvPr>
          </p:nvSpPr>
          <p:spPr>
            <a:xfrm>
              <a:off x="274319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4" name="TextBox 213"/>
            <p:cNvSpPr txBox="1"/>
            <p:nvPr>
              <p:custDataLst>
                <p:tags r:id="rId20"/>
              </p:custDataLst>
            </p:nvPr>
          </p:nvSpPr>
          <p:spPr>
            <a:xfrm>
              <a:off x="295896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5" name="TextBox 214"/>
            <p:cNvSpPr txBox="1"/>
            <p:nvPr>
              <p:custDataLst>
                <p:tags r:id="rId21"/>
              </p:custDataLst>
            </p:nvPr>
          </p:nvSpPr>
          <p:spPr>
            <a:xfrm>
              <a:off x="316511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6" name="TextBox 215"/>
            <p:cNvSpPr txBox="1"/>
            <p:nvPr>
              <p:custDataLst>
                <p:tags r:id="rId22"/>
              </p:custDataLst>
            </p:nvPr>
          </p:nvSpPr>
          <p:spPr>
            <a:xfrm>
              <a:off x="3371262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7" name="TextBox 216"/>
            <p:cNvSpPr txBox="1"/>
            <p:nvPr>
              <p:custDataLst>
                <p:tags r:id="rId23"/>
              </p:custDataLst>
            </p:nvPr>
          </p:nvSpPr>
          <p:spPr>
            <a:xfrm>
              <a:off x="359985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8" name="TextBox 217"/>
            <p:cNvSpPr txBox="1"/>
            <p:nvPr>
              <p:custDataLst>
                <p:tags r:id="rId24"/>
              </p:custDataLst>
            </p:nvPr>
          </p:nvSpPr>
          <p:spPr>
            <a:xfrm>
              <a:off x="3794778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9" name="TextBox 218"/>
            <p:cNvSpPr txBox="1"/>
            <p:nvPr>
              <p:custDataLst>
                <p:tags r:id="rId25"/>
              </p:custDataLst>
            </p:nvPr>
          </p:nvSpPr>
          <p:spPr>
            <a:xfrm>
              <a:off x="401054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0" name="TextBox 219"/>
            <p:cNvSpPr txBox="1"/>
            <p:nvPr>
              <p:custDataLst>
                <p:tags r:id="rId26"/>
              </p:custDataLst>
            </p:nvPr>
          </p:nvSpPr>
          <p:spPr>
            <a:xfrm>
              <a:off x="421669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1" name="TextBox 220"/>
            <p:cNvSpPr txBox="1"/>
            <p:nvPr>
              <p:custDataLst>
                <p:tags r:id="rId27"/>
              </p:custDataLst>
            </p:nvPr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TextBox 221"/>
            <p:cNvSpPr txBox="1"/>
            <p:nvPr>
              <p:custDataLst>
                <p:tags r:id="rId28"/>
              </p:custDataLst>
            </p:nvPr>
          </p:nvSpPr>
          <p:spPr>
            <a:xfrm>
              <a:off x="465143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23" name="TextBox 222"/>
            <p:cNvSpPr txBox="1"/>
            <p:nvPr>
              <p:custDataLst>
                <p:tags r:id="rId29"/>
              </p:custDataLst>
            </p:nvPr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4" name="TextBox 223"/>
            <p:cNvSpPr txBox="1"/>
            <p:nvPr>
              <p:custDataLst>
                <p:tags r:id="rId30"/>
              </p:custDataLst>
            </p:nvPr>
          </p:nvSpPr>
          <p:spPr>
            <a:xfrm>
              <a:off x="506212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5" name="TextBox 224"/>
            <p:cNvSpPr txBox="1"/>
            <p:nvPr>
              <p:custDataLst>
                <p:tags r:id="rId31"/>
              </p:custDataLst>
            </p:nvPr>
          </p:nvSpPr>
          <p:spPr>
            <a:xfrm>
              <a:off x="526827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6" name="TextBox 225"/>
            <p:cNvSpPr txBox="1"/>
            <p:nvPr>
              <p:custDataLst>
                <p:tags r:id="rId32"/>
              </p:custDataLst>
            </p:nvPr>
          </p:nvSpPr>
          <p:spPr>
            <a:xfrm>
              <a:off x="3589715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05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7" name="TextBox 226"/>
            <p:cNvSpPr txBox="1"/>
            <p:nvPr>
              <p:custDataLst>
                <p:tags r:id="rId33"/>
              </p:custDataLst>
            </p:nvPr>
          </p:nvSpPr>
          <p:spPr>
            <a:xfrm>
              <a:off x="275184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8" name="TextBox 227"/>
            <p:cNvSpPr txBox="1"/>
            <p:nvPr>
              <p:custDataLst>
                <p:tags r:id="rId34"/>
              </p:custDataLst>
            </p:nvPr>
          </p:nvSpPr>
          <p:spPr>
            <a:xfrm>
              <a:off x="296131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9" name="TextBox 228"/>
            <p:cNvSpPr txBox="1"/>
            <p:nvPr>
              <p:custDataLst>
                <p:tags r:id="rId35"/>
              </p:custDataLst>
            </p:nvPr>
          </p:nvSpPr>
          <p:spPr>
            <a:xfrm>
              <a:off x="317077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0" name="TextBox 229"/>
            <p:cNvSpPr txBox="1"/>
            <p:nvPr>
              <p:custDataLst>
                <p:tags r:id="rId36"/>
              </p:custDataLst>
            </p:nvPr>
          </p:nvSpPr>
          <p:spPr>
            <a:xfrm>
              <a:off x="3380247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1" name="TextBox 230"/>
            <p:cNvSpPr txBox="1"/>
            <p:nvPr>
              <p:custDataLst>
                <p:tags r:id="rId37"/>
              </p:custDataLst>
            </p:nvPr>
          </p:nvSpPr>
          <p:spPr>
            <a:xfrm>
              <a:off x="379918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06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2" name="TextBox 231"/>
            <p:cNvSpPr txBox="1"/>
            <p:nvPr>
              <p:custDataLst>
                <p:tags r:id="rId38"/>
              </p:custDataLst>
            </p:nvPr>
          </p:nvSpPr>
          <p:spPr>
            <a:xfrm>
              <a:off x="400865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07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>
              <p:custDataLst>
                <p:tags r:id="rId39"/>
              </p:custDataLst>
            </p:nvPr>
          </p:nvSpPr>
          <p:spPr>
            <a:xfrm>
              <a:off x="421811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08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>
              <p:custDataLst>
                <p:tags r:id="rId40"/>
              </p:custDataLst>
            </p:nvPr>
          </p:nvSpPr>
          <p:spPr>
            <a:xfrm>
              <a:off x="4427588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09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>
              <p:custDataLst>
                <p:tags r:id="rId41"/>
              </p:custDataLst>
            </p:nvPr>
          </p:nvSpPr>
          <p:spPr>
            <a:xfrm>
              <a:off x="4637056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6" name="TextBox 235"/>
            <p:cNvSpPr txBox="1"/>
            <p:nvPr>
              <p:custDataLst>
                <p:tags r:id="rId42"/>
              </p:custDataLst>
            </p:nvPr>
          </p:nvSpPr>
          <p:spPr>
            <a:xfrm>
              <a:off x="4846524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7" name="TextBox 236"/>
            <p:cNvSpPr txBox="1"/>
            <p:nvPr>
              <p:custDataLst>
                <p:tags r:id="rId43"/>
              </p:custDataLst>
            </p:nvPr>
          </p:nvSpPr>
          <p:spPr>
            <a:xfrm>
              <a:off x="5055992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8" name="TextBox 237"/>
            <p:cNvSpPr txBox="1"/>
            <p:nvPr>
              <p:custDataLst>
                <p:tags r:id="rId44"/>
              </p:custDataLst>
            </p:nvPr>
          </p:nvSpPr>
          <p:spPr>
            <a:xfrm>
              <a:off x="5265460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117284" y="27548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</a:t>
            </a:r>
            <a:r>
              <a:rPr lang="en-US" baseline="-25000" dirty="0"/>
              <a:t>3</a:t>
            </a:r>
          </a:p>
        </p:txBody>
      </p:sp>
      <p:cxnSp>
        <p:nvCxnSpPr>
          <p:cNvPr id="240" name="Straight Arrow Connector 239"/>
          <p:cNvCxnSpPr>
            <a:stCxn id="239" idx="2"/>
            <a:endCxn id="241" idx="0"/>
          </p:cNvCxnSpPr>
          <p:nvPr/>
        </p:nvCxnSpPr>
        <p:spPr>
          <a:xfrm>
            <a:off x="7434006" y="31242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7143423" y="32882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s4</a:t>
            </a:r>
            <a:endParaRPr lang="en-US" baseline="-25000" dirty="0"/>
          </a:p>
        </p:txBody>
      </p:sp>
      <p:cxnSp>
        <p:nvCxnSpPr>
          <p:cNvPr id="242" name="Straight Arrow Connector 241"/>
          <p:cNvCxnSpPr>
            <a:endCxn id="239" idx="0"/>
          </p:cNvCxnSpPr>
          <p:nvPr/>
        </p:nvCxnSpPr>
        <p:spPr>
          <a:xfrm>
            <a:off x="7433771" y="22860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7446147" y="3653913"/>
            <a:ext cx="2267" cy="251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243360" y="27548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rp2</a:t>
            </a:r>
            <a:endParaRPr lang="en-US" baseline="-25000" dirty="0"/>
          </a:p>
        </p:txBody>
      </p:sp>
      <p:cxnSp>
        <p:nvCxnSpPr>
          <p:cNvPr id="245" name="Straight Arrow Connector 244"/>
          <p:cNvCxnSpPr>
            <a:stCxn id="244" idx="2"/>
            <a:endCxn id="246" idx="0"/>
          </p:cNvCxnSpPr>
          <p:nvPr/>
        </p:nvCxnSpPr>
        <p:spPr>
          <a:xfrm flipH="1">
            <a:off x="4559803" y="3124200"/>
            <a:ext cx="279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69499" y="3288268"/>
            <a:ext cx="580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>
          <a:xfrm>
            <a:off x="4559847" y="22860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49" idx="3"/>
            <a:endCxn id="244" idx="1"/>
          </p:cNvCxnSpPr>
          <p:nvPr/>
        </p:nvCxnSpPr>
        <p:spPr>
          <a:xfrm>
            <a:off x="2030243" y="2939534"/>
            <a:ext cx="22131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4" idx="3"/>
            <a:endCxn id="239" idx="1"/>
          </p:cNvCxnSpPr>
          <p:nvPr/>
        </p:nvCxnSpPr>
        <p:spPr>
          <a:xfrm>
            <a:off x="4876803" y="2939534"/>
            <a:ext cx="22404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78320" y="2576557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precedes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696414" y="2596033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precedes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3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of </a:t>
            </a:r>
            <a:r>
              <a:rPr lang="en-US" dirty="0" err="1" smtClean="0"/>
              <a:t>DnaComponents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16299" y="32120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rp1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49" idx="2"/>
            <a:endCxn id="52" idx="0"/>
          </p:cNvCxnSpPr>
          <p:nvPr/>
        </p:nvCxnSpPr>
        <p:spPr>
          <a:xfrm>
            <a:off x="2033021" y="35814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42438" y="37454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s4</a:t>
            </a:r>
            <a:endParaRPr lang="en-US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1716298" y="2514600"/>
            <a:ext cx="2269945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Ø1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endCxn id="49" idx="0"/>
          </p:cNvCxnSpPr>
          <p:nvPr/>
        </p:nvCxnSpPr>
        <p:spPr>
          <a:xfrm>
            <a:off x="2032786" y="27432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352800" y="32120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rp2</a:t>
            </a:r>
            <a:endParaRPr lang="en-US" baseline="-25000" dirty="0"/>
          </a:p>
        </p:txBody>
      </p:sp>
      <p:cxnSp>
        <p:nvCxnSpPr>
          <p:cNvPr id="245" name="Straight Arrow Connector 244"/>
          <p:cNvCxnSpPr>
            <a:stCxn id="244" idx="2"/>
            <a:endCxn id="246" idx="0"/>
          </p:cNvCxnSpPr>
          <p:nvPr/>
        </p:nvCxnSpPr>
        <p:spPr>
          <a:xfrm>
            <a:off x="3669522" y="35814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3378939" y="37454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s5</a:t>
            </a:r>
            <a:endParaRPr lang="en-US" baseline="-25000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>
          <a:xfrm>
            <a:off x="3669287" y="27432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49" idx="3"/>
            <a:endCxn id="244" idx="1"/>
          </p:cNvCxnSpPr>
          <p:nvPr/>
        </p:nvCxnSpPr>
        <p:spPr>
          <a:xfrm>
            <a:off x="2349742" y="3396734"/>
            <a:ext cx="10030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74629" y="3136958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precedes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4572001" y="2514600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Adobe Caslon Pro"/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19800" y="2514600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st3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505200" y="1371600"/>
            <a:ext cx="2418159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41" idx="2"/>
            <a:endCxn id="183" idx="0"/>
          </p:cNvCxnSpPr>
          <p:nvPr/>
        </p:nvCxnSpPr>
        <p:spPr>
          <a:xfrm flipH="1">
            <a:off x="2851271" y="1676400"/>
            <a:ext cx="1863009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1" idx="2"/>
            <a:endCxn id="139" idx="0"/>
          </p:cNvCxnSpPr>
          <p:nvPr/>
        </p:nvCxnSpPr>
        <p:spPr>
          <a:xfrm>
            <a:off x="4714280" y="1676400"/>
            <a:ext cx="391121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40" idx="0"/>
          </p:cNvCxnSpPr>
          <p:nvPr/>
        </p:nvCxnSpPr>
        <p:spPr>
          <a:xfrm>
            <a:off x="4714280" y="1676400"/>
            <a:ext cx="183892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912562" y="1932801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components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754722" y="3212068"/>
            <a:ext cx="723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pos3</a:t>
            </a:r>
            <a:endParaRPr lang="en-US" baseline="-25000" dirty="0"/>
          </a:p>
        </p:txBody>
      </p:sp>
      <p:cxnSp>
        <p:nvCxnSpPr>
          <p:cNvPr id="150" name="Straight Arrow Connector 149"/>
          <p:cNvCxnSpPr>
            <a:stCxn id="149" idx="2"/>
            <a:endCxn id="151" idx="0"/>
          </p:cNvCxnSpPr>
          <p:nvPr/>
        </p:nvCxnSpPr>
        <p:spPr>
          <a:xfrm flipH="1">
            <a:off x="5115087" y="3581400"/>
            <a:ext cx="1241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819974" y="37454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</a:t>
            </a:r>
            <a:r>
              <a:rPr lang="en-US" baseline="-25000" dirty="0"/>
              <a:t>6</a:t>
            </a:r>
          </a:p>
        </p:txBody>
      </p:sp>
      <p:cxnSp>
        <p:nvCxnSpPr>
          <p:cNvPr id="152" name="Straight Arrow Connector 151"/>
          <p:cNvCxnSpPr>
            <a:stCxn id="139" idx="2"/>
            <a:endCxn id="149" idx="0"/>
          </p:cNvCxnSpPr>
          <p:nvPr/>
        </p:nvCxnSpPr>
        <p:spPr>
          <a:xfrm>
            <a:off x="5105401" y="2743200"/>
            <a:ext cx="10927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09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T9002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pTetR R0040, B0034, luxR C0062, B0010, B0012, pLuxR R0062, B0032, GFP E0040, B0010, B0012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5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100" y="1828800"/>
            <a:ext cx="4316103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9779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743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1708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672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637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601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5566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530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95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8459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9424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388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1353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317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282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246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5211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6175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140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8104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43201" y="1753718"/>
            <a:ext cx="4113336" cy="369332"/>
            <a:chOff x="2743200" y="1753720"/>
            <a:chExt cx="4113336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743200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8967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5115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1263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99852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477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1054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1669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5143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6212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6827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74419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03008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97935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1370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19848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25996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65" name="Left Brace 64"/>
          <p:cNvSpPr/>
          <p:nvPr/>
        </p:nvSpPr>
        <p:spPr>
          <a:xfrm rot="16200000">
            <a:off x="3892242" y="1289360"/>
            <a:ext cx="521318" cy="2057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8971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5184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6131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7077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8024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9918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0865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1811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2758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63705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4652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99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6545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7492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8439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9386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0333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1279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2226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75688" y="1801094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Sequence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137300" y="2576557"/>
            <a:ext cx="1529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Annotation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654723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(2-12)[+]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4474957" y="2853556"/>
            <a:ext cx="113895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734332" y="3276698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Feature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47068" y="320040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repeat-X</a:t>
            </a:r>
            <a:endParaRPr lang="en-US" dirty="0"/>
          </a:p>
        </p:txBody>
      </p:sp>
      <p:sp>
        <p:nvSpPr>
          <p:cNvPr id="158" name="Left Brace 157"/>
          <p:cNvSpPr/>
          <p:nvPr/>
        </p:nvSpPr>
        <p:spPr>
          <a:xfrm rot="16200000">
            <a:off x="5215353" y="1199303"/>
            <a:ext cx="368919" cy="2057400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894705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(8-19)[+]</a:t>
            </a:r>
            <a:endParaRPr lang="en-US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5055994" y="2853556"/>
            <a:ext cx="47899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8" idx="1"/>
            <a:endCxn id="159" idx="0"/>
          </p:cNvCxnSpPr>
          <p:nvPr/>
        </p:nvCxnSpPr>
        <p:spPr>
          <a:xfrm flipH="1">
            <a:off x="5396606" y="2412463"/>
            <a:ext cx="3207" cy="1179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170924" y="132097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Component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5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1653" y="1490250"/>
            <a:ext cx="3271117" cy="1591509"/>
            <a:chOff x="2536206" y="1597223"/>
            <a:chExt cx="3271117" cy="1591509"/>
          </a:xfrm>
        </p:grpSpPr>
        <p:sp>
          <p:nvSpPr>
            <p:cNvPr id="4" name="Rectangle 3"/>
            <p:cNvSpPr/>
            <p:nvPr>
              <p:custDataLst>
                <p:tags r:id="rId2"/>
              </p:custDataLst>
            </p:nvPr>
          </p:nvSpPr>
          <p:spPr>
            <a:xfrm>
              <a:off x="2667000" y="1828800"/>
              <a:ext cx="2971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>
              <p:custDataLst>
                <p:tags r:id="rId3"/>
              </p:custDataLst>
            </p:nvPr>
          </p:nvSpPr>
          <p:spPr>
            <a:xfrm>
              <a:off x="2536206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5486401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8" name="Straight Connector 7"/>
            <p:cNvCxnSpPr/>
            <p:nvPr>
              <p:custDataLst>
                <p:tags r:id="rId5"/>
              </p:custDataLst>
            </p:nvPr>
          </p:nvCxnSpPr>
          <p:spPr>
            <a:xfrm>
              <a:off x="279779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>
              <p:custDataLst>
                <p:tags r:id="rId6"/>
              </p:custDataLst>
            </p:nvPr>
          </p:nvCxnSpPr>
          <p:spPr>
            <a:xfrm>
              <a:off x="300743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>
              <p:custDataLst>
                <p:tags r:id="rId7"/>
              </p:custDataLst>
            </p:nvPr>
          </p:nvCxnSpPr>
          <p:spPr>
            <a:xfrm>
              <a:off x="321708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8"/>
              </p:custDataLst>
            </p:nvPr>
          </p:nvCxnSpPr>
          <p:spPr>
            <a:xfrm>
              <a:off x="342672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custDataLst>
                <p:tags r:id="rId9"/>
              </p:custDataLst>
            </p:nvPr>
          </p:nvCxnSpPr>
          <p:spPr>
            <a:xfrm>
              <a:off x="363637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custDataLst>
                <p:tags r:id="rId10"/>
              </p:custDataLst>
            </p:nvPr>
          </p:nvCxnSpPr>
          <p:spPr>
            <a:xfrm>
              <a:off x="384601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11"/>
              </p:custDataLst>
            </p:nvPr>
          </p:nvCxnSpPr>
          <p:spPr>
            <a:xfrm>
              <a:off x="405566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custDataLst>
                <p:tags r:id="rId12"/>
              </p:custDataLst>
            </p:nvPr>
          </p:nvCxnSpPr>
          <p:spPr>
            <a:xfrm>
              <a:off x="426530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custDataLst>
                <p:tags r:id="rId13"/>
              </p:custDataLst>
            </p:nvPr>
          </p:nvCxnSpPr>
          <p:spPr>
            <a:xfrm>
              <a:off x="447495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14"/>
              </p:custDataLst>
            </p:nvPr>
          </p:nvCxnSpPr>
          <p:spPr>
            <a:xfrm>
              <a:off x="468459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>
              <p:custDataLst>
                <p:tags r:id="rId15"/>
              </p:custDataLst>
            </p:nvPr>
          </p:nvCxnSpPr>
          <p:spPr>
            <a:xfrm>
              <a:off x="489424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custDataLst>
                <p:tags r:id="rId16"/>
              </p:custDataLst>
            </p:nvPr>
          </p:nvCxnSpPr>
          <p:spPr>
            <a:xfrm>
              <a:off x="510388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custDataLst>
                <p:tags r:id="rId17"/>
              </p:custDataLst>
            </p:nvPr>
          </p:nvCxnSpPr>
          <p:spPr>
            <a:xfrm>
              <a:off x="531353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>
              <p:custDataLst>
                <p:tags r:id="rId18"/>
              </p:custDataLst>
            </p:nvPr>
          </p:nvCxnSpPr>
          <p:spPr>
            <a:xfrm>
              <a:off x="552317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>
              <p:custDataLst>
                <p:tags r:id="rId19"/>
              </p:custDataLst>
            </p:nvPr>
          </p:nvSpPr>
          <p:spPr>
            <a:xfrm>
              <a:off x="274319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>
              <p:custDataLst>
                <p:tags r:id="rId20"/>
              </p:custDataLst>
            </p:nvPr>
          </p:nvSpPr>
          <p:spPr>
            <a:xfrm>
              <a:off x="295896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/>
            <p:cNvSpPr txBox="1"/>
            <p:nvPr>
              <p:custDataLst>
                <p:tags r:id="rId21"/>
              </p:custDataLst>
            </p:nvPr>
          </p:nvSpPr>
          <p:spPr>
            <a:xfrm>
              <a:off x="316511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" name="TextBox 38"/>
            <p:cNvSpPr txBox="1"/>
            <p:nvPr>
              <p:custDataLst>
                <p:tags r:id="rId22"/>
              </p:custDataLst>
            </p:nvPr>
          </p:nvSpPr>
          <p:spPr>
            <a:xfrm>
              <a:off x="3371262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" name="TextBox 39"/>
            <p:cNvSpPr txBox="1"/>
            <p:nvPr>
              <p:custDataLst>
                <p:tags r:id="rId23"/>
              </p:custDataLst>
            </p:nvPr>
          </p:nvSpPr>
          <p:spPr>
            <a:xfrm>
              <a:off x="359985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1" name="TextBox 40"/>
            <p:cNvSpPr txBox="1"/>
            <p:nvPr>
              <p:custDataLst>
                <p:tags r:id="rId24"/>
              </p:custDataLst>
            </p:nvPr>
          </p:nvSpPr>
          <p:spPr>
            <a:xfrm>
              <a:off x="3794778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>
              <p:custDataLst>
                <p:tags r:id="rId25"/>
              </p:custDataLst>
            </p:nvPr>
          </p:nvSpPr>
          <p:spPr>
            <a:xfrm>
              <a:off x="401054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" name="TextBox 42"/>
            <p:cNvSpPr txBox="1"/>
            <p:nvPr>
              <p:custDataLst>
                <p:tags r:id="rId26"/>
              </p:custDataLst>
            </p:nvPr>
          </p:nvSpPr>
          <p:spPr>
            <a:xfrm>
              <a:off x="421669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4" name="TextBox 43"/>
            <p:cNvSpPr txBox="1"/>
            <p:nvPr>
              <p:custDataLst>
                <p:tags r:id="rId27"/>
              </p:custDataLst>
            </p:nvPr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5" name="TextBox 44"/>
            <p:cNvSpPr txBox="1"/>
            <p:nvPr>
              <p:custDataLst>
                <p:tags r:id="rId28"/>
              </p:custDataLst>
            </p:nvPr>
          </p:nvSpPr>
          <p:spPr>
            <a:xfrm>
              <a:off x="465143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6" name="TextBox 45"/>
            <p:cNvSpPr txBox="1"/>
            <p:nvPr>
              <p:custDataLst>
                <p:tags r:id="rId29"/>
              </p:custDataLst>
            </p:nvPr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>
              <p:custDataLst>
                <p:tags r:id="rId30"/>
              </p:custDataLst>
            </p:nvPr>
          </p:nvSpPr>
          <p:spPr>
            <a:xfrm>
              <a:off x="506212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>
              <p:custDataLst>
                <p:tags r:id="rId31"/>
              </p:custDataLst>
            </p:nvPr>
          </p:nvSpPr>
          <p:spPr>
            <a:xfrm>
              <a:off x="526827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5" name="Left Brace 64"/>
            <p:cNvSpPr/>
            <p:nvPr>
              <p:custDataLst>
                <p:tags r:id="rId32"/>
              </p:custDataLst>
            </p:nvPr>
          </p:nvSpPr>
          <p:spPr>
            <a:xfrm rot="16200000">
              <a:off x="4044640" y="1136960"/>
              <a:ext cx="216519" cy="20574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>
              <p:custDataLst>
                <p:tags r:id="rId33"/>
              </p:custDataLst>
            </p:nvPr>
          </p:nvSpPr>
          <p:spPr>
            <a:xfrm>
              <a:off x="3589715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05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TextBox 121"/>
            <p:cNvSpPr txBox="1"/>
            <p:nvPr>
              <p:custDataLst>
                <p:tags r:id="rId34"/>
              </p:custDataLst>
            </p:nvPr>
          </p:nvSpPr>
          <p:spPr>
            <a:xfrm>
              <a:off x="275184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TextBox 122"/>
            <p:cNvSpPr txBox="1"/>
            <p:nvPr>
              <p:custDataLst>
                <p:tags r:id="rId35"/>
              </p:custDataLst>
            </p:nvPr>
          </p:nvSpPr>
          <p:spPr>
            <a:xfrm>
              <a:off x="296131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TextBox 123"/>
            <p:cNvSpPr txBox="1"/>
            <p:nvPr>
              <p:custDataLst>
                <p:tags r:id="rId36"/>
              </p:custDataLst>
            </p:nvPr>
          </p:nvSpPr>
          <p:spPr>
            <a:xfrm>
              <a:off x="317077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TextBox 124"/>
            <p:cNvSpPr txBox="1"/>
            <p:nvPr>
              <p:custDataLst>
                <p:tags r:id="rId37"/>
              </p:custDataLst>
            </p:nvPr>
          </p:nvSpPr>
          <p:spPr>
            <a:xfrm>
              <a:off x="3380247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TextBox 125"/>
            <p:cNvSpPr txBox="1"/>
            <p:nvPr>
              <p:custDataLst>
                <p:tags r:id="rId38"/>
              </p:custDataLst>
            </p:nvPr>
          </p:nvSpPr>
          <p:spPr>
            <a:xfrm>
              <a:off x="379918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06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7" name="TextBox 126"/>
            <p:cNvSpPr txBox="1"/>
            <p:nvPr>
              <p:custDataLst>
                <p:tags r:id="rId39"/>
              </p:custDataLst>
            </p:nvPr>
          </p:nvSpPr>
          <p:spPr>
            <a:xfrm>
              <a:off x="400865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07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TextBox 127"/>
            <p:cNvSpPr txBox="1"/>
            <p:nvPr>
              <p:custDataLst>
                <p:tags r:id="rId40"/>
              </p:custDataLst>
            </p:nvPr>
          </p:nvSpPr>
          <p:spPr>
            <a:xfrm>
              <a:off x="421811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08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9" name="TextBox 128"/>
            <p:cNvSpPr txBox="1"/>
            <p:nvPr>
              <p:custDataLst>
                <p:tags r:id="rId41"/>
              </p:custDataLst>
            </p:nvPr>
          </p:nvSpPr>
          <p:spPr>
            <a:xfrm>
              <a:off x="4427588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09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0" name="TextBox 129"/>
            <p:cNvSpPr txBox="1"/>
            <p:nvPr>
              <p:custDataLst>
                <p:tags r:id="rId42"/>
              </p:custDataLst>
            </p:nvPr>
          </p:nvSpPr>
          <p:spPr>
            <a:xfrm>
              <a:off x="4637056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1" name="TextBox 130"/>
            <p:cNvSpPr txBox="1"/>
            <p:nvPr>
              <p:custDataLst>
                <p:tags r:id="rId43"/>
              </p:custDataLst>
            </p:nvPr>
          </p:nvSpPr>
          <p:spPr>
            <a:xfrm>
              <a:off x="4846524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TextBox 131"/>
            <p:cNvSpPr txBox="1"/>
            <p:nvPr>
              <p:custDataLst>
                <p:tags r:id="rId44"/>
              </p:custDataLst>
            </p:nvPr>
          </p:nvSpPr>
          <p:spPr>
            <a:xfrm>
              <a:off x="5055992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3" name="TextBox 132"/>
            <p:cNvSpPr txBox="1"/>
            <p:nvPr>
              <p:custDataLst>
                <p:tags r:id="rId45"/>
              </p:custDataLst>
            </p:nvPr>
          </p:nvSpPr>
          <p:spPr>
            <a:xfrm>
              <a:off x="5265460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1" name="TextBox 150"/>
            <p:cNvSpPr txBox="1"/>
            <p:nvPr>
              <p:custDataLst>
                <p:tags r:id="rId46"/>
              </p:custDataLst>
            </p:nvPr>
          </p:nvSpPr>
          <p:spPr>
            <a:xfrm>
              <a:off x="3654719" y="2286000"/>
              <a:ext cx="10038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(2-12)[+]</a:t>
              </a:r>
              <a:endParaRPr lang="en-US" dirty="0"/>
            </a:p>
          </p:txBody>
        </p:sp>
        <p:cxnSp>
          <p:nvCxnSpPr>
            <p:cNvPr id="153" name="Straight Arrow Connector 152"/>
            <p:cNvCxnSpPr>
              <a:stCxn id="151" idx="2"/>
              <a:endCxn id="155" idx="0"/>
            </p:cNvCxnSpPr>
            <p:nvPr>
              <p:custDataLst>
                <p:tags r:id="rId47"/>
              </p:custDataLst>
            </p:nvPr>
          </p:nvCxnSpPr>
          <p:spPr>
            <a:xfrm flipH="1">
              <a:off x="4152927" y="2655332"/>
              <a:ext cx="3693" cy="164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>
              <p:custDataLst>
                <p:tags r:id="rId48"/>
              </p:custDataLst>
            </p:nvPr>
          </p:nvSpPr>
          <p:spPr>
            <a:xfrm>
              <a:off x="3657599" y="2819400"/>
              <a:ext cx="9906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repeat-X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41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11960" y="2590800"/>
            <a:ext cx="6946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24000" y="2616201"/>
            <a:ext cx="1769523" cy="660399"/>
            <a:chOff x="1524000" y="2616201"/>
            <a:chExt cx="1769523" cy="660399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0501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4000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85740" y="216431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DNA sequence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51200" y="2616201"/>
            <a:ext cx="1769523" cy="660399"/>
            <a:chOff x="3285056" y="2616201"/>
            <a:chExt cx="1769523" cy="660399"/>
          </a:xfrm>
        </p:grpSpPr>
        <p:sp>
          <p:nvSpPr>
            <p:cNvPr id="56" name="TextBox 55"/>
            <p:cNvSpPr txBox="1"/>
            <p:nvPr/>
          </p:nvSpPr>
          <p:spPr>
            <a:xfrm>
              <a:off x="3285056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4061557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78400" y="2616201"/>
            <a:ext cx="1769523" cy="660399"/>
            <a:chOff x="5088477" y="2616201"/>
            <a:chExt cx="1769523" cy="660399"/>
          </a:xfrm>
        </p:grpSpPr>
        <p:sp>
          <p:nvSpPr>
            <p:cNvPr id="61" name="TextBox 60"/>
            <p:cNvSpPr txBox="1"/>
            <p:nvPr/>
          </p:nvSpPr>
          <p:spPr>
            <a:xfrm>
              <a:off x="5088477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  <p:sp>
          <p:nvSpPr>
            <p:cNvPr id="62" name="Left Brace 61"/>
            <p:cNvSpPr/>
            <p:nvPr/>
          </p:nvSpPr>
          <p:spPr>
            <a:xfrm rot="16200000">
              <a:off x="5864978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5600" y="2616201"/>
            <a:ext cx="1769523" cy="660399"/>
            <a:chOff x="6705600" y="2616201"/>
            <a:chExt cx="1769523" cy="660399"/>
          </a:xfrm>
        </p:grpSpPr>
        <p:sp>
          <p:nvSpPr>
            <p:cNvPr id="11" name="TextBox 10"/>
            <p:cNvSpPr txBox="1"/>
            <p:nvPr/>
          </p:nvSpPr>
          <p:spPr>
            <a:xfrm>
              <a:off x="6705600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7482101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653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71"/>
          <p:cNvSpPr txBox="1"/>
          <p:nvPr/>
        </p:nvSpPr>
        <p:spPr>
          <a:xfrm>
            <a:off x="3233636" y="1981200"/>
            <a:ext cx="5741842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Courier" pitchFamily="49" charset="0"/>
              </a:rPr>
              <a:t>BBa_B0015</a:t>
            </a:r>
            <a:endParaRPr lang="en-US" baseline="-25000" dirty="0">
              <a:latin typeface="Courier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 err="1" smtClean="0"/>
              <a:t>DnaComponent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90475" y="2754868"/>
            <a:ext cx="1425390" cy="826532"/>
            <a:chOff x="7024343" y="2754868"/>
            <a:chExt cx="1425390" cy="826532"/>
          </a:xfrm>
        </p:grpSpPr>
        <p:sp>
          <p:nvSpPr>
            <p:cNvPr id="239" name="TextBox 238"/>
            <p:cNvSpPr txBox="1"/>
            <p:nvPr/>
          </p:nvSpPr>
          <p:spPr>
            <a:xfrm>
              <a:off x="7130141" y="2754868"/>
              <a:ext cx="12137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(808-936)+</a:t>
              </a:r>
              <a:endParaRPr lang="en-US" baseline="-25000" dirty="0"/>
            </a:p>
          </p:txBody>
        </p:sp>
        <p:cxnSp>
          <p:nvCxnSpPr>
            <p:cNvPr id="240" name="Straight Arrow Connector 239"/>
            <p:cNvCxnSpPr>
              <a:stCxn id="239" idx="2"/>
              <a:endCxn id="241" idx="0"/>
            </p:cNvCxnSpPr>
            <p:nvPr/>
          </p:nvCxnSpPr>
          <p:spPr>
            <a:xfrm>
              <a:off x="7737038" y="3124200"/>
              <a:ext cx="0" cy="164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7024343" y="3288268"/>
              <a:ext cx="1425390" cy="293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dirty="0" smtClean="0">
                  <a:latin typeface="Courier" pitchFamily="49" charset="0"/>
                </a:rPr>
                <a:t>BBa_B0012</a:t>
              </a:r>
              <a:endParaRPr lang="en-US" dirty="0">
                <a:latin typeface="Courier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32410" y="2754868"/>
            <a:ext cx="1425390" cy="826532"/>
            <a:chOff x="3733806" y="2754868"/>
            <a:chExt cx="1425390" cy="826532"/>
          </a:xfrm>
        </p:grpSpPr>
        <p:sp>
          <p:nvSpPr>
            <p:cNvPr id="244" name="TextBox 243"/>
            <p:cNvSpPr txBox="1"/>
            <p:nvPr/>
          </p:nvSpPr>
          <p:spPr>
            <a:xfrm>
              <a:off x="4015133" y="2754868"/>
              <a:ext cx="8627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(1-80)+</a:t>
              </a:r>
              <a:endParaRPr lang="en-US" baseline="-25000" dirty="0"/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 flipH="1">
              <a:off x="4446501" y="3124200"/>
              <a:ext cx="1" cy="164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3733806" y="3288268"/>
              <a:ext cx="1425390" cy="293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dirty="0" smtClean="0">
                  <a:latin typeface="Courier" pitchFamily="49" charset="0"/>
                </a:rPr>
                <a:t>BBa_B0010</a:t>
              </a:r>
              <a:endParaRPr lang="en-US" dirty="0">
                <a:latin typeface="Courier" pitchFamily="49" charset="0"/>
              </a:endParaRPr>
            </a:p>
          </p:txBody>
        </p:sp>
      </p:grpSp>
      <p:sp>
        <p:nvSpPr>
          <p:cNvPr id="273" name="Left Brace 272"/>
          <p:cNvSpPr/>
          <p:nvPr/>
        </p:nvSpPr>
        <p:spPr>
          <a:xfrm rot="16200000">
            <a:off x="4358968" y="1353832"/>
            <a:ext cx="368919" cy="232636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Left Brace 274"/>
          <p:cNvSpPr/>
          <p:nvPr/>
        </p:nvSpPr>
        <p:spPr>
          <a:xfrm rot="16200000">
            <a:off x="7523436" y="1371471"/>
            <a:ext cx="368919" cy="2321336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Realized DNA design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1291" y="2359223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735760" y="2401135"/>
            <a:ext cx="4425628" cy="228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BBa_J04430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66138" y="2699063"/>
            <a:ext cx="1454909" cy="868948"/>
            <a:chOff x="4572001" y="2699063"/>
            <a:chExt cx="1454909" cy="868948"/>
          </a:xfrm>
        </p:grpSpPr>
        <p:cxnSp>
          <p:nvCxnSpPr>
            <p:cNvPr id="245" name="Straight Arrow Connector 244"/>
            <p:cNvCxnSpPr>
              <a:stCxn id="244" idx="2"/>
              <a:endCxn id="246" idx="0"/>
            </p:cNvCxnSpPr>
            <p:nvPr/>
          </p:nvCxnSpPr>
          <p:spPr>
            <a:xfrm flipH="1">
              <a:off x="5303151" y="3124200"/>
              <a:ext cx="1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4926114" y="2893241"/>
              <a:ext cx="754075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 smtClean="0"/>
                <a:t>(227-946)+</a:t>
              </a:r>
              <a:endParaRPr lang="en-US" sz="1200" baseline="-250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873716" y="3328702"/>
              <a:ext cx="858870" cy="239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BBa_E0040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3" name="Left Brace 272"/>
            <p:cNvSpPr/>
            <p:nvPr/>
          </p:nvSpPr>
          <p:spPr>
            <a:xfrm rot="16200000">
              <a:off x="5224165" y="2046899"/>
              <a:ext cx="150582" cy="1454909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0" y="2699061"/>
            <a:ext cx="1049215" cy="868950"/>
            <a:chOff x="6096000" y="2699061"/>
            <a:chExt cx="1049215" cy="868950"/>
          </a:xfrm>
        </p:grpSpPr>
        <p:sp>
          <p:nvSpPr>
            <p:cNvPr id="239" name="TextBox 238"/>
            <p:cNvSpPr txBox="1"/>
            <p:nvPr/>
          </p:nvSpPr>
          <p:spPr>
            <a:xfrm>
              <a:off x="6218079" y="2893241"/>
              <a:ext cx="829227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/>
                <a:t>(</a:t>
              </a:r>
              <a:r>
                <a:rPr lang="en-US" sz="1200" dirty="0" smtClean="0"/>
                <a:t>955-1069</a:t>
              </a:r>
              <a:r>
                <a:rPr lang="en-US" sz="1200" dirty="0"/>
                <a:t>)+</a:t>
              </a:r>
              <a:endParaRPr lang="en-US" sz="1200" baseline="-25000" dirty="0"/>
            </a:p>
          </p:txBody>
        </p:sp>
        <p:cxnSp>
          <p:nvCxnSpPr>
            <p:cNvPr id="240" name="Straight Arrow Connector 239"/>
            <p:cNvCxnSpPr>
              <a:stCxn id="239" idx="2"/>
              <a:endCxn id="241" idx="0"/>
            </p:cNvCxnSpPr>
            <p:nvPr/>
          </p:nvCxnSpPr>
          <p:spPr>
            <a:xfrm>
              <a:off x="6632693" y="3124200"/>
              <a:ext cx="0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6190557" y="3328702"/>
              <a:ext cx="884271" cy="239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BBa_B0015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5" name="Left Brace 274"/>
            <p:cNvSpPr/>
            <p:nvPr/>
          </p:nvSpPr>
          <p:spPr>
            <a:xfrm rot="16200000">
              <a:off x="6545312" y="2249749"/>
              <a:ext cx="150591" cy="1049215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59981" y="2699062"/>
            <a:ext cx="973821" cy="868950"/>
            <a:chOff x="2759981" y="2699062"/>
            <a:chExt cx="973821" cy="868950"/>
          </a:xfrm>
        </p:grpSpPr>
        <p:cxnSp>
          <p:nvCxnSpPr>
            <p:cNvPr id="50" name="Straight Arrow Connector 49"/>
            <p:cNvCxnSpPr>
              <a:stCxn id="49" idx="2"/>
              <a:endCxn id="52" idx="0"/>
            </p:cNvCxnSpPr>
            <p:nvPr/>
          </p:nvCxnSpPr>
          <p:spPr>
            <a:xfrm>
              <a:off x="3247996" y="3137589"/>
              <a:ext cx="1" cy="19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43196" y="2906630"/>
              <a:ext cx="609600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 smtClean="0"/>
                <a:t>(1-200)+</a:t>
              </a:r>
              <a:endParaRPr lang="en-US" sz="1200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67703" y="3328702"/>
              <a:ext cx="760587" cy="23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BBa_R0010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" name="Left Brace 276"/>
            <p:cNvSpPr/>
            <p:nvPr/>
          </p:nvSpPr>
          <p:spPr>
            <a:xfrm rot="16200000">
              <a:off x="3171596" y="2287447"/>
              <a:ext cx="150592" cy="973821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12907" y="2699064"/>
            <a:ext cx="829783" cy="868947"/>
            <a:chOff x="3733800" y="2699064"/>
            <a:chExt cx="829783" cy="868947"/>
          </a:xfrm>
        </p:grpSpPr>
        <p:cxnSp>
          <p:nvCxnSpPr>
            <p:cNvPr id="20" name="Straight Arrow Connector 19"/>
            <p:cNvCxnSpPr>
              <a:stCxn id="22" idx="2"/>
              <a:endCxn id="23" idx="0"/>
            </p:cNvCxnSpPr>
            <p:nvPr/>
          </p:nvCxnSpPr>
          <p:spPr>
            <a:xfrm>
              <a:off x="4148692" y="3124200"/>
              <a:ext cx="0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33800" y="2893241"/>
              <a:ext cx="829783" cy="674770"/>
              <a:chOff x="4020581" y="2893241"/>
              <a:chExt cx="829783" cy="67477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54796" y="2893241"/>
                <a:ext cx="761353" cy="2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45720" rIns="45720" rtlCol="0" anchor="ctr">
                <a:noAutofit/>
              </a:bodyPr>
              <a:lstStyle/>
              <a:p>
                <a:r>
                  <a:rPr lang="en-US" sz="1200" dirty="0" smtClean="0"/>
                  <a:t>(209-220)+</a:t>
                </a:r>
                <a:endParaRPr lang="en-US" sz="1200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20581" y="3328702"/>
                <a:ext cx="829783" cy="239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BBa_B0034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" name="Left Brace 23"/>
            <p:cNvSpPr/>
            <p:nvPr/>
          </p:nvSpPr>
          <p:spPr>
            <a:xfrm rot="16200000">
              <a:off x="4082521" y="2436376"/>
              <a:ext cx="150591" cy="675968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80759" y="3294834"/>
            <a:ext cx="14862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294" y="2862463"/>
            <a:ext cx="1828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880191" y="3581400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</a:t>
            </a:r>
            <a:r>
              <a:rPr lang="en-US" sz="1600" dirty="0" err="1" smtClean="0"/>
              <a:t>LacI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84022" y="358140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5’UTR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8861" y="35814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GFP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3581400"/>
            <a:ext cx="1101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Terminator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/>
          <p:cNvSpPr txBox="1"/>
          <p:nvPr/>
        </p:nvSpPr>
        <p:spPr>
          <a:xfrm>
            <a:off x="246325" y="1828800"/>
            <a:ext cx="8305008" cy="489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display ID: BBa_B0015; name: B0015; description: </a:t>
            </a:r>
            <a:r>
              <a:rPr lang="en-US" sz="1200" dirty="0"/>
              <a:t>double terminator (B0010-B0012</a:t>
            </a:r>
            <a:r>
              <a:rPr lang="en-US" sz="1200" dirty="0" smtClean="0"/>
              <a:t>) type: http://sbols.org/v1#terminator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uri: http://partsregistry.org/Part:BBa_B0015</a:t>
            </a:r>
          </a:p>
          <a:p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325" y="2819400"/>
            <a:ext cx="8305008" cy="186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ccaggcatcaaataaaacgaaaggctcagtcgaaagactgggcctttcgttttatctgttgtttgtcggtgaacgctctctactagagtcacactggctcaccttcgggtgggcctttctgcgtttata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14" y="251460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5’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251460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’</a:t>
            </a:r>
            <a:endParaRPr 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03002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40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3641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8541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60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0302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2708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50263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69715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2076" y="152400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w some fields of B0015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52400" y="2642579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46481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135600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7972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07962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13924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252821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Left Brace 223"/>
          <p:cNvSpPr/>
          <p:nvPr/>
        </p:nvSpPr>
        <p:spPr>
          <a:xfrm rot="16200000">
            <a:off x="2782941" y="611925"/>
            <a:ext cx="150593" cy="50602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5" name="Left Brace 224"/>
          <p:cNvSpPr/>
          <p:nvPr/>
        </p:nvSpPr>
        <p:spPr>
          <a:xfrm rot="16200000">
            <a:off x="7111899" y="1871033"/>
            <a:ext cx="152399" cy="254020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7" name="TextBox 226"/>
          <p:cNvSpPr txBox="1"/>
          <p:nvPr/>
        </p:nvSpPr>
        <p:spPr>
          <a:xfrm>
            <a:off x="249035" y="1521023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49035" y="2317869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69334" y="4970912"/>
            <a:ext cx="5388743" cy="363088"/>
            <a:chOff x="152400" y="3675512"/>
            <a:chExt cx="5388743" cy="363088"/>
          </a:xfrm>
        </p:grpSpPr>
        <p:sp>
          <p:nvSpPr>
            <p:cNvPr id="229" name="Rectangle 228"/>
            <p:cNvSpPr/>
            <p:nvPr/>
          </p:nvSpPr>
          <p:spPr>
            <a:xfrm>
              <a:off x="246325" y="3852333"/>
              <a:ext cx="5164631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ccaggcatcaaataaaacgaaaggctcagtcgaaagactgggcctttcgttttatctgttgtttgtcggtgaacgctctc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803002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36416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50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98541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60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60302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186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80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52400" y="367551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648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35600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972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84600" y="4976169"/>
            <a:ext cx="2804582" cy="357831"/>
            <a:chOff x="5840676" y="3006642"/>
            <a:chExt cx="2804582" cy="357831"/>
          </a:xfrm>
        </p:grpSpPr>
        <p:sp>
          <p:nvSpPr>
            <p:cNvPr id="262" name="Rectangle 261"/>
            <p:cNvSpPr/>
            <p:nvPr/>
          </p:nvSpPr>
          <p:spPr>
            <a:xfrm>
              <a:off x="5917998" y="3178206"/>
              <a:ext cx="2633336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tcacactggctcaccttcgggtgggcctttctgcgtttata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322734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840676" y="300664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823876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468000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6841063" y="3227247"/>
            <a:ext cx="671726" cy="230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200" dirty="0" smtClean="0"/>
              <a:t>(89-129)+</a:t>
            </a:r>
            <a:endParaRPr lang="en-US" sz="1200" baseline="-25000" dirty="0"/>
          </a:p>
        </p:txBody>
      </p:sp>
      <p:cxnSp>
        <p:nvCxnSpPr>
          <p:cNvPr id="289" name="Straight Arrow Connector 288"/>
          <p:cNvCxnSpPr>
            <a:stCxn id="288" idx="2"/>
            <a:endCxn id="290" idx="0"/>
          </p:cNvCxnSpPr>
          <p:nvPr/>
        </p:nvCxnSpPr>
        <p:spPr>
          <a:xfrm>
            <a:off x="7176926" y="3458206"/>
            <a:ext cx="1665" cy="4934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861923" y="3951691"/>
            <a:ext cx="2633335" cy="600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display ID: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BBa_B0012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name: B0012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type: </a:t>
            </a:r>
            <a:r>
              <a:rPr lang="en-US" sz="1200" dirty="0"/>
              <a:t>http://sbols.org/v1#terminator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91200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0998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307" name="Straight Arrow Connector 306"/>
          <p:cNvCxnSpPr>
            <a:stCxn id="226" idx="2"/>
            <a:endCxn id="4" idx="0"/>
          </p:cNvCxnSpPr>
          <p:nvPr/>
        </p:nvCxnSpPr>
        <p:spPr>
          <a:xfrm>
            <a:off x="4398829" y="2317869"/>
            <a:ext cx="0" cy="501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0" idx="2"/>
            <a:endCxn id="262" idx="0"/>
          </p:cNvCxnSpPr>
          <p:nvPr/>
        </p:nvCxnSpPr>
        <p:spPr>
          <a:xfrm flipH="1">
            <a:off x="7178590" y="4551860"/>
            <a:ext cx="1" cy="595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87907" y="3227247"/>
            <a:ext cx="536296" cy="230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200" dirty="0" smtClean="0"/>
              <a:t>(1-80)+</a:t>
            </a:r>
            <a:endParaRPr lang="en-US" sz="1200" baseline="-25000" dirty="0"/>
          </a:p>
        </p:txBody>
      </p:sp>
      <p:cxnSp>
        <p:nvCxnSpPr>
          <p:cNvPr id="325" name="Straight Arrow Connector 324"/>
          <p:cNvCxnSpPr>
            <a:stCxn id="316" idx="2"/>
            <a:endCxn id="422" idx="0"/>
          </p:cNvCxnSpPr>
          <p:nvPr/>
        </p:nvCxnSpPr>
        <p:spPr>
          <a:xfrm flipH="1">
            <a:off x="2849232" y="3458206"/>
            <a:ext cx="6823" cy="4934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1532564" y="3951691"/>
            <a:ext cx="2633335" cy="600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display ID: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BBa_B0010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name: B0010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type: </a:t>
            </a:r>
            <a:r>
              <a:rPr lang="en-US" sz="1200" dirty="0"/>
              <a:t>http://sbols.org/v1#terminator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461841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429" name="TextBox 428"/>
          <p:cNvSpPr txBox="1"/>
          <p:nvPr/>
        </p:nvSpPr>
        <p:spPr>
          <a:xfrm>
            <a:off x="9088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436" name="Straight Arrow Connector 435"/>
          <p:cNvCxnSpPr>
            <a:stCxn id="422" idx="2"/>
            <a:endCxn id="229" idx="0"/>
          </p:cNvCxnSpPr>
          <p:nvPr/>
        </p:nvCxnSpPr>
        <p:spPr>
          <a:xfrm flipH="1">
            <a:off x="2845575" y="4551860"/>
            <a:ext cx="3657" cy="595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249035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438" name="TextBox 437"/>
          <p:cNvSpPr txBox="1"/>
          <p:nvPr/>
        </p:nvSpPr>
        <p:spPr>
          <a:xfrm>
            <a:off x="5897710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325" y="1828800"/>
            <a:ext cx="4859075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display ID: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BBa_B0015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name: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B0015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description:    </a:t>
            </a:r>
            <a:r>
              <a:rPr lang="en-US" sz="1600" dirty="0" smtClean="0"/>
              <a:t>double </a:t>
            </a:r>
            <a:r>
              <a:rPr lang="en-US" sz="1600" dirty="0"/>
              <a:t>terminator (</a:t>
            </a:r>
            <a:r>
              <a:rPr lang="en-US" sz="1600" dirty="0" smtClean="0"/>
              <a:t>B0010-B0012) 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</a:rPr>
              <a:t>type: 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http://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identifiers.org/obo.so/SO:0000167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uri: 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http://partsregistry.org/Part:BBa_B0015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91" y="1521023"/>
            <a:ext cx="1438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DNA Component</a:t>
            </a:r>
            <a:endParaRPr lang="en-US" sz="14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6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325" y="2819400"/>
            <a:ext cx="8305008" cy="186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ccaggcatcaaataaaacgaaaggctcagtcgaaagactgggcctttcgttttatctgttgtttgtcggtgaacgctctctactagagtcacactggctcaccttcgggtgggcctttctgcgtttata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14" y="251460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5’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251460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’</a:t>
            </a:r>
            <a:endParaRPr 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03002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40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3641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8541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60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0302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2708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50263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69715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2076" y="152400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Details B0015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52400" y="2642579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46481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135600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7972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07962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13924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252821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Left Brace 223"/>
          <p:cNvSpPr/>
          <p:nvPr/>
        </p:nvSpPr>
        <p:spPr>
          <a:xfrm rot="16200000">
            <a:off x="2782941" y="611925"/>
            <a:ext cx="150593" cy="50602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5" name="Left Brace 224"/>
          <p:cNvSpPr/>
          <p:nvPr/>
        </p:nvSpPr>
        <p:spPr>
          <a:xfrm rot="16200000">
            <a:off x="7111899" y="1871033"/>
            <a:ext cx="152399" cy="254020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7" name="TextBox 226"/>
          <p:cNvSpPr txBox="1"/>
          <p:nvPr/>
        </p:nvSpPr>
        <p:spPr>
          <a:xfrm>
            <a:off x="152400" y="1676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54510" y="2432169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69334" y="4970912"/>
            <a:ext cx="5388743" cy="363088"/>
            <a:chOff x="152400" y="3675512"/>
            <a:chExt cx="5388743" cy="363088"/>
          </a:xfrm>
        </p:grpSpPr>
        <p:sp>
          <p:nvSpPr>
            <p:cNvPr id="229" name="Rectangle 228"/>
            <p:cNvSpPr/>
            <p:nvPr/>
          </p:nvSpPr>
          <p:spPr>
            <a:xfrm>
              <a:off x="246325" y="3852333"/>
              <a:ext cx="5164631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ccaggcatcaaataaaacgaaaggctcagtcgaaagactgggcctttcgttttatctgttgtttgtcggtgaacgctctc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803002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36416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50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98541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60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60302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186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80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52400" y="367551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648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35600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972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84600" y="4976169"/>
            <a:ext cx="2804582" cy="357831"/>
            <a:chOff x="5840676" y="3006642"/>
            <a:chExt cx="2804582" cy="357831"/>
          </a:xfrm>
        </p:grpSpPr>
        <p:sp>
          <p:nvSpPr>
            <p:cNvPr id="262" name="Rectangle 261"/>
            <p:cNvSpPr/>
            <p:nvPr/>
          </p:nvSpPr>
          <p:spPr>
            <a:xfrm>
              <a:off x="5917998" y="3178206"/>
              <a:ext cx="2633336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tcacactggctcaccttcgggtgggcctttctgcgtttata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322734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840676" y="300664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823876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468000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6790260" y="3227248"/>
            <a:ext cx="778937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(89-129)+</a:t>
            </a:r>
            <a:endParaRPr lang="en-US" sz="1400" baseline="-25000" dirty="0"/>
          </a:p>
        </p:txBody>
      </p:sp>
      <p:cxnSp>
        <p:nvCxnSpPr>
          <p:cNvPr id="289" name="Straight Arrow Connector 288"/>
          <p:cNvCxnSpPr>
            <a:stCxn id="288" idx="2"/>
            <a:endCxn id="290" idx="0"/>
          </p:cNvCxnSpPr>
          <p:nvPr/>
        </p:nvCxnSpPr>
        <p:spPr>
          <a:xfrm flipH="1">
            <a:off x="7178591" y="3508178"/>
            <a:ext cx="1138" cy="606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861923" y="4114800"/>
            <a:ext cx="263333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BBa_B0012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91200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023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307" name="Straight Arrow Connector 306"/>
          <p:cNvCxnSpPr>
            <a:endCxn id="4" idx="0"/>
          </p:cNvCxnSpPr>
          <p:nvPr/>
        </p:nvCxnSpPr>
        <p:spPr>
          <a:xfrm>
            <a:off x="4398829" y="2317870"/>
            <a:ext cx="0" cy="501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0" idx="2"/>
            <a:endCxn id="262" idx="0"/>
          </p:cNvCxnSpPr>
          <p:nvPr/>
        </p:nvCxnSpPr>
        <p:spPr>
          <a:xfrm flipH="1">
            <a:off x="7178590" y="4419600"/>
            <a:ext cx="1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41338" y="3227247"/>
            <a:ext cx="612494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(1-80)+</a:t>
            </a:r>
            <a:endParaRPr lang="en-US" sz="1400" baseline="-25000" dirty="0"/>
          </a:p>
        </p:txBody>
      </p:sp>
      <p:cxnSp>
        <p:nvCxnSpPr>
          <p:cNvPr id="325" name="Straight Arrow Connector 324"/>
          <p:cNvCxnSpPr>
            <a:stCxn id="316" idx="2"/>
            <a:endCxn id="422" idx="0"/>
          </p:cNvCxnSpPr>
          <p:nvPr/>
        </p:nvCxnSpPr>
        <p:spPr>
          <a:xfrm flipH="1">
            <a:off x="2845575" y="3508177"/>
            <a:ext cx="2010" cy="606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263259" y="4114800"/>
            <a:ext cx="516463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BBa_B0010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52400" y="366395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429" name="TextBox 428"/>
          <p:cNvSpPr txBox="1"/>
          <p:nvPr/>
        </p:nvSpPr>
        <p:spPr>
          <a:xfrm>
            <a:off x="832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436" name="Straight Arrow Connector 435"/>
          <p:cNvCxnSpPr>
            <a:stCxn id="422" idx="2"/>
            <a:endCxn id="229" idx="0"/>
          </p:cNvCxnSpPr>
          <p:nvPr/>
        </p:nvCxnSpPr>
        <p:spPr>
          <a:xfrm>
            <a:off x="2845575" y="4419600"/>
            <a:ext cx="0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1554310" y="47722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438" name="TextBox 437"/>
          <p:cNvSpPr txBox="1"/>
          <p:nvPr/>
        </p:nvSpPr>
        <p:spPr>
          <a:xfrm>
            <a:off x="5897710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258" y="2013070"/>
            <a:ext cx="828807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BBa_B0015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6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dCYr2vgVFlf5XxtS0HVDv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vlDQHYfnnzhyh3DYZ4z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3VhDKwyyPaFFvquZUCVv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qYsS2UbdrTGQL35iCNP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11ciSlstdSZqrtftu8uC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vlDQHYfnnzhyh3DYZ4z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3VhDKwyyPaFFvquZUCVv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nvI0xy3wKoJEYc8IEQbb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9YBVj2SW1ZYWm6wd8BqD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2H0BylmzE4W8iHs8SCsw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A8sGntXyUBhRV9xf0IkY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THgvala0jZIuc1swaTrV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uY82bt8JxezNnx99pH7k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xD4dItmtnjCR1PYm8NY6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11ciSlstdSZqrtftu8u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vlDQHYfnnzhyh3DYZ4z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3VhDKwyyPaFFvquZUCV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CWUPuTX5trw85Wy9V0nt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O5CklKGcix6BAPBaKucr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wwjeKqBeziauzUSqxgK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pxP9aXCz4EqAXlQRjzNO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QrdEIxfMJqAjjBCq5Lqn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ddxJSQ8GpKrYKVxhGQN0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zatnrROpzbWh1a0zozlx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lAKkGPAhp2slxZ7UjFfQ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11ciSlstdSZqrtftu8u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12082</TotalTime>
  <Words>871</Words>
  <Application>Microsoft Office PowerPoint</Application>
  <PresentationFormat>On-screen Show (4:3)</PresentationFormat>
  <Paragraphs>635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Simple DnaComponent</vt:lpstr>
      <vt:lpstr>Example of Realized DNA design</vt:lpstr>
      <vt:lpstr>PowerPoint Presentation</vt:lpstr>
      <vt:lpstr>PowerPoint Presentation</vt:lpstr>
      <vt:lpstr>PowerPoint Presentation</vt:lpstr>
      <vt:lpstr>Annotated Composite DnaComponent</vt:lpstr>
      <vt:lpstr>DnaComponent with Strand ‘-‘ Annotation</vt:lpstr>
      <vt:lpstr>DnaComponent with Strand ‘-‘ Annotation</vt:lpstr>
      <vt:lpstr>PowerPoint Presentation</vt:lpstr>
      <vt:lpstr>PowerPoint Presentation</vt:lpstr>
      <vt:lpstr>Partially Realized Design Template Example</vt:lpstr>
      <vt:lpstr>Collection of DnaComponents</vt:lpstr>
      <vt:lpstr>T9002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mgaldzic</dc:creator>
  <cp:lastModifiedBy>Michal Galdzicki</cp:lastModifiedBy>
  <cp:revision>96</cp:revision>
  <dcterms:created xsi:type="dcterms:W3CDTF">2011-05-23T03:23:45Z</dcterms:created>
  <dcterms:modified xsi:type="dcterms:W3CDTF">2012-02-17T04:03:09Z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1fUMMKTFW5DMMhFfjdpOB4lv0wQQVTCSSHWlxpw0mDzQ</vt:lpwstr>
  </property>
  <property fmtid="{D5CDD505-2E9C-101B-9397-08002B2CF9AE}" pid="3" name="Google.Documents.RevisionId">
    <vt:lpwstr>09384113442218240127</vt:lpwstr>
  </property>
  <property fmtid="{D5CDD505-2E9C-101B-9397-08002B2CF9AE}" pid="4" name="Google.Documents.PreviousRevisionId">
    <vt:lpwstr>02547336400506131207</vt:lpwstr>
  </property>
  <property fmtid="{D5CDD505-2E9C-101B-9397-08002B2CF9AE}" pid="5" name="Google.Documents.PluginVersion">
    <vt:lpwstr>2.0.2154.5604</vt:lpwstr>
  </property>
  <property fmtid="{D5CDD505-2E9C-101B-9397-08002B2CF9AE}" pid="6" name="Google.Documents.MergeIncapabilityFlags">
    <vt:i4>0</vt:i4>
  </property>
</Properties>
</file>