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500" autoAdjust="0"/>
  </p:normalViewPr>
  <p:slideViewPr>
    <p:cSldViewPr snapToGrid="0" snapToObjects="1">
      <p:cViewPr>
        <p:scale>
          <a:sx n="63" d="100"/>
          <a:sy n="63" d="100"/>
        </p:scale>
        <p:origin x="-576" y="-3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smtClean="0"/>
              <a:t>Click to edit Master title style</a:t>
            </a:r>
            <a:endParaRPr dirty="0"/>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fld id="{06040A78-2A4B-4566-8626-79DE0D4C1085}" type="datetimeFigureOut">
              <a:rPr lang="en-US" smtClean="0"/>
              <a:t>4/26/17</a:t>
            </a:fld>
            <a:endParaRPr lang="en-US"/>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endParaRPr lang="en-US"/>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Blank.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spcBef>
                <a:spcPts val="600"/>
              </a:spcBef>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06040A78-2A4B-4566-8626-79DE0D4C1085}" type="datetimeFigureOut">
              <a:rPr lang="en-US" smtClean="0"/>
              <a:t>4/26/17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C526B6-F861-4D54-BBE9-4BB519D3F34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4267200" y="0"/>
            <a:ext cx="4876800" cy="6858000"/>
            <a:chOff x="4267200" y="0"/>
            <a:chExt cx="4876800" cy="6858000"/>
          </a:xfrm>
        </p:grpSpPr>
        <p:pic>
          <p:nvPicPr>
            <p:cNvPr id="10" name="Picture 9"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1" name="Picture 10"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spcBef>
                <a:spcPts val="600"/>
              </a:spcBef>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06040A78-2A4B-4566-8626-79DE0D4C1085}" type="datetimeFigureOut">
              <a:rPr lang="en-US" smtClean="0"/>
              <a:t>4/26/17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C526B6-F861-4D54-BBE9-4BB519D3F34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6040A78-2A4B-4566-8626-79DE0D4C1085}" type="datetimeFigureOut">
              <a:rPr lang="en-US" smtClean="0"/>
              <a:t>4/26/17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526B6-F861-4D54-BBE9-4BB519D3F342}"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7696200" cy="6858000"/>
            <a:chOff x="0" y="0"/>
            <a:chExt cx="7696200" cy="6858000"/>
          </a:xfrm>
        </p:grpSpPr>
        <p:pic>
          <p:nvPicPr>
            <p:cNvPr id="8" name="Picture 7" descr="Overlay-Blank.jpg"/>
            <p:cNvPicPr>
              <a:picLocks noChangeAspect="1"/>
            </p:cNvPicPr>
            <p:nvPr userDrawn="1"/>
          </p:nvPicPr>
          <p:blipFill>
            <a:blip r:embed="rId2"/>
            <a:srcRect l="1471" r="16862"/>
            <a:stretch>
              <a:fillRect/>
            </a:stretch>
          </p:blipFill>
          <p:spPr>
            <a:xfrm>
              <a:off x="0" y="0"/>
              <a:ext cx="7467600"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7428309" y="0"/>
              <a:ext cx="267891" cy="6858000"/>
            </a:xfrm>
            <a:prstGeom prst="rect">
              <a:avLst/>
            </a:prstGeom>
          </p:spPr>
        </p:pic>
      </p:grpSp>
      <p:sp>
        <p:nvSpPr>
          <p:cNvPr id="2" name="Vertical Title 1"/>
          <p:cNvSpPr>
            <a:spLocks noGrp="1"/>
          </p:cNvSpPr>
          <p:nvPr>
            <p:ph type="title" orient="vert"/>
          </p:nvPr>
        </p:nvSpPr>
        <p:spPr>
          <a:xfrm>
            <a:off x="7620000" y="381001"/>
            <a:ext cx="1447800" cy="56975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6040A78-2A4B-4566-8626-79DE0D4C1085}" type="datetimeFigureOut">
              <a:rPr lang="en-US" smtClean="0"/>
              <a:t>4/26/17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526B6-F861-4D54-BBE9-4BB519D3F34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6040A78-2A4B-4566-8626-79DE0D4C1085}" type="datetimeFigureOut">
              <a:rPr lang="en-US" smtClean="0"/>
              <a:t>4/26/17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526B6-F861-4D54-BBE9-4BB519D3F34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fld id="{06040A78-2A4B-4566-8626-79DE0D4C1085}" type="datetimeFigureOut">
              <a:rPr lang="en-US" smtClean="0"/>
              <a:t>4/26/17</a:t>
            </a:fld>
            <a:endParaRPr lang="en-US"/>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endParaRPr lang="en-US"/>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vert="horz" lIns="91440" tIns="45720" rIns="91440" bIns="45720"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r>
              <a:rPr lang="en-US" smtClean="0"/>
              <a:t>Drag picture to placeholder or click icon to add</a:t>
            </a: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54200" y="1851212"/>
            <a:ext cx="5446714" cy="1730375"/>
          </a:xfrm>
        </p:spPr>
        <p:txBody>
          <a:bodyPr anchor="b" anchorCtr="0"/>
          <a:lstStyle>
            <a:lvl1pPr algn="ctr">
              <a:lnSpc>
                <a:spcPts val="6800"/>
              </a:lnSpc>
              <a:defRPr sz="6500" b="0" cap="none" baseline="0">
                <a:latin typeface="+mj-lt"/>
              </a:defRPr>
            </a:lvl1pPr>
          </a:lstStyle>
          <a:p>
            <a:r>
              <a:rPr lang="en-US" smtClean="0"/>
              <a:t>Click to edit Master title style</a:t>
            </a:r>
            <a:endParaRPr/>
          </a:p>
        </p:txBody>
      </p:sp>
      <p:sp>
        <p:nvSpPr>
          <p:cNvPr id="3" name="Text Placeholder 2"/>
          <p:cNvSpPr>
            <a:spLocks noGrp="1"/>
          </p:cNvSpPr>
          <p:nvPr>
            <p:ph type="body" idx="1"/>
          </p:nvPr>
        </p:nvSpPr>
        <p:spPr>
          <a:xfrm>
            <a:off x="1854200" y="3576918"/>
            <a:ext cx="5446714" cy="829982"/>
          </a:xfrm>
        </p:spPr>
        <p:txBody>
          <a:bodyPr anchor="t" anchorCtr="0">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040A78-2A4B-4566-8626-79DE0D4C1085}" type="datetimeFigureOut">
              <a:rPr lang="en-US" smtClean="0"/>
              <a:t>4/26/17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526B6-F861-4D54-BBE9-4BB519D3F342}" type="slidenum">
              <a:rPr lang="en-US" smtClean="0"/>
              <a:t>‹#›</a:t>
            </a:fld>
            <a:endParaRPr lang="en-US"/>
          </a:p>
        </p:txBody>
      </p:sp>
      <p:grpSp>
        <p:nvGrpSpPr>
          <p:cNvPr id="7" name="Group 9"/>
          <p:cNvGrpSpPr/>
          <p:nvPr/>
        </p:nvGrpSpPr>
        <p:grpSpPr>
          <a:xfrm>
            <a:off x="0" y="0"/>
            <a:ext cx="9144000" cy="1191256"/>
            <a:chOff x="0" y="0"/>
            <a:chExt cx="9144000" cy="1191256"/>
          </a:xfrm>
        </p:grpSpPr>
        <p:pic>
          <p:nvPicPr>
            <p:cNvPr id="8" name="Picture 7"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9" name="Picture 8"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grpSp>
        <p:nvGrpSpPr>
          <p:cNvPr id="10" name="Group 10"/>
          <p:cNvGrpSpPr/>
          <p:nvPr/>
        </p:nvGrpSpPr>
        <p:grpSpPr>
          <a:xfrm flipV="1">
            <a:off x="0" y="5666744"/>
            <a:ext cx="9144000" cy="1191256"/>
            <a:chOff x="0" y="0"/>
            <a:chExt cx="9144000" cy="1191256"/>
          </a:xfrm>
        </p:grpSpPr>
        <p:pic>
          <p:nvPicPr>
            <p:cNvPr id="12" name="Picture 11"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13" name="Picture 12"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pic>
        <p:nvPicPr>
          <p:cNvPr id="14" name="Picture 13" descr="HR-Color.png"/>
          <p:cNvPicPr>
            <a:picLocks noChangeAspect="1"/>
          </p:cNvPicPr>
          <p:nvPr/>
        </p:nvPicPr>
        <p:blipFill>
          <a:blip r:embed="rId4"/>
          <a:stretch>
            <a:fillRect/>
          </a:stretch>
        </p:blipFill>
        <p:spPr>
          <a:xfrm>
            <a:off x="1554480" y="3258805"/>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p:cNvGrpSpPr/>
          <p:nvPr/>
        </p:nvGrpSpPr>
        <p:grpSpPr>
          <a:xfrm>
            <a:off x="0" y="1372650"/>
            <a:ext cx="9144000" cy="5485350"/>
            <a:chOff x="0" y="1372650"/>
            <a:chExt cx="9144000" cy="5485350"/>
          </a:xfrm>
        </p:grpSpPr>
        <p:pic>
          <p:nvPicPr>
            <p:cNvPr id="9" name="Picture 8"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0" name="Picture 9"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6040A78-2A4B-4566-8626-79DE0D4C1085}" type="datetimeFigureOut">
              <a:rPr lang="en-US" smtClean="0"/>
              <a:t>4/26/17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C526B6-F861-4D54-BBE9-4BB519D3F34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0" y="1372650"/>
            <a:ext cx="9144000" cy="5485350"/>
            <a:chOff x="0" y="1372650"/>
            <a:chExt cx="9144000" cy="5485350"/>
          </a:xfrm>
        </p:grpSpPr>
        <p:pic>
          <p:nvPicPr>
            <p:cNvPr id="11" name="Picture 10"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2" name="Picture 11"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66048"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06040A78-2A4B-4566-8626-79DE0D4C1085}" type="datetimeFigureOut">
              <a:rPr lang="en-US" smtClean="0"/>
              <a:t>4/26/17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C526B6-F861-4D54-BBE9-4BB519D3F342}" type="slidenum">
              <a:rPr lang="en-US" smtClean="0"/>
              <a:t>‹#›</a:t>
            </a:fld>
            <a:endParaRPr lang="en-US"/>
          </a:p>
        </p:txBody>
      </p:sp>
      <p:pic>
        <p:nvPicPr>
          <p:cNvPr id="14" name="Picture 13" descr="Overlay-HorizontalBridge.jpg"/>
          <p:cNvPicPr>
            <a:picLocks noChangeAspect="1"/>
          </p:cNvPicPr>
          <p:nvPr/>
        </p:nvPicPr>
        <p:blipFill>
          <a:blip r:embed="rId3"/>
          <a:srcRect t="23425" r="61031" b="39764"/>
          <a:stretch>
            <a:fillRect/>
          </a:stretch>
        </p:blipFill>
        <p:spPr>
          <a:xfrm>
            <a:off x="4766048" y="2460812"/>
            <a:ext cx="3563348" cy="98613"/>
          </a:xfrm>
          <a:prstGeom prst="rect">
            <a:avLst/>
          </a:prstGeom>
          <a:solidFill>
            <a:schemeClr val="bg2">
              <a:lumMod val="40000"/>
              <a:lumOff val="60000"/>
            </a:schemeClr>
          </a:solidFill>
        </p:spPr>
      </p:pic>
      <p:pic>
        <p:nvPicPr>
          <p:cNvPr id="15" name="Picture 14" descr="Overlay-HorizontalBridge.jpg"/>
          <p:cNvPicPr>
            <a:picLocks noChangeAspect="1"/>
          </p:cNvPicPr>
          <p:nvPr/>
        </p:nvPicPr>
        <p:blipFill>
          <a:blip r:embed="rId3"/>
          <a:srcRect t="23425" r="61031" b="39764"/>
          <a:stretch>
            <a:fillRect/>
          </a:stretch>
        </p:blipFill>
        <p:spPr>
          <a:xfrm>
            <a:off x="780052" y="2460812"/>
            <a:ext cx="3563348" cy="98613"/>
          </a:xfrm>
          <a:prstGeom prst="rect">
            <a:avLst/>
          </a:prstGeom>
          <a:solidFill>
            <a:schemeClr val="bg2">
              <a:lumMod val="40000"/>
              <a:lumOff val="60000"/>
            </a:schemeClr>
          </a:solid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6" name="Group 5"/>
          <p:cNvGrpSpPr/>
          <p:nvPr/>
        </p:nvGrpSpPr>
        <p:grpSpPr>
          <a:xfrm>
            <a:off x="0" y="1372650"/>
            <a:ext cx="9144000" cy="5485350"/>
            <a:chOff x="0" y="1372650"/>
            <a:chExt cx="9144000" cy="5485350"/>
          </a:xfrm>
        </p:grpSpPr>
        <p:pic>
          <p:nvPicPr>
            <p:cNvPr id="7" name="Picture 6"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8" name="Picture 7"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6040A78-2A4B-4566-8626-79DE0D4C1085}" type="datetimeFigureOut">
              <a:rPr lang="en-US" smtClean="0"/>
              <a:t>4/26/17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C526B6-F861-4D54-BBE9-4BB519D3F34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Blank.jpg"/>
          <p:cNvPicPr>
            <a:picLocks noChangeAspect="1"/>
          </p:cNvPicPr>
          <p:nvPr/>
        </p:nvPicPr>
        <p:blipFill>
          <a:blip r:embed="rId2"/>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06040A78-2A4B-4566-8626-79DE0D4C1085}" type="datetimeFigureOut">
              <a:rPr lang="en-US" smtClean="0"/>
              <a:t>4/26/17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C526B6-F861-4D54-BBE9-4BB519D3F34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11"/>
          <p:cNvGrpSpPr/>
          <p:nvPr/>
        </p:nvGrpSpPr>
        <p:grpSpPr>
          <a:xfrm>
            <a:off x="4267200" y="0"/>
            <a:ext cx="4876800" cy="6858000"/>
            <a:chOff x="4267200" y="0"/>
            <a:chExt cx="4876800" cy="6858000"/>
          </a:xfrm>
        </p:grpSpPr>
        <p:pic>
          <p:nvPicPr>
            <p:cNvPr id="9" name="Picture 8"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smtClean="0"/>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spcBef>
                <a:spcPts val="600"/>
              </a:spcBef>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040A78-2A4B-4566-8626-79DE0D4C1085}" type="datetimeFigureOut">
              <a:rPr lang="en-US" smtClean="0"/>
              <a:t>4/26/17</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4267200" y="6356350"/>
            <a:ext cx="609600" cy="365125"/>
          </a:xfrm>
        </p:spPr>
        <p:txBody>
          <a:bodyPr/>
          <a:lstStyle>
            <a:lvl1pPr algn="ctr">
              <a:defRPr>
                <a:solidFill>
                  <a:schemeClr val="tx2">
                    <a:lumMod val="40000"/>
                    <a:lumOff val="60000"/>
                  </a:schemeClr>
                </a:solidFill>
              </a:defRPr>
            </a:lvl1pPr>
          </a:lstStyle>
          <a:p>
            <a:fld id="{3EC526B6-F861-4D54-BBE9-4BB519D3F34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162" y="40341"/>
            <a:ext cx="7570787" cy="1411941"/>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92162" y="1761565"/>
            <a:ext cx="7570787" cy="428961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200" b="1">
                <a:solidFill>
                  <a:schemeClr val="tx2">
                    <a:lumMod val="40000"/>
                    <a:lumOff val="60000"/>
                  </a:schemeClr>
                </a:solidFill>
              </a:defRPr>
            </a:lvl1pPr>
          </a:lstStyle>
          <a:p>
            <a:fld id="{06040A78-2A4B-4566-8626-79DE0D4C1085}" type="datetimeFigureOut">
              <a:rPr lang="en-US" smtClean="0"/>
              <a:t>4/26/17</a:t>
            </a:fld>
            <a:endParaRPr lang="en-US"/>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fld id="{3EC526B6-F861-4D54-BBE9-4BB519D3F342}" type="slidenum">
              <a:rPr lang="en-US" smtClean="0"/>
              <a:t>‹#›</a:t>
            </a:fld>
            <a:endParaRPr lang="en-US"/>
          </a:p>
        </p:txBody>
      </p:sp>
      <p:sp>
        <p:nvSpPr>
          <p:cNvPr id="5" name="Footer Placeholder 4"/>
          <p:cNvSpPr>
            <a:spLocks noGrp="1"/>
          </p:cNvSpPr>
          <p:nvPr>
            <p:ph type="ftr" sz="quarter" idx="3"/>
          </p:nvPr>
        </p:nvSpPr>
        <p:spPr>
          <a:xfrm>
            <a:off x="372035" y="6356350"/>
            <a:ext cx="2895600" cy="365125"/>
          </a:xfrm>
          <a:prstGeom prst="rect">
            <a:avLst/>
          </a:prstGeom>
        </p:spPr>
        <p:txBody>
          <a:bodyPr vert="horz" lIns="91440" tIns="45720" rIns="91440" bIns="45720" rtlCol="0" anchor="ctr"/>
          <a:lstStyle>
            <a:lvl1pPr algn="l">
              <a:defRPr sz="1200" b="1">
                <a:solidFill>
                  <a:schemeClr val="tx2">
                    <a:lumMod val="40000"/>
                    <a:lumOff val="60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lnSpc>
          <a:spcPts val="6000"/>
        </a:lnSpc>
        <a:spcBef>
          <a:spcPct val="0"/>
        </a:spcBef>
        <a:buNone/>
        <a:defRPr sz="5400" kern="1200">
          <a:solidFill>
            <a:schemeClr val="tx2"/>
          </a:solidFill>
          <a:latin typeface="+mn-lt"/>
          <a:ea typeface="+mj-ea"/>
          <a:cs typeface="+mj-cs"/>
        </a:defRPr>
      </a:lvl1pPr>
    </p:titleStyle>
    <p:bodyStyle>
      <a:lvl1pPr marL="342900" indent="-342900" algn="l" defTabSz="914400" rtl="0" eaLnBrk="1" latinLnBrk="0" hangingPunct="1">
        <a:spcBef>
          <a:spcPts val="2400"/>
        </a:spcBef>
        <a:buClr>
          <a:schemeClr val="accent1">
            <a:lumMod val="60000"/>
            <a:lumOff val="40000"/>
          </a:schemeClr>
        </a:buClr>
        <a:buFont typeface="Candara" pitchFamily="34" charset="0"/>
        <a:buChar char="•"/>
        <a:defRPr sz="2800" kern="1200">
          <a:solidFill>
            <a:schemeClr val="tx2"/>
          </a:solidFill>
          <a:latin typeface="+mn-lt"/>
          <a:ea typeface="+mn-ea"/>
          <a:cs typeface="+mn-cs"/>
        </a:defRPr>
      </a:lvl1pPr>
      <a:lvl2pPr marL="685800" indent="-336550" algn="l" defTabSz="914400" rtl="0" eaLnBrk="1" latinLnBrk="0" hangingPunct="1">
        <a:spcBef>
          <a:spcPts val="600"/>
        </a:spcBef>
        <a:buClr>
          <a:schemeClr val="tx2"/>
        </a:buClr>
        <a:buFont typeface="Candara" pitchFamily="34" charset="0"/>
        <a:buChar char="•"/>
        <a:defRPr sz="2600" kern="1200">
          <a:solidFill>
            <a:schemeClr val="tx2"/>
          </a:solidFill>
          <a:latin typeface="+mn-lt"/>
          <a:ea typeface="+mn-ea"/>
          <a:cs typeface="+mn-cs"/>
        </a:defRPr>
      </a:lvl2pPr>
      <a:lvl3pPr marL="1035050" indent="-349250" algn="l" defTabSz="914400" rtl="0" eaLnBrk="1" latinLnBrk="0" hangingPunct="1">
        <a:spcBef>
          <a:spcPts val="600"/>
        </a:spcBef>
        <a:buClr>
          <a:schemeClr val="accent1">
            <a:lumMod val="60000"/>
            <a:lumOff val="40000"/>
          </a:schemeClr>
        </a:buClr>
        <a:buFont typeface="Candara" pitchFamily="34" charset="0"/>
        <a:buChar char="•"/>
        <a:defRPr sz="2400" kern="1200">
          <a:solidFill>
            <a:schemeClr val="tx2"/>
          </a:solidFill>
          <a:latin typeface="+mn-lt"/>
          <a:ea typeface="+mn-ea"/>
          <a:cs typeface="+mn-cs"/>
        </a:defRPr>
      </a:lvl3pPr>
      <a:lvl4pPr marL="1371600" indent="-336550" algn="l" defTabSz="914400" rtl="0" eaLnBrk="1" latinLnBrk="0" hangingPunct="1">
        <a:spcBef>
          <a:spcPts val="600"/>
        </a:spcBef>
        <a:buClr>
          <a:schemeClr val="tx2"/>
        </a:buClr>
        <a:buFont typeface="Candara" pitchFamily="34" charset="0"/>
        <a:buChar char="•"/>
        <a:defRPr sz="2200" kern="1200">
          <a:solidFill>
            <a:schemeClr val="tx2"/>
          </a:solidFill>
          <a:latin typeface="+mn-lt"/>
          <a:ea typeface="+mn-ea"/>
          <a:cs typeface="+mn-cs"/>
        </a:defRPr>
      </a:lvl4pPr>
      <a:lvl5pPr marL="1720850" indent="-349250" algn="l" defTabSz="914400" rtl="0" eaLnBrk="1" latinLnBrk="0" hangingPunct="1">
        <a:spcBef>
          <a:spcPts val="600"/>
        </a:spcBef>
        <a:buClr>
          <a:schemeClr val="accent1">
            <a:lumMod val="60000"/>
            <a:lumOff val="40000"/>
          </a:schemeClr>
        </a:buClr>
        <a:buFont typeface="Candara" pitchFamily="34" charset="0"/>
        <a:buChar char="•"/>
        <a:defRPr sz="2000" kern="1200">
          <a:solidFill>
            <a:schemeClr val="tx2"/>
          </a:solidFill>
          <a:latin typeface="+mn-lt"/>
          <a:ea typeface="+mn-ea"/>
          <a:cs typeface="+mn-cs"/>
        </a:defRPr>
      </a:lvl5pPr>
      <a:lvl6pPr marL="2055813" indent="-344488" algn="l" defTabSz="914400" rtl="0" eaLnBrk="1" latinLnBrk="0" hangingPunct="1">
        <a:spcBef>
          <a:spcPct val="20000"/>
        </a:spcBef>
        <a:buFont typeface="Arial" pitchFamily="34" charset="0"/>
        <a:buChar char="•"/>
        <a:defRPr lang="en-US" sz="2000" kern="1200" dirty="0" smtClean="0">
          <a:solidFill>
            <a:schemeClr val="tx2"/>
          </a:solidFill>
          <a:latin typeface="+mn-lt"/>
          <a:ea typeface="+mn-ea"/>
          <a:cs typeface="+mn-cs"/>
        </a:defRPr>
      </a:lvl6pPr>
      <a:lvl7pPr marL="2398713" indent="-344488" algn="l" defTabSz="914400" rtl="0" eaLnBrk="1" latinLnBrk="0" hangingPunct="1">
        <a:spcBef>
          <a:spcPct val="20000"/>
        </a:spcBef>
        <a:buClr>
          <a:schemeClr val="accent1">
            <a:lumMod val="60000"/>
            <a:lumOff val="40000"/>
          </a:schemeClr>
        </a:buClr>
        <a:buFont typeface="Arial" pitchFamily="34" charset="0"/>
        <a:buChar char="•"/>
        <a:defRPr lang="en-US" sz="2000" kern="1200" dirty="0" smtClean="0">
          <a:solidFill>
            <a:schemeClr val="tx2"/>
          </a:solidFill>
          <a:latin typeface="+mn-lt"/>
          <a:ea typeface="+mn-ea"/>
          <a:cs typeface="+mn-cs"/>
        </a:defRPr>
      </a:lvl7pPr>
      <a:lvl8pPr marL="2743200" indent="-344488" algn="l" defTabSz="914400" rtl="0" eaLnBrk="1" latinLnBrk="0" hangingPunct="1">
        <a:spcBef>
          <a:spcPct val="20000"/>
        </a:spcBef>
        <a:buFont typeface="Arial" pitchFamily="34" charset="0"/>
        <a:buChar char="•"/>
        <a:defRPr lang="en-US" sz="2000" kern="1200" dirty="0" smtClean="0">
          <a:solidFill>
            <a:schemeClr val="tx2"/>
          </a:solidFill>
          <a:latin typeface="+mn-lt"/>
          <a:ea typeface="+mn-ea"/>
          <a:cs typeface="+mn-cs"/>
        </a:defRPr>
      </a:lvl8pPr>
      <a:lvl9pPr marL="3087688" indent="-344488" algn="l" defTabSz="914400" rtl="0" eaLnBrk="1" latinLnBrk="0" hangingPunct="1">
        <a:spcBef>
          <a:spcPct val="20000"/>
        </a:spcBef>
        <a:buClr>
          <a:schemeClr val="accent1">
            <a:lumMod val="60000"/>
            <a:lumOff val="40000"/>
          </a:schemeClr>
        </a:buClr>
        <a:buFont typeface="Arial" pitchFamily="34" charset="0"/>
        <a:buChar char="•"/>
        <a:defRPr lang="en-US" sz="2000" kern="1200" dirty="0" smtClean="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History of use of anesthesia at birth</a:t>
            </a:r>
            <a:endParaRPr lang="en-US" dirty="0"/>
          </a:p>
        </p:txBody>
      </p:sp>
      <p:sp>
        <p:nvSpPr>
          <p:cNvPr id="3" name="Subtitle 2"/>
          <p:cNvSpPr>
            <a:spLocks noGrp="1"/>
          </p:cNvSpPr>
          <p:nvPr>
            <p:ph type="subTitle" idx="1"/>
          </p:nvPr>
        </p:nvSpPr>
        <p:spPr>
          <a:xfrm>
            <a:off x="1854200" y="5204011"/>
            <a:ext cx="5446713" cy="1427237"/>
          </a:xfrm>
        </p:spPr>
        <p:txBody>
          <a:bodyPr>
            <a:normAutofit/>
          </a:bodyPr>
          <a:lstStyle/>
          <a:p>
            <a:r>
              <a:rPr lang="en-US" dirty="0" smtClean="0"/>
              <a:t>Recommended reading:</a:t>
            </a:r>
          </a:p>
          <a:p>
            <a:r>
              <a:rPr lang="en-US" dirty="0" smtClean="0"/>
              <a:t>“Deliver me from pain – Anesthesia and birth in America”</a:t>
            </a:r>
          </a:p>
          <a:p>
            <a:r>
              <a:rPr lang="en-US" dirty="0" smtClean="0"/>
              <a:t>By Jacqueline Wolf</a:t>
            </a:r>
            <a:endParaRPr lang="en-US" dirty="0"/>
          </a:p>
        </p:txBody>
      </p:sp>
    </p:spTree>
    <p:extLst>
      <p:ext uri="{BB962C8B-B14F-4D97-AF65-F5344CB8AC3E}">
        <p14:creationId xmlns:p14="http://schemas.microsoft.com/office/powerpoint/2010/main" val="56548121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Anesthesia arsenal 1900’ to 1960’</a:t>
            </a:r>
            <a:endParaRPr lang="en-US" dirty="0"/>
          </a:p>
        </p:txBody>
      </p:sp>
      <p:sp>
        <p:nvSpPr>
          <p:cNvPr id="3" name="Content Placeholder 2"/>
          <p:cNvSpPr>
            <a:spLocks noGrp="1"/>
          </p:cNvSpPr>
          <p:nvPr>
            <p:ph idx="1"/>
          </p:nvPr>
        </p:nvSpPr>
        <p:spPr>
          <a:xfrm>
            <a:off x="792162" y="1761565"/>
            <a:ext cx="7570787" cy="4486723"/>
          </a:xfrm>
        </p:spPr>
        <p:txBody>
          <a:bodyPr>
            <a:normAutofit fontScale="77500" lnSpcReduction="20000"/>
          </a:bodyPr>
          <a:lstStyle/>
          <a:p>
            <a:r>
              <a:rPr lang="en-US" dirty="0" smtClean="0"/>
              <a:t>The use of anesthesia invited the use of forceps and more hemorrhages and lacerations.</a:t>
            </a:r>
          </a:p>
          <a:p>
            <a:r>
              <a:rPr lang="en-US" dirty="0"/>
              <a:t>The use of anesthesia was inviting women to hospitals, and there they would deliver in common wards where they preferred to use anesthesia not to be present to </a:t>
            </a:r>
            <a:r>
              <a:rPr lang="en-US" dirty="0" smtClean="0"/>
              <a:t>other women’s </a:t>
            </a:r>
            <a:r>
              <a:rPr lang="en-US" dirty="0"/>
              <a:t>births</a:t>
            </a:r>
            <a:r>
              <a:rPr lang="en-US" dirty="0" smtClean="0"/>
              <a:t>.</a:t>
            </a:r>
          </a:p>
          <a:p>
            <a:r>
              <a:rPr lang="en-US" dirty="0"/>
              <a:t>1900, 5% birth at hospital</a:t>
            </a:r>
          </a:p>
          <a:p>
            <a:r>
              <a:rPr lang="en-US" dirty="0"/>
              <a:t>1939 half of all births and 75</a:t>
            </a:r>
            <a:r>
              <a:rPr lang="en-US" dirty="0" smtClean="0"/>
              <a:t>% </a:t>
            </a:r>
          </a:p>
          <a:p>
            <a:r>
              <a:rPr lang="en-US" dirty="0" smtClean="0"/>
              <a:t>of </a:t>
            </a:r>
            <a:r>
              <a:rPr lang="en-US" dirty="0"/>
              <a:t>urban birth at hospital</a:t>
            </a:r>
          </a:p>
          <a:p>
            <a:r>
              <a:rPr lang="en-US" dirty="0"/>
              <a:t>1955, 95% at </a:t>
            </a:r>
            <a:r>
              <a:rPr lang="en-US" dirty="0" smtClean="0"/>
              <a:t>hospitals</a:t>
            </a:r>
          </a:p>
          <a:p>
            <a:endParaRPr lang="en-US" dirty="0"/>
          </a:p>
          <a:p>
            <a:endParaRPr lang="en-US" dirty="0"/>
          </a:p>
        </p:txBody>
      </p:sp>
      <p:pic>
        <p:nvPicPr>
          <p:cNvPr id="4" name="Picture 3" descr="IMG_2195.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37041" y="3411363"/>
            <a:ext cx="4406959" cy="3446637"/>
          </a:xfrm>
          <a:prstGeom prst="rect">
            <a:avLst/>
          </a:prstGeom>
        </p:spPr>
      </p:pic>
    </p:spTree>
    <p:extLst>
      <p:ext uri="{BB962C8B-B14F-4D97-AF65-F5344CB8AC3E}">
        <p14:creationId xmlns:p14="http://schemas.microsoft.com/office/powerpoint/2010/main" val="337152091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 of interventions</a:t>
            </a:r>
            <a:endParaRPr lang="en-US" dirty="0"/>
          </a:p>
        </p:txBody>
      </p:sp>
      <p:sp>
        <p:nvSpPr>
          <p:cNvPr id="3" name="Content Placeholder 2"/>
          <p:cNvSpPr>
            <a:spLocks noGrp="1"/>
          </p:cNvSpPr>
          <p:nvPr>
            <p:ph idx="1"/>
          </p:nvPr>
        </p:nvSpPr>
        <p:spPr>
          <a:xfrm>
            <a:off x="792162" y="1761565"/>
            <a:ext cx="4771341" cy="5096435"/>
          </a:xfrm>
        </p:spPr>
        <p:txBody>
          <a:bodyPr>
            <a:normAutofit fontScale="85000" lnSpcReduction="20000"/>
          </a:bodyPr>
          <a:lstStyle/>
          <a:p>
            <a:r>
              <a:rPr lang="en-US" dirty="0"/>
              <a:t>Between 1920’ and 45’ development of all kinds of drugs injected, inhaled, administered orally, IV, rectal etc. </a:t>
            </a:r>
          </a:p>
          <a:p>
            <a:r>
              <a:rPr lang="en-US" dirty="0" smtClean="0"/>
              <a:t>In the 40’ and 50’ most </a:t>
            </a:r>
            <a:r>
              <a:rPr lang="en-US" dirty="0"/>
              <a:t>women received anesthetics: </a:t>
            </a:r>
            <a:r>
              <a:rPr lang="en-US" dirty="0" smtClean="0"/>
              <a:t>heavy analgesia or </a:t>
            </a:r>
            <a:r>
              <a:rPr lang="en-US" dirty="0"/>
              <a:t>morphine in first stage labor and inhalation anesthesia in second stage (chloroform at home, and ether or </a:t>
            </a:r>
            <a:r>
              <a:rPr lang="en-US" dirty="0" smtClean="0"/>
              <a:t>Nitrous </a:t>
            </a:r>
            <a:r>
              <a:rPr lang="en-US" dirty="0"/>
              <a:t>Oxide at the hospital</a:t>
            </a:r>
            <a:r>
              <a:rPr lang="en-US" dirty="0" smtClean="0"/>
              <a:t>); or </a:t>
            </a:r>
            <a:r>
              <a:rPr lang="en-US" dirty="0"/>
              <a:t>general or regional anesthesia during second stage, routine episiotomy and forceps. </a:t>
            </a:r>
          </a:p>
          <a:p>
            <a:endParaRPr lang="en-US" dirty="0" smtClean="0"/>
          </a:p>
          <a:p>
            <a:endParaRPr lang="en-US" dirty="0"/>
          </a:p>
          <a:p>
            <a:endParaRPr lang="en-US" dirty="0"/>
          </a:p>
        </p:txBody>
      </p:sp>
      <p:pic>
        <p:nvPicPr>
          <p:cNvPr id="4" name="Picture 3" descr="images-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3503" y="2217134"/>
            <a:ext cx="3388469" cy="3708662"/>
          </a:xfrm>
          <a:prstGeom prst="rect">
            <a:avLst/>
          </a:prstGeom>
        </p:spPr>
      </p:pic>
    </p:spTree>
    <p:extLst>
      <p:ext uri="{BB962C8B-B14F-4D97-AF65-F5344CB8AC3E}">
        <p14:creationId xmlns:p14="http://schemas.microsoft.com/office/powerpoint/2010/main" val="311670131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Dangers of using drugs at birth</a:t>
            </a:r>
            <a:endParaRPr lang="en-US" dirty="0"/>
          </a:p>
        </p:txBody>
      </p:sp>
      <p:sp>
        <p:nvSpPr>
          <p:cNvPr id="3" name="Content Placeholder 2"/>
          <p:cNvSpPr>
            <a:spLocks noGrp="1"/>
          </p:cNvSpPr>
          <p:nvPr>
            <p:ph idx="1"/>
          </p:nvPr>
        </p:nvSpPr>
        <p:spPr>
          <a:xfrm>
            <a:off x="792163" y="1452283"/>
            <a:ext cx="5684838" cy="5405717"/>
          </a:xfrm>
        </p:spPr>
        <p:txBody>
          <a:bodyPr>
            <a:normAutofit fontScale="85000" lnSpcReduction="20000"/>
          </a:bodyPr>
          <a:lstStyle/>
          <a:p>
            <a:r>
              <a:rPr lang="en-US" dirty="0"/>
              <a:t>Doctors started to realize that the more interventions the less safe. Many babies needed resuscitation. </a:t>
            </a:r>
          </a:p>
          <a:p>
            <a:r>
              <a:rPr lang="en-US" dirty="0" smtClean="0"/>
              <a:t>Virginia </a:t>
            </a:r>
            <a:r>
              <a:rPr lang="en-US" dirty="0"/>
              <a:t>Apgar is the first doctor that proved that analgesia and anesthesia crosses the placenta. Apgar </a:t>
            </a:r>
            <a:r>
              <a:rPr lang="en-US" dirty="0" smtClean="0"/>
              <a:t>score</a:t>
            </a:r>
            <a:r>
              <a:rPr lang="en-US" dirty="0"/>
              <a:t> </a:t>
            </a:r>
            <a:r>
              <a:rPr lang="en-US" dirty="0" smtClean="0"/>
              <a:t>created in 1952.  </a:t>
            </a:r>
            <a:r>
              <a:rPr lang="en-US" dirty="0"/>
              <a:t>5 signs: </a:t>
            </a:r>
            <a:r>
              <a:rPr lang="en-US" dirty="0" smtClean="0"/>
              <a:t>Pulse (heart rate), </a:t>
            </a:r>
            <a:r>
              <a:rPr lang="en-US" dirty="0"/>
              <a:t>respiratory effort, </a:t>
            </a:r>
            <a:r>
              <a:rPr lang="en-US" dirty="0" smtClean="0"/>
              <a:t>response to stimulation, </a:t>
            </a:r>
            <a:r>
              <a:rPr lang="en-US" dirty="0"/>
              <a:t>muscle tone and color. Each sign a score from 0 to 2. Less than 4 demands resuscitation. </a:t>
            </a:r>
          </a:p>
          <a:p>
            <a:r>
              <a:rPr lang="en-US" dirty="0"/>
              <a:t>Despite the studies, the use of anesthesia/analgesia continued. </a:t>
            </a:r>
            <a:r>
              <a:rPr lang="en-US" dirty="0" smtClean="0"/>
              <a:t>Women </a:t>
            </a:r>
            <a:r>
              <a:rPr lang="en-US" dirty="0"/>
              <a:t>would speak well about the heavily drugged births because they didn’t recall all that they went through. </a:t>
            </a:r>
          </a:p>
          <a:p>
            <a:endParaRPr lang="en-US" dirty="0"/>
          </a:p>
          <a:p>
            <a:endParaRPr lang="en-US" dirty="0"/>
          </a:p>
        </p:txBody>
      </p:sp>
      <p:pic>
        <p:nvPicPr>
          <p:cNvPr id="4" name="Picture 3" descr="imag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3039592"/>
            <a:ext cx="2667000" cy="2044700"/>
          </a:xfrm>
          <a:prstGeom prst="rect">
            <a:avLst/>
          </a:prstGeom>
        </p:spPr>
      </p:pic>
    </p:spTree>
    <p:extLst>
      <p:ext uri="{BB962C8B-B14F-4D97-AF65-F5344CB8AC3E}">
        <p14:creationId xmlns:p14="http://schemas.microsoft.com/office/powerpoint/2010/main" val="188067183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Giving birth to the baby boomers 40’ to 60’</a:t>
            </a:r>
            <a:endParaRPr lang="en-US" dirty="0"/>
          </a:p>
        </p:txBody>
      </p:sp>
      <p:sp>
        <p:nvSpPr>
          <p:cNvPr id="3" name="Content Placeholder 2"/>
          <p:cNvSpPr>
            <a:spLocks noGrp="1"/>
          </p:cNvSpPr>
          <p:nvPr>
            <p:ph idx="1"/>
          </p:nvPr>
        </p:nvSpPr>
        <p:spPr>
          <a:xfrm>
            <a:off x="792162" y="1761565"/>
            <a:ext cx="5093863" cy="5272798"/>
          </a:xfrm>
        </p:spPr>
        <p:txBody>
          <a:bodyPr>
            <a:normAutofit fontScale="92500" lnSpcReduction="20000"/>
          </a:bodyPr>
          <a:lstStyle/>
          <a:p>
            <a:r>
              <a:rPr lang="en-US" dirty="0"/>
              <a:t>Common practices/routine: Labor induction (or at least augmented): castor </a:t>
            </a:r>
            <a:r>
              <a:rPr lang="en-US" dirty="0" smtClean="0"/>
              <a:t>oil </a:t>
            </a:r>
            <a:r>
              <a:rPr lang="en-US" dirty="0"/>
              <a:t>enema. Saving of the pubic hair, Then injection with sedatives/analgesics in stage one, then general or regional (saddle block) anesthesia for second stage of labor. Then episiotomy then forceps. Unconscious for 12 hours, and in bed 5 to 10 days after birth. Mom and baby in different rooms. Nurses will bring babies every 4/5 hours for nursing during the day.</a:t>
            </a:r>
          </a:p>
          <a:p>
            <a:endParaRPr lang="en-US" dirty="0"/>
          </a:p>
        </p:txBody>
      </p:sp>
      <p:pic>
        <p:nvPicPr>
          <p:cNvPr id="4" name="Picture 3" descr="imag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6300" y="2916050"/>
            <a:ext cx="3187700" cy="2552700"/>
          </a:xfrm>
          <a:prstGeom prst="rect">
            <a:avLst/>
          </a:prstGeom>
        </p:spPr>
      </p:pic>
    </p:spTree>
    <p:extLst>
      <p:ext uri="{BB962C8B-B14F-4D97-AF65-F5344CB8AC3E}">
        <p14:creationId xmlns:p14="http://schemas.microsoft.com/office/powerpoint/2010/main" val="271367375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Induction for convenience</a:t>
            </a:r>
            <a:endParaRPr lang="en-US" dirty="0"/>
          </a:p>
        </p:txBody>
      </p:sp>
      <p:sp>
        <p:nvSpPr>
          <p:cNvPr id="3" name="Content Placeholder 2"/>
          <p:cNvSpPr>
            <a:spLocks noGrp="1"/>
          </p:cNvSpPr>
          <p:nvPr>
            <p:ph idx="1"/>
          </p:nvPr>
        </p:nvSpPr>
        <p:spPr>
          <a:xfrm>
            <a:off x="-141102" y="1452282"/>
            <a:ext cx="7055165" cy="5622393"/>
          </a:xfrm>
        </p:spPr>
        <p:txBody>
          <a:bodyPr>
            <a:normAutofit fontScale="92500" lnSpcReduction="10000"/>
          </a:bodyPr>
          <a:lstStyle/>
          <a:p>
            <a:r>
              <a:rPr lang="en-US" dirty="0"/>
              <a:t>Pitocin and anesthesia go hand in hand: fast and strong contractions with Pitocin require the anesthesia. </a:t>
            </a:r>
          </a:p>
          <a:p>
            <a:r>
              <a:rPr lang="en-US" dirty="0"/>
              <a:t>Induction for convenience was </a:t>
            </a:r>
            <a:r>
              <a:rPr lang="en-US" dirty="0" smtClean="0"/>
              <a:t>controversial (although used) </a:t>
            </a:r>
            <a:r>
              <a:rPr lang="en-US" dirty="0"/>
              <a:t>but augmentation of labor with Pitocin to speed it up was well accepted in the 40’. Analgesia could be administered at the same time with Pitocin to avoid the pain </a:t>
            </a:r>
            <a:r>
              <a:rPr lang="en-US" dirty="0" smtClean="0"/>
              <a:t> of contractions</a:t>
            </a:r>
            <a:r>
              <a:rPr lang="en-US" dirty="0"/>
              <a:t>. </a:t>
            </a:r>
          </a:p>
          <a:p>
            <a:r>
              <a:rPr lang="en-US" dirty="0"/>
              <a:t>Births by appointment. </a:t>
            </a:r>
            <a:endParaRPr lang="en-US" dirty="0" smtClean="0"/>
          </a:p>
          <a:p>
            <a:r>
              <a:rPr lang="en-US" dirty="0"/>
              <a:t>Birth nearly doubled from the </a:t>
            </a:r>
            <a:r>
              <a:rPr lang="en-US" dirty="0" smtClean="0"/>
              <a:t>30</a:t>
            </a:r>
            <a:r>
              <a:rPr lang="en-US" dirty="0"/>
              <a:t>’s to the 50’s from 2.5 to 4.5 millions in the US.</a:t>
            </a:r>
          </a:p>
          <a:p>
            <a:endParaRPr lang="en-US" dirty="0"/>
          </a:p>
          <a:p>
            <a:endParaRPr lang="en-US" dirty="0"/>
          </a:p>
        </p:txBody>
      </p:sp>
      <p:pic>
        <p:nvPicPr>
          <p:cNvPr id="4" name="Picture 3" descr="images-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0200" y="2628373"/>
            <a:ext cx="2463800" cy="3289300"/>
          </a:xfrm>
          <a:prstGeom prst="rect">
            <a:avLst/>
          </a:prstGeom>
        </p:spPr>
      </p:pic>
    </p:spTree>
    <p:extLst>
      <p:ext uri="{BB962C8B-B14F-4D97-AF65-F5344CB8AC3E}">
        <p14:creationId xmlns:p14="http://schemas.microsoft.com/office/powerpoint/2010/main" val="208063652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a:t>
            </a:r>
            <a:r>
              <a:rPr lang="en-US" smtClean="0"/>
              <a:t>to backlash</a:t>
            </a:r>
            <a:endParaRPr lang="en-US"/>
          </a:p>
        </p:txBody>
      </p:sp>
      <p:sp>
        <p:nvSpPr>
          <p:cNvPr id="3" name="Content Placeholder 2"/>
          <p:cNvSpPr>
            <a:spLocks noGrp="1"/>
          </p:cNvSpPr>
          <p:nvPr>
            <p:ph idx="1"/>
          </p:nvPr>
        </p:nvSpPr>
        <p:spPr>
          <a:xfrm>
            <a:off x="792162" y="1761565"/>
            <a:ext cx="7570787" cy="5272798"/>
          </a:xfrm>
        </p:spPr>
        <p:txBody>
          <a:bodyPr>
            <a:normAutofit fontScale="85000" lnSpcReduction="20000"/>
          </a:bodyPr>
          <a:lstStyle/>
          <a:p>
            <a:r>
              <a:rPr lang="en-US" dirty="0"/>
              <a:t>Hospitals developed their own regime, not uniformity over the country. </a:t>
            </a:r>
          </a:p>
          <a:p>
            <a:r>
              <a:rPr lang="en-US" dirty="0"/>
              <a:t>They used barbiturates to sedate, opiates for pain and scopolamine to erase memory. </a:t>
            </a:r>
          </a:p>
          <a:p>
            <a:r>
              <a:rPr lang="en-US" dirty="0"/>
              <a:t>Start to backlash: some doctors started to protest for the side effects: more child retardation, death as result of induction, </a:t>
            </a:r>
            <a:r>
              <a:rPr lang="en-US" dirty="0" err="1"/>
              <a:t>apgar</a:t>
            </a:r>
            <a:r>
              <a:rPr lang="en-US" dirty="0"/>
              <a:t> had discovered already that medication crosses the placenta, practices inhumane for women, natural birth by Dick-Read (started on the 30’) but became known in women magazines in the 50’ and 60’ in the US. </a:t>
            </a:r>
          </a:p>
          <a:p>
            <a:r>
              <a:rPr lang="en-US" dirty="0"/>
              <a:t>Early 70’ women started to rebel to dangerous and unnecessary medical routines. They reclaimed birth. </a:t>
            </a:r>
          </a:p>
          <a:p>
            <a:endParaRPr lang="en-US" dirty="0"/>
          </a:p>
        </p:txBody>
      </p:sp>
    </p:spTree>
    <p:extLst>
      <p:ext uri="{BB962C8B-B14F-4D97-AF65-F5344CB8AC3E}">
        <p14:creationId xmlns:p14="http://schemas.microsoft.com/office/powerpoint/2010/main" val="252969562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162" y="40341"/>
            <a:ext cx="7815141" cy="1721224"/>
          </a:xfrm>
        </p:spPr>
        <p:txBody>
          <a:bodyPr/>
          <a:lstStyle/>
          <a:p>
            <a:r>
              <a:rPr lang="en-US" dirty="0" smtClean="0"/>
              <a:t>Natural Birth </a:t>
            </a:r>
            <a:br>
              <a:rPr lang="en-US" dirty="0" smtClean="0"/>
            </a:br>
            <a:r>
              <a:rPr lang="en-US" dirty="0" smtClean="0"/>
              <a:t>50</a:t>
            </a:r>
            <a:r>
              <a:rPr lang="en-US" dirty="0"/>
              <a:t>’s to 80’</a:t>
            </a:r>
            <a:br>
              <a:rPr lang="en-US" dirty="0"/>
            </a:br>
            <a:endParaRPr lang="en-US" dirty="0"/>
          </a:p>
        </p:txBody>
      </p:sp>
      <p:pic>
        <p:nvPicPr>
          <p:cNvPr id="4" name="Picture 3" descr="imag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0" y="1876796"/>
            <a:ext cx="2857500" cy="2857500"/>
          </a:xfrm>
          <a:prstGeom prst="rect">
            <a:avLst/>
          </a:prstGeom>
        </p:spPr>
      </p:pic>
      <p:sp>
        <p:nvSpPr>
          <p:cNvPr id="3" name="Content Placeholder 2"/>
          <p:cNvSpPr>
            <a:spLocks noGrp="1"/>
          </p:cNvSpPr>
          <p:nvPr>
            <p:ph idx="1"/>
          </p:nvPr>
        </p:nvSpPr>
        <p:spPr>
          <a:xfrm>
            <a:off x="0" y="1451215"/>
            <a:ext cx="6286500" cy="5562992"/>
          </a:xfrm>
        </p:spPr>
        <p:txBody>
          <a:bodyPr>
            <a:normAutofit fontScale="62500" lnSpcReduction="20000"/>
          </a:bodyPr>
          <a:lstStyle/>
          <a:p>
            <a:r>
              <a:rPr lang="en-US" dirty="0"/>
              <a:t>Ina May Middleton is one of the key figures. Her first birth was hospital (Demerol, spinal, forceps, episiotomy). She married Stephen Gaskin, teacher, and settled in </a:t>
            </a:r>
            <a:r>
              <a:rPr lang="en-US" dirty="0" err="1"/>
              <a:t>Tennesse</a:t>
            </a:r>
            <a:r>
              <a:rPr lang="en-US" dirty="0"/>
              <a:t> in a big land, the “Farm”. Famous Midwifery Center </a:t>
            </a:r>
            <a:endParaRPr lang="en-US" dirty="0" smtClean="0"/>
          </a:p>
          <a:p>
            <a:r>
              <a:rPr lang="en-US" dirty="0"/>
              <a:t>The question of authority and the dissatisfaction with medical profession grew through the years in 50’s and 60’s. </a:t>
            </a:r>
            <a:endParaRPr lang="en-US" dirty="0" smtClean="0"/>
          </a:p>
          <a:p>
            <a:r>
              <a:rPr lang="en-US" dirty="0"/>
              <a:t>Women movement demanded changes in hospital practices (nurses paid attention to machine not to laboring mothers). </a:t>
            </a:r>
          </a:p>
          <a:p>
            <a:r>
              <a:rPr lang="en-US" dirty="0"/>
              <a:t>By early 80’s birth reformers had achieved tangible success: like “personalized birth plans” with options of presence of siblings and partners at hospital birth, music, own pajamas, filming, dimmed lights, using birthing chair etc. Minimal offering was a private, cozy room to labor, deliver and recover (LDR room) with rooming in (keeping mother and baby together). Late 70’s father attended birth become universal. </a:t>
            </a:r>
            <a:endParaRPr lang="en-US" dirty="0" smtClean="0"/>
          </a:p>
          <a:p>
            <a:endParaRPr lang="en-US" dirty="0"/>
          </a:p>
          <a:p>
            <a:endParaRPr lang="en-US" dirty="0"/>
          </a:p>
        </p:txBody>
      </p:sp>
    </p:spTree>
    <p:extLst>
      <p:ext uri="{BB962C8B-B14F-4D97-AF65-F5344CB8AC3E}">
        <p14:creationId xmlns:p14="http://schemas.microsoft.com/office/powerpoint/2010/main" val="417765955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Dick-</a:t>
            </a:r>
            <a:r>
              <a:rPr lang="en-US" dirty="0" err="1" smtClean="0"/>
              <a:t>Read,Lamaze</a:t>
            </a:r>
            <a:r>
              <a:rPr lang="en-US" dirty="0" smtClean="0"/>
              <a:t> and Bradley</a:t>
            </a:r>
            <a:endParaRPr lang="en-US" dirty="0"/>
          </a:p>
        </p:txBody>
      </p:sp>
      <p:sp>
        <p:nvSpPr>
          <p:cNvPr id="3" name="Content Placeholder 2"/>
          <p:cNvSpPr>
            <a:spLocks noGrp="1"/>
          </p:cNvSpPr>
          <p:nvPr>
            <p:ph idx="1"/>
          </p:nvPr>
        </p:nvSpPr>
        <p:spPr>
          <a:xfrm>
            <a:off x="0" y="4539581"/>
            <a:ext cx="9144000" cy="2318419"/>
          </a:xfrm>
        </p:spPr>
        <p:txBody>
          <a:bodyPr>
            <a:normAutofit fontScale="77500" lnSpcReduction="20000"/>
          </a:bodyPr>
          <a:lstStyle/>
          <a:p>
            <a:r>
              <a:rPr lang="en-US" dirty="0" smtClean="0"/>
              <a:t>Lamaze </a:t>
            </a:r>
            <a:r>
              <a:rPr lang="en-US" dirty="0"/>
              <a:t>developed his method 15 years </a:t>
            </a:r>
            <a:r>
              <a:rPr lang="en-US" dirty="0" smtClean="0"/>
              <a:t>later, </a:t>
            </a:r>
            <a:r>
              <a:rPr lang="en-US" dirty="0"/>
              <a:t>Slow breathing during first stage and rapid breathing second stage, and panting during birth</a:t>
            </a:r>
            <a:r>
              <a:rPr lang="en-US" dirty="0" smtClean="0"/>
              <a:t>.</a:t>
            </a:r>
          </a:p>
          <a:p>
            <a:r>
              <a:rPr lang="en-US" dirty="0"/>
              <a:t>Robert </a:t>
            </a:r>
            <a:r>
              <a:rPr lang="en-US" b="1" dirty="0"/>
              <a:t>Bradley</a:t>
            </a:r>
            <a:r>
              <a:rPr lang="en-US" dirty="0"/>
              <a:t>, American obstetrician in Colorado developed the “Husband coached childbirth” . he taught men to help their wives relax through first stage contractions with soothing instructions and comforting mental imagery. </a:t>
            </a:r>
          </a:p>
          <a:p>
            <a:endParaRPr lang="en-US" dirty="0"/>
          </a:p>
          <a:p>
            <a:endParaRPr lang="en-US" dirty="0"/>
          </a:p>
          <a:p>
            <a:endParaRPr lang="en-US" dirty="0"/>
          </a:p>
          <a:p>
            <a:endParaRPr lang="en-US" dirty="0"/>
          </a:p>
        </p:txBody>
      </p:sp>
      <p:pic>
        <p:nvPicPr>
          <p:cNvPr id="4" name="Picture 3"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1500" y="1720224"/>
            <a:ext cx="3492500" cy="2324100"/>
          </a:xfrm>
          <a:prstGeom prst="rect">
            <a:avLst/>
          </a:prstGeom>
        </p:spPr>
      </p:pic>
      <p:sp>
        <p:nvSpPr>
          <p:cNvPr id="6" name="TextBox 5"/>
          <p:cNvSpPr txBox="1"/>
          <p:nvPr/>
        </p:nvSpPr>
        <p:spPr>
          <a:xfrm>
            <a:off x="0" y="1492594"/>
            <a:ext cx="5651500" cy="3046988"/>
          </a:xfrm>
          <a:prstGeom prst="rect">
            <a:avLst/>
          </a:prstGeom>
          <a:noFill/>
        </p:spPr>
        <p:txBody>
          <a:bodyPr wrap="square" rtlCol="0">
            <a:spAutoFit/>
          </a:bodyPr>
          <a:lstStyle/>
          <a:p>
            <a:r>
              <a:rPr lang="en-US" sz="2400" dirty="0"/>
              <a:t>Two obstetricians: </a:t>
            </a:r>
            <a:r>
              <a:rPr lang="en-US" sz="2400" b="1" dirty="0" err="1"/>
              <a:t>Grantly</a:t>
            </a:r>
            <a:r>
              <a:rPr lang="en-US" sz="2400" b="1" dirty="0"/>
              <a:t> Dick-Read</a:t>
            </a:r>
            <a:r>
              <a:rPr lang="en-US" sz="2400" dirty="0"/>
              <a:t> in England and </a:t>
            </a:r>
            <a:r>
              <a:rPr lang="en-US" sz="2400" b="1" dirty="0" err="1"/>
              <a:t>Fernand</a:t>
            </a:r>
            <a:r>
              <a:rPr lang="en-US" sz="2400" b="1" dirty="0"/>
              <a:t> Lamaze </a:t>
            </a:r>
            <a:r>
              <a:rPr lang="en-US" sz="2400" dirty="0"/>
              <a:t>in France support natural birth (from 40 and 50’s</a:t>
            </a:r>
            <a:r>
              <a:rPr lang="en-US" sz="2400" dirty="0" smtClean="0"/>
              <a:t>)</a:t>
            </a:r>
          </a:p>
          <a:p>
            <a:endParaRPr lang="en-US" sz="2400" dirty="0"/>
          </a:p>
          <a:p>
            <a:r>
              <a:rPr lang="en-US" sz="2400" dirty="0"/>
              <a:t>Dick-Read talks about the importance of cheering counsel, and no fear. </a:t>
            </a:r>
            <a:r>
              <a:rPr lang="en-US" sz="2400" dirty="0" smtClean="0"/>
              <a:t>developed </a:t>
            </a:r>
            <a:r>
              <a:rPr lang="en-US" sz="2400" dirty="0"/>
              <a:t>a method that included relaxation, breathing, squatting, pelvic rocking. </a:t>
            </a:r>
          </a:p>
        </p:txBody>
      </p:sp>
    </p:spTree>
    <p:extLst>
      <p:ext uri="{BB962C8B-B14F-4D97-AF65-F5344CB8AC3E}">
        <p14:creationId xmlns:p14="http://schemas.microsoft.com/office/powerpoint/2010/main" val="264713534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Backlash</a:t>
            </a:r>
            <a:r>
              <a:rPr lang="en-US" dirty="0"/>
              <a:t/>
            </a:r>
            <a:br>
              <a:rPr lang="en-US" dirty="0"/>
            </a:br>
            <a:endParaRPr lang="en-US" dirty="0"/>
          </a:p>
        </p:txBody>
      </p:sp>
      <p:sp>
        <p:nvSpPr>
          <p:cNvPr id="3" name="Content Placeholder 2"/>
          <p:cNvSpPr>
            <a:spLocks noGrp="1"/>
          </p:cNvSpPr>
          <p:nvPr>
            <p:ph idx="1"/>
          </p:nvPr>
        </p:nvSpPr>
        <p:spPr>
          <a:xfrm>
            <a:off x="792162" y="1452283"/>
            <a:ext cx="7570787" cy="5723170"/>
          </a:xfrm>
        </p:spPr>
        <p:txBody>
          <a:bodyPr>
            <a:normAutofit lnSpcReduction="10000"/>
          </a:bodyPr>
          <a:lstStyle/>
          <a:p>
            <a:r>
              <a:rPr lang="en-US" dirty="0" smtClean="0"/>
              <a:t>Painless </a:t>
            </a:r>
            <a:r>
              <a:rPr lang="en-US" dirty="0"/>
              <a:t>Childbirth by Lamaze… created unrealistic expectations of no pain at all… this brought </a:t>
            </a:r>
            <a:r>
              <a:rPr lang="en-US" dirty="0" smtClean="0"/>
              <a:t>disappointment </a:t>
            </a:r>
            <a:r>
              <a:rPr lang="en-US" dirty="0"/>
              <a:t>and ridicule.</a:t>
            </a:r>
          </a:p>
          <a:p>
            <a:r>
              <a:rPr lang="en-US" dirty="0"/>
              <a:t>The same magazines that said natural birth was beneficial in the 70’s, denounced it as unreasonably demanding and dangerous in the 90’s. </a:t>
            </a:r>
            <a:endParaRPr lang="en-US" dirty="0" smtClean="0"/>
          </a:p>
          <a:p>
            <a:r>
              <a:rPr lang="en-US" dirty="0"/>
              <a:t>Hospital took over childbirth education in the 80’s as ways to acclimate women to hospital protocols and treatments. Hospital would </a:t>
            </a:r>
            <a:r>
              <a:rPr lang="en-US" dirty="0" smtClean="0"/>
              <a:t>offered a </a:t>
            </a:r>
            <a:r>
              <a:rPr lang="en-US" dirty="0"/>
              <a:t>Lamaze approach </a:t>
            </a:r>
            <a:r>
              <a:rPr lang="en-US" dirty="0" smtClean="0"/>
              <a:t>that </a:t>
            </a:r>
            <a:r>
              <a:rPr lang="en-US" dirty="0"/>
              <a:t>supports the benefits of medication and medical protocols. </a:t>
            </a:r>
          </a:p>
          <a:p>
            <a:endParaRPr lang="en-US" dirty="0"/>
          </a:p>
          <a:p>
            <a:endParaRPr lang="en-US" dirty="0"/>
          </a:p>
        </p:txBody>
      </p:sp>
    </p:spTree>
    <p:extLst>
      <p:ext uri="{BB962C8B-B14F-4D97-AF65-F5344CB8AC3E}">
        <p14:creationId xmlns:p14="http://schemas.microsoft.com/office/powerpoint/2010/main" val="238708372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162" y="40341"/>
            <a:ext cx="7570787" cy="1148849"/>
          </a:xfrm>
        </p:spPr>
        <p:txBody>
          <a:bodyPr/>
          <a:lstStyle/>
          <a:p>
            <a:r>
              <a:rPr lang="en-US" dirty="0" smtClean="0"/>
              <a:t>Epidural Anesthesia</a:t>
            </a:r>
            <a:br>
              <a:rPr lang="en-US" dirty="0" smtClean="0"/>
            </a:br>
            <a:r>
              <a:rPr lang="en-US" sz="2400" dirty="0" smtClean="0"/>
              <a:t>Popularized in the 70</a:t>
            </a:r>
            <a:r>
              <a:rPr lang="en-US" sz="2400" dirty="0" smtClean="0"/>
              <a:t>’</a:t>
            </a:r>
            <a:r>
              <a:rPr lang="en-US" sz="2400" dirty="0" smtClean="0"/>
              <a:t>s- Preferred </a:t>
            </a:r>
            <a:r>
              <a:rPr lang="en-US" sz="2400" dirty="0" smtClean="0"/>
              <a:t>choice since the </a:t>
            </a:r>
            <a:r>
              <a:rPr lang="en-US" sz="2400" dirty="0" smtClean="0"/>
              <a:t>90</a:t>
            </a:r>
            <a:endParaRPr lang="en-US" dirty="0"/>
          </a:p>
        </p:txBody>
      </p:sp>
      <p:sp>
        <p:nvSpPr>
          <p:cNvPr id="3" name="Content Placeholder 2"/>
          <p:cNvSpPr>
            <a:spLocks noGrp="1"/>
          </p:cNvSpPr>
          <p:nvPr>
            <p:ph idx="1"/>
          </p:nvPr>
        </p:nvSpPr>
        <p:spPr>
          <a:xfrm>
            <a:off x="792163" y="1471371"/>
            <a:ext cx="5697537" cy="5038942"/>
          </a:xfrm>
        </p:spPr>
        <p:txBody>
          <a:bodyPr>
            <a:normAutofit lnSpcReduction="10000"/>
          </a:bodyPr>
          <a:lstStyle/>
          <a:p>
            <a:pPr marL="0" indent="0">
              <a:buNone/>
            </a:pPr>
            <a:r>
              <a:rPr lang="en-US" dirty="0" smtClean="0"/>
              <a:t>*A hollow needle and a flexible catheter is inserted in between the spinal cords outer membrane and the spinal column (within the lower or middle back). The needle is then removed and the catheter stays to provide constant anesthesia. </a:t>
            </a:r>
          </a:p>
          <a:p>
            <a:pPr marL="0" indent="0">
              <a:buNone/>
            </a:pPr>
            <a:r>
              <a:rPr lang="en-US" dirty="0" smtClean="0"/>
              <a:t>* Local anesthesia such as bupivacaine or </a:t>
            </a:r>
            <a:r>
              <a:rPr lang="en-US" dirty="0" err="1" smtClean="0"/>
              <a:t>lidocaine</a:t>
            </a:r>
            <a:r>
              <a:rPr lang="en-US" dirty="0" smtClean="0"/>
              <a:t>. Often combined with opioids like fentanyl and </a:t>
            </a:r>
            <a:r>
              <a:rPr lang="en-US" dirty="0" err="1" smtClean="0"/>
              <a:t>sufentanil</a:t>
            </a:r>
            <a:r>
              <a:rPr lang="en-US" dirty="0" smtClean="0"/>
              <a:t> to decrease the dose of local anesthetic.</a:t>
            </a:r>
          </a:p>
        </p:txBody>
      </p:sp>
      <p:pic>
        <p:nvPicPr>
          <p:cNvPr id="4" name="Picture 3"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9700" y="2853909"/>
            <a:ext cx="2654300" cy="2032000"/>
          </a:xfrm>
          <a:prstGeom prst="rect">
            <a:avLst/>
          </a:prstGeom>
        </p:spPr>
      </p:pic>
    </p:spTree>
    <p:extLst>
      <p:ext uri="{BB962C8B-B14F-4D97-AF65-F5344CB8AC3E}">
        <p14:creationId xmlns:p14="http://schemas.microsoft.com/office/powerpoint/2010/main" val="237702119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Ether and Chloroform</a:t>
            </a:r>
            <a:endParaRPr lang="en-US" dirty="0"/>
          </a:p>
        </p:txBody>
      </p:sp>
      <p:pic>
        <p:nvPicPr>
          <p:cNvPr id="4" name="Content Placeholder 3"/>
          <p:cNvPicPr>
            <a:picLocks noGrp="1" noChangeAspect="1"/>
          </p:cNvPicPr>
          <p:nvPr>
            <p:ph idx="1"/>
          </p:nvPr>
        </p:nvPicPr>
        <p:blipFill>
          <a:blip r:embed="rId2"/>
          <a:srcRect t="13525" b="13525"/>
          <a:stretch>
            <a:fillRect/>
          </a:stretch>
        </p:blipFill>
        <p:spPr/>
      </p:pic>
    </p:spTree>
    <p:extLst>
      <p:ext uri="{BB962C8B-B14F-4D97-AF65-F5344CB8AC3E}">
        <p14:creationId xmlns:p14="http://schemas.microsoft.com/office/powerpoint/2010/main" val="278401239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Cascade of interventions</a:t>
            </a:r>
            <a:endParaRPr lang="en-US" dirty="0"/>
          </a:p>
        </p:txBody>
      </p:sp>
      <p:sp>
        <p:nvSpPr>
          <p:cNvPr id="3" name="Content Placeholder 2"/>
          <p:cNvSpPr>
            <a:spLocks noGrp="1"/>
          </p:cNvSpPr>
          <p:nvPr>
            <p:ph idx="1"/>
          </p:nvPr>
        </p:nvSpPr>
        <p:spPr>
          <a:xfrm>
            <a:off x="792162" y="1761565"/>
            <a:ext cx="7570787" cy="5096435"/>
          </a:xfrm>
        </p:spPr>
        <p:txBody>
          <a:bodyPr>
            <a:normAutofit fontScale="92500" lnSpcReduction="10000"/>
          </a:bodyPr>
          <a:lstStyle/>
          <a:p>
            <a:r>
              <a:rPr lang="en-US" dirty="0" smtClean="0"/>
              <a:t>*Choice </a:t>
            </a:r>
            <a:r>
              <a:rPr lang="en-US" dirty="0"/>
              <a:t>at birth is not really choice anymore since nurses are not used to deliver natural births. So choice nowadays is acceptance or rejection of three routine treatments: labor induction, epidural anesthesia and cesarean section. </a:t>
            </a:r>
            <a:endParaRPr lang="en-US" dirty="0" smtClean="0"/>
          </a:p>
          <a:p>
            <a:r>
              <a:rPr lang="en-US" dirty="0"/>
              <a:t>In a single generation the predominant portrayal of ideal birth had gone from invigorating, spontaneous, fully felt event to a carefully scheduled, fully numbed, non taxing event. Epidural anesthesia is the norm. </a:t>
            </a:r>
          </a:p>
          <a:p>
            <a:r>
              <a:rPr lang="en-US" dirty="0"/>
              <a:t>Young women glorify anesthesia like their grandmothers</a:t>
            </a:r>
            <a:r>
              <a:rPr lang="en-US" dirty="0" smtClean="0"/>
              <a:t>. Fear of pain.</a:t>
            </a:r>
            <a:endParaRPr lang="en-US" dirty="0"/>
          </a:p>
          <a:p>
            <a:endParaRPr lang="en-US" dirty="0"/>
          </a:p>
          <a:p>
            <a:endParaRPr lang="en-US" dirty="0"/>
          </a:p>
        </p:txBody>
      </p:sp>
    </p:spTree>
    <p:extLst>
      <p:ext uri="{BB962C8B-B14F-4D97-AF65-F5344CB8AC3E}">
        <p14:creationId xmlns:p14="http://schemas.microsoft.com/office/powerpoint/2010/main" val="238972605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Correlation </a:t>
            </a:r>
            <a:r>
              <a:rPr lang="en-US" sz="2800" dirty="0" smtClean="0"/>
              <a:t>drugs at </a:t>
            </a:r>
            <a:r>
              <a:rPr lang="en-US" sz="2800" dirty="0"/>
              <a:t>birth </a:t>
            </a:r>
            <a:r>
              <a:rPr lang="en-US" sz="2800" dirty="0" smtClean="0"/>
              <a:t>and later </a:t>
            </a:r>
            <a:r>
              <a:rPr lang="en-US" sz="2800" dirty="0"/>
              <a:t>on in </a:t>
            </a:r>
            <a:r>
              <a:rPr lang="en-US" sz="2800" dirty="0" smtClean="0"/>
              <a:t>life</a:t>
            </a:r>
            <a:br>
              <a:rPr lang="en-US" sz="2800" dirty="0" smtClean="0"/>
            </a:br>
            <a:r>
              <a:rPr lang="en-US" sz="2800" dirty="0" smtClean="0"/>
              <a:t>Case </a:t>
            </a:r>
            <a:r>
              <a:rPr lang="en-US" sz="2800" dirty="0"/>
              <a:t>Study </a:t>
            </a:r>
            <a:r>
              <a:rPr lang="en-US" sz="2800" dirty="0" err="1"/>
              <a:t>Karolinska</a:t>
            </a:r>
            <a:r>
              <a:rPr lang="en-US" sz="2800" dirty="0"/>
              <a:t> Institute</a:t>
            </a:r>
          </a:p>
        </p:txBody>
      </p:sp>
      <p:sp>
        <p:nvSpPr>
          <p:cNvPr id="3" name="Content Placeholder 2"/>
          <p:cNvSpPr>
            <a:spLocks noGrp="1"/>
          </p:cNvSpPr>
          <p:nvPr>
            <p:ph idx="1"/>
          </p:nvPr>
        </p:nvSpPr>
        <p:spPr/>
        <p:txBody>
          <a:bodyPr>
            <a:normAutofit fontScale="70000" lnSpcReduction="20000"/>
          </a:bodyPr>
          <a:lstStyle/>
          <a:p>
            <a:r>
              <a:rPr lang="en-US" dirty="0"/>
              <a:t>In a well-designed case control study at the </a:t>
            </a:r>
            <a:r>
              <a:rPr lang="en-US" dirty="0" err="1"/>
              <a:t>Karolinska</a:t>
            </a:r>
            <a:r>
              <a:rPr lang="en-US" dirty="0"/>
              <a:t> Institute in Stockholm in 1990, researchers compared children exposed to pain relieving drugs in </a:t>
            </a:r>
            <a:r>
              <a:rPr lang="en-US" dirty="0" err="1"/>
              <a:t>labour</a:t>
            </a:r>
            <a:r>
              <a:rPr lang="en-US" dirty="0"/>
              <a:t> with those who were not and discovered an increased risk of drug addiction later in life (Jacobson et al., 1990).</a:t>
            </a:r>
          </a:p>
          <a:p>
            <a:r>
              <a:rPr lang="en-US" dirty="0"/>
              <a:t> In 1988 they showed that when nitrous oxide was given to the mother the child was five and a half times more likely to become an amphetamine addict than a brother or sister born to the same parents.</a:t>
            </a:r>
          </a:p>
          <a:p>
            <a:r>
              <a:rPr lang="en-US" dirty="0"/>
              <a:t> In their paper in the British Medical Journal(1990), patients who had died from opiate addiction were compared with brothers and sisters; the researchers found that if the mothers had been given opiates or barbiturates or larger doses of nitrous oxide the risk of opiate addiction to the child in later life was increased 4.7 times.</a:t>
            </a:r>
          </a:p>
          <a:p>
            <a:endParaRPr lang="en-US" dirty="0"/>
          </a:p>
        </p:txBody>
      </p:sp>
    </p:spTree>
    <p:extLst>
      <p:ext uri="{BB962C8B-B14F-4D97-AF65-F5344CB8AC3E}">
        <p14:creationId xmlns:p14="http://schemas.microsoft.com/office/powerpoint/2010/main" val="1234987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 In a further study, researchers discovered that the risk of drug addiction was related to the hospital in which they were born. In other words, the likelihood of a child developing drug addiction in later life depended on the </a:t>
            </a:r>
            <a:r>
              <a:rPr lang="en-US" dirty="0" err="1"/>
              <a:t>labour</a:t>
            </a:r>
            <a:r>
              <a:rPr lang="en-US" dirty="0"/>
              <a:t> ward policies of the hospital the mother chose for the birth, </a:t>
            </a:r>
          </a:p>
          <a:p>
            <a:r>
              <a:rPr lang="en-US" dirty="0"/>
              <a:t> "For the amphetamine addicts, hospital of birth was found to be an important risk factor even after controlling for residential area" (Nyberg, 1993). </a:t>
            </a:r>
          </a:p>
          <a:p>
            <a:r>
              <a:rPr lang="en-US" dirty="0"/>
              <a:t>Jacobson and Nyberg’s research suggests that the use of opiates, barbiturates and nitrous oxide in </a:t>
            </a:r>
            <a:r>
              <a:rPr lang="en-US" dirty="0" err="1"/>
              <a:t>labour</a:t>
            </a:r>
            <a:r>
              <a:rPr lang="en-US" dirty="0"/>
              <a:t> causes imprinting in the babies, and we are now reaping the whirlwind.</a:t>
            </a:r>
          </a:p>
          <a:p>
            <a:endParaRPr lang="en-US" dirty="0"/>
          </a:p>
        </p:txBody>
      </p:sp>
    </p:spTree>
    <p:extLst>
      <p:ext uri="{BB962C8B-B14F-4D97-AF65-F5344CB8AC3E}">
        <p14:creationId xmlns:p14="http://schemas.microsoft.com/office/powerpoint/2010/main" val="1492735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1840’s to the end of the 19</a:t>
            </a:r>
            <a:r>
              <a:rPr lang="en-US" baseline="30000" dirty="0" smtClean="0"/>
              <a:t>th</a:t>
            </a:r>
            <a:r>
              <a:rPr lang="en-US" dirty="0" smtClean="0"/>
              <a:t> century</a:t>
            </a:r>
            <a:endParaRPr lang="en-US" dirty="0"/>
          </a:p>
        </p:txBody>
      </p:sp>
      <p:sp>
        <p:nvSpPr>
          <p:cNvPr id="3" name="Content Placeholder 2"/>
          <p:cNvSpPr>
            <a:spLocks noGrp="1"/>
          </p:cNvSpPr>
          <p:nvPr>
            <p:ph idx="1"/>
          </p:nvPr>
        </p:nvSpPr>
        <p:spPr>
          <a:xfrm>
            <a:off x="0" y="1612461"/>
            <a:ext cx="6337301" cy="5245539"/>
          </a:xfrm>
        </p:spPr>
        <p:txBody>
          <a:bodyPr>
            <a:normAutofit fontScale="92500" lnSpcReduction="20000"/>
          </a:bodyPr>
          <a:lstStyle/>
          <a:p>
            <a:r>
              <a:rPr lang="en-US" dirty="0"/>
              <a:t>Moved from social birth (support by women) to physician attended birth at home </a:t>
            </a:r>
            <a:endParaRPr lang="en-US" dirty="0" smtClean="0"/>
          </a:p>
          <a:p>
            <a:r>
              <a:rPr lang="en-US" dirty="0"/>
              <a:t>Doctors only attended difficult </a:t>
            </a:r>
            <a:r>
              <a:rPr lang="en-US" dirty="0" smtClean="0"/>
              <a:t>births called by midwives : difficult labors </a:t>
            </a:r>
            <a:r>
              <a:rPr lang="en-US" dirty="0"/>
              <a:t>were very fearful </a:t>
            </a:r>
            <a:endParaRPr lang="en-US" dirty="0" smtClean="0"/>
          </a:p>
          <a:p>
            <a:r>
              <a:rPr lang="en-US" dirty="0"/>
              <a:t>First used ether (produced lethargy, vomiting, hysteria). Simpson in Scotland found chloroform had less side effects, administered to queen </a:t>
            </a:r>
            <a:r>
              <a:rPr lang="en-US" dirty="0" smtClean="0"/>
              <a:t>Victoria </a:t>
            </a:r>
            <a:r>
              <a:rPr lang="en-US" dirty="0"/>
              <a:t>in her 8</a:t>
            </a:r>
            <a:r>
              <a:rPr lang="en-US" baseline="30000" dirty="0"/>
              <a:t>th</a:t>
            </a:r>
            <a:r>
              <a:rPr lang="en-US" dirty="0"/>
              <a:t> birth in 1853</a:t>
            </a:r>
            <a:r>
              <a:rPr lang="en-US" dirty="0" smtClean="0"/>
              <a:t>.</a:t>
            </a:r>
          </a:p>
          <a:p>
            <a:r>
              <a:rPr lang="en-US" dirty="0"/>
              <a:t>First was used for high society, but later on extended to charity hospitals. </a:t>
            </a:r>
            <a:endParaRPr lang="en-US" dirty="0" smtClean="0"/>
          </a:p>
          <a:p>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6337301" y="2043746"/>
            <a:ext cx="2806700" cy="3797300"/>
          </a:xfrm>
          <a:prstGeom prst="rect">
            <a:avLst/>
          </a:prstGeom>
          <a:noFill/>
          <a:ln>
            <a:noFill/>
          </a:ln>
        </p:spPr>
      </p:pic>
    </p:spTree>
    <p:extLst>
      <p:ext uri="{BB962C8B-B14F-4D97-AF65-F5344CB8AC3E}">
        <p14:creationId xmlns:p14="http://schemas.microsoft.com/office/powerpoint/2010/main" val="37648381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they were used</a:t>
            </a:r>
            <a:endParaRPr lang="en-US" dirty="0"/>
          </a:p>
        </p:txBody>
      </p:sp>
      <p:sp>
        <p:nvSpPr>
          <p:cNvPr id="3" name="Content Placeholder 2"/>
          <p:cNvSpPr>
            <a:spLocks noGrp="1"/>
          </p:cNvSpPr>
          <p:nvPr>
            <p:ph idx="1"/>
          </p:nvPr>
        </p:nvSpPr>
        <p:spPr>
          <a:xfrm>
            <a:off x="792162" y="1761565"/>
            <a:ext cx="7570787" cy="5096435"/>
          </a:xfrm>
        </p:spPr>
        <p:txBody>
          <a:bodyPr>
            <a:normAutofit fontScale="92500"/>
          </a:bodyPr>
          <a:lstStyle/>
          <a:p>
            <a:r>
              <a:rPr lang="en-US" dirty="0"/>
              <a:t>Mostly used in second stage labor since in the first part of labor would induce too much lethargy and weakened contractions.</a:t>
            </a:r>
          </a:p>
          <a:p>
            <a:r>
              <a:rPr lang="en-US" dirty="0"/>
              <a:t>Doctors had the perception that second stage (pushing) was extremely painful that is why they medicated it but women often report that they don’t feel it so much, behavior is </a:t>
            </a:r>
            <a:r>
              <a:rPr lang="en-US" dirty="0" smtClean="0"/>
              <a:t>involuntary. </a:t>
            </a:r>
          </a:p>
          <a:p>
            <a:r>
              <a:rPr lang="en-US" dirty="0"/>
              <a:t>Reports by </a:t>
            </a:r>
            <a:r>
              <a:rPr lang="en-US" dirty="0" smtClean="0"/>
              <a:t>women using ether and chloroform </a:t>
            </a:r>
            <a:r>
              <a:rPr lang="en-US" dirty="0"/>
              <a:t>how heavenly it </a:t>
            </a:r>
            <a:r>
              <a:rPr lang="en-US" dirty="0" smtClean="0"/>
              <a:t>felt, </a:t>
            </a:r>
            <a:r>
              <a:rPr lang="en-US" dirty="0"/>
              <a:t>no pain etc. Women asked for </a:t>
            </a:r>
            <a:r>
              <a:rPr lang="en-US" dirty="0" smtClean="0"/>
              <a:t>them </a:t>
            </a:r>
            <a:r>
              <a:rPr lang="en-US" dirty="0"/>
              <a:t>and if doctors wouldn’t provide they went to other doctors. </a:t>
            </a:r>
          </a:p>
          <a:p>
            <a:endParaRPr lang="en-US" dirty="0"/>
          </a:p>
        </p:txBody>
      </p:sp>
    </p:spTree>
    <p:extLst>
      <p:ext uri="{BB962C8B-B14F-4D97-AF65-F5344CB8AC3E}">
        <p14:creationId xmlns:p14="http://schemas.microsoft.com/office/powerpoint/2010/main" val="40772055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 effects</a:t>
            </a:r>
            <a:endParaRPr lang="en-US" dirty="0"/>
          </a:p>
        </p:txBody>
      </p:sp>
      <p:sp>
        <p:nvSpPr>
          <p:cNvPr id="3" name="Content Placeholder 2"/>
          <p:cNvSpPr>
            <a:spLocks noGrp="1"/>
          </p:cNvSpPr>
          <p:nvPr>
            <p:ph idx="1"/>
          </p:nvPr>
        </p:nvSpPr>
        <p:spPr>
          <a:xfrm>
            <a:off x="792162" y="1761565"/>
            <a:ext cx="7570787" cy="5096435"/>
          </a:xfrm>
        </p:spPr>
        <p:txBody>
          <a:bodyPr>
            <a:normAutofit fontScale="92500" lnSpcReduction="10000"/>
          </a:bodyPr>
          <a:lstStyle/>
          <a:p>
            <a:r>
              <a:rPr lang="en-US" dirty="0"/>
              <a:t>Side effects of chloroform: patients preferred chloroform because it acted more quickly, they needed less, it was cheaper, smell didn’t linger, irritated less the throat and lungs. Later evidence of causing liver damage and sudden death. Later discovered also causing postpartum hemorrhage, diminished contractions, increased need of use of </a:t>
            </a:r>
            <a:r>
              <a:rPr lang="en-US" dirty="0" smtClean="0"/>
              <a:t>forceps, </a:t>
            </a:r>
            <a:r>
              <a:rPr lang="en-US" dirty="0"/>
              <a:t>weakening the heart. Only needed a handkerchief. </a:t>
            </a:r>
          </a:p>
          <a:p>
            <a:r>
              <a:rPr lang="en-US" dirty="0"/>
              <a:t>Side effects of ether: hemorrhage, irritate lungs, damage kidney, slow contractions, asphyxiate the baby . </a:t>
            </a:r>
            <a:r>
              <a:rPr lang="en-US" dirty="0" smtClean="0"/>
              <a:t>Ether </a:t>
            </a:r>
            <a:r>
              <a:rPr lang="en-US" dirty="0"/>
              <a:t>required equipment. </a:t>
            </a:r>
          </a:p>
          <a:p>
            <a:endParaRPr lang="en-US" dirty="0"/>
          </a:p>
        </p:txBody>
      </p:sp>
    </p:spTree>
    <p:extLst>
      <p:ext uri="{BB962C8B-B14F-4D97-AF65-F5344CB8AC3E}">
        <p14:creationId xmlns:p14="http://schemas.microsoft.com/office/powerpoint/2010/main" val="133451199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162" y="-483738"/>
            <a:ext cx="7570787" cy="2245303"/>
          </a:xfrm>
        </p:spPr>
        <p:txBody>
          <a:bodyPr/>
          <a:lstStyle/>
          <a:p>
            <a:r>
              <a:rPr lang="en-US" dirty="0" smtClean="0"/>
              <a:t>Twilight sleep: 1900’ to 1930’</a:t>
            </a:r>
            <a:endParaRPr lang="en-US" dirty="0"/>
          </a:p>
        </p:txBody>
      </p:sp>
      <p:pic>
        <p:nvPicPr>
          <p:cNvPr id="4" name="Content Placeholder 3"/>
          <p:cNvPicPr>
            <a:picLocks noGrp="1" noChangeAspect="1"/>
          </p:cNvPicPr>
          <p:nvPr>
            <p:ph idx="1"/>
          </p:nvPr>
        </p:nvPicPr>
        <p:blipFill>
          <a:blip r:embed="rId2"/>
          <a:srcRect t="11333" b="11333"/>
          <a:stretch>
            <a:fillRect/>
          </a:stretch>
        </p:blipFill>
        <p:spPr/>
      </p:pic>
    </p:spTree>
    <p:extLst>
      <p:ext uri="{BB962C8B-B14F-4D97-AF65-F5344CB8AC3E}">
        <p14:creationId xmlns:p14="http://schemas.microsoft.com/office/powerpoint/2010/main" val="279334996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Scapolamine</a:t>
            </a:r>
            <a:r>
              <a:rPr lang="en-US" dirty="0" smtClean="0"/>
              <a:t> and morphine</a:t>
            </a:r>
            <a:endParaRPr lang="en-US" dirty="0"/>
          </a:p>
        </p:txBody>
      </p:sp>
      <p:sp>
        <p:nvSpPr>
          <p:cNvPr id="3" name="Content Placeholder 2"/>
          <p:cNvSpPr>
            <a:spLocks noGrp="1"/>
          </p:cNvSpPr>
          <p:nvPr>
            <p:ph idx="1"/>
          </p:nvPr>
        </p:nvSpPr>
        <p:spPr>
          <a:xfrm>
            <a:off x="112890" y="1761565"/>
            <a:ext cx="5094109" cy="5096435"/>
          </a:xfrm>
        </p:spPr>
        <p:txBody>
          <a:bodyPr>
            <a:normAutofit fontScale="85000" lnSpcReduction="20000"/>
          </a:bodyPr>
          <a:lstStyle/>
          <a:p>
            <a:r>
              <a:rPr lang="en-US" dirty="0" smtClean="0"/>
              <a:t>Combination of scopolamine (amnesic) and morphine (narcotic/ opiate, for pain).</a:t>
            </a:r>
            <a:r>
              <a:rPr lang="en-US" dirty="0"/>
              <a:t> </a:t>
            </a:r>
            <a:r>
              <a:rPr lang="en-US" dirty="0" smtClean="0"/>
              <a:t>First injection often only morphine. Memory </a:t>
            </a:r>
            <a:r>
              <a:rPr lang="en-US" dirty="0"/>
              <a:t>test for further </a:t>
            </a:r>
            <a:r>
              <a:rPr lang="en-US" dirty="0" smtClean="0"/>
              <a:t>injections.</a:t>
            </a:r>
          </a:p>
          <a:p>
            <a:r>
              <a:rPr lang="en-US" dirty="0" smtClean="0"/>
              <a:t>First used in 1902 in Freiburg, Germany. Attentive nurses and doctors, babies away from 10 pm on to 10 am. Wet nurses if needed. High class. </a:t>
            </a:r>
            <a:r>
              <a:rPr lang="en-US" dirty="0"/>
              <a:t>Physicians </a:t>
            </a:r>
            <a:r>
              <a:rPr lang="en-US" dirty="0" smtClean="0"/>
              <a:t>thought </a:t>
            </a:r>
            <a:r>
              <a:rPr lang="en-US" dirty="0"/>
              <a:t>refined women could not withstand labor pain. </a:t>
            </a:r>
            <a:endParaRPr lang="en-US" dirty="0" smtClean="0"/>
          </a:p>
          <a:p>
            <a:r>
              <a:rPr lang="en-US" dirty="0" smtClean="0"/>
              <a:t>Women will feel pain but will not remember it.</a:t>
            </a:r>
            <a:endParaRPr lang="en-US" dirty="0"/>
          </a:p>
          <a:p>
            <a:endParaRPr lang="en-US" dirty="0"/>
          </a:p>
        </p:txBody>
      </p:sp>
      <p:pic>
        <p:nvPicPr>
          <p:cNvPr id="7" name="Picture 6"/>
          <p:cNvPicPr>
            <a:picLocks noChangeAspect="1"/>
          </p:cNvPicPr>
          <p:nvPr/>
        </p:nvPicPr>
        <p:blipFill>
          <a:blip r:embed="rId2"/>
          <a:stretch>
            <a:fillRect/>
          </a:stretch>
        </p:blipFill>
        <p:spPr>
          <a:xfrm>
            <a:off x="5206999" y="2483555"/>
            <a:ext cx="3937002" cy="2986409"/>
          </a:xfrm>
          <a:prstGeom prst="rect">
            <a:avLst/>
          </a:prstGeom>
        </p:spPr>
      </p:pic>
    </p:spTree>
    <p:extLst>
      <p:ext uri="{BB962C8B-B14F-4D97-AF65-F5344CB8AC3E}">
        <p14:creationId xmlns:p14="http://schemas.microsoft.com/office/powerpoint/2010/main" val="353311871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Unpleasant side effects</a:t>
            </a:r>
            <a:endParaRPr lang="en-US" dirty="0"/>
          </a:p>
        </p:txBody>
      </p:sp>
      <p:sp>
        <p:nvSpPr>
          <p:cNvPr id="3" name="Content Placeholder 2"/>
          <p:cNvSpPr>
            <a:spLocks noGrp="1"/>
          </p:cNvSpPr>
          <p:nvPr>
            <p:ph idx="1"/>
          </p:nvPr>
        </p:nvSpPr>
        <p:spPr>
          <a:xfrm>
            <a:off x="1" y="1672929"/>
            <a:ext cx="5785235" cy="5185072"/>
          </a:xfrm>
        </p:spPr>
        <p:txBody>
          <a:bodyPr>
            <a:normAutofit fontScale="92500" lnSpcReduction="20000"/>
          </a:bodyPr>
          <a:lstStyle/>
          <a:p>
            <a:r>
              <a:rPr lang="en-US" dirty="0" smtClean="0"/>
              <a:t>Prolonged </a:t>
            </a:r>
            <a:r>
              <a:rPr lang="en-US" dirty="0"/>
              <a:t>labor, slowed </a:t>
            </a:r>
            <a:r>
              <a:rPr lang="en-US" dirty="0" smtClean="0"/>
              <a:t>pulse and uterine </a:t>
            </a:r>
            <a:r>
              <a:rPr lang="en-US" smtClean="0"/>
              <a:t>contractions, headaches </a:t>
            </a:r>
            <a:r>
              <a:rPr lang="en-US" dirty="0" smtClean="0"/>
              <a:t>for days, </a:t>
            </a:r>
            <a:r>
              <a:rPr lang="en-US" dirty="0"/>
              <a:t>dry throat, </a:t>
            </a:r>
            <a:r>
              <a:rPr lang="en-US" dirty="0" smtClean="0"/>
              <a:t>more use of forceps and hemorrhages</a:t>
            </a:r>
            <a:r>
              <a:rPr lang="en-US" smtClean="0"/>
              <a:t>;  </a:t>
            </a:r>
            <a:r>
              <a:rPr lang="en-US" dirty="0"/>
              <a:t>decreased respiration for baby, babies blue </a:t>
            </a:r>
            <a:r>
              <a:rPr lang="en-US"/>
              <a:t>after </a:t>
            </a:r>
            <a:r>
              <a:rPr lang="en-US" smtClean="0"/>
              <a:t>birth;  </a:t>
            </a:r>
            <a:r>
              <a:rPr lang="en-US" dirty="0" smtClean="0"/>
              <a:t>restlessness </a:t>
            </a:r>
            <a:r>
              <a:rPr lang="en-US" dirty="0"/>
              <a:t>and delirium, even violence</a:t>
            </a:r>
            <a:r>
              <a:rPr lang="en-US" dirty="0" smtClean="0"/>
              <a:t>.</a:t>
            </a:r>
          </a:p>
          <a:p>
            <a:r>
              <a:rPr lang="en-US" dirty="0"/>
              <a:t>Most patients were submissive but some were yelling, bolting and moving like caged animals. They built canvas cages</a:t>
            </a:r>
            <a:r>
              <a:rPr lang="en-US" dirty="0" smtClean="0"/>
              <a:t>. Amnesia no need for comfort and companionship. Isolation, easy to ignore suffering.</a:t>
            </a:r>
            <a:endParaRPr lang="en-US" dirty="0"/>
          </a:p>
          <a:p>
            <a:r>
              <a:rPr lang="en-US" dirty="0" smtClean="0"/>
              <a:t> </a:t>
            </a:r>
            <a:endParaRPr lang="en-US" dirty="0"/>
          </a:p>
          <a:p>
            <a:endParaRPr lang="en-US" dirty="0"/>
          </a:p>
        </p:txBody>
      </p:sp>
      <p:pic>
        <p:nvPicPr>
          <p:cNvPr id="4" name="Picture 3"/>
          <p:cNvPicPr>
            <a:picLocks noChangeAspect="1"/>
          </p:cNvPicPr>
          <p:nvPr/>
        </p:nvPicPr>
        <p:blipFill>
          <a:blip r:embed="rId2"/>
          <a:stretch>
            <a:fillRect/>
          </a:stretch>
        </p:blipFill>
        <p:spPr>
          <a:xfrm>
            <a:off x="5943600" y="1452282"/>
            <a:ext cx="3200400" cy="2540000"/>
          </a:xfrm>
          <a:prstGeom prst="rect">
            <a:avLst/>
          </a:prstGeom>
        </p:spPr>
      </p:pic>
      <p:pic>
        <p:nvPicPr>
          <p:cNvPr id="5" name="Picture 4"/>
          <p:cNvPicPr>
            <a:picLocks noChangeAspect="1"/>
          </p:cNvPicPr>
          <p:nvPr/>
        </p:nvPicPr>
        <p:blipFill>
          <a:blip r:embed="rId3"/>
          <a:stretch>
            <a:fillRect/>
          </a:stretch>
        </p:blipFill>
        <p:spPr>
          <a:xfrm>
            <a:off x="5898624" y="4156754"/>
            <a:ext cx="3245376" cy="2540000"/>
          </a:xfrm>
          <a:prstGeom prst="rect">
            <a:avLst/>
          </a:prstGeom>
        </p:spPr>
      </p:pic>
    </p:spTree>
    <p:extLst>
      <p:ext uri="{BB962C8B-B14F-4D97-AF65-F5344CB8AC3E}">
        <p14:creationId xmlns:p14="http://schemas.microsoft.com/office/powerpoint/2010/main" val="149645584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became popular</a:t>
            </a:r>
            <a:endParaRPr lang="en-US" dirty="0"/>
          </a:p>
        </p:txBody>
      </p:sp>
      <p:sp>
        <p:nvSpPr>
          <p:cNvPr id="3" name="Content Placeholder 2"/>
          <p:cNvSpPr>
            <a:spLocks noGrp="1"/>
          </p:cNvSpPr>
          <p:nvPr>
            <p:ph idx="1"/>
          </p:nvPr>
        </p:nvSpPr>
        <p:spPr>
          <a:xfrm>
            <a:off x="792162" y="1310126"/>
            <a:ext cx="7570787" cy="5660764"/>
          </a:xfrm>
        </p:spPr>
        <p:txBody>
          <a:bodyPr>
            <a:normAutofit fontScale="70000" lnSpcReduction="20000"/>
          </a:bodyPr>
          <a:lstStyle/>
          <a:p>
            <a:r>
              <a:rPr lang="en-US" dirty="0"/>
              <a:t>American physicians rejected it at first. But women’s magazines presented to the public as the best new discovery so doctors had to reevaluate. </a:t>
            </a:r>
          </a:p>
          <a:p>
            <a:r>
              <a:rPr lang="en-US" dirty="0"/>
              <a:t>It didn’t have the unpleasantness of ether or chloroform: no odor, no mask, no suffocating feeling, stupor.</a:t>
            </a:r>
          </a:p>
          <a:p>
            <a:r>
              <a:rPr lang="en-US" dirty="0"/>
              <a:t>Instead the whole birth was a blank. </a:t>
            </a:r>
            <a:r>
              <a:rPr lang="en-US" dirty="0" smtClean="0"/>
              <a:t>They </a:t>
            </a:r>
            <a:r>
              <a:rPr lang="en-US" dirty="0"/>
              <a:t>advertise women would recover very fast, and will have healthier babies. </a:t>
            </a:r>
          </a:p>
          <a:p>
            <a:r>
              <a:rPr lang="en-US" dirty="0"/>
              <a:t>Magazines, even socialist where asking twilight sleep for all women, not just the rich. Fight for it. Public put a lot of pressure on doctors, and these changed their mind. </a:t>
            </a:r>
          </a:p>
          <a:p>
            <a:r>
              <a:rPr lang="en-US" dirty="0"/>
              <a:t>In order to gain respect and keep clients, doctors had to provide twilight sleep. </a:t>
            </a:r>
            <a:endParaRPr lang="en-US" dirty="0" smtClean="0"/>
          </a:p>
          <a:p>
            <a:r>
              <a:rPr lang="en-US" dirty="0"/>
              <a:t>Public interest and demand for twilight sleep lasted only 15 months but doctors continued using it sometimes until the 60’. Often doctors would combine scopolamine with </a:t>
            </a:r>
            <a:r>
              <a:rPr lang="en-US" dirty="0" err="1"/>
              <a:t>demerol</a:t>
            </a:r>
            <a:r>
              <a:rPr lang="en-US" dirty="0"/>
              <a:t> or other drugs later on. </a:t>
            </a:r>
          </a:p>
          <a:p>
            <a:endParaRPr lang="en-US" dirty="0"/>
          </a:p>
        </p:txBody>
      </p:sp>
    </p:spTree>
    <p:extLst>
      <p:ext uri="{BB962C8B-B14F-4D97-AF65-F5344CB8AC3E}">
        <p14:creationId xmlns:p14="http://schemas.microsoft.com/office/powerpoint/2010/main" val="208648987"/>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ＤＦＰ行書体"/>
        <a:font script="Hans" typeface="宋体"/>
        <a:font script="Hant" typeface="新細明體"/>
      </a:majorFont>
      <a:minorFont>
        <a:latin typeface="Candara"/>
        <a:ea typeface=""/>
        <a:cs typeface=""/>
        <a:font script="Jpan" typeface="メイリオ"/>
        <a:font script="Hans" typeface="宋体"/>
        <a:font script="Hant" typeface="新細明體"/>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Infusion.thmx</Template>
  <TotalTime>417</TotalTime>
  <Words>2048</Words>
  <Application>Microsoft Macintosh PowerPoint</Application>
  <PresentationFormat>On-screen Show (4:3)</PresentationFormat>
  <Paragraphs>92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Infusion</vt:lpstr>
      <vt:lpstr>History of use of anesthesia at birth</vt:lpstr>
      <vt:lpstr>Ether and Chloroform</vt:lpstr>
      <vt:lpstr>From 1840’s to the end of the 19th century</vt:lpstr>
      <vt:lpstr>When they were used</vt:lpstr>
      <vt:lpstr>Side effects</vt:lpstr>
      <vt:lpstr>Twilight sleep: 1900’ to 1930’</vt:lpstr>
      <vt:lpstr>Scapolamine and morphine</vt:lpstr>
      <vt:lpstr>Unpleasant side effects</vt:lpstr>
      <vt:lpstr>How it became popular</vt:lpstr>
      <vt:lpstr>Anesthesia arsenal 1900’ to 1960’</vt:lpstr>
      <vt:lpstr>Chain of interventions</vt:lpstr>
      <vt:lpstr>Dangers of using drugs at birth</vt:lpstr>
      <vt:lpstr>Giving birth to the baby boomers 40’ to 60’</vt:lpstr>
      <vt:lpstr>Induction for convenience</vt:lpstr>
      <vt:lpstr>Start to backlash</vt:lpstr>
      <vt:lpstr>Natural Birth  50’s to 80’ </vt:lpstr>
      <vt:lpstr>Dick-Read,Lamaze and Bradley</vt:lpstr>
      <vt:lpstr>Backlash </vt:lpstr>
      <vt:lpstr>Epidural Anesthesia Popularized in the 70’s- Preferred choice since the 90</vt:lpstr>
      <vt:lpstr>Cascade of interventions</vt:lpstr>
      <vt:lpstr>Correlation drugs at birth and later on in life Case Study Karolinska Institute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of use of anesthesia at birth</dc:title>
  <dc:creator>Maria Blasco</dc:creator>
  <cp:lastModifiedBy>Maria Blasco</cp:lastModifiedBy>
  <cp:revision>44</cp:revision>
  <dcterms:created xsi:type="dcterms:W3CDTF">2017-01-22T04:33:23Z</dcterms:created>
  <dcterms:modified xsi:type="dcterms:W3CDTF">2017-04-27T05:58:04Z</dcterms:modified>
</cp:coreProperties>
</file>