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5"/>
    <p:sldMasterId id="2147483668" r:id="rId6"/>
  </p:sldMasterIdLst>
  <p:notesMasterIdLst>
    <p:notesMasterId r:id="rId9"/>
  </p:notesMasterIdLst>
  <p:sldIdLst>
    <p:sldId id="275" r:id="rId7"/>
    <p:sldId id="27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0" autoAdjust="0"/>
    <p:restoredTop sz="85369"/>
  </p:normalViewPr>
  <p:slideViewPr>
    <p:cSldViewPr snapToGrid="0" showGuides="1">
      <p:cViewPr varScale="1">
        <p:scale>
          <a:sx n="140" d="100"/>
          <a:sy n="140" d="100"/>
        </p:scale>
        <p:origin x="138" y="5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E442-9049-4F28-8297-9299098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C3FD1D-37D4-4805-9782-08B1943A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369DA-C464-46CC-9775-8C5BAA0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8B5CC-4AFE-437F-AD65-4B1F7365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2C7D2-8322-477C-B637-1CE90445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278A50-2FCF-4C3F-B9DE-A768A2F9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8D8C13-66C5-4812-AD8E-F8E0A51F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13243-84A3-46CB-B6AC-0585B5F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9E598-63D9-4979-B09C-6C076DF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2B77-4493-41A2-9F88-5BD0E3E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1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B5A0E-688D-43EE-9A41-E30FF26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6626C-DD08-4781-A5A2-FE0C7D1A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8DEA-AD85-4DD6-B191-E7C09980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C124E-8097-4276-802E-A83F3521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0A941-31B7-42DD-B8E3-52B2014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7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76110-C5DB-4D3E-9C64-271509B6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C870B-AF47-4404-901E-0E7472A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5D4B7-1914-43D9-8246-47E9FCB2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E041D-58B3-4A74-8583-59A86F84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E35AD-56AB-486A-80D4-2C8B657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9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2446-CE7D-404A-97AA-195032D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616C-35D5-40CA-BFA9-BD9E8F5C6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13D86-83C0-4D93-94BD-F629097A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E3C84-6A7E-4012-82B2-42A64FF7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34D69-3555-42EE-9D41-2B03145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EB389-586E-469E-B90F-E3667380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1F85C-8114-418B-92B9-9AE86B3E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8A977-EFEC-45BF-92AA-7DAAD342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67FEE-5257-4E4C-8674-C30F921F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F739B9-51EA-4539-8DCC-A533662F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005043-DB81-4442-8ED8-D4E9F9DC7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98A461-E707-4581-8D29-F85C340A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66418C-7C77-47FA-BA6A-F43DD24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452071-1986-4A31-B54F-9324424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88394-4411-4BD2-A3D9-F28899B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E6344-5416-4F8A-9421-A1B49876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030269-9652-47FE-B6E1-38901964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2B2E2D-813F-466C-BEE7-74348878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095405-18F9-4B36-B834-1BF2EBA5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232E3C-683D-47DE-AE16-C56E5D7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40F0C-36BD-4FB0-A2ED-CC8C3D7A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62F01-8A77-4FD9-A1C9-9E9028C1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AD6C8-A0A7-4081-B6B3-FFF0498F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CE983-7AC0-437B-A926-40F47A59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ABABB5-A1F0-4391-91AD-0EAF73C3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20316-B1F8-476C-AADF-34FB7011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F76D4-D66E-4A3A-87D3-B075E6E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4166C-AFFC-4896-B6CD-F21253BE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CA7F11-BB40-4C58-8981-C9BC68FEB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01C14-138C-4FD4-A26E-59B60007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3A946-06B7-4D40-B6D9-807C416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490E4-1A08-469E-A513-99916E95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C82C7-CCBE-4D7B-9036-5F03096D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2410B-2CAC-4356-AA86-8664BFAD7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0E951-AE3C-4B23-996C-98051229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Bild 12">
            <a:extLst>
              <a:ext uri="{FF2B5EF4-FFF2-40B4-BE49-F238E27FC236}">
                <a16:creationId xmlns:a16="http://schemas.microsoft.com/office/drawing/2014/main" id="{29133DF7-C070-45E6-8C3E-C6B1D48BE1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9144000" cy="6492875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050D6C7-C304-4AC3-A22C-EBBA56DCEB6A}"/>
              </a:ext>
            </a:extLst>
          </p:cNvPr>
          <p:cNvSpPr txBox="1">
            <a:spLocks/>
          </p:cNvSpPr>
          <p:nvPr userDrawn="1"/>
        </p:nvSpPr>
        <p:spPr>
          <a:xfrm>
            <a:off x="4093368" y="3372107"/>
            <a:ext cx="7371557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 baseline="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Development of an autonomous driving environment model visualization based on object list level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0E70AAB9-EA9A-45ED-BE6A-2DCB08D0B599}"/>
              </a:ext>
            </a:extLst>
          </p:cNvPr>
          <p:cNvSpPr txBox="1">
            <a:spLocks/>
          </p:cNvSpPr>
          <p:nvPr userDrawn="1"/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r" defTabSz="914400" rtl="0" eaLnBrk="1" latinLnBrk="0" hangingPunct="1">
              <a:defRPr sz="1600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E47B7E-1879-468C-AC6C-74FE3DD743D1}" type="datetime1">
              <a:rPr lang="de-DE" smtClean="0"/>
              <a:pPr/>
              <a:t>13.06.2020</a:t>
            </a:fld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C80C98B-E4F3-41B4-8126-3C43F1463A74}"/>
              </a:ext>
            </a:extLst>
          </p:cNvPr>
          <p:cNvSpPr txBox="1">
            <a:spLocks/>
          </p:cNvSpPr>
          <p:nvPr userDrawn="1"/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1" i="1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Sommersemester 2020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9F7AB2-42F1-42D3-A274-07C9D8E82C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365124"/>
            <a:ext cx="2543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5"/>
          <a:stretch/>
        </p:blipFill>
        <p:spPr>
          <a:xfrm>
            <a:off x="0" y="0"/>
            <a:ext cx="407406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A6EA4A25-0A27-4FEC-A598-1220A64DB79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Intersection</a:t>
                </a:r>
                <a:r>
                  <a:rPr lang="de-DE" dirty="0"/>
                  <a:t>-</a:t>
                </a:r>
                <a:r>
                  <a:rPr lang="de-DE" dirty="0" err="1"/>
                  <a:t>over</a:t>
                </a:r>
                <a:r>
                  <a:rPr lang="de-DE" dirty="0"/>
                  <a:t>-Union (2D):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𝐼𝑜𝑈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𝐼𝑛𝑡𝑒𝑟𝑠𝑒𝑐𝑡𝑖𝑜𝑛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𝑈𝑛𝑖𝑜𝑛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i="1" dirty="0"/>
                  <a:t>m</a:t>
                </a:r>
                <a:r>
                  <a:rPr lang="de-DE" dirty="0"/>
                  <a:t> GT-Objekte, </a:t>
                </a:r>
                <a:r>
                  <a:rPr lang="de-DE" i="1" dirty="0"/>
                  <a:t>n </a:t>
                </a:r>
                <a:r>
                  <a:rPr lang="de-DE" dirty="0"/>
                  <a:t>Kamera-Objekte im betrachteten Frame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Evaluation der Kamera-</a:t>
                </a:r>
                <a:r>
                  <a:rPr lang="de-DE" dirty="0" err="1"/>
                  <a:t>Ojekte</a:t>
                </a:r>
                <a:r>
                  <a:rPr lang="de-DE" dirty="0"/>
                  <a:t> durch zeilenweise Auswertung der Matrix:</a:t>
                </a:r>
              </a:p>
              <a:p>
                <a:pPr marL="914400" lvl="1" indent="-171450">
                  <a:buFont typeface="Arial" panose="020B0604020202020204" pitchFamily="34" charset="0"/>
                  <a:buChar char="•"/>
                </a:pPr>
                <a:r>
                  <a:rPr lang="de-DE" sz="1200" b="1" dirty="0"/>
                  <a:t>FP</a:t>
                </a:r>
                <a:r>
                  <a:rPr lang="de-DE" sz="1200" dirty="0"/>
                  <a:t>, wenn kein </a:t>
                </a:r>
                <a:r>
                  <a:rPr lang="de-DE" sz="1200" dirty="0" err="1"/>
                  <a:t>IoU</a:t>
                </a:r>
                <a:r>
                  <a:rPr lang="de-DE" sz="1200" dirty="0"/>
                  <a:t>-Wert in der Zeile, der größer ist, als der gesetzte Threshold</a:t>
                </a:r>
              </a:p>
              <a:p>
                <a:pPr marL="914400" lvl="1" indent="-171450">
                  <a:buFont typeface="Arial" panose="020B0604020202020204" pitchFamily="34" charset="0"/>
                  <a:buChar char="•"/>
                </a:pPr>
                <a:r>
                  <a:rPr lang="de-DE" sz="1200" b="1" dirty="0"/>
                  <a:t>FP</a:t>
                </a:r>
                <a:r>
                  <a:rPr lang="de-DE" sz="1200" dirty="0"/>
                  <a:t>, wenn es Werte in der Zeile größer als den Threshold gibt, aber für jedes dazugehörige GT-Objekt gibt es ein anderes Kamera-Objekt, dass besser </a:t>
                </a:r>
                <a:r>
                  <a:rPr lang="de-DE" sz="1200" dirty="0" err="1"/>
                  <a:t>matcht</a:t>
                </a:r>
                <a:endParaRPr lang="de-DE" sz="1200" dirty="0"/>
              </a:p>
              <a:p>
                <a:pPr marL="914400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Mismatch</a:t>
                </a:r>
                <a:r>
                  <a:rPr lang="de-DE" sz="1200" dirty="0"/>
                  <a:t> (</a:t>
                </a:r>
                <a:r>
                  <a:rPr lang="de-DE" sz="1200" b="1" dirty="0"/>
                  <a:t>mm</a:t>
                </a:r>
                <a:r>
                  <a:rPr lang="de-DE" sz="1200" dirty="0"/>
                  <a:t>), wenn nicht FP, aber keines der gefundenen GT-Objekte hat die gleiche Klasse wie das untersuchte Kamera-Objekt</a:t>
                </a:r>
              </a:p>
              <a:p>
                <a:pPr marL="914400" lvl="1" indent="-171450">
                  <a:buFont typeface="Arial" panose="020B0604020202020204" pitchFamily="34" charset="0"/>
                  <a:buChar char="•"/>
                </a:pPr>
                <a:r>
                  <a:rPr lang="de-DE" sz="1200" b="1" dirty="0"/>
                  <a:t>TP</a:t>
                </a:r>
                <a:r>
                  <a:rPr lang="de-DE" sz="1200" dirty="0"/>
                  <a:t>, wenn keiner der anderen Fälle zutrifft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Evaluation der FN-Fälle (nicht erkannte Objekte) durch spaltenweise Auswertung der Matrix</a:t>
                </a:r>
              </a:p>
              <a:p>
                <a:r>
                  <a:rPr lang="de-DE" sz="1200" b="1" dirty="0">
                    <a:sym typeface="Wingdings" panose="05000000000000000000" pitchFamily="2" charset="2"/>
                  </a:rPr>
                  <a:t> </a:t>
                </a:r>
                <a:r>
                  <a:rPr lang="de-DE" sz="1200" b="1" dirty="0"/>
                  <a:t>FN</a:t>
                </a:r>
                <a:r>
                  <a:rPr lang="de-DE" sz="1200" dirty="0"/>
                  <a:t>, wenn in betrachteter Spalte kein </a:t>
                </a:r>
                <a:r>
                  <a:rPr lang="de-DE" sz="1200" dirty="0" err="1"/>
                  <a:t>IoU</a:t>
                </a:r>
                <a:r>
                  <a:rPr lang="de-DE" sz="1200" dirty="0"/>
                  <a:t>-Wert größer als der Threshold ist</a:t>
                </a:r>
              </a:p>
              <a:p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A6EA4A25-0A27-4FEC-A598-1220A64DB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8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2C26824-B462-4553-83E8-C2DA5D5BCB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1" y="6000167"/>
            <a:ext cx="5380801" cy="112766"/>
          </a:xfrm>
        </p:spPr>
        <p:txBody>
          <a:bodyPr/>
          <a:lstStyle/>
          <a:p>
            <a:r>
              <a:rPr lang="de-DE" dirty="0"/>
              <a:t>Berechnete </a:t>
            </a:r>
            <a:r>
              <a:rPr lang="de-DE" dirty="0" err="1"/>
              <a:t>IoU</a:t>
            </a:r>
            <a:r>
              <a:rPr lang="de-DE" dirty="0"/>
              <a:t>-Matrix für einen Frame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3: Darstellung und Analyse der Daten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Daten-Evaluation in einem Frame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8C7F44-FB31-47DB-A3CC-E2551E25683A}"/>
              </a:ext>
            </a:extLst>
          </p:cNvPr>
          <p:cNvSpPr/>
          <p:nvPr/>
        </p:nvSpPr>
        <p:spPr>
          <a:xfrm>
            <a:off x="6788926" y="1884596"/>
            <a:ext cx="633984" cy="87172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A526F9-F00B-4EDE-8635-72D7C8861ABC}"/>
              </a:ext>
            </a:extLst>
          </p:cNvPr>
          <p:cNvSpPr/>
          <p:nvPr/>
        </p:nvSpPr>
        <p:spPr>
          <a:xfrm rot="418105">
            <a:off x="6841309" y="1986854"/>
            <a:ext cx="728415" cy="83556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6D56517-5032-49CB-871E-5F3B7D22060A}"/>
              </a:ext>
            </a:extLst>
          </p:cNvPr>
          <p:cNvSpPr/>
          <p:nvPr/>
        </p:nvSpPr>
        <p:spPr>
          <a:xfrm>
            <a:off x="8740839" y="1945753"/>
            <a:ext cx="627295" cy="810570"/>
          </a:xfrm>
          <a:custGeom>
            <a:avLst/>
            <a:gdLst>
              <a:gd name="connsiteX0" fmla="*/ 99072 w 627295"/>
              <a:gd name="connsiteY0" fmla="*/ 0 h 810570"/>
              <a:gd name="connsiteX1" fmla="*/ 627295 w 627295"/>
              <a:gd name="connsiteY1" fmla="*/ 64562 h 810570"/>
              <a:gd name="connsiteX2" fmla="*/ 627295 w 627295"/>
              <a:gd name="connsiteY2" fmla="*/ 810570 h 810570"/>
              <a:gd name="connsiteX3" fmla="*/ 0 w 627295"/>
              <a:gd name="connsiteY3" fmla="*/ 810570 h 81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295" h="810570">
                <a:moveTo>
                  <a:pt x="99072" y="0"/>
                </a:moveTo>
                <a:lnTo>
                  <a:pt x="627295" y="64562"/>
                </a:lnTo>
                <a:lnTo>
                  <a:pt x="627295" y="810570"/>
                </a:lnTo>
                <a:lnTo>
                  <a:pt x="0" y="81057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9203BE-8E32-4BD4-8C54-501DA81B58BC}"/>
              </a:ext>
            </a:extLst>
          </p:cNvPr>
          <p:cNvSpPr txBox="1"/>
          <p:nvPr/>
        </p:nvSpPr>
        <p:spPr>
          <a:xfrm>
            <a:off x="8569785" y="2754604"/>
            <a:ext cx="96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Intersection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BD77906-E8A0-4FD1-A8ED-5C0A2D48CA6F}"/>
              </a:ext>
            </a:extLst>
          </p:cNvPr>
          <p:cNvSpPr txBox="1"/>
          <p:nvPr/>
        </p:nvSpPr>
        <p:spPr>
          <a:xfrm>
            <a:off x="10639632" y="2813692"/>
            <a:ext cx="6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Union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elle 26">
                <a:extLst>
                  <a:ext uri="{FF2B5EF4-FFF2-40B4-BE49-F238E27FC236}">
                    <a16:creationId xmlns:a16="http://schemas.microsoft.com/office/drawing/2014/main" id="{A38A7560-5D75-4721-ACF7-8D100CC16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117586"/>
                  </p:ext>
                </p:extLst>
              </p:nvPr>
            </p:nvGraphicFramePr>
            <p:xfrm>
              <a:off x="6308422" y="4409613"/>
              <a:ext cx="552224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562">
                      <a:extLst>
                        <a:ext uri="{9D8B030D-6E8A-4147-A177-3AD203B41FA5}">
                          <a16:colId xmlns:a16="http://schemas.microsoft.com/office/drawing/2014/main" val="3450609394"/>
                        </a:ext>
                      </a:extLst>
                    </a:gridCol>
                    <a:gridCol w="1380562">
                      <a:extLst>
                        <a:ext uri="{9D8B030D-6E8A-4147-A177-3AD203B41FA5}">
                          <a16:colId xmlns:a16="http://schemas.microsoft.com/office/drawing/2014/main" val="3251051946"/>
                        </a:ext>
                      </a:extLst>
                    </a:gridCol>
                    <a:gridCol w="1380562">
                      <a:extLst>
                        <a:ext uri="{9D8B030D-6E8A-4147-A177-3AD203B41FA5}">
                          <a16:colId xmlns:a16="http://schemas.microsoft.com/office/drawing/2014/main" val="2647136678"/>
                        </a:ext>
                      </a:extLst>
                    </a:gridCol>
                    <a:gridCol w="1380562">
                      <a:extLst>
                        <a:ext uri="{9D8B030D-6E8A-4147-A177-3AD203B41FA5}">
                          <a16:colId xmlns:a16="http://schemas.microsoft.com/office/drawing/2014/main" val="3103414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18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635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773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6490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elle 26">
                <a:extLst>
                  <a:ext uri="{FF2B5EF4-FFF2-40B4-BE49-F238E27FC236}">
                    <a16:creationId xmlns:a16="http://schemas.microsoft.com/office/drawing/2014/main" id="{A38A7560-5D75-4721-ACF7-8D100CC16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117586"/>
                  </p:ext>
                </p:extLst>
              </p:nvPr>
            </p:nvGraphicFramePr>
            <p:xfrm>
              <a:off x="6308422" y="4409613"/>
              <a:ext cx="552224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562">
                      <a:extLst>
                        <a:ext uri="{9D8B030D-6E8A-4147-A177-3AD203B41FA5}">
                          <a16:colId xmlns:a16="http://schemas.microsoft.com/office/drawing/2014/main" val="3450609394"/>
                        </a:ext>
                      </a:extLst>
                    </a:gridCol>
                    <a:gridCol w="1380562">
                      <a:extLst>
                        <a:ext uri="{9D8B030D-6E8A-4147-A177-3AD203B41FA5}">
                          <a16:colId xmlns:a16="http://schemas.microsoft.com/office/drawing/2014/main" val="3251051946"/>
                        </a:ext>
                      </a:extLst>
                    </a:gridCol>
                    <a:gridCol w="1380562">
                      <a:extLst>
                        <a:ext uri="{9D8B030D-6E8A-4147-A177-3AD203B41FA5}">
                          <a16:colId xmlns:a16="http://schemas.microsoft.com/office/drawing/2014/main" val="2647136678"/>
                        </a:ext>
                      </a:extLst>
                    </a:gridCol>
                    <a:gridCol w="1380562">
                      <a:extLst>
                        <a:ext uri="{9D8B030D-6E8A-4147-A177-3AD203B41FA5}">
                          <a16:colId xmlns:a16="http://schemas.microsoft.com/office/drawing/2014/main" val="3103414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1" t="-8197" r="-3004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441" t="-8197" r="-2004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197" r="-88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18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1" t="-108197" r="-3004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441" t="-108197" r="-2004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8197" r="-88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3635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773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1" t="-308197" r="-3004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441" t="-308197" r="-2004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8197" r="-88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6490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3075A158-46C6-4914-8D82-4EA024F48CA6}"/>
              </a:ext>
            </a:extLst>
          </p:cNvPr>
          <p:cNvSpPr txBox="1"/>
          <p:nvPr/>
        </p:nvSpPr>
        <p:spPr>
          <a:xfrm>
            <a:off x="6502504" y="1429708"/>
            <a:ext cx="9694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92D050"/>
                </a:solidFill>
              </a:rPr>
              <a:t>GT-</a:t>
            </a:r>
            <a:r>
              <a:rPr lang="de-DE" sz="1200" dirty="0" err="1">
                <a:solidFill>
                  <a:srgbClr val="92D050"/>
                </a:solidFill>
              </a:rPr>
              <a:t>Object</a:t>
            </a:r>
            <a:endParaRPr lang="de-DE" dirty="0">
              <a:solidFill>
                <a:srgbClr val="92D050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916679C-499B-4EF3-80DC-EEB483355E76}"/>
              </a:ext>
            </a:extLst>
          </p:cNvPr>
          <p:cNvCxnSpPr>
            <a:stCxn id="28" idx="2"/>
            <a:endCxn id="10" idx="0"/>
          </p:cNvCxnSpPr>
          <p:nvPr/>
        </p:nvCxnSpPr>
        <p:spPr>
          <a:xfrm>
            <a:off x="6987205" y="1706707"/>
            <a:ext cx="118713" cy="1778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459D00B-EF93-4F24-BB76-CD6E73370B1A}"/>
              </a:ext>
            </a:extLst>
          </p:cNvPr>
          <p:cNvSpPr txBox="1"/>
          <p:nvPr/>
        </p:nvSpPr>
        <p:spPr>
          <a:xfrm>
            <a:off x="6596225" y="3079420"/>
            <a:ext cx="126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FFC000"/>
                </a:solidFill>
              </a:rPr>
              <a:t>Camera-Object</a:t>
            </a:r>
            <a:endParaRPr lang="de-DE" dirty="0">
              <a:solidFill>
                <a:srgbClr val="FFC000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AA2759-D9DB-455D-BD4F-3886060A081E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H="1" flipV="1">
            <a:off x="7154831" y="2819332"/>
            <a:ext cx="72500" cy="2600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platzhalter 6">
            <a:extLst>
              <a:ext uri="{FF2B5EF4-FFF2-40B4-BE49-F238E27FC236}">
                <a16:creationId xmlns:a16="http://schemas.microsoft.com/office/drawing/2014/main" id="{F0C28689-1B0D-40B1-BBE5-9633E2854A67}"/>
              </a:ext>
            </a:extLst>
          </p:cNvPr>
          <p:cNvSpPr txBox="1">
            <a:spLocks/>
          </p:cNvSpPr>
          <p:nvPr/>
        </p:nvSpPr>
        <p:spPr bwMode="auto">
          <a:xfrm>
            <a:off x="6308422" y="3416418"/>
            <a:ext cx="5380801" cy="11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00000"/>
              <a:buNone/>
              <a:defRPr sz="1000" b="0" i="1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Visuelle Darstellung des </a:t>
            </a:r>
            <a:r>
              <a:rPr lang="de-DE" kern="0" dirty="0" err="1"/>
              <a:t>IoU</a:t>
            </a:r>
            <a:endParaRPr lang="de-DE" kern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588C7A-763F-44B8-977D-AC143594E480}"/>
              </a:ext>
            </a:extLst>
          </p:cNvPr>
          <p:cNvSpPr/>
          <p:nvPr/>
        </p:nvSpPr>
        <p:spPr>
          <a:xfrm>
            <a:off x="6308420" y="1429707"/>
            <a:ext cx="5522249" cy="19395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2B172713-7389-46B7-858A-04C4ACD56E37}"/>
              </a:ext>
            </a:extLst>
          </p:cNvPr>
          <p:cNvSpPr/>
          <p:nvPr/>
        </p:nvSpPr>
        <p:spPr>
          <a:xfrm>
            <a:off x="10545758" y="1917301"/>
            <a:ext cx="828794" cy="978922"/>
          </a:xfrm>
          <a:custGeom>
            <a:avLst/>
            <a:gdLst>
              <a:gd name="connsiteX0" fmla="*/ 0 w 828794"/>
              <a:gd name="connsiteY0" fmla="*/ 0 h 978922"/>
              <a:gd name="connsiteX1" fmla="*/ 633984 w 828794"/>
              <a:gd name="connsiteY1" fmla="*/ 0 h 978922"/>
              <a:gd name="connsiteX2" fmla="*/ 633984 w 828794"/>
              <a:gd name="connsiteY2" fmla="*/ 125720 h 978922"/>
              <a:gd name="connsiteX3" fmla="*/ 828794 w 828794"/>
              <a:gd name="connsiteY3" fmla="*/ 149531 h 978922"/>
              <a:gd name="connsiteX4" fmla="*/ 727421 w 828794"/>
              <a:gd name="connsiteY4" fmla="*/ 978922 h 978922"/>
              <a:gd name="connsiteX5" fmla="*/ 4387 w 828794"/>
              <a:gd name="connsiteY5" fmla="*/ 890550 h 978922"/>
              <a:gd name="connsiteX6" fmla="*/ 6687 w 828794"/>
              <a:gd name="connsiteY6" fmla="*/ 871728 h 978922"/>
              <a:gd name="connsiteX7" fmla="*/ 0 w 828794"/>
              <a:gd name="connsiteY7" fmla="*/ 871728 h 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8794" h="978922">
                <a:moveTo>
                  <a:pt x="0" y="0"/>
                </a:moveTo>
                <a:lnTo>
                  <a:pt x="633984" y="0"/>
                </a:lnTo>
                <a:lnTo>
                  <a:pt x="633984" y="125720"/>
                </a:lnTo>
                <a:lnTo>
                  <a:pt x="828794" y="149531"/>
                </a:lnTo>
                <a:lnTo>
                  <a:pt x="727421" y="978922"/>
                </a:lnTo>
                <a:lnTo>
                  <a:pt x="4387" y="890550"/>
                </a:lnTo>
                <a:lnTo>
                  <a:pt x="6687" y="871728"/>
                </a:lnTo>
                <a:lnTo>
                  <a:pt x="0" y="871728"/>
                </a:lnTo>
                <a:close/>
              </a:path>
            </a:pathLst>
          </a:custGeom>
          <a:solidFill>
            <a:srgbClr val="575756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94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15D0A7-FF6F-4574-AEA6-9FF3514A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3: Darstellung und Analyse der Daten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905B8E3-8002-451B-8012-73327D277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User Interface für die Analyse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8205CAF-C3E6-48D6-A359-E8A6E6F02C56}"/>
              </a:ext>
            </a:extLst>
          </p:cNvPr>
          <p:cNvGrpSpPr/>
          <p:nvPr/>
        </p:nvGrpSpPr>
        <p:grpSpPr>
          <a:xfrm>
            <a:off x="8650900" y="1758575"/>
            <a:ext cx="1700069" cy="1271523"/>
            <a:chOff x="3981879" y="5239279"/>
            <a:chExt cx="1700069" cy="127152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3AD525A-13DA-4D4C-B434-9E84817D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2631" y="5290844"/>
              <a:ext cx="1523287" cy="1160356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2E2A01C-63BE-450A-932F-56A71F04635E}"/>
                </a:ext>
              </a:extLst>
            </p:cNvPr>
            <p:cNvSpPr/>
            <p:nvPr/>
          </p:nvSpPr>
          <p:spPr>
            <a:xfrm>
              <a:off x="3981879" y="5239279"/>
              <a:ext cx="1700069" cy="1271523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5E99C327-69C2-4AB7-86BD-5A847FDC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9" y="1275705"/>
            <a:ext cx="6514815" cy="383256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722B16D-A86A-4846-9D2E-553DD5D704EB}"/>
              </a:ext>
            </a:extLst>
          </p:cNvPr>
          <p:cNvSpPr/>
          <p:nvPr/>
        </p:nvSpPr>
        <p:spPr>
          <a:xfrm>
            <a:off x="4753582" y="2181777"/>
            <a:ext cx="2069646" cy="111271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249D06-2D92-488C-916E-583B564F7D27}"/>
              </a:ext>
            </a:extLst>
          </p:cNvPr>
          <p:cNvSpPr/>
          <p:nvPr/>
        </p:nvSpPr>
        <p:spPr>
          <a:xfrm>
            <a:off x="464478" y="2181340"/>
            <a:ext cx="2069646" cy="111271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AA3EAC-906D-44B5-AA96-1620D2811BD0}"/>
              </a:ext>
            </a:extLst>
          </p:cNvPr>
          <p:cNvSpPr/>
          <p:nvPr/>
        </p:nvSpPr>
        <p:spPr>
          <a:xfrm>
            <a:off x="3492595" y="4406995"/>
            <a:ext cx="8600861" cy="2193186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F1B84B-D4CF-4B8C-B4C8-6690E915B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48" y="4500787"/>
            <a:ext cx="2742482" cy="19615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804793-89F2-4E5D-AB23-002C64E49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049" y="4500787"/>
            <a:ext cx="2742482" cy="19504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31C37BA-022A-491A-AB43-8FC094880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23" y="4489659"/>
            <a:ext cx="2763671" cy="1954904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1FDA61E-07CD-4A2D-BA34-44CB31FCB0C5}"/>
              </a:ext>
            </a:extLst>
          </p:cNvPr>
          <p:cNvCxnSpPr/>
          <p:nvPr/>
        </p:nvCxnSpPr>
        <p:spPr>
          <a:xfrm>
            <a:off x="2179435" y="2292611"/>
            <a:ext cx="2880703" cy="21143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E0DA36-0151-464B-9DCC-F73D4ABFF5D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23228" y="2236975"/>
            <a:ext cx="1827672" cy="157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EI_16_9.potx" id="{A1CACD98-BA8B-49BB-958E-2A5526537EE8}" vid="{675FF09B-4DFB-4C38-8B6B-DC26BE18309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4ZPPNAQV5EQV-6530471-138</_dlc_DocId>
    <_dlc_DocIdUrl xmlns="bfb11438-62cb-48e0-8e08-adb7b8077717">
      <Url>https://mythi.de/_layouts/15/DocIdRedir.aspx?ID=4ZPPNAQV5EQV-6530471-138</Url>
      <Description>4ZPPNAQV5EQV-6530471-138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b1666d69cc311cc1466d4f987507387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0e5e9971a397e5231bf4c82372384882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8977DD-B7FC-4290-8D6B-B6CD32B1CBC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3A63781-5B6D-4052-B74C-BB6AD1F5A1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3FAB2D-EFAE-4612-B6A1-357114B11EBA}">
  <ds:schemaRefs>
    <ds:schemaRef ds:uri="http://schemas.microsoft.com/office/2006/metadata/properties"/>
    <ds:schemaRef ds:uri="http://schemas.microsoft.com/office/infopath/2007/PartnerControl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FB5C2B64-3F14-403F-BDAB-D499D02BA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EI_16_9</Template>
  <TotalTime>0</TotalTime>
  <Words>104</Words>
  <Application>Microsoft Office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Benutzerdefiniertes Design</vt:lpstr>
      <vt:lpstr>1_Bildschirm</vt:lpstr>
      <vt:lpstr>Teilprojekt 3: Darstellung und Analyse der Daten</vt:lpstr>
      <vt:lpstr>Teilprojekt 3: Darstellung und Analyse der Daten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Zach</dc:creator>
  <cp:lastModifiedBy>Max Haindl</cp:lastModifiedBy>
  <cp:revision>29</cp:revision>
  <cp:lastPrinted>2018-04-09T18:27:12Z</cp:lastPrinted>
  <dcterms:created xsi:type="dcterms:W3CDTF">2020-06-02T13:18:30Z</dcterms:created>
  <dcterms:modified xsi:type="dcterms:W3CDTF">2020-06-13T11:44:18Z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7ade9c52-4ba0-48a0-b751-d184b8e445ad</vt:lpwstr>
  </property>
</Properties>
</file>