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>
        <p:scale>
          <a:sx n="60" d="100"/>
          <a:sy n="60" d="100"/>
        </p:scale>
        <p:origin x="1611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B0F2-969D-4AEA-9715-0F2F17A09D5A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302-1D1F-40CB-875E-2EEDF4CE2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1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B0F2-969D-4AEA-9715-0F2F17A09D5A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302-1D1F-40CB-875E-2EEDF4CE2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B0F2-969D-4AEA-9715-0F2F17A09D5A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302-1D1F-40CB-875E-2EEDF4CE2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1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B0F2-969D-4AEA-9715-0F2F17A09D5A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302-1D1F-40CB-875E-2EEDF4CE2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1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B0F2-969D-4AEA-9715-0F2F17A09D5A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302-1D1F-40CB-875E-2EEDF4CE2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5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B0F2-969D-4AEA-9715-0F2F17A09D5A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302-1D1F-40CB-875E-2EEDF4CE2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8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B0F2-969D-4AEA-9715-0F2F17A09D5A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302-1D1F-40CB-875E-2EEDF4CE2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B0F2-969D-4AEA-9715-0F2F17A09D5A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302-1D1F-40CB-875E-2EEDF4CE2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7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B0F2-969D-4AEA-9715-0F2F17A09D5A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302-1D1F-40CB-875E-2EEDF4CE2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45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B0F2-969D-4AEA-9715-0F2F17A09D5A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302-1D1F-40CB-875E-2EEDF4CE2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0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B0F2-969D-4AEA-9715-0F2F17A09D5A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302-1D1F-40CB-875E-2EEDF4CE2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4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DB0F2-969D-4AEA-9715-0F2F17A09D5A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E5302-1D1F-40CB-875E-2EEDF4CE2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4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02920" y="575548"/>
            <a:ext cx="5562600" cy="11479292"/>
          </a:xfrm>
          <a:prstGeom prst="rect">
            <a:avLst/>
          </a:prstGeom>
          <a:solidFill>
            <a:schemeClr val="bg1">
              <a:lumMod val="95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95400" y="1127760"/>
            <a:ext cx="399288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Reactive Variables (data containers)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2042160"/>
            <a:ext cx="399288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Dynamic UI elements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5400" y="5404485"/>
            <a:ext cx="3992880" cy="2042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Dynamic UI elements related to data import</a:t>
            </a:r>
          </a:p>
        </p:txBody>
      </p:sp>
      <p:sp>
        <p:nvSpPr>
          <p:cNvPr id="7" name="Rectangle 6"/>
          <p:cNvSpPr/>
          <p:nvPr/>
        </p:nvSpPr>
        <p:spPr>
          <a:xfrm>
            <a:off x="1287780" y="7703820"/>
            <a:ext cx="3992880" cy="2042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 computation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10027920"/>
            <a:ext cx="3992880" cy="184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Output: render plots, tables, 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1287780" y="4248150"/>
            <a:ext cx="3992880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Export results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575548"/>
            <a:ext cx="92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server.R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1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5F37AB0-506F-41BD-89B1-2F8AE9B65A15}"/>
              </a:ext>
            </a:extLst>
          </p:cNvPr>
          <p:cNvGrpSpPr/>
          <p:nvPr/>
        </p:nvGrpSpPr>
        <p:grpSpPr>
          <a:xfrm>
            <a:off x="2576291" y="4339082"/>
            <a:ext cx="1364760" cy="1380117"/>
            <a:chOff x="393700" y="417565"/>
            <a:chExt cx="1364760" cy="138011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65C5EEF-B1B1-43E4-BA12-387D8D9A38B4}"/>
                </a:ext>
              </a:extLst>
            </p:cNvPr>
            <p:cNvSpPr/>
            <p:nvPr/>
          </p:nvSpPr>
          <p:spPr>
            <a:xfrm>
              <a:off x="504091" y="879230"/>
              <a:ext cx="1254369" cy="918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Upload experimental design file </a:t>
              </a:r>
              <a:r>
                <a:rPr lang="en-US" sz="1200" dirty="0" err="1">
                  <a:solidFill>
                    <a:srgbClr val="FF0000"/>
                  </a:solidFill>
                </a:rPr>
                <a:t>global.param$grp.done</a:t>
              </a:r>
              <a:r>
                <a:rPr lang="en-US" sz="1200" dirty="0">
                  <a:solidFill>
                    <a:srgbClr val="FF0000"/>
                  </a:solidFill>
                </a:rPr>
                <a:t> = T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2FF74C6-2F11-4658-9F4C-A3E36059AB69}"/>
                </a:ext>
              </a:extLst>
            </p:cNvPr>
            <p:cNvSpPr/>
            <p:nvPr/>
          </p:nvSpPr>
          <p:spPr>
            <a:xfrm>
              <a:off x="393700" y="417565"/>
              <a:ext cx="107022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/>
                <a:t>observeEvent</a:t>
              </a:r>
              <a:r>
                <a:rPr lang="en-US" sz="1200" dirty="0"/>
                <a:t>:</a:t>
              </a:r>
            </a:p>
            <a:p>
              <a:r>
                <a:rPr lang="en-US" sz="1200" dirty="0" err="1"/>
                <a:t>input$exp.file</a:t>
              </a:r>
              <a:endParaRPr lang="en-US" sz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40CF579-1C70-4ED7-9890-5DB7E5CF3DDC}"/>
              </a:ext>
            </a:extLst>
          </p:cNvPr>
          <p:cNvGrpSpPr/>
          <p:nvPr/>
        </p:nvGrpSpPr>
        <p:grpSpPr>
          <a:xfrm>
            <a:off x="4467847" y="5745060"/>
            <a:ext cx="2007665" cy="1118158"/>
            <a:chOff x="393700" y="417565"/>
            <a:chExt cx="2007665" cy="111815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A4CAA33-2F9B-4EBE-AB58-60779B14CBAE}"/>
                </a:ext>
              </a:extLst>
            </p:cNvPr>
            <p:cNvSpPr/>
            <p:nvPr/>
          </p:nvSpPr>
          <p:spPr>
            <a:xfrm>
              <a:off x="504091" y="879230"/>
              <a:ext cx="1254369" cy="65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Import saved session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8C739B5-FC57-46B0-8554-F0BBDC28C533}"/>
                </a:ext>
              </a:extLst>
            </p:cNvPr>
            <p:cNvSpPr/>
            <p:nvPr/>
          </p:nvSpPr>
          <p:spPr>
            <a:xfrm>
              <a:off x="393700" y="417565"/>
              <a:ext cx="20076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/>
                <a:t>observeEvent</a:t>
              </a:r>
              <a:r>
                <a:rPr lang="en-US" sz="1200" dirty="0"/>
                <a:t>:</a:t>
              </a:r>
            </a:p>
            <a:p>
              <a:r>
                <a:rPr lang="en-US" sz="1200" dirty="0" err="1"/>
                <a:t>input$session.browse.import</a:t>
              </a:r>
              <a:endParaRPr lang="en-US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2A16D7E-F7B5-416D-9566-B2BD26144166}"/>
              </a:ext>
            </a:extLst>
          </p:cNvPr>
          <p:cNvGrpSpPr/>
          <p:nvPr/>
        </p:nvGrpSpPr>
        <p:grpSpPr>
          <a:xfrm>
            <a:off x="2539334" y="1114839"/>
            <a:ext cx="1364760" cy="1118158"/>
            <a:chOff x="393700" y="417565"/>
            <a:chExt cx="1364760" cy="11181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D264AD6-A181-44C7-BF75-4C4D6A9C533E}"/>
                </a:ext>
              </a:extLst>
            </p:cNvPr>
            <p:cNvSpPr/>
            <p:nvPr/>
          </p:nvSpPr>
          <p:spPr>
            <a:xfrm>
              <a:off x="504091" y="879230"/>
              <a:ext cx="1254369" cy="65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/>
                <a:t>File upload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File import (</a:t>
              </a:r>
              <a:r>
                <a:rPr lang="en-US" sz="1200" dirty="0" err="1"/>
                <a:t>gct</a:t>
              </a:r>
              <a:r>
                <a:rPr lang="en-US" sz="1200" dirty="0"/>
                <a:t>, txt)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2C88BD3-3C8A-43BA-B4A2-0E537F69F1AB}"/>
                </a:ext>
              </a:extLst>
            </p:cNvPr>
            <p:cNvSpPr/>
            <p:nvPr/>
          </p:nvSpPr>
          <p:spPr>
            <a:xfrm>
              <a:off x="393700" y="417565"/>
              <a:ext cx="1085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/>
                <a:t>observeEvent</a:t>
              </a:r>
              <a:r>
                <a:rPr lang="en-US" sz="1200" dirty="0"/>
                <a:t>:</a:t>
              </a:r>
            </a:p>
            <a:p>
              <a:r>
                <a:rPr lang="en-US" sz="1200" dirty="0" err="1"/>
                <a:t>input$file</a:t>
              </a:r>
              <a:endParaRPr lang="en-US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32D1EF-B9BA-4C6D-BED4-3506E9D05C3D}"/>
              </a:ext>
            </a:extLst>
          </p:cNvPr>
          <p:cNvGrpSpPr/>
          <p:nvPr/>
        </p:nvGrpSpPr>
        <p:grpSpPr>
          <a:xfrm>
            <a:off x="2586277" y="3084083"/>
            <a:ext cx="1364760" cy="1118158"/>
            <a:chOff x="393700" y="417565"/>
            <a:chExt cx="1364760" cy="111815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C6925D-A52D-4232-A28F-2F1E2FBD15E3}"/>
                </a:ext>
              </a:extLst>
            </p:cNvPr>
            <p:cNvSpPr/>
            <p:nvPr/>
          </p:nvSpPr>
          <p:spPr>
            <a:xfrm>
              <a:off x="504091" y="879230"/>
              <a:ext cx="1254369" cy="65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Choose id column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B3A5C63-F252-4A76-B312-9FF8D609B0AA}"/>
                </a:ext>
              </a:extLst>
            </p:cNvPr>
            <p:cNvSpPr/>
            <p:nvPr/>
          </p:nvSpPr>
          <p:spPr>
            <a:xfrm>
              <a:off x="393700" y="417565"/>
              <a:ext cx="1085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/>
                <a:t>observeEvent</a:t>
              </a:r>
              <a:r>
                <a:rPr lang="en-US" sz="1200" dirty="0"/>
                <a:t>:</a:t>
              </a:r>
            </a:p>
            <a:p>
              <a:r>
                <a:rPr lang="en-US" sz="1200" dirty="0" err="1"/>
                <a:t>input$id.col</a:t>
              </a:r>
              <a:endParaRPr lang="en-US" sz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165FB7-43BF-4163-94A4-5782A982E8B0}"/>
              </a:ext>
            </a:extLst>
          </p:cNvPr>
          <p:cNvGrpSpPr/>
          <p:nvPr/>
        </p:nvGrpSpPr>
        <p:grpSpPr>
          <a:xfrm>
            <a:off x="2586277" y="5843988"/>
            <a:ext cx="1364760" cy="1355125"/>
            <a:chOff x="393700" y="417565"/>
            <a:chExt cx="1364760" cy="101460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B927FF8-D51E-469A-8327-6024CB67E6AA}"/>
                </a:ext>
              </a:extLst>
            </p:cNvPr>
            <p:cNvSpPr/>
            <p:nvPr/>
          </p:nvSpPr>
          <p:spPr>
            <a:xfrm>
              <a:off x="504091" y="775676"/>
              <a:ext cx="1254369" cy="65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/>
                <a:t>Log transform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Normalization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Filter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test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84A40C-1B8C-4B25-B28C-852E4A836496}"/>
                </a:ext>
              </a:extLst>
            </p:cNvPr>
            <p:cNvSpPr/>
            <p:nvPr/>
          </p:nvSpPr>
          <p:spPr>
            <a:xfrm>
              <a:off x="393700" y="417565"/>
              <a:ext cx="107022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/>
                <a:t>observeEvent</a:t>
              </a:r>
              <a:r>
                <a:rPr lang="en-US" sz="1200" dirty="0"/>
                <a:t>:</a:t>
              </a:r>
            </a:p>
            <a:p>
              <a:r>
                <a:rPr lang="en-US" sz="1200" dirty="0" err="1"/>
                <a:t>input$run.test</a:t>
              </a:r>
              <a:endParaRPr lang="en-US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671C8E-06AB-407B-BFFE-6FF29A347F51}"/>
              </a:ext>
            </a:extLst>
          </p:cNvPr>
          <p:cNvGrpSpPr/>
          <p:nvPr/>
        </p:nvGrpSpPr>
        <p:grpSpPr>
          <a:xfrm>
            <a:off x="3166519" y="10142379"/>
            <a:ext cx="1453090" cy="1355125"/>
            <a:chOff x="393700" y="417565"/>
            <a:chExt cx="1453090" cy="101460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502495B-62FD-4D1E-B24B-FCA2478ED599}"/>
                </a:ext>
              </a:extLst>
            </p:cNvPr>
            <p:cNvSpPr/>
            <p:nvPr/>
          </p:nvSpPr>
          <p:spPr>
            <a:xfrm>
              <a:off x="504091" y="775676"/>
              <a:ext cx="1254369" cy="65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/>
                <a:t>Export selected </a:t>
              </a:r>
              <a:r>
                <a:rPr lang="en-US" sz="1200" dirty="0" err="1"/>
                <a:t>resuts</a:t>
              </a:r>
              <a:endParaRPr lang="en-US" sz="1200" dirty="0"/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Zip archive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5AD7541-B207-470F-9BBF-524905B5523C}"/>
                </a:ext>
              </a:extLst>
            </p:cNvPr>
            <p:cNvSpPr/>
            <p:nvPr/>
          </p:nvSpPr>
          <p:spPr>
            <a:xfrm>
              <a:off x="393700" y="417565"/>
              <a:ext cx="1453090" cy="345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/>
                <a:t>observeEvent</a:t>
              </a:r>
              <a:r>
                <a:rPr lang="en-US" sz="1200" dirty="0"/>
                <a:t>:</a:t>
              </a:r>
            </a:p>
            <a:p>
              <a:r>
                <a:rPr lang="en-US" sz="1200" dirty="0" err="1"/>
                <a:t>input$export.results</a:t>
              </a:r>
              <a:endParaRPr lang="en-US" sz="1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31A83D-C218-4265-92D4-2917EFB0CC6E}"/>
              </a:ext>
            </a:extLst>
          </p:cNvPr>
          <p:cNvGrpSpPr/>
          <p:nvPr/>
        </p:nvGrpSpPr>
        <p:grpSpPr>
          <a:xfrm>
            <a:off x="21560" y="5257382"/>
            <a:ext cx="1364760" cy="1404390"/>
            <a:chOff x="393700" y="417565"/>
            <a:chExt cx="1364760" cy="140439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9965BE3-D4E8-4D5A-86C7-EEB4A2206BFE}"/>
                </a:ext>
              </a:extLst>
            </p:cNvPr>
            <p:cNvSpPr/>
            <p:nvPr/>
          </p:nvSpPr>
          <p:spPr>
            <a:xfrm>
              <a:off x="504091" y="879230"/>
              <a:ext cx="1254369" cy="9427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-set up analysis</a:t>
              </a:r>
            </a:p>
            <a:p>
              <a:pPr algn="ctr"/>
              <a:endParaRPr lang="en-US" sz="1200" dirty="0"/>
            </a:p>
            <a:p>
              <a:pPr algn="ctr"/>
              <a:r>
                <a:rPr lang="en-US" sz="1200" b="1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actionButton</a:t>
              </a:r>
              <a:r>
                <a:rPr lang="en-US" sz="12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: </a:t>
              </a:r>
              <a:r>
                <a:rPr lang="en-US" sz="1200" b="1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run.test</a:t>
              </a:r>
              <a:endPara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FCD9AF6-79B6-4E92-8997-A236B966FA8F}"/>
                </a:ext>
              </a:extLst>
            </p:cNvPr>
            <p:cNvSpPr/>
            <p:nvPr/>
          </p:nvSpPr>
          <p:spPr>
            <a:xfrm>
              <a:off x="393700" y="417565"/>
              <a:ext cx="133389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/>
                <a:t>renderUI</a:t>
              </a:r>
              <a:r>
                <a:rPr lang="en-US" sz="1200" dirty="0"/>
                <a:t>:</a:t>
              </a:r>
            </a:p>
            <a:p>
              <a:r>
                <a:rPr lang="en-US" sz="1200" dirty="0" err="1"/>
                <a:t>output$list.groups</a:t>
              </a:r>
              <a:endParaRPr lang="en-US" sz="12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703CE1D-6B02-4D6F-8FEE-17FD16C6B6F1}"/>
              </a:ext>
            </a:extLst>
          </p:cNvPr>
          <p:cNvGrpSpPr/>
          <p:nvPr/>
        </p:nvGrpSpPr>
        <p:grpSpPr>
          <a:xfrm>
            <a:off x="155958" y="7897403"/>
            <a:ext cx="1681055" cy="2058077"/>
            <a:chOff x="130024" y="2758472"/>
            <a:chExt cx="1681055" cy="205807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2168BD4-16B0-45DE-BE6C-C01C51F6E6A5}"/>
                </a:ext>
              </a:extLst>
            </p:cNvPr>
            <p:cNvGrpSpPr/>
            <p:nvPr/>
          </p:nvGrpSpPr>
          <p:grpSpPr>
            <a:xfrm>
              <a:off x="130024" y="2758472"/>
              <a:ext cx="1532199" cy="1175575"/>
              <a:chOff x="393700" y="417565"/>
              <a:chExt cx="1532199" cy="1175575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1C84692-29ED-4795-9C3B-9CC11B02987C}"/>
                  </a:ext>
                </a:extLst>
              </p:cNvPr>
              <p:cNvSpPr/>
              <p:nvPr/>
            </p:nvSpPr>
            <p:spPr>
              <a:xfrm>
                <a:off x="504091" y="879230"/>
                <a:ext cx="1421808" cy="71391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Global results filter</a:t>
                </a:r>
              </a:p>
              <a:p>
                <a:endParaRPr lang="en-US" sz="1200" dirty="0"/>
              </a:p>
              <a:p>
                <a:r>
                  <a:rPr lang="en-US" sz="12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Button: </a:t>
                </a:r>
                <a:r>
                  <a:rPr lang="en-US" sz="1200" b="1" dirty="0" err="1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filter.type</a:t>
                </a:r>
                <a:endParaRPr lang="en-US" sz="12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12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Button: </a:t>
                </a:r>
                <a:r>
                  <a:rPr lang="en-US" sz="1200" b="1" dirty="0" err="1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filter.value</a:t>
                </a:r>
                <a:endParaRPr lang="en-US" sz="12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686CDFA-5622-46FE-8B9F-30115351471E}"/>
                  </a:ext>
                </a:extLst>
              </p:cNvPr>
              <p:cNvSpPr/>
              <p:nvPr/>
            </p:nvSpPr>
            <p:spPr>
              <a:xfrm>
                <a:off x="393700" y="417565"/>
                <a:ext cx="12815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err="1"/>
                  <a:t>renderUI</a:t>
                </a:r>
                <a:r>
                  <a:rPr lang="en-US" sz="1200" dirty="0"/>
                  <a:t>:</a:t>
                </a:r>
              </a:p>
              <a:p>
                <a:r>
                  <a:rPr lang="en-US" sz="1200" dirty="0" err="1"/>
                  <a:t>output$filter.type</a:t>
                </a:r>
                <a:endParaRPr lang="en-US" sz="1200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B182E16-A3DF-4DD1-98F1-8182B5E203D1}"/>
                </a:ext>
              </a:extLst>
            </p:cNvPr>
            <p:cNvGrpSpPr/>
            <p:nvPr/>
          </p:nvGrpSpPr>
          <p:grpSpPr>
            <a:xfrm>
              <a:off x="167646" y="3934047"/>
              <a:ext cx="1532199" cy="847060"/>
              <a:chOff x="393700" y="417565"/>
              <a:chExt cx="1532199" cy="84706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0C8B9E9-069B-4187-849A-46A17A2555D6}"/>
                  </a:ext>
                </a:extLst>
              </p:cNvPr>
              <p:cNvSpPr/>
              <p:nvPr/>
            </p:nvSpPr>
            <p:spPr>
              <a:xfrm>
                <a:off x="504091" y="879230"/>
                <a:ext cx="1421808" cy="38539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Set default values for </a:t>
                </a:r>
                <a:r>
                  <a:rPr lang="en-US" sz="1200" dirty="0" err="1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filter.type</a:t>
                </a:r>
                <a:endParaRPr lang="en-US" sz="12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0E94B08-39FE-4DDA-9647-466530CF4CD1}"/>
                  </a:ext>
                </a:extLst>
              </p:cNvPr>
              <p:cNvSpPr/>
              <p:nvPr/>
            </p:nvSpPr>
            <p:spPr>
              <a:xfrm>
                <a:off x="393700" y="417565"/>
                <a:ext cx="13345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err="1"/>
                  <a:t>renderUI</a:t>
                </a:r>
                <a:r>
                  <a:rPr lang="en-US" sz="1200" dirty="0"/>
                  <a:t>:</a:t>
                </a:r>
              </a:p>
              <a:p>
                <a:r>
                  <a:rPr lang="en-US" sz="1200" dirty="0" err="1"/>
                  <a:t>output$filter.value</a:t>
                </a:r>
                <a:endParaRPr lang="en-US" sz="12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3997BF-7FE6-448F-9AC5-182704D36CE2}"/>
                </a:ext>
              </a:extLst>
            </p:cNvPr>
            <p:cNvSpPr/>
            <p:nvPr/>
          </p:nvSpPr>
          <p:spPr>
            <a:xfrm>
              <a:off x="167646" y="2799907"/>
              <a:ext cx="1643433" cy="20166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DC29C0F-CBDF-42F4-9C4A-AABAF5018F40}"/>
              </a:ext>
            </a:extLst>
          </p:cNvPr>
          <p:cNvGrpSpPr/>
          <p:nvPr/>
        </p:nvGrpSpPr>
        <p:grpSpPr>
          <a:xfrm>
            <a:off x="-1969" y="3756513"/>
            <a:ext cx="1674281" cy="1211855"/>
            <a:chOff x="393700" y="417565"/>
            <a:chExt cx="1547475" cy="111815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689CEAA-1143-4491-B62F-D549A08BE177}"/>
                </a:ext>
              </a:extLst>
            </p:cNvPr>
            <p:cNvSpPr/>
            <p:nvPr/>
          </p:nvSpPr>
          <p:spPr>
            <a:xfrm>
              <a:off x="504091" y="879230"/>
              <a:ext cx="1372662" cy="65649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fileInput</a:t>
              </a:r>
              <a:r>
                <a:rPr lang="en-US" sz="12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: </a:t>
              </a:r>
              <a:r>
                <a:rPr lang="en-US" sz="1200" b="1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exp.file</a:t>
              </a:r>
              <a:endPara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  <a:p>
              <a:r>
                <a:rPr lang="en-US" sz="1200" b="1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Button:update.grp</a:t>
              </a:r>
              <a:endPara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D000107-8A06-417E-B973-FC50C4895A20}"/>
                </a:ext>
              </a:extLst>
            </p:cNvPr>
            <p:cNvSpPr/>
            <p:nvPr/>
          </p:nvSpPr>
          <p:spPr>
            <a:xfrm>
              <a:off x="393700" y="417565"/>
              <a:ext cx="15474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/>
                <a:t>renderUI</a:t>
              </a:r>
              <a:r>
                <a:rPr lang="en-US" sz="1200" dirty="0"/>
                <a:t>:</a:t>
              </a:r>
            </a:p>
            <a:p>
              <a:r>
                <a:rPr lang="en-US" sz="1200" dirty="0" err="1"/>
                <a:t>output$define.groups</a:t>
              </a:r>
              <a:endParaRPr lang="en-US" sz="1200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5FCF757-2A14-4E4F-AB69-B65F991B402F}"/>
              </a:ext>
            </a:extLst>
          </p:cNvPr>
          <p:cNvCxnSpPr>
            <a:cxnSpLocks/>
            <a:stCxn id="35" idx="3"/>
            <a:endCxn id="2" idx="1"/>
          </p:cNvCxnSpPr>
          <p:nvPr/>
        </p:nvCxnSpPr>
        <p:spPr>
          <a:xfrm>
            <a:off x="1602611" y="4612616"/>
            <a:ext cx="1084071" cy="64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8F1FF11-8366-4CC3-8485-041F225D6789}"/>
              </a:ext>
            </a:extLst>
          </p:cNvPr>
          <p:cNvGrpSpPr/>
          <p:nvPr/>
        </p:nvGrpSpPr>
        <p:grpSpPr>
          <a:xfrm>
            <a:off x="21683" y="1713586"/>
            <a:ext cx="1792798" cy="1823068"/>
            <a:chOff x="393700" y="417565"/>
            <a:chExt cx="1657016" cy="168211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DD51A3A-7089-4E17-90DC-6C9AD9F2C200}"/>
                </a:ext>
              </a:extLst>
            </p:cNvPr>
            <p:cNvSpPr/>
            <p:nvPr/>
          </p:nvSpPr>
          <p:spPr>
            <a:xfrm>
              <a:off x="504091" y="879229"/>
              <a:ext cx="1372662" cy="122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downloadButton</a:t>
              </a:r>
              <a:r>
                <a:rPr lang="en-US" sz="12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: </a:t>
              </a:r>
              <a:r>
                <a:rPr lang="en-US" sz="1200" b="1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exportTemplate</a:t>
              </a:r>
              <a:endPara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  <a:p>
              <a:endPara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  <a:p>
              <a:r>
                <a:rPr lang="en-US" sz="1200" b="1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radioButton</a:t>
              </a:r>
              <a:r>
                <a:rPr lang="en-US" sz="12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: </a:t>
              </a:r>
              <a:r>
                <a:rPr lang="en-US" sz="1200" b="1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id.col.value</a:t>
              </a:r>
              <a:endPara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  <a:p>
              <a:endPara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  <a:p>
              <a:r>
                <a:rPr lang="en-US" sz="1200" b="1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actionButton</a:t>
              </a:r>
              <a:r>
                <a:rPr lang="en-US" sz="12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: </a:t>
              </a:r>
              <a:r>
                <a:rPr lang="en-US" sz="1200" b="1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id.col</a:t>
              </a:r>
              <a:endPara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3182DB3-95CF-4A20-95B7-AC253AE47D3B}"/>
                </a:ext>
              </a:extLst>
            </p:cNvPr>
            <p:cNvSpPr/>
            <p:nvPr/>
          </p:nvSpPr>
          <p:spPr>
            <a:xfrm>
              <a:off x="393700" y="417565"/>
              <a:ext cx="1657016" cy="425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/>
                <a:t>renderUI</a:t>
              </a:r>
              <a:r>
                <a:rPr lang="en-US" sz="1200" dirty="0"/>
                <a:t>:</a:t>
              </a:r>
            </a:p>
            <a:p>
              <a:r>
                <a:rPr lang="en-US" sz="1200" dirty="0" err="1"/>
                <a:t>output$choose.id.column</a:t>
              </a:r>
              <a:endParaRPr lang="en-US" sz="1200" dirty="0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2D571F-8261-4C6E-8937-769A010F5050}"/>
              </a:ext>
            </a:extLst>
          </p:cNvPr>
          <p:cNvCxnSpPr>
            <a:cxnSpLocks/>
            <a:stCxn id="45" idx="3"/>
            <a:endCxn id="12" idx="1"/>
          </p:cNvCxnSpPr>
          <p:nvPr/>
        </p:nvCxnSpPr>
        <p:spPr>
          <a:xfrm>
            <a:off x="1626263" y="2875295"/>
            <a:ext cx="1070405" cy="99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38FECA5-1F9E-4761-8C28-12BF063E22A1}"/>
              </a:ext>
            </a:extLst>
          </p:cNvPr>
          <p:cNvGrpSpPr/>
          <p:nvPr/>
        </p:nvGrpSpPr>
        <p:grpSpPr>
          <a:xfrm>
            <a:off x="4064122" y="118741"/>
            <a:ext cx="2729870" cy="1644164"/>
            <a:chOff x="410865" y="234459"/>
            <a:chExt cx="2515502" cy="164416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E781A91-C8CC-4F5A-A6DD-628E917B3ACD}"/>
                </a:ext>
              </a:extLst>
            </p:cNvPr>
            <p:cNvSpPr/>
            <p:nvPr/>
          </p:nvSpPr>
          <p:spPr>
            <a:xfrm>
              <a:off x="490339" y="888158"/>
              <a:ext cx="2436028" cy="9904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selectizeInput:session.browse</a:t>
              </a:r>
              <a:endPara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  <a:p>
              <a:endPara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  <a:p>
              <a:r>
                <a:rPr lang="en-US" sz="1200" b="1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actionButton</a:t>
              </a:r>
              <a:r>
                <a:rPr lang="en-US" sz="12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: </a:t>
              </a:r>
              <a:r>
                <a:rPr lang="en-US" sz="1200" b="1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seesion.browse.import</a:t>
              </a:r>
              <a:endPara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  <a:p>
              <a:endPara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  <a:p>
              <a:r>
                <a:rPr lang="en-US" sz="1200" b="1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actionButton</a:t>
              </a:r>
              <a:r>
                <a:rPr lang="en-US" sz="12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: </a:t>
              </a:r>
              <a:r>
                <a:rPr lang="en-US" sz="1200" b="1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session.manage</a:t>
              </a:r>
              <a:endPara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ED5DAAD-C446-457F-A02B-44A329338357}"/>
                </a:ext>
              </a:extLst>
            </p:cNvPr>
            <p:cNvSpPr/>
            <p:nvPr/>
          </p:nvSpPr>
          <p:spPr>
            <a:xfrm>
              <a:off x="410865" y="234459"/>
              <a:ext cx="160455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Entry point (SSP only)</a:t>
              </a:r>
              <a:endParaRPr lang="en-US" sz="1200" dirty="0"/>
            </a:p>
            <a:p>
              <a:r>
                <a:rPr lang="en-US" sz="1200" dirty="0" err="1"/>
                <a:t>renderUI</a:t>
              </a:r>
              <a:r>
                <a:rPr lang="en-US" sz="1200" dirty="0"/>
                <a:t>:</a:t>
              </a:r>
            </a:p>
            <a:p>
              <a:r>
                <a:rPr lang="en-US" sz="1200" dirty="0" err="1"/>
                <a:t>output$browse.sessions</a:t>
              </a:r>
              <a:endParaRPr lang="en-US" sz="1200" dirty="0"/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B15E62-9394-4D9A-9F18-66C75230A1D2}"/>
              </a:ext>
            </a:extLst>
          </p:cNvPr>
          <p:cNvCxnSpPr>
            <a:cxnSpLocks/>
            <a:stCxn id="52" idx="2"/>
            <a:endCxn id="7" idx="0"/>
          </p:cNvCxnSpPr>
          <p:nvPr/>
        </p:nvCxnSpPr>
        <p:spPr>
          <a:xfrm flipH="1">
            <a:off x="5471680" y="1762905"/>
            <a:ext cx="501" cy="398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B01F8F2-7400-4BF0-A6BB-3FD29AB7A090}"/>
              </a:ext>
            </a:extLst>
          </p:cNvPr>
          <p:cNvGrpSpPr/>
          <p:nvPr/>
        </p:nvGrpSpPr>
        <p:grpSpPr>
          <a:xfrm>
            <a:off x="320660" y="84880"/>
            <a:ext cx="1768358" cy="1443306"/>
            <a:chOff x="393700" y="417565"/>
            <a:chExt cx="1634427" cy="119929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89ABC4E-CAAC-49A8-9A3A-B3D47D7D98F0}"/>
                </a:ext>
              </a:extLst>
            </p:cNvPr>
            <p:cNvSpPr/>
            <p:nvPr/>
          </p:nvSpPr>
          <p:spPr>
            <a:xfrm>
              <a:off x="504091" y="987560"/>
              <a:ext cx="1524036" cy="62929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err="1">
                  <a:solidFill>
                    <a:schemeClr val="bg1"/>
                  </a:solidFill>
                </a:rPr>
                <a:t>Generarte</a:t>
              </a:r>
              <a:r>
                <a:rPr lang="en-US" sz="1200" b="1" dirty="0">
                  <a:solidFill>
                    <a:schemeClr val="bg1"/>
                  </a:solidFill>
                </a:rPr>
                <a:t> session id</a:t>
              </a:r>
            </a:p>
            <a:p>
              <a:r>
                <a:rPr lang="en-US" sz="1200" b="1" dirty="0">
                  <a:solidFill>
                    <a:schemeClr val="bg1"/>
                  </a:solidFill>
                </a:rPr>
                <a:t>Parse ‘user_roles.txt’</a:t>
              </a:r>
            </a:p>
            <a:p>
              <a:endParaRPr lang="en-US" sz="1200" b="1" dirty="0">
                <a:solidFill>
                  <a:schemeClr val="bg1"/>
                </a:solidFill>
              </a:endParaRPr>
            </a:p>
            <a:p>
              <a:r>
                <a:rPr lang="en-US" sz="1200" b="1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FileInput</a:t>
              </a:r>
              <a:r>
                <a:rPr lang="en-US" sz="12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: file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355DC1D-37FA-48C1-A093-F76EB86A338E}"/>
                </a:ext>
              </a:extLst>
            </p:cNvPr>
            <p:cNvSpPr/>
            <p:nvPr/>
          </p:nvSpPr>
          <p:spPr>
            <a:xfrm>
              <a:off x="393700" y="417565"/>
              <a:ext cx="1249281" cy="5963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Entry point</a:t>
              </a:r>
            </a:p>
            <a:p>
              <a:r>
                <a:rPr lang="en-US" sz="1200" dirty="0" err="1"/>
                <a:t>renderUI</a:t>
              </a:r>
              <a:r>
                <a:rPr lang="en-US" sz="1200" dirty="0"/>
                <a:t>:</a:t>
              </a:r>
            </a:p>
            <a:p>
              <a:r>
                <a:rPr lang="en-US" sz="1200" dirty="0" err="1"/>
                <a:t>output$file.upload</a:t>
              </a:r>
              <a:endParaRPr lang="en-US" sz="1200" dirty="0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06A30ED-6252-44E4-9C2A-B43BB183EAF3}"/>
              </a:ext>
            </a:extLst>
          </p:cNvPr>
          <p:cNvCxnSpPr>
            <a:cxnSpLocks/>
            <a:stCxn id="58" idx="2"/>
            <a:endCxn id="9" idx="1"/>
          </p:cNvCxnSpPr>
          <p:nvPr/>
        </p:nvCxnSpPr>
        <p:spPr>
          <a:xfrm>
            <a:off x="1264558" y="1528186"/>
            <a:ext cx="1385167" cy="37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AC4A8D9-E83C-4D15-BDD6-71F00D5CDF9D}"/>
              </a:ext>
            </a:extLst>
          </p:cNvPr>
          <p:cNvGrpSpPr/>
          <p:nvPr/>
        </p:nvGrpSpPr>
        <p:grpSpPr>
          <a:xfrm>
            <a:off x="2939876" y="7707753"/>
            <a:ext cx="2022322" cy="2045592"/>
            <a:chOff x="393700" y="417565"/>
            <a:chExt cx="3080058" cy="2363669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4C5E434-76D3-4601-9157-6383D5AC9F5B}"/>
                </a:ext>
              </a:extLst>
            </p:cNvPr>
            <p:cNvSpPr/>
            <p:nvPr/>
          </p:nvSpPr>
          <p:spPr>
            <a:xfrm>
              <a:off x="504091" y="922532"/>
              <a:ext cx="2969667" cy="18587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Present output</a:t>
              </a:r>
            </a:p>
            <a:p>
              <a:pPr marL="171450" indent="-171450">
                <a:buFontTx/>
                <a:buChar char="-"/>
              </a:pPr>
              <a:r>
                <a:rPr lang="en-US" sz="1200" b="1" dirty="0"/>
                <a:t>Summary tab</a:t>
              </a:r>
            </a:p>
            <a:p>
              <a:pPr marL="171450" indent="-171450">
                <a:buFontTx/>
                <a:buChar char="-"/>
              </a:pPr>
              <a:r>
                <a:rPr lang="en-US" sz="1200" b="1" dirty="0"/>
                <a:t>Heatmap</a:t>
              </a:r>
            </a:p>
            <a:p>
              <a:pPr marL="171450" indent="-171450">
                <a:buFontTx/>
                <a:buChar char="-"/>
              </a:pPr>
              <a:r>
                <a:rPr lang="en-US" sz="1200" b="1" dirty="0"/>
                <a:t>Volcanos</a:t>
              </a:r>
            </a:p>
            <a:p>
              <a:pPr marL="171450" indent="-171450">
                <a:buFontTx/>
                <a:buChar char="-"/>
              </a:pPr>
              <a:r>
                <a:rPr lang="en-US" sz="1200" b="1" dirty="0"/>
                <a:t>Scatterplots</a:t>
              </a:r>
            </a:p>
            <a:p>
              <a:pPr marL="171450" indent="-171450">
                <a:buFontTx/>
                <a:buChar char="-"/>
              </a:pPr>
              <a:r>
                <a:rPr lang="en-US" sz="1200" b="1" dirty="0"/>
                <a:t>PCA</a:t>
              </a:r>
            </a:p>
            <a:p>
              <a:pPr marL="171450" indent="-171450">
                <a:buFontTx/>
                <a:buChar char="-"/>
              </a:pPr>
              <a:r>
                <a:rPr lang="en-US" sz="1200" b="1" dirty="0"/>
                <a:t>QC</a:t>
              </a:r>
            </a:p>
            <a:p>
              <a:pPr marL="171450" indent="-171450">
                <a:buFontTx/>
                <a:buChar char="-"/>
              </a:pPr>
              <a:r>
                <a:rPr lang="en-US" sz="1200" b="1" dirty="0"/>
                <a:t>Export results</a:t>
              </a:r>
              <a:endParaRPr lang="en-US" sz="12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CEED540-A7AF-4D43-A50C-505710177354}"/>
                </a:ext>
              </a:extLst>
            </p:cNvPr>
            <p:cNvSpPr/>
            <p:nvPr/>
          </p:nvSpPr>
          <p:spPr>
            <a:xfrm>
              <a:off x="393700" y="417565"/>
              <a:ext cx="11150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/>
                <a:t>renderUI</a:t>
              </a:r>
              <a:r>
                <a:rPr lang="en-US" sz="1200" dirty="0"/>
                <a:t>:</a:t>
              </a:r>
            </a:p>
            <a:p>
              <a:r>
                <a:rPr lang="en-US" sz="1200" dirty="0" err="1"/>
                <a:t>output$navbar</a:t>
              </a:r>
              <a:endParaRPr lang="en-US" sz="1200" dirty="0"/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6EDE5AA-54A2-4792-B70A-6DFE20E35210}"/>
              </a:ext>
            </a:extLst>
          </p:cNvPr>
          <p:cNvCxnSpPr>
            <a:cxnSpLocks/>
            <a:stCxn id="65" idx="2"/>
            <a:endCxn id="19" idx="0"/>
          </p:cNvCxnSpPr>
          <p:nvPr/>
        </p:nvCxnSpPr>
        <p:spPr>
          <a:xfrm flipH="1">
            <a:off x="3893064" y="9753345"/>
            <a:ext cx="94214" cy="389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DC24165-0F19-4D43-9862-EE66F9B7327A}"/>
              </a:ext>
            </a:extLst>
          </p:cNvPr>
          <p:cNvCxnSpPr>
            <a:cxnSpLocks/>
            <a:stCxn id="65" idx="1"/>
            <a:endCxn id="32" idx="3"/>
          </p:cNvCxnSpPr>
          <p:nvPr/>
        </p:nvCxnSpPr>
        <p:spPr>
          <a:xfrm flipH="1" flipV="1">
            <a:off x="1837013" y="8947159"/>
            <a:ext cx="1175344" cy="189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0687CEB-1573-4BD8-A100-1C8450063706}"/>
              </a:ext>
            </a:extLst>
          </p:cNvPr>
          <p:cNvCxnSpPr>
            <a:cxnSpLocks/>
            <a:stCxn id="24" idx="1"/>
            <a:endCxn id="45" idx="3"/>
          </p:cNvCxnSpPr>
          <p:nvPr/>
        </p:nvCxnSpPr>
        <p:spPr>
          <a:xfrm flipH="1">
            <a:off x="1626263" y="2691299"/>
            <a:ext cx="1274803" cy="18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9C84117-F3A1-403B-A38C-7F2822710C1A}"/>
              </a:ext>
            </a:extLst>
          </p:cNvPr>
          <p:cNvCxnSpPr>
            <a:cxnSpLocks/>
            <a:stCxn id="12" idx="1"/>
            <a:endCxn id="35" idx="3"/>
          </p:cNvCxnSpPr>
          <p:nvPr/>
        </p:nvCxnSpPr>
        <p:spPr>
          <a:xfrm flipH="1">
            <a:off x="1602611" y="3873995"/>
            <a:ext cx="1094057" cy="738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37EACB-0F8E-4FF2-84DD-B3979BAC7507}"/>
              </a:ext>
            </a:extLst>
          </p:cNvPr>
          <p:cNvCxnSpPr>
            <a:cxnSpLocks/>
            <a:stCxn id="2" idx="1"/>
            <a:endCxn id="22" idx="3"/>
          </p:cNvCxnSpPr>
          <p:nvPr/>
        </p:nvCxnSpPr>
        <p:spPr>
          <a:xfrm flipH="1">
            <a:off x="1386320" y="5259973"/>
            <a:ext cx="1300362" cy="930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4A1F58B-3F09-449F-9245-E8457A3FB5F4}"/>
              </a:ext>
            </a:extLst>
          </p:cNvPr>
          <p:cNvCxnSpPr>
            <a:cxnSpLocks/>
            <a:stCxn id="22" idx="3"/>
            <a:endCxn id="15" idx="1"/>
          </p:cNvCxnSpPr>
          <p:nvPr/>
        </p:nvCxnSpPr>
        <p:spPr>
          <a:xfrm>
            <a:off x="1386320" y="6190410"/>
            <a:ext cx="1310348" cy="570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89620A3-259D-41CE-83BB-45B52322E725}"/>
              </a:ext>
            </a:extLst>
          </p:cNvPr>
          <p:cNvCxnSpPr>
            <a:cxnSpLocks/>
            <a:stCxn id="6" idx="2"/>
            <a:endCxn id="66" idx="0"/>
          </p:cNvCxnSpPr>
          <p:nvPr/>
        </p:nvCxnSpPr>
        <p:spPr>
          <a:xfrm flipH="1">
            <a:off x="3305939" y="6863218"/>
            <a:ext cx="1899484" cy="844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17E71E4-BA49-499D-9152-B4807B4653A2}"/>
              </a:ext>
            </a:extLst>
          </p:cNvPr>
          <p:cNvCxnSpPr>
            <a:cxnSpLocks/>
            <a:stCxn id="66" idx="0"/>
            <a:endCxn id="15" idx="2"/>
          </p:cNvCxnSpPr>
          <p:nvPr/>
        </p:nvCxnSpPr>
        <p:spPr>
          <a:xfrm flipV="1">
            <a:off x="3305939" y="7199113"/>
            <a:ext cx="17914" cy="50864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CDCB289-B823-4268-B479-9FA233FC78B8}"/>
              </a:ext>
            </a:extLst>
          </p:cNvPr>
          <p:cNvGrpSpPr/>
          <p:nvPr/>
        </p:nvGrpSpPr>
        <p:grpSpPr>
          <a:xfrm>
            <a:off x="2901066" y="2405105"/>
            <a:ext cx="758797" cy="574235"/>
            <a:chOff x="2897511" y="2505882"/>
            <a:chExt cx="758797" cy="57423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1CF4C30-1845-47A8-80AE-462B55720359}"/>
                </a:ext>
              </a:extLst>
            </p:cNvPr>
            <p:cNvSpPr/>
            <p:nvPr/>
          </p:nvSpPr>
          <p:spPr>
            <a:xfrm>
              <a:off x="2936160" y="2505882"/>
              <a:ext cx="636669" cy="57423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CCBB42-E1F5-4397-B7FD-CD0D2C6B24AB}"/>
                </a:ext>
              </a:extLst>
            </p:cNvPr>
            <p:cNvSpPr txBox="1"/>
            <p:nvPr/>
          </p:nvSpPr>
          <p:spPr>
            <a:xfrm>
              <a:off x="2897511" y="2607410"/>
              <a:ext cx="758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gct1.3</a:t>
              </a:r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AAC6835-E7E4-4073-9957-599C6E074ADA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 flipH="1">
            <a:off x="3258050" y="2232997"/>
            <a:ext cx="18860" cy="172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8839CC2-1125-4A19-8CC5-36E2922AA44E}"/>
              </a:ext>
            </a:extLst>
          </p:cNvPr>
          <p:cNvSpPr txBox="1"/>
          <p:nvPr/>
        </p:nvSpPr>
        <p:spPr>
          <a:xfrm>
            <a:off x="2199517" y="245016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777602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1464</TotalTime>
  <Words>275</Words>
  <Application>Microsoft Office PowerPoint</Application>
  <PresentationFormat>Widescreen</PresentationFormat>
  <Paragraphs>82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The Broad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Karsten Krug</dc:creator>
  <cp:lastModifiedBy>Karsten Krug</cp:lastModifiedBy>
  <cp:revision>28</cp:revision>
  <dcterms:created xsi:type="dcterms:W3CDTF">2017-02-28T22:08:33Z</dcterms:created>
  <dcterms:modified xsi:type="dcterms:W3CDTF">2017-12-25T17:27:33Z</dcterms:modified>
</cp:coreProperties>
</file>