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圆角矩形 3088"/>
          <p:cNvSpPr/>
          <p:nvPr/>
        </p:nvSpPr>
        <p:spPr>
          <a:xfrm>
            <a:off x="1532255" y="722630"/>
            <a:ext cx="6313488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Lichtsensor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圆角矩形 3091"/>
          <p:cNvSpPr/>
          <p:nvPr/>
        </p:nvSpPr>
        <p:spPr>
          <a:xfrm>
            <a:off x="4213860" y="1294130"/>
            <a:ext cx="4286885" cy="19354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Die Zimmerbeleuchtung 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hat fast kein Einfluss auf 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die gemessenen Werten.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3092"/>
          <p:cNvSpPr txBox="1"/>
          <p:nvPr/>
        </p:nvSpPr>
        <p:spPr>
          <a:xfrm>
            <a:off x="1531938" y="201613"/>
            <a:ext cx="60071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de-DE" sz="2800" b="1" dirty="0">
                <a:latin typeface="Tahoma" panose="020B0604030504040204" charset="0"/>
                <a:ea typeface="宋体" panose="02010600030101010101" pitchFamily="2" charset="-122"/>
              </a:rPr>
              <a:t>Perception</a:t>
            </a:r>
            <a:endParaRPr lang="en-US" altLang="de-DE" sz="2800" b="1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540043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1294130"/>
            <a:ext cx="2681605" cy="4768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4112"/>
          <p:cNvSpPr txBox="1"/>
          <p:nvPr/>
        </p:nvSpPr>
        <p:spPr>
          <a:xfrm>
            <a:off x="555625" y="415925"/>
            <a:ext cx="84597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de-DE" sz="2800" b="1" dirty="0">
                <a:latin typeface="Tahoma" panose="020B0604030504040204" charset="0"/>
                <a:ea typeface="宋体" panose="02010600030101010101" pitchFamily="2" charset="-122"/>
              </a:rPr>
              <a:t>Encodersensor</a:t>
            </a:r>
            <a:endParaRPr lang="en-US" altLang="de-DE" sz="2800" b="1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098" name="圆角矩形 4113"/>
          <p:cNvSpPr/>
          <p:nvPr/>
        </p:nvSpPr>
        <p:spPr>
          <a:xfrm>
            <a:off x="1717675" y="859155"/>
            <a:ext cx="7028180" cy="12934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de-DE" b="1" dirty="0">
                <a:latin typeface="Tahoma" panose="020B0604030504040204" charset="0"/>
                <a:ea typeface="宋体" panose="02010600030101010101" pitchFamily="2" charset="-122"/>
              </a:rPr>
              <a:t>Neben derMU fuer den Drehwinkel haben</a:t>
            </a:r>
            <a:endParaRPr lang="en-US" altLang="de-DE" b="1" dirty="0">
              <a:latin typeface="Tahoma" panose="020B0604030504040204" charset="0"/>
              <a:ea typeface="宋体" panose="02010600030101010101" pitchFamily="2" charset="-122"/>
            </a:endParaRPr>
          </a:p>
          <a:p>
            <a:pPr algn="ctr"/>
            <a:r>
              <a:rPr lang="en-US" altLang="de-DE" b="1" dirty="0">
                <a:latin typeface="Tahoma" panose="020B0604030504040204" charset="0"/>
                <a:ea typeface="宋体" panose="02010600030101010101" pitchFamily="2" charset="-122"/>
              </a:rPr>
              <a:t>Ungenauigkeiten des Radius Einfluss </a:t>
            </a:r>
            <a:endParaRPr lang="en-US" altLang="de-DE" b="1" dirty="0">
              <a:latin typeface="Tahoma" panose="020B0604030504040204" charset="0"/>
              <a:ea typeface="宋体" panose="02010600030101010101" pitchFamily="2" charset="-122"/>
            </a:endParaRPr>
          </a:p>
          <a:p>
            <a:pPr algn="ctr"/>
            <a:r>
              <a:rPr lang="en-US" altLang="de-DE" b="1" dirty="0">
                <a:latin typeface="Tahoma" panose="020B0604030504040204" charset="0"/>
                <a:ea typeface="宋体" panose="02010600030101010101" pitchFamily="2" charset="-122"/>
              </a:rPr>
              <a:t>auf die Messunsicherheit.</a:t>
            </a:r>
            <a:endParaRPr lang="en-US" altLang="de-DE" b="1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41630" y="2231390"/>
          <a:ext cx="2986405" cy="27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194560" imgH="2128520" progId="Equation.KSEE3">
                  <p:embed/>
                </p:oleObj>
              </mc:Choice>
              <mc:Fallback>
                <p:oleObj name="" r:id="rId3" imgW="2194560" imgH="212852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" y="2231390"/>
                        <a:ext cx="2986405" cy="279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4114"/>
          <p:cNvSpPr/>
          <p:nvPr/>
        </p:nvSpPr>
        <p:spPr>
          <a:xfrm>
            <a:off x="2456180" y="4469765"/>
            <a:ext cx="6289675" cy="2238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N ist SchrittAnzahl fuer eine komplette Radumdrehung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A ist die Strecke eines Rades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de-DE" dirty="0">
                <a:latin typeface="Arial" panose="020B0604020202020204" pitchFamily="34" charset="0"/>
                <a:ea typeface="宋体" panose="02010600030101010101" pitchFamily="2" charset="-122"/>
              </a:rPr>
              <a:t>r ist Radius des Rades</a:t>
            </a:r>
            <a:endParaRPr lang="en-US" altLang="de-D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4113"/>
          <p:cNvSpPr/>
          <p:nvPr/>
        </p:nvSpPr>
        <p:spPr>
          <a:xfrm>
            <a:off x="835660" y="29845"/>
            <a:ext cx="7028180" cy="79438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algn="ctr"/>
            <a:r>
              <a:rPr lang="en-US" altLang="de-DE" b="1" dirty="0">
                <a:latin typeface="Tahoma" panose="020B0604030504040204" charset="0"/>
                <a:ea typeface="宋体" panose="02010600030101010101" pitchFamily="2" charset="-122"/>
              </a:rPr>
              <a:t>Triangulationssensor</a:t>
            </a:r>
            <a:endParaRPr lang="en-US" altLang="de-DE" b="1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860828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824230"/>
            <a:ext cx="4237355" cy="5650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0615" y="1499870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 von Pin0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176797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76530"/>
            <a:ext cx="4808220" cy="6412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74385" y="894715"/>
            <a:ext cx="265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 von Pin1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4955088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22860"/>
            <a:ext cx="5055870" cy="6743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5440" y="568960"/>
            <a:ext cx="303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 von Pin2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753661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7145"/>
            <a:ext cx="4947285" cy="659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1930" y="52578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 von Pin3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" y="-14605"/>
            <a:ext cx="5387340" cy="801370"/>
          </a:xfrm>
        </p:spPr>
        <p:txBody>
          <a:bodyPr/>
          <a:p>
            <a:r>
              <a:rPr lang="en-US" altLang="zh-CN"/>
              <a:t>Maussensor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7520" y="1341120"/>
            <a:ext cx="8454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%'schwarz'</a:t>
            </a:r>
            <a:endParaRPr lang="zh-CN" altLang="en-US"/>
          </a:p>
          <a:p>
            <a:r>
              <a:rPr lang="zh-CN" altLang="en-US"/>
              <a:t>%Y=[8333 7506 8060 8375 8221 8998 8439 7852  8091 8608 7905 8376 7871 8209 8594];</a:t>
            </a:r>
            <a:endParaRPr lang="zh-CN" altLang="en-US"/>
          </a:p>
          <a:p>
            <a:r>
              <a:rPr lang="zh-CN" altLang="en-US"/>
              <a:t>%mean(u) </a:t>
            </a:r>
            <a:r>
              <a:rPr lang="en-US" altLang="zh-CN"/>
              <a:t>=</a:t>
            </a:r>
            <a:r>
              <a:rPr lang="zh-CN" altLang="en-US"/>
              <a:t>8.2292e+03   </a:t>
            </a:r>
            <a:endParaRPr lang="zh-CN" altLang="en-US"/>
          </a:p>
          <a:p>
            <a:r>
              <a:rPr lang="en-US" altLang="zh-CN"/>
              <a:t>nach vorne 250mm verfahren , Abstand von Y=250.12mm</a:t>
            </a:r>
            <a:endParaRPr lang="en-US" altLang="zh-CN"/>
          </a:p>
          <a:p>
            <a:r>
              <a:rPr lang="zh-CN" altLang="en-US"/>
              <a:t>%    X=[9730 9862 9729 9514 9625 9670 9247 9463 9639 10033 9161 9535 9226 9515 9465];</a:t>
            </a:r>
            <a:endParaRPr lang="zh-CN" altLang="en-US"/>
          </a:p>
          <a:p>
            <a:r>
              <a:rPr lang="zh-CN" altLang="en-US"/>
              <a:t>%mean(u) =9.5609e+03 </a:t>
            </a:r>
            <a:r>
              <a:rPr lang="en-US" altLang="zh-CN"/>
              <a:t>Abstand von X=250.26mm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1035" y="708660"/>
            <a:ext cx="722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Abstand(250mm) vonunterschiedliche Farbe von Untergruenden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6255" y="3723005"/>
            <a:ext cx="80162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%Weiss</a:t>
            </a:r>
            <a:endParaRPr lang="zh-CN" altLang="en-US"/>
          </a:p>
          <a:p>
            <a:r>
              <a:rPr lang="zh-CN" altLang="en-US"/>
              <a:t>   %Y=[7866 8388 7562 7405 7971 8272 8206 9220 8498 8784 9194 8728 7574 6927 8226];</a:t>
            </a:r>
            <a:endParaRPr lang="zh-CN" altLang="en-US"/>
          </a:p>
          <a:p>
            <a:r>
              <a:rPr lang="zh-CN" altLang="en-US"/>
              <a:t>%mean(u)</a:t>
            </a:r>
            <a:r>
              <a:rPr lang="en-US" altLang="zh-CN"/>
              <a:t>=</a:t>
            </a:r>
            <a:r>
              <a:rPr lang="zh-CN" altLang="en-US"/>
              <a:t>8.1881e+03        </a:t>
            </a:r>
            <a:r>
              <a:rPr lang="en-US" altLang="zh-CN"/>
              <a:t>Abstand von Y=248.87mm</a:t>
            </a:r>
            <a:endParaRPr lang="en-US" altLang="zh-CN"/>
          </a:p>
          <a:p>
            <a:r>
              <a:rPr lang="zh-CN" altLang="en-US"/>
              <a:t>%X=[8883 8439 9711 9404 9446 9273 9581 9848 9578 10106 9517 9253 9212 9981 9637];</a:t>
            </a:r>
            <a:endParaRPr lang="zh-CN" altLang="en-US"/>
          </a:p>
          <a:p>
            <a:r>
              <a:rPr lang="zh-CN" altLang="en-US"/>
              <a:t>%mean(u)</a:t>
            </a:r>
            <a:r>
              <a:rPr lang="en-US" altLang="zh-CN"/>
              <a:t>=</a:t>
            </a:r>
            <a:r>
              <a:rPr lang="zh-CN" altLang="en-US"/>
              <a:t>9.4579e+03       </a:t>
            </a:r>
            <a:r>
              <a:rPr lang="en-US" altLang="zh-CN"/>
              <a:t>Abstand von X=247.56mm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1670" y="460375"/>
            <a:ext cx="8230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%Grau </a:t>
            </a:r>
            <a:endParaRPr lang="zh-CN" altLang="en-US"/>
          </a:p>
          <a:p>
            <a:r>
              <a:rPr lang="zh-CN" altLang="en-US"/>
              <a:t>  % Y=[8595 8787 8623 8231 8459 8418 8479 8448 8581 8716 8482 8516 8403 8700 8686];</a:t>
            </a:r>
            <a:endParaRPr lang="zh-CN" altLang="en-US"/>
          </a:p>
          <a:p>
            <a:r>
              <a:rPr lang="en-US" altLang="zh-CN"/>
              <a:t>mean=</a:t>
            </a:r>
            <a:r>
              <a:rPr lang="zh-CN" altLang="en-US"/>
              <a:t>8.5416e+03                   </a:t>
            </a:r>
            <a:r>
              <a:rPr lang="en-US" altLang="zh-CN"/>
              <a:t>Abstand von Y=259.60mm</a:t>
            </a:r>
            <a:endParaRPr lang="en-US" altLang="zh-CN"/>
          </a:p>
          <a:p>
            <a:r>
              <a:rPr lang="zh-CN" altLang="en-US"/>
              <a:t>  % X=[10390 9630 9861 10200 10364 10065 10302 10152 10329 9794 10162 10220 10313 10260 9959];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mean= </a:t>
            </a:r>
            <a:r>
              <a:rPr lang="zh-CN" altLang="en-US"/>
              <a:t>1.0133e+04                  </a:t>
            </a:r>
            <a:r>
              <a:rPr lang="en-US" altLang="zh-CN"/>
              <a:t>Abstand von X=265.26mm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835" y="3382645"/>
            <a:ext cx="740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Auf dem grauen Untergrund gibt es grosse Abweichung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09905" y="4027170"/>
            <a:ext cx="751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Mit unterschiedlichen Geschwindigkeit auf dem schwarzen Untergrund: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04495" y="4540885"/>
            <a:ext cx="279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25cm/1s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3235" y="5014595"/>
            <a:ext cx="840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Y=[1499 2727 1473 2034 1980 2578 1043 891 745 277 1019 271 299 2153 182]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4495" y="5475605"/>
            <a:ext cx="848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X=[469 1363 1985 1354 2415 1658 2089 903 1035 459 680 1028 289 1025 3010]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515" y="130810"/>
            <a:ext cx="89801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25cm/2s:</a:t>
            </a:r>
            <a:endParaRPr lang="en-US" altLang="zh-CN"/>
          </a:p>
          <a:p>
            <a:r>
              <a:rPr lang="en-US" altLang="zh-CN"/>
              <a:t>Y=[5312 5987 6894 5021 4518 3286 5780 6012 4957 5002 5748 5897 6302  4030 6111]</a:t>
            </a:r>
            <a:endParaRPr lang="en-US" altLang="zh-CN"/>
          </a:p>
          <a:p>
            <a:r>
              <a:rPr lang="en-US" altLang="zh-CN"/>
              <a:t>X=[5538 6042 6008 5983 6974 7014 6289 5687 5465 6587 5739 5612 6752  6838 6783]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025" y="1829435"/>
            <a:ext cx="8836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25cm/5s:</a:t>
            </a:r>
            <a:endParaRPr lang="en-US" altLang="zh-CN"/>
          </a:p>
          <a:p>
            <a:r>
              <a:rPr lang="en-US" altLang="zh-CN"/>
              <a:t>Y=[8360 8684 6599 8033 8237 8638 8697 8644 8706 8958 8742 8310 7989 8606 8915]</a:t>
            </a:r>
            <a:endParaRPr lang="en-US" altLang="zh-CN"/>
          </a:p>
          <a:p>
            <a:r>
              <a:rPr lang="en-US" altLang="zh-CN"/>
              <a:t>X=[leider verloren]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0025" y="3053080"/>
            <a:ext cx="8836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25cm/10s:</a:t>
            </a:r>
            <a:endParaRPr lang="en-US" altLang="zh-CN"/>
          </a:p>
          <a:p>
            <a:r>
              <a:rPr lang="en-US" altLang="zh-CN"/>
              <a:t>Y=[7431 7578 7740 7469 7593 7125 8001 7184 7568 7456 7025 7289  6879 7148 7459]</a:t>
            </a:r>
            <a:endParaRPr lang="en-US" altLang="zh-CN"/>
          </a:p>
          <a:p>
            <a:r>
              <a:rPr lang="en-US" altLang="zh-CN"/>
              <a:t>X=[leider verloren]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WPS 演示</Application>
  <PresentationFormat>在屏幕上显示</PresentationFormat>
  <Paragraphs>74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Tahoma</vt:lpstr>
      <vt:lpstr>MS PGothic</vt:lpstr>
      <vt:lpstr>微软雅黑</vt:lpstr>
      <vt:lpstr>Arial Unicode MS</vt:lpstr>
      <vt:lpstr>默认设计模板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Song</dc:creator>
  <cp:lastModifiedBy>Nickh</cp:lastModifiedBy>
  <cp:revision>10</cp:revision>
  <dcterms:created xsi:type="dcterms:W3CDTF">2013-01-25T01:44:32Z</dcterms:created>
  <dcterms:modified xsi:type="dcterms:W3CDTF">2017-12-06T21:33:24Z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