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4" r:id="rId2"/>
  </p:sldMasterIdLst>
  <p:notesMasterIdLst>
    <p:notesMasterId r:id="rId25"/>
  </p:notesMasterIdLst>
  <p:handoutMasterIdLst>
    <p:handoutMasterId r:id="rId26"/>
  </p:handout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4" r:id="rId22"/>
    <p:sldId id="285" r:id="rId23"/>
    <p:sldId id="259" r:id="rId24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550" autoAdjust="0"/>
    <p:restoredTop sz="94635" autoAdjust="0"/>
  </p:normalViewPr>
  <p:slideViewPr>
    <p:cSldViewPr>
      <p:cViewPr>
        <p:scale>
          <a:sx n="72" d="100"/>
          <a:sy n="72" d="100"/>
        </p:scale>
        <p:origin x="-835" y="-58"/>
      </p:cViewPr>
      <p:guideLst>
        <p:guide orient="horz" pos="3974"/>
        <p:guide pos="657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712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290B9FB-004B-4E51-9227-F5347D1E8BB1}" type="datetimeFigureOut">
              <a:rPr lang="de-LU"/>
              <a:pPr>
                <a:defRPr/>
              </a:pPr>
              <a:t>07.11.2017</a:t>
            </a:fld>
            <a:endParaRPr lang="de-LU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LU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9A7E50E-2FE3-428D-BD63-2AE032DE636E}" type="slidenum">
              <a:rPr lang="de-LU" altLang="de-DE"/>
              <a:pPr/>
              <a:t>‹Nr.›</a:t>
            </a:fld>
            <a:endParaRPr lang="de-LU" altLang="de-DE"/>
          </a:p>
        </p:txBody>
      </p:sp>
    </p:spTree>
    <p:extLst>
      <p:ext uri="{BB962C8B-B14F-4D97-AF65-F5344CB8AC3E}">
        <p14:creationId xmlns:p14="http://schemas.microsoft.com/office/powerpoint/2010/main" val="41004247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715A0D5-477C-4D61-96E2-85D0F98E3AF4}" type="datetimeFigureOut">
              <a:rPr lang="de-LU"/>
              <a:pPr>
                <a:defRPr/>
              </a:pPr>
              <a:t>07.11.2017</a:t>
            </a:fld>
            <a:endParaRPr lang="de-LU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LU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LU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L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88AB8C5-9535-452D-A38E-5C7E683EE3F5}" type="slidenum">
              <a:rPr lang="de-LU" altLang="de-DE"/>
              <a:pPr/>
              <a:t>‹Nr.›</a:t>
            </a:fld>
            <a:endParaRPr lang="de-LU" altLang="de-DE"/>
          </a:p>
        </p:txBody>
      </p:sp>
    </p:spTree>
    <p:extLst>
      <p:ext uri="{BB962C8B-B14F-4D97-AF65-F5344CB8AC3E}">
        <p14:creationId xmlns:p14="http://schemas.microsoft.com/office/powerpoint/2010/main" val="1224551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B8C5-9535-452D-A38E-5C7E683EE3F5}" type="slidenum">
              <a:rPr lang="de-LU" altLang="de-DE" smtClean="0"/>
              <a:pPr/>
              <a:t>9</a:t>
            </a:fld>
            <a:endParaRPr lang="de-LU" altLang="de-DE"/>
          </a:p>
        </p:txBody>
      </p:sp>
    </p:spTree>
    <p:extLst>
      <p:ext uri="{BB962C8B-B14F-4D97-AF65-F5344CB8AC3E}">
        <p14:creationId xmlns:p14="http://schemas.microsoft.com/office/powerpoint/2010/main" val="412910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rgbClr val="0B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/>
          <p:cNvCxnSpPr/>
          <p:nvPr userDrawn="1"/>
        </p:nvCxnSpPr>
        <p:spPr>
          <a:xfrm>
            <a:off x="0" y="1196975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11"/>
          <p:cNvCxnSpPr/>
          <p:nvPr userDrawn="1"/>
        </p:nvCxnSpPr>
        <p:spPr>
          <a:xfrm>
            <a:off x="0" y="1381125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479425"/>
            <a:ext cx="188753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 12" descr="DDC_Logo_BB-1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0" y="5376863"/>
            <a:ext cx="43815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91"/>
          <p:cNvSpPr>
            <a:spLocks noChangeArrowheads="1"/>
          </p:cNvSpPr>
          <p:nvPr userDrawn="1"/>
        </p:nvSpPr>
        <p:spPr bwMode="auto">
          <a:xfrm>
            <a:off x="1030288" y="1225550"/>
            <a:ext cx="8089900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altLang="de-DE" sz="900" b="1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Fakultät Wirtschaftswissenschaften,</a:t>
            </a:r>
            <a:r>
              <a:rPr lang="de-DE" altLang="de-DE" sz="900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Lehrstuhl für Betriebswirtschaftslehre, insb. Betriebliche Umweltökonomie</a:t>
            </a:r>
            <a:endParaRPr lang="de-DE" altLang="de-DE" sz="20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7262" y="1844824"/>
            <a:ext cx="7431087" cy="14700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28762" y="3404592"/>
            <a:ext cx="7459588" cy="1104528"/>
          </a:xfrm>
        </p:spPr>
        <p:txBody>
          <a:bodyPr/>
          <a:lstStyle>
            <a:lvl1pPr marL="0" indent="0" algn="l">
              <a:buNone/>
              <a:defRPr baseline="0">
                <a:solidFill>
                  <a:srgbClr val="A8AFC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403429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>
            <a:lvl1pPr algn="l">
              <a:defRPr b="0" i="0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4784"/>
            <a:ext cx="6019800" cy="4641379"/>
          </a:xfrm>
        </p:spPr>
        <p:txBody>
          <a:bodyPr vert="eaVert"/>
          <a:lstStyle>
            <a:lvl1pPr>
              <a:defRPr baseline="0">
                <a:solidFill>
                  <a:srgbClr val="0B2A51"/>
                </a:solidFill>
              </a:defRPr>
            </a:lvl1pPr>
            <a:lvl2pPr>
              <a:defRPr baseline="0">
                <a:solidFill>
                  <a:srgbClr val="0B2A51"/>
                </a:solidFill>
              </a:defRPr>
            </a:lvl2pPr>
            <a:lvl3pPr>
              <a:defRPr baseline="0">
                <a:solidFill>
                  <a:srgbClr val="0B2A51"/>
                </a:solidFill>
              </a:defRPr>
            </a:lvl3pPr>
            <a:lvl4pPr>
              <a:defRPr baseline="0">
                <a:solidFill>
                  <a:srgbClr val="0B2A51"/>
                </a:solidFill>
              </a:defRPr>
            </a:lvl4pPr>
            <a:lvl5pPr>
              <a:defRPr baseline="0">
                <a:solidFill>
                  <a:srgbClr val="0B2A5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294653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3"/>
          <p:cNvSpPr txBox="1">
            <a:spLocks noChangeArrowheads="1"/>
          </p:cNvSpPr>
          <p:nvPr userDrawn="1"/>
        </p:nvSpPr>
        <p:spPr bwMode="auto">
          <a:xfrm>
            <a:off x="0" y="2420888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40000"/>
              </a:spcAft>
              <a:defRPr/>
            </a:pPr>
            <a:r>
              <a:rPr lang="en-US" sz="2800" b="1" dirty="0" err="1">
                <a:solidFill>
                  <a:srgbClr val="0B2A5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Vielen</a:t>
            </a:r>
            <a:r>
              <a:rPr lang="en-US" sz="2800" b="1" dirty="0">
                <a:solidFill>
                  <a:srgbClr val="0B2A5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Dank </a:t>
            </a:r>
            <a:r>
              <a:rPr lang="en-US" sz="2800" b="1" dirty="0" err="1">
                <a:solidFill>
                  <a:srgbClr val="0B2A5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für</a:t>
            </a:r>
            <a:r>
              <a:rPr lang="en-US" sz="2800" b="1" dirty="0">
                <a:solidFill>
                  <a:srgbClr val="0B2A5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0B2A5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Ihre</a:t>
            </a:r>
            <a:r>
              <a:rPr lang="en-US" sz="2800" b="1" dirty="0">
                <a:solidFill>
                  <a:srgbClr val="0B2A5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0B2A5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Aufmerksamkeit</a:t>
            </a:r>
            <a:r>
              <a:rPr lang="en-US" sz="2800" b="1" dirty="0">
                <a:solidFill>
                  <a:srgbClr val="0B2A5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  <a:endParaRPr lang="de-DE" sz="2800" b="1" dirty="0">
              <a:solidFill>
                <a:srgbClr val="0B2A5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73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28839" y="282807"/>
            <a:ext cx="4531394" cy="481897"/>
          </a:xfrm>
        </p:spPr>
        <p:txBody>
          <a:bodyPr/>
          <a:lstStyle>
            <a:lvl1pPr algn="l">
              <a:defRPr b="0" i="0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47738" y="1556792"/>
            <a:ext cx="7440612" cy="4353347"/>
          </a:xfrm>
        </p:spPr>
        <p:txBody>
          <a:bodyPr/>
          <a:lstStyle>
            <a:lvl1pPr>
              <a:defRPr baseline="0">
                <a:solidFill>
                  <a:srgbClr val="0B2A51"/>
                </a:solidFill>
              </a:defRPr>
            </a:lvl1pPr>
            <a:lvl2pPr marL="742950" indent="-285750">
              <a:buFont typeface="Arial" pitchFamily="34" charset="0"/>
              <a:buChar char="•"/>
              <a:defRPr baseline="0">
                <a:solidFill>
                  <a:srgbClr val="0B2A51"/>
                </a:solidFill>
              </a:defRPr>
            </a:lvl2pPr>
            <a:lvl3pPr marL="1143000" indent="-228600">
              <a:buFont typeface="Symbol" pitchFamily="18" charset="2"/>
              <a:buChar char="-"/>
              <a:defRPr baseline="0">
                <a:solidFill>
                  <a:srgbClr val="0B2A51"/>
                </a:solidFill>
              </a:defRPr>
            </a:lvl3pPr>
            <a:lvl4pPr marL="1600200" indent="-228600">
              <a:buFont typeface="Wingdings" pitchFamily="2" charset="2"/>
              <a:buChar char="§"/>
              <a:defRPr baseline="0">
                <a:solidFill>
                  <a:srgbClr val="0B2A51"/>
                </a:solidFill>
              </a:defRPr>
            </a:lvl4pPr>
            <a:lvl5pPr>
              <a:defRPr baseline="0">
                <a:solidFill>
                  <a:srgbClr val="0B2A5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64294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262" y="4221088"/>
            <a:ext cx="7431088" cy="2087637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57262" y="2492896"/>
            <a:ext cx="7431088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rgbClr val="0B2A5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70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57263" y="1600200"/>
            <a:ext cx="34528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40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15841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82285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2128838" y="266700"/>
            <a:ext cx="42148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/>
          <a:lstStyle/>
          <a:p>
            <a:pPr lvl="0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7566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262" y="1556792"/>
            <a:ext cx="743108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08920"/>
            <a:ext cx="4813300" cy="34172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57263" y="2708920"/>
            <a:ext cx="2462609" cy="341724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08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725144"/>
            <a:ext cx="5486400" cy="6421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LU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484783"/>
            <a:ext cx="5486400" cy="324279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LU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4342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 txBox="1">
            <a:spLocks noChangeArrowheads="1"/>
          </p:cNvSpPr>
          <p:nvPr userDrawn="1"/>
        </p:nvSpPr>
        <p:spPr bwMode="auto">
          <a:xfrm>
            <a:off x="2128838" y="266700"/>
            <a:ext cx="42148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de-DE" dirty="0" smtClean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aseline="0">
                <a:solidFill>
                  <a:srgbClr val="0B2A51"/>
                </a:solidFill>
              </a:defRPr>
            </a:lvl1pPr>
            <a:lvl2pPr>
              <a:defRPr baseline="0">
                <a:solidFill>
                  <a:srgbClr val="0B2A51"/>
                </a:solidFill>
              </a:defRPr>
            </a:lvl2pPr>
            <a:lvl3pPr>
              <a:defRPr baseline="0">
                <a:solidFill>
                  <a:srgbClr val="0B2A51"/>
                </a:solidFill>
              </a:defRPr>
            </a:lvl3pPr>
            <a:lvl4pPr>
              <a:defRPr baseline="0">
                <a:solidFill>
                  <a:srgbClr val="0B2A51"/>
                </a:solidFill>
              </a:defRPr>
            </a:lvl4pPr>
            <a:lvl5pPr>
              <a:defRPr baseline="0">
                <a:solidFill>
                  <a:srgbClr val="0B2A5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133935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2154238" y="330200"/>
            <a:ext cx="45053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de-LU" altLang="de-DE" smtClean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971550" y="1268413"/>
            <a:ext cx="7200900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  <a:endParaRPr lang="de-LU" altLang="de-DE" smtClean="0"/>
          </a:p>
        </p:txBody>
      </p:sp>
      <p:cxnSp>
        <p:nvCxnSpPr>
          <p:cNvPr id="9" name="Gerade Verbindung 8"/>
          <p:cNvCxnSpPr/>
          <p:nvPr/>
        </p:nvCxnSpPr>
        <p:spPr>
          <a:xfrm>
            <a:off x="0" y="908050"/>
            <a:ext cx="9144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Grafik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333375"/>
            <a:ext cx="14398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feld 17"/>
          <p:cNvSpPr txBox="1">
            <a:spLocks noChangeArrowheads="1"/>
          </p:cNvSpPr>
          <p:nvPr/>
        </p:nvSpPr>
        <p:spPr bwMode="auto">
          <a:xfrm>
            <a:off x="6875463" y="6453188"/>
            <a:ext cx="17287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r>
              <a:rPr lang="de-DE" altLang="de-DE" sz="1000">
                <a:solidFill>
                  <a:schemeClr val="bg2"/>
                </a:solidFill>
                <a:latin typeface="Verdana" pitchFamily="34" charset="0"/>
              </a:rPr>
              <a:t>Folie </a:t>
            </a:r>
            <a:fld id="{916276E2-5913-4AD0-A939-02A2667CC787}" type="slidenum">
              <a:rPr lang="de-DE" altLang="de-DE" sz="1000">
                <a:solidFill>
                  <a:schemeClr val="bg2"/>
                </a:solidFill>
                <a:latin typeface="Verdana" pitchFamily="34" charset="0"/>
              </a:rPr>
              <a:pPr algn="r" eaLnBrk="1" hangingPunct="1"/>
              <a:t>‹Nr.›</a:t>
            </a:fld>
            <a:endParaRPr lang="de-LU" altLang="de-DE" sz="1000">
              <a:solidFill>
                <a:schemeClr val="bg2"/>
              </a:solidFill>
              <a:latin typeface="Verdana" pitchFamily="34" charset="0"/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1052513"/>
            <a:ext cx="9144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5"/>
          <p:cNvSpPr txBox="1">
            <a:spLocks noChangeArrowheads="1"/>
          </p:cNvSpPr>
          <p:nvPr userDrawn="1"/>
        </p:nvSpPr>
        <p:spPr bwMode="auto">
          <a:xfrm>
            <a:off x="2128838" y="266700"/>
            <a:ext cx="42148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de-DE" dirty="0" smtClean="0">
              <a:solidFill>
                <a:srgbClr val="808080"/>
              </a:solidFill>
            </a:endParaRPr>
          </a:p>
        </p:txBody>
      </p:sp>
      <p:sp>
        <p:nvSpPr>
          <p:cNvPr id="1034" name="Rechteck 1"/>
          <p:cNvSpPr>
            <a:spLocks noChangeArrowheads="1"/>
          </p:cNvSpPr>
          <p:nvPr userDrawn="1"/>
        </p:nvSpPr>
        <p:spPr bwMode="auto">
          <a:xfrm>
            <a:off x="3540307" y="6453029"/>
            <a:ext cx="20633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altLang="de-DE" sz="1000" dirty="0" smtClean="0">
                <a:solidFill>
                  <a:schemeClr val="bg2"/>
                </a:solidFill>
                <a:latin typeface="Verdana" panose="020B0604030504040204" pitchFamily="34" charset="0"/>
              </a:rPr>
              <a:t>Hauptseminar AMR Gruppe 4</a:t>
            </a:r>
            <a:endParaRPr lang="de-DE" altLang="de-DE" sz="100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extfeld 1"/>
          <p:cNvSpPr txBox="1"/>
          <p:nvPr userDrawn="1"/>
        </p:nvSpPr>
        <p:spPr>
          <a:xfrm>
            <a:off x="518481" y="6437719"/>
            <a:ext cx="1448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2"/>
                </a:solidFill>
              </a:rPr>
              <a:t>Dresden,07.11.2017</a:t>
            </a:r>
            <a:endParaRPr lang="de-DE" sz="1200" dirty="0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  <p:sldLayoutId id="2147483834" r:id="rId10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Verdana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anose="020B060403050404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2400" kern="1200">
          <a:solidFill>
            <a:srgbClr val="0B2A5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100" kern="1200">
          <a:solidFill>
            <a:srgbClr val="0B2A51"/>
          </a:solidFill>
          <a:latin typeface="Verdana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ern="1200">
          <a:solidFill>
            <a:srgbClr val="0B2A5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 kern="1200">
          <a:solidFill>
            <a:srgbClr val="0B2A51"/>
          </a:solidFill>
          <a:latin typeface="Verdana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0B2A5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/>
        </p:nvCxnSpPr>
        <p:spPr>
          <a:xfrm>
            <a:off x="0" y="908050"/>
            <a:ext cx="9144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0" y="1052513"/>
            <a:ext cx="9144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333375"/>
            <a:ext cx="14398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Verdana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anose="020B060403050404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2400" kern="1200">
          <a:solidFill>
            <a:srgbClr val="0B2A5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100" kern="1200">
          <a:solidFill>
            <a:srgbClr val="0B2A51"/>
          </a:solidFill>
          <a:latin typeface="Verdana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ern="1200">
          <a:solidFill>
            <a:srgbClr val="0B2A5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 kern="1200">
          <a:solidFill>
            <a:srgbClr val="0B2A51"/>
          </a:solidFill>
          <a:latin typeface="Verdana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0B2A5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ctrTitle"/>
          </p:nvPr>
        </p:nvSpPr>
        <p:spPr>
          <a:xfrm>
            <a:off x="928688" y="1844675"/>
            <a:ext cx="7459662" cy="1470025"/>
          </a:xfrm>
        </p:spPr>
        <p:txBody>
          <a:bodyPr/>
          <a:lstStyle/>
          <a:p>
            <a:pPr algn="ctr" eaLnBrk="1" hangingPunct="1"/>
            <a:r>
              <a:rPr lang="de-DE" altLang="de-DE" dirty="0" smtClean="0">
                <a:ea typeface="Verdana" pitchFamily="34" charset="0"/>
                <a:cs typeface="Verdana" pitchFamily="34" charset="0"/>
              </a:rPr>
              <a:t>Hauptseminar Automatisierungs-, Mess- und Regelungstechnik</a:t>
            </a:r>
            <a:endParaRPr lang="de-LU" altLang="de-DE" dirty="0" smtClean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8195" name="Untertitel 2"/>
          <p:cNvSpPr>
            <a:spLocks noGrp="1"/>
          </p:cNvSpPr>
          <p:nvPr>
            <p:ph type="subTitle" idx="1"/>
          </p:nvPr>
        </p:nvSpPr>
        <p:spPr>
          <a:xfrm>
            <a:off x="947738" y="3284538"/>
            <a:ext cx="7440612" cy="1081087"/>
          </a:xfrm>
        </p:spPr>
        <p:txBody>
          <a:bodyPr/>
          <a:lstStyle/>
          <a:p>
            <a:pPr algn="ctr" eaLnBrk="1" hangingPunct="1"/>
            <a:r>
              <a:rPr lang="de-DE" altLang="de-DE" dirty="0" smtClean="0">
                <a:ea typeface="Verdana" pitchFamily="34" charset="0"/>
                <a:cs typeface="Verdana" pitchFamily="34" charset="0"/>
              </a:rPr>
              <a:t>Roboterprojekt „Autonomes Einparken“</a:t>
            </a:r>
            <a:endParaRPr lang="de-LU" altLang="de-DE" dirty="0" smtClean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054100" y="5629275"/>
            <a:ext cx="6397625" cy="685800"/>
          </a:xfrm>
          <a:prstGeom prst="rect">
            <a:avLst/>
          </a:prstGeo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anchor="ctr"/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de-DE" sz="1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Dresden, 07.11.2017</a:t>
            </a:r>
            <a:endParaRPr lang="de-DE" sz="1800" b="1" kern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608476" y="4496443"/>
            <a:ext cx="5852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Zijian</a:t>
            </a:r>
            <a:r>
              <a:rPr lang="de-DE" dirty="0" smtClean="0">
                <a:solidFill>
                  <a:schemeClr val="bg1"/>
                </a:solidFill>
              </a:rPr>
              <a:t> Jiang, Simon </a:t>
            </a:r>
            <a:r>
              <a:rPr lang="de-DE" dirty="0" err="1" smtClean="0">
                <a:solidFill>
                  <a:schemeClr val="bg1"/>
                </a:solidFill>
              </a:rPr>
              <a:t>Bilík</a:t>
            </a:r>
            <a:r>
              <a:rPr lang="de-DE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Junjie</a:t>
            </a:r>
            <a:r>
              <a:rPr lang="de-DE" dirty="0" smtClean="0">
                <a:solidFill>
                  <a:schemeClr val="bg1"/>
                </a:solidFill>
              </a:rPr>
              <a:t> Cai, </a:t>
            </a:r>
            <a:r>
              <a:rPr lang="de-DE" dirty="0" err="1" smtClean="0">
                <a:solidFill>
                  <a:schemeClr val="bg1"/>
                </a:solidFill>
              </a:rPr>
              <a:t>Xuehua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Jia</a:t>
            </a:r>
            <a:r>
              <a:rPr lang="de-DE" dirty="0" smtClean="0">
                <a:solidFill>
                  <a:schemeClr val="bg1"/>
                </a:solidFill>
              </a:rPr>
              <a:t>, Bianca Grütze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2276872"/>
            <a:ext cx="7431088" cy="2087637"/>
          </a:xfrm>
        </p:spPr>
        <p:txBody>
          <a:bodyPr/>
          <a:lstStyle/>
          <a:p>
            <a:r>
              <a:rPr lang="de-DE" dirty="0" smtClean="0"/>
              <a:t>Aufgabenstellung Modul </a:t>
            </a:r>
            <a:r>
              <a:rPr lang="de-DE" dirty="0" err="1" smtClean="0"/>
              <a:t>Perception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71600" y="3717032"/>
            <a:ext cx="7431088" cy="1500187"/>
          </a:xfrm>
        </p:spPr>
        <p:txBody>
          <a:bodyPr/>
          <a:lstStyle/>
          <a:p>
            <a:r>
              <a:rPr lang="de-DE" dirty="0" smtClean="0"/>
              <a:t>Wintersemester 2017/2018</a:t>
            </a:r>
          </a:p>
          <a:p>
            <a:r>
              <a:rPr lang="de-DE" dirty="0" err="1" smtClean="0"/>
              <a:t>Junjie</a:t>
            </a:r>
            <a:r>
              <a:rPr lang="de-DE" dirty="0" smtClean="0"/>
              <a:t> Cai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625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圆角矩形 3088"/>
          <p:cNvSpPr>
            <a:spLocks noChangeArrowheads="1"/>
          </p:cNvSpPr>
          <p:nvPr/>
        </p:nvSpPr>
        <p:spPr bwMode="auto">
          <a:xfrm>
            <a:off x="1533525" y="1311275"/>
            <a:ext cx="6313488" cy="571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de-DE"/>
              <a:t>Ziel: Erfassung und Weiterverarbeitung von Messdaten </a:t>
            </a:r>
          </a:p>
        </p:txBody>
      </p:sp>
      <p:sp>
        <p:nvSpPr>
          <p:cNvPr id="3074" name="圆角矩形 3090"/>
          <p:cNvSpPr>
            <a:spLocks noChangeArrowheads="1"/>
          </p:cNvSpPr>
          <p:nvPr/>
        </p:nvSpPr>
        <p:spPr bwMode="auto">
          <a:xfrm>
            <a:off x="2006600" y="4252913"/>
            <a:ext cx="5534025" cy="6492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de-DE"/>
              <a:t>Software:Eclipese, Arduino, Matlab</a:t>
            </a:r>
          </a:p>
        </p:txBody>
      </p:sp>
      <p:sp>
        <p:nvSpPr>
          <p:cNvPr id="3075" name="圆角矩形 3091"/>
          <p:cNvSpPr>
            <a:spLocks noChangeArrowheads="1"/>
          </p:cNvSpPr>
          <p:nvPr/>
        </p:nvSpPr>
        <p:spPr bwMode="auto">
          <a:xfrm>
            <a:off x="1690688" y="2317750"/>
            <a:ext cx="6313487" cy="19351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de-DE"/>
              <a:t>Der Type der Sensors:</a:t>
            </a:r>
          </a:p>
          <a:p>
            <a:pPr algn="ctr"/>
            <a:r>
              <a:rPr lang="en-US" altLang="de-DE"/>
              <a:t>1Lichtsensor (Lego)</a:t>
            </a:r>
          </a:p>
          <a:p>
            <a:pPr algn="ctr"/>
            <a:r>
              <a:rPr lang="en-US" altLang="de-DE"/>
              <a:t>2 Radencoder(lego)</a:t>
            </a:r>
          </a:p>
          <a:p>
            <a:pPr algn="ctr"/>
            <a:r>
              <a:rPr lang="en-US" altLang="de-DE"/>
              <a:t>3Triangulationssensor(extra)</a:t>
            </a:r>
          </a:p>
          <a:p>
            <a:pPr algn="ctr"/>
            <a:r>
              <a:rPr lang="en-US" altLang="de-DE"/>
              <a:t>4Maussensor(extra)</a:t>
            </a:r>
          </a:p>
          <a:p>
            <a:pPr algn="ctr"/>
            <a:endParaRPr lang="en-US" altLang="de-DE"/>
          </a:p>
        </p:txBody>
      </p:sp>
      <p:sp>
        <p:nvSpPr>
          <p:cNvPr id="3076" name="文本框 3092"/>
          <p:cNvSpPr txBox="1">
            <a:spLocks noChangeArrowheads="1"/>
          </p:cNvSpPr>
          <p:nvPr/>
        </p:nvSpPr>
        <p:spPr bwMode="auto">
          <a:xfrm>
            <a:off x="2267744" y="211840"/>
            <a:ext cx="60071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de-DE" sz="2800" dirty="0">
                <a:latin typeface="+mj-lt"/>
              </a:rPr>
              <a:t>Perception</a:t>
            </a:r>
          </a:p>
        </p:txBody>
      </p:sp>
      <p:sp>
        <p:nvSpPr>
          <p:cNvPr id="3077" name="文本框 1"/>
          <p:cNvSpPr txBox="1">
            <a:spLocks noChangeArrowheads="1"/>
          </p:cNvSpPr>
          <p:nvPr/>
        </p:nvSpPr>
        <p:spPr bwMode="auto">
          <a:xfrm>
            <a:off x="1852613" y="5359400"/>
            <a:ext cx="52720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/>
              <a:t>A: Kalibrerung der Sensors (3&amp;4)</a:t>
            </a:r>
          </a:p>
        </p:txBody>
      </p:sp>
    </p:spTree>
    <p:extLst>
      <p:ext uri="{BB962C8B-B14F-4D97-AF65-F5344CB8AC3E}">
        <p14:creationId xmlns:p14="http://schemas.microsoft.com/office/powerpoint/2010/main" val="353588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文本框 4112"/>
          <p:cNvSpPr txBox="1">
            <a:spLocks noChangeArrowheads="1"/>
          </p:cNvSpPr>
          <p:nvPr/>
        </p:nvSpPr>
        <p:spPr bwMode="auto">
          <a:xfrm>
            <a:off x="2195736" y="5467"/>
            <a:ext cx="84597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de-DE" sz="2800" dirty="0">
                <a:latin typeface="+mj-lt"/>
              </a:rPr>
              <a:t>Software: </a:t>
            </a:r>
            <a:endParaRPr lang="en-US" altLang="de-DE" sz="2800" dirty="0" smtClean="0">
              <a:latin typeface="+mj-lt"/>
            </a:endParaRPr>
          </a:p>
          <a:p>
            <a:r>
              <a:rPr lang="en-US" altLang="de-DE" sz="2800" dirty="0" smtClean="0">
                <a:latin typeface="+mj-lt"/>
              </a:rPr>
              <a:t>Arduino </a:t>
            </a:r>
            <a:r>
              <a:rPr lang="en-US" altLang="de-DE" sz="2800" dirty="0">
                <a:latin typeface="+mj-lt"/>
              </a:rPr>
              <a:t>und </a:t>
            </a:r>
            <a:r>
              <a:rPr lang="en-US" altLang="de-DE" sz="2800" dirty="0" err="1">
                <a:latin typeface="+mj-lt"/>
              </a:rPr>
              <a:t>Matlab</a:t>
            </a:r>
            <a:endParaRPr lang="en-US" altLang="de-DE" sz="2800" dirty="0">
              <a:latin typeface="+mj-lt"/>
            </a:endParaRPr>
          </a:p>
        </p:txBody>
      </p:sp>
      <p:sp>
        <p:nvSpPr>
          <p:cNvPr id="4098" name="圆角矩形 4113"/>
          <p:cNvSpPr>
            <a:spLocks noChangeArrowheads="1"/>
          </p:cNvSpPr>
          <p:nvPr/>
        </p:nvSpPr>
        <p:spPr bwMode="auto">
          <a:xfrm>
            <a:off x="900113" y="1125538"/>
            <a:ext cx="5751512" cy="12938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de-DE" b="1">
                <a:latin typeface="Tahoma" pitchFamily="34" charset="0"/>
              </a:rPr>
              <a:t>Verstehen der Aruino Code von Kalib.ino und der</a:t>
            </a:r>
          </a:p>
          <a:p>
            <a:pPr algn="ctr"/>
            <a:r>
              <a:rPr lang="en-US" altLang="de-DE" b="1">
                <a:latin typeface="Tahoma" pitchFamily="34" charset="0"/>
              </a:rPr>
              <a:t>Befehler</a:t>
            </a:r>
          </a:p>
          <a:p>
            <a:pPr algn="ctr"/>
            <a:r>
              <a:rPr lang="en-US" altLang="de-DE" b="1">
                <a:latin typeface="Tahoma" pitchFamily="34" charset="0"/>
              </a:rPr>
              <a:t>Schreiben Matlab Code von nichtlienar Polynom</a:t>
            </a:r>
          </a:p>
          <a:p>
            <a:pPr algn="ctr"/>
            <a:r>
              <a:rPr lang="en-US" altLang="de-DE" b="1">
                <a:latin typeface="Tahoma" pitchFamily="34" charset="0"/>
              </a:rPr>
              <a:t>und Mittelwert</a:t>
            </a:r>
          </a:p>
        </p:txBody>
      </p:sp>
      <p:sp>
        <p:nvSpPr>
          <p:cNvPr id="4099" name="圆角矩形 4114"/>
          <p:cNvSpPr>
            <a:spLocks noChangeArrowheads="1"/>
          </p:cNvSpPr>
          <p:nvPr/>
        </p:nvSpPr>
        <p:spPr bwMode="auto">
          <a:xfrm>
            <a:off x="1171575" y="2419350"/>
            <a:ext cx="5368925" cy="2384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de-DE" altLang="en-US"/>
              <a:t>y=4:1:30;</a:t>
            </a:r>
          </a:p>
          <a:p>
            <a:pPr algn="ctr"/>
            <a:r>
              <a:rPr lang="de-DE" altLang="en-US"/>
              <a:t>x=[];</a:t>
            </a:r>
          </a:p>
          <a:p>
            <a:pPr algn="ctr"/>
            <a:r>
              <a:rPr lang="de-DE" altLang="en-US"/>
              <a:t>A=polyfit(x,y,4);</a:t>
            </a:r>
          </a:p>
          <a:p>
            <a:pPr algn="ctr"/>
            <a:r>
              <a:rPr lang="de-DE" altLang="en-US"/>
              <a:t>z=polyval(A,x);</a:t>
            </a:r>
          </a:p>
          <a:p>
            <a:pPr algn="ctr"/>
            <a:r>
              <a:rPr lang="de-DE" altLang="en-US"/>
              <a:t>plot(x,y,'r*',x,z,'b')</a:t>
            </a:r>
          </a:p>
          <a:p>
            <a:pPr algn="ctr"/>
            <a:r>
              <a:rPr lang="de-DE" altLang="en-US"/>
              <a:t>A</a:t>
            </a:r>
          </a:p>
          <a:p>
            <a:pPr algn="ctr"/>
            <a:r>
              <a:rPr lang="de-DE" altLang="en-US"/>
              <a:t>u=[];</a:t>
            </a:r>
          </a:p>
          <a:p>
            <a:pPr algn="ctr"/>
            <a:r>
              <a:rPr lang="en-US" altLang="de-DE"/>
              <a:t>average=</a:t>
            </a:r>
            <a:r>
              <a:rPr lang="de-DE" altLang="en-US"/>
              <a:t>mean(u)</a:t>
            </a:r>
            <a:r>
              <a:rPr lang="en-US" altLang="de-DE"/>
              <a:t>;</a:t>
            </a:r>
          </a:p>
        </p:txBody>
      </p:sp>
      <p:pic>
        <p:nvPicPr>
          <p:cNvPr id="4100" name="图片 1" descr="QQ截图201711061935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7663" y="4803775"/>
            <a:ext cx="9837738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7581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图片 1" descr="QQ截图201711061937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31750"/>
            <a:ext cx="7793038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文本框 2"/>
          <p:cNvSpPr txBox="1">
            <a:spLocks noChangeArrowheads="1"/>
          </p:cNvSpPr>
          <p:nvPr/>
        </p:nvSpPr>
        <p:spPr bwMode="auto">
          <a:xfrm>
            <a:off x="1220788" y="3962400"/>
            <a:ext cx="60880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/>
              <a:t>Eintragen diese kalibrierungskoeffizient in Arduino</a:t>
            </a:r>
          </a:p>
        </p:txBody>
      </p:sp>
      <p:sp>
        <p:nvSpPr>
          <p:cNvPr id="5123" name="文本框 3"/>
          <p:cNvSpPr txBox="1">
            <a:spLocks noChangeArrowheads="1"/>
          </p:cNvSpPr>
          <p:nvPr/>
        </p:nvSpPr>
        <p:spPr bwMode="auto">
          <a:xfrm>
            <a:off x="841375" y="4327525"/>
            <a:ext cx="81724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/>
              <a:t>//Frontsensor      (an A0-FRONT)</a:t>
            </a:r>
          </a:p>
          <a:p>
            <a:r>
              <a:rPr lang="zh-CN" altLang="en-US"/>
              <a:t>float poly0[] = {1.7414,-14.8394,47.9233,-72.8555,50.8990};  </a:t>
            </a:r>
          </a:p>
          <a:p>
            <a:r>
              <a:rPr lang="zh-CN" altLang="en-US"/>
              <a:t>//Frontsidesensor  (an A1-FRONTSIDE)</a:t>
            </a:r>
          </a:p>
          <a:p>
            <a:r>
              <a:rPr lang="zh-CN" altLang="en-US"/>
              <a:t>float poly1[] = {-23.971,230.2351,-852.0955,1543.1741,-1445.8621,693.349}; </a:t>
            </a:r>
          </a:p>
          <a:p>
            <a:r>
              <a:rPr lang="zh-CN" altLang="en-US"/>
              <a:t>//Backsensor       (an A2-BACK)</a:t>
            </a:r>
          </a:p>
          <a:p>
            <a:r>
              <a:rPr lang="zh-CN" altLang="en-US"/>
              <a:t>float poly2[] = {2.0052,-15.8862,47.9391,-68.8851,46.6604};</a:t>
            </a:r>
          </a:p>
          <a:p>
            <a:r>
              <a:rPr lang="zh-CN" altLang="en-US"/>
              <a:t>//Backsidesensor   (an A3-BACKSIDE)</a:t>
            </a:r>
          </a:p>
          <a:p>
            <a:r>
              <a:rPr lang="zh-CN" altLang="en-US"/>
              <a:t>float poly3[] = {2.7625,-20.3513,56.7034,-75.3014,47.9168};</a:t>
            </a:r>
          </a:p>
        </p:txBody>
      </p:sp>
    </p:spTree>
    <p:extLst>
      <p:ext uri="{BB962C8B-B14F-4D97-AF65-F5344CB8AC3E}">
        <p14:creationId xmlns:p14="http://schemas.microsoft.com/office/powerpoint/2010/main" val="755744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kalibrien</a:t>
            </a:r>
            <a:r>
              <a:rPr lang="en-US" altLang="zh-CN" dirty="0" smtClean="0"/>
              <a:t> </a:t>
            </a:r>
            <a:r>
              <a:rPr lang="en-US" altLang="zh-CN" dirty="0" smtClean="0"/>
              <a:t>des </a:t>
            </a:r>
            <a:r>
              <a:rPr lang="en-US" altLang="zh-CN" dirty="0" err="1" smtClean="0"/>
              <a:t>Maussensors</a:t>
            </a:r>
            <a:endParaRPr lang="en-US" altLang="zh-CN" dirty="0" smtClean="0"/>
          </a:p>
        </p:txBody>
      </p:sp>
      <p:sp>
        <p:nvSpPr>
          <p:cNvPr id="6146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6700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Kalibrierungskoeffizient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Zahl</a:t>
            </a:r>
            <a:r>
              <a:rPr lang="en-US" altLang="zh-CN" dirty="0" smtClean="0"/>
              <a:t>(Arduino monitor)/250mm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Eintragen</a:t>
            </a:r>
            <a:r>
              <a:rPr lang="en-US" altLang="zh-CN" dirty="0" smtClean="0"/>
              <a:t> in Arduino </a:t>
            </a:r>
            <a:r>
              <a:rPr lang="en-US" altLang="zh-CN" dirty="0" err="1" smtClean="0"/>
              <a:t>NXT.ino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147" name="文本框 3"/>
          <p:cNvSpPr txBox="1">
            <a:spLocks noChangeArrowheads="1"/>
          </p:cNvSpPr>
          <p:nvPr/>
        </p:nvSpPr>
        <p:spPr bwMode="auto">
          <a:xfrm>
            <a:off x="758825" y="3451225"/>
            <a:ext cx="7127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/>
              <a:t>Lichtsensor : 15 mal Werte aufnehmen und dann berechen der Mittelwert und zufaellige Messunsicherheit</a:t>
            </a:r>
          </a:p>
        </p:txBody>
      </p:sp>
      <p:sp>
        <p:nvSpPr>
          <p:cNvPr id="6148" name="文本框 4"/>
          <p:cNvSpPr txBox="1">
            <a:spLocks noChangeArrowheads="1"/>
          </p:cNvSpPr>
          <p:nvPr/>
        </p:nvSpPr>
        <p:spPr bwMode="auto">
          <a:xfrm>
            <a:off x="1054100" y="4251325"/>
            <a:ext cx="63373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/>
              <a:t>Radencoder:Messunsicherheit der Winkelmessung ist weitergehened. Je mehr Abstaenden das Robot faehrt, groessere Messunsicherheit gibt es hier. </a:t>
            </a:r>
          </a:p>
          <a:p>
            <a:r>
              <a:rPr lang="en-US" altLang="zh-CN"/>
              <a:t>Zur Odometrie hat es eine grosse Abweichung</a:t>
            </a:r>
          </a:p>
        </p:txBody>
      </p:sp>
    </p:spTree>
    <p:extLst>
      <p:ext uri="{BB962C8B-B14F-4D97-AF65-F5344CB8AC3E}">
        <p14:creationId xmlns:p14="http://schemas.microsoft.com/office/powerpoint/2010/main" val="1107394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2276872"/>
            <a:ext cx="7431088" cy="2087637"/>
          </a:xfrm>
        </p:spPr>
        <p:txBody>
          <a:bodyPr/>
          <a:lstStyle/>
          <a:p>
            <a:r>
              <a:rPr lang="de-DE" dirty="0" smtClean="0"/>
              <a:t>Aufgabenstellung Modul HMI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71600" y="3933056"/>
            <a:ext cx="7431088" cy="1500187"/>
          </a:xfrm>
        </p:spPr>
        <p:txBody>
          <a:bodyPr/>
          <a:lstStyle/>
          <a:p>
            <a:r>
              <a:rPr lang="de-DE" dirty="0" smtClean="0"/>
              <a:t>Wintersemester 2017/2018</a:t>
            </a:r>
          </a:p>
          <a:p>
            <a:r>
              <a:rPr lang="de-DE" dirty="0" smtClean="0"/>
              <a:t>Bianca Grütze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6715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39752" y="260648"/>
            <a:ext cx="4531394" cy="481897"/>
          </a:xfrm>
        </p:spPr>
        <p:txBody>
          <a:bodyPr/>
          <a:lstStyle/>
          <a:p>
            <a:r>
              <a:rPr lang="de-DE" dirty="0" smtClean="0"/>
              <a:t>aktueller Stand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bisher: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Aneignung von Wissen</a:t>
            </a:r>
          </a:p>
          <a:p>
            <a:pPr marL="1085850" lvl="1" indent="-342900"/>
            <a:r>
              <a:rPr lang="de-DE" dirty="0" smtClean="0"/>
              <a:t>Verstehen der Struktur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Einrichtung Entwicklungsumgebung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erster Test der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Mock-</a:t>
            </a:r>
            <a:r>
              <a:rPr lang="de-DE" dirty="0" err="1" smtClean="0"/>
              <a:t>Up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14697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5736" y="260648"/>
            <a:ext cx="4531394" cy="481897"/>
          </a:xfrm>
        </p:spPr>
        <p:txBody>
          <a:bodyPr/>
          <a:lstStyle/>
          <a:p>
            <a:r>
              <a:rPr lang="de-DE" dirty="0" smtClean="0"/>
              <a:t>Arbeitsplan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Kopplung von NXT mit Tablet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demnächst: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Bluetooth-Verbindung mit NXT herstellen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Implementierung der Benutzeroberfläche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2096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Mock-</a:t>
            </a:r>
            <a:r>
              <a:rPr lang="de-DE" dirty="0" err="1" smtClean="0"/>
              <a:t>Up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6792"/>
            <a:ext cx="7334615" cy="4337801"/>
          </a:xfrm>
        </p:spPr>
      </p:pic>
    </p:spTree>
    <p:extLst>
      <p:ext uri="{BB962C8B-B14F-4D97-AF65-F5344CB8AC3E}">
        <p14:creationId xmlns:p14="http://schemas.microsoft.com/office/powerpoint/2010/main" val="3295056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1988840"/>
            <a:ext cx="7431088" cy="2087637"/>
          </a:xfrm>
        </p:spPr>
        <p:txBody>
          <a:bodyPr/>
          <a:lstStyle/>
          <a:p>
            <a:r>
              <a:rPr lang="de-DE" dirty="0" smtClean="0"/>
              <a:t>Aufgabenstellung Modul </a:t>
            </a:r>
            <a:r>
              <a:rPr lang="de-DE" dirty="0" err="1" smtClean="0"/>
              <a:t>Guidance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71600" y="3861048"/>
            <a:ext cx="7431088" cy="1500187"/>
          </a:xfrm>
        </p:spPr>
        <p:txBody>
          <a:bodyPr/>
          <a:lstStyle/>
          <a:p>
            <a:r>
              <a:rPr lang="de-DE" dirty="0" smtClean="0"/>
              <a:t>Wintersemester 2017/2018</a:t>
            </a:r>
          </a:p>
          <a:p>
            <a:r>
              <a:rPr lang="de-DE" dirty="0" err="1" smtClean="0"/>
              <a:t>Xuehua</a:t>
            </a:r>
            <a:r>
              <a:rPr lang="de-DE" dirty="0" smtClean="0"/>
              <a:t> </a:t>
            </a:r>
            <a:r>
              <a:rPr lang="de-DE" dirty="0" err="1" smtClean="0"/>
              <a:t>Jia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264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2132856"/>
            <a:ext cx="7431088" cy="2087637"/>
          </a:xfrm>
        </p:spPr>
        <p:txBody>
          <a:bodyPr/>
          <a:lstStyle/>
          <a:p>
            <a:r>
              <a:rPr lang="de-DE" dirty="0" smtClean="0"/>
              <a:t>Aufgabenstellung Modul Control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71600" y="3933056"/>
            <a:ext cx="7431088" cy="1500187"/>
          </a:xfrm>
        </p:spPr>
        <p:txBody>
          <a:bodyPr/>
          <a:lstStyle/>
          <a:p>
            <a:r>
              <a:rPr lang="de-DE" dirty="0" smtClean="0"/>
              <a:t>Wintersemester2017/2018</a:t>
            </a:r>
          </a:p>
          <a:p>
            <a:r>
              <a:rPr lang="de-DE" dirty="0" err="1" smtClean="0"/>
              <a:t>Zijian</a:t>
            </a:r>
            <a:r>
              <a:rPr lang="de-DE" dirty="0" smtClean="0"/>
              <a:t> Jiang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59EAC7D-2ACF-459E-AE2B-BAA6AA14D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430" y="1321961"/>
            <a:ext cx="3913872" cy="46444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2612DBB7-9474-44E6-9791-7FABD2573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1" y="1321959"/>
            <a:ext cx="4556251" cy="476887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D56677B-C0B7-4DAC-ACAD-8054FF1B599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572000" y="1573890"/>
            <a:ext cx="0" cy="3710227"/>
          </a:xfrm>
          <a:prstGeom prst="line">
            <a:avLst/>
          </a:prstGeom>
          <a:ln>
            <a:solidFill>
              <a:srgbClr val="5992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0286AD6A-3794-42DA-A80C-D84766C75CCC}"/>
              </a:ext>
            </a:extLst>
          </p:cNvPr>
          <p:cNvSpPr txBox="1"/>
          <p:nvPr/>
        </p:nvSpPr>
        <p:spPr>
          <a:xfrm>
            <a:off x="2195736" y="1573890"/>
            <a:ext cx="131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002060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Park_NOW</a:t>
            </a:r>
            <a:endParaRPr lang="zh-CN" altLang="en-US" sz="2000" dirty="0">
              <a:solidFill>
                <a:srgbClr val="002060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BD3C1209-D771-4BEE-B457-027D4A7ED733}"/>
              </a:ext>
            </a:extLst>
          </p:cNvPr>
          <p:cNvSpPr txBox="1"/>
          <p:nvPr/>
        </p:nvSpPr>
        <p:spPr>
          <a:xfrm>
            <a:off x="7020272" y="1412776"/>
            <a:ext cx="1018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Park_THIS</a:t>
            </a:r>
            <a:endParaRPr lang="zh-CN" altLang="en-US" sz="2000" dirty="0">
              <a:solidFill>
                <a:srgbClr val="00206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437DB8-C275-45AE-BA38-4AB34FE2285D}"/>
              </a:ext>
            </a:extLst>
          </p:cNvPr>
          <p:cNvSpPr/>
          <p:nvPr/>
        </p:nvSpPr>
        <p:spPr>
          <a:xfrm>
            <a:off x="2413928" y="188640"/>
            <a:ext cx="15616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dirty="0">
                <a:solidFill>
                  <a:srgbClr val="002060"/>
                </a:solidFill>
              </a:rPr>
              <a:t>Guidance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839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1DCF860-B953-46CA-90AA-C8EC0ECFB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4948"/>
            <a:ext cx="9144000" cy="4066176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699792" y="260648"/>
            <a:ext cx="4214812" cy="381000"/>
          </a:xfrm>
        </p:spPr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3330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123728" y="476672"/>
            <a:ext cx="4531394" cy="481897"/>
          </a:xfrm>
        </p:spPr>
        <p:txBody>
          <a:bodyPr/>
          <a:lstStyle/>
          <a:p>
            <a:r>
              <a:rPr lang="de-DE" altLang="zh-CN" dirty="0">
                <a:solidFill>
                  <a:schemeClr val="tx1"/>
                </a:solidFill>
              </a:rPr>
              <a:t>Vorbereitung für die kor</a:t>
            </a: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de-DE" altLang="zh-CN" dirty="0" err="1">
                <a:solidFill>
                  <a:schemeClr val="tx1"/>
                </a:solidFill>
              </a:rPr>
              <a:t>ekte</a:t>
            </a:r>
            <a:r>
              <a:rPr lang="de-DE" altLang="zh-CN" dirty="0">
                <a:solidFill>
                  <a:schemeClr val="tx1"/>
                </a:solidFill>
              </a:rPr>
              <a:t> Linienverfolgung</a:t>
            </a:r>
            <a:r>
              <a:rPr lang="zh-CN" altLang="en-US" dirty="0">
                <a:solidFill>
                  <a:schemeClr val="tx1"/>
                </a:solidFill>
              </a:rPr>
              <a:t/>
            </a:r>
            <a:br>
              <a:rPr lang="zh-CN" altLang="en-US" dirty="0">
                <a:solidFill>
                  <a:schemeClr val="tx1"/>
                </a:solidFill>
              </a:rPr>
            </a:br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157488"/>
              </p:ext>
            </p:extLst>
          </p:nvPr>
        </p:nvGraphicFramePr>
        <p:xfrm>
          <a:off x="683568" y="2276872"/>
          <a:ext cx="7800651" cy="374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217"/>
                <a:gridCol w="2600217"/>
                <a:gridCol w="2600217"/>
              </a:tblGrid>
              <a:tr h="93610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Lichtintensität (soll)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Lichtintensität (ist)</a:t>
                      </a:r>
                      <a:endParaRPr lang="de-DE" dirty="0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r>
                        <a:rPr lang="de-DE" dirty="0" smtClean="0"/>
                        <a:t>schwarz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33-42</a:t>
                      </a:r>
                      <a:endParaRPr lang="de-DE" dirty="0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r>
                        <a:rPr lang="de-DE" dirty="0" smtClean="0"/>
                        <a:t>grau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0-100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44-53</a:t>
                      </a:r>
                      <a:endParaRPr lang="de-DE" dirty="0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r>
                        <a:rPr lang="de-DE" dirty="0" smtClean="0"/>
                        <a:t>weiß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51-60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23528" y="1439198"/>
            <a:ext cx="8593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Vergleich</a:t>
            </a:r>
            <a:r>
              <a:rPr lang="en-US" altLang="zh-CN" sz="2800" dirty="0" smtClean="0"/>
              <a:t> der </a:t>
            </a:r>
            <a:r>
              <a:rPr lang="en-US" altLang="zh-CN" sz="2800" dirty="0" err="1" smtClean="0"/>
              <a:t>soll-</a:t>
            </a:r>
            <a:r>
              <a:rPr lang="en-US" altLang="zh-CN" sz="2800" dirty="0" err="1" smtClean="0">
                <a:solidFill>
                  <a:schemeClr val="dk1"/>
                </a:solidFill>
              </a:rPr>
              <a:t>Lichtintensität</a:t>
            </a:r>
            <a:r>
              <a:rPr lang="en-US" altLang="zh-CN" sz="2800" dirty="0" smtClean="0">
                <a:solidFill>
                  <a:schemeClr val="dk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dk1"/>
                </a:solidFill>
              </a:rPr>
              <a:t>mit</a:t>
            </a:r>
            <a:r>
              <a:rPr lang="en-US" altLang="zh-CN" sz="2800" dirty="0" smtClean="0">
                <a:solidFill>
                  <a:schemeClr val="dk1"/>
                </a:solidFill>
              </a:rPr>
              <a:t> der </a:t>
            </a:r>
            <a:r>
              <a:rPr lang="en-US" altLang="zh-CN" sz="2800" dirty="0" err="1" smtClean="0"/>
              <a:t>ist-</a:t>
            </a:r>
            <a:r>
              <a:rPr lang="en-US" altLang="zh-CN" sz="2800" dirty="0" err="1" smtClean="0">
                <a:solidFill>
                  <a:schemeClr val="dk1"/>
                </a:solidFill>
              </a:rPr>
              <a:t>Lichtintensität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37954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8496944" cy="3713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971600" y="1400789"/>
            <a:ext cx="4057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Daten</a:t>
            </a:r>
            <a:r>
              <a:rPr lang="en-US" altLang="zh-CN" sz="2800" dirty="0" smtClean="0"/>
              <a:t> f</a:t>
            </a:r>
            <a:r>
              <a:rPr lang="de-DE" altLang="zh-CN" sz="2800" dirty="0" err="1" smtClean="0"/>
              <a:t>ür</a:t>
            </a:r>
            <a:r>
              <a:rPr lang="de-DE" altLang="zh-CN" sz="2800" dirty="0" smtClean="0"/>
              <a:t> Linienverfolgung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24110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Aktueller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Zustand</a:t>
            </a:r>
            <a:endParaRPr lang="en-US" altLang="zh-CN" b="1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Roboter eingebaut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der </a:t>
            </a:r>
            <a:r>
              <a:rPr lang="de-DE" dirty="0"/>
              <a:t>Algorithmus zur Linienverfolgung verbessert</a:t>
            </a:r>
            <a:br>
              <a:rPr lang="de-DE" dirty="0"/>
            </a:br>
            <a:endParaRPr lang="de-DE" dirty="0" smtClean="0"/>
          </a:p>
          <a:p>
            <a:r>
              <a:rPr lang="de-DE" altLang="zh-CN" b="1" dirty="0" smtClean="0"/>
              <a:t>Nächster</a:t>
            </a:r>
            <a:r>
              <a:rPr lang="en-US" altLang="zh-CN" b="1" dirty="0" smtClean="0"/>
              <a:t> </a:t>
            </a:r>
            <a:r>
              <a:rPr lang="en-US" altLang="zh-CN" b="1" dirty="0" err="1"/>
              <a:t>Arbeitsplan</a:t>
            </a:r>
            <a:endParaRPr lang="zh-CN" altLang="en-US" b="1" dirty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Entwurf </a:t>
            </a:r>
            <a:r>
              <a:rPr lang="de-DE" dirty="0"/>
              <a:t>des Reglers durch </a:t>
            </a:r>
            <a:r>
              <a:rPr lang="de-DE" dirty="0" err="1"/>
              <a:t>PIDRegelalgorithmus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Einstellung </a:t>
            </a:r>
            <a:r>
              <a:rPr lang="de-DE" dirty="0"/>
              <a:t>der Geschwindigkeit von </a:t>
            </a:r>
            <a:r>
              <a:rPr lang="de-DE" dirty="0" err="1"/>
              <a:t>v,w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endParaRPr lang="de-DE" dirty="0"/>
          </a:p>
          <a:p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262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2204864"/>
            <a:ext cx="7431088" cy="2087637"/>
          </a:xfrm>
        </p:spPr>
        <p:txBody>
          <a:bodyPr/>
          <a:lstStyle/>
          <a:p>
            <a:r>
              <a:rPr lang="de-DE" dirty="0" smtClean="0"/>
              <a:t>Aufgabenstellung Modul Navigation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9592" y="4005064"/>
            <a:ext cx="7431088" cy="1500187"/>
          </a:xfrm>
        </p:spPr>
        <p:txBody>
          <a:bodyPr/>
          <a:lstStyle/>
          <a:p>
            <a:r>
              <a:rPr lang="de-DE" dirty="0" smtClean="0"/>
              <a:t>Wintersemester 2017/2018</a:t>
            </a:r>
          </a:p>
          <a:p>
            <a:r>
              <a:rPr lang="de-DE" dirty="0" smtClean="0"/>
              <a:t>Simon </a:t>
            </a:r>
            <a:r>
              <a:rPr lang="de-DE" dirty="0" err="1" smtClean="0"/>
              <a:t>Bilík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406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39752" y="260648"/>
            <a:ext cx="4531394" cy="481897"/>
          </a:xfrm>
        </p:spPr>
        <p:txBody>
          <a:bodyPr/>
          <a:lstStyle/>
          <a:p>
            <a:r>
              <a:rPr lang="de-DE" dirty="0" smtClean="0"/>
              <a:t>Navigation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SzPts val="2800"/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latin typeface="Calibri"/>
              </a:rPr>
              <a:t>Grundliche</a:t>
            </a:r>
            <a:r>
              <a:rPr lang="de-DE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alibri"/>
              </a:rPr>
              <a:t>position</a:t>
            </a:r>
            <a:r>
              <a:rPr lang="de-DE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alibri"/>
              </a:rPr>
              <a:t>bestimmung</a:t>
            </a:r>
            <a:r>
              <a:rPr lang="de-DE" dirty="0">
                <a:solidFill>
                  <a:srgbClr val="000000"/>
                </a:solidFill>
                <a:latin typeface="Calibri"/>
              </a:rPr>
              <a:t> aus </a:t>
            </a:r>
            <a:r>
              <a:rPr lang="de-DE" dirty="0" err="1">
                <a:solidFill>
                  <a:srgbClr val="000000"/>
                </a:solidFill>
                <a:latin typeface="Calibri"/>
              </a:rPr>
              <a:t>Radodometrie</a:t>
            </a:r>
            <a:endParaRPr lang="de-DE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x, y </a:t>
            </a:r>
            <a:r>
              <a:rPr lang="cs-CZ" sz="2000" dirty="0">
                <a:solidFill>
                  <a:srgbClr val="000000"/>
                </a:solidFill>
                <a:latin typeface="Calibri"/>
              </a:rPr>
              <a:t>K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oordinaten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, </a:t>
            </a:r>
            <a:r>
              <a:rPr lang="cs-CZ" sz="2000" dirty="0">
                <a:solidFill>
                  <a:srgbClr val="000000"/>
                </a:solidFill>
                <a:latin typeface="Calibri"/>
              </a:rPr>
              <a:t>Schwenkwinkel </a:t>
            </a:r>
            <a:r>
              <a:rPr lang="el-GR" sz="2000" dirty="0">
                <a:solidFill>
                  <a:srgbClr val="000000"/>
                </a:solidFill>
                <a:latin typeface="Calibri"/>
              </a:rPr>
              <a:t>φ</a:t>
            </a:r>
            <a:endParaRPr lang="cs-CZ" sz="2000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buSzPts val="28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  <a:latin typeface="Calibri"/>
              </a:rPr>
              <a:t>Verbesserung die Präzision der Koordinaten mit den Abstandsensoren (Ecken) und mit dem </a:t>
            </a:r>
            <a:r>
              <a:rPr lang="de-DE" dirty="0" err="1">
                <a:solidFill>
                  <a:srgbClr val="000000"/>
                </a:solidFill>
                <a:latin typeface="Calibri"/>
              </a:rPr>
              <a:t>Maussenzor</a:t>
            </a:r>
            <a:endParaRPr lang="de-DE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buSzPts val="28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  <a:latin typeface="Calibri"/>
              </a:rPr>
              <a:t>Verbesserung die Präzision des Schwenkwinkel mit den Lichtsensoren und aus den bekannten Koordinaten und aus dem berechneten Abstand</a:t>
            </a:r>
          </a:p>
          <a:p>
            <a:pPr marL="342900" indent="-342900">
              <a:buSzPts val="2800"/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000000"/>
                </a:solidFill>
                <a:latin typeface="Calibri"/>
              </a:rPr>
              <a:t>Benutzung den Robotgeometrie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620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39752" y="260648"/>
            <a:ext cx="4531394" cy="481897"/>
          </a:xfrm>
        </p:spPr>
        <p:txBody>
          <a:bodyPr/>
          <a:lstStyle/>
          <a:p>
            <a:r>
              <a:rPr lang="de-DE" dirty="0" smtClean="0"/>
              <a:t>Navigation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Parklückendetektion mit den senkrechten Abstandsenzoren</a:t>
            </a:r>
          </a:p>
          <a:p>
            <a:pPr lvl="1"/>
            <a:r>
              <a:rPr lang="cs-CZ" dirty="0"/>
              <a:t>Bestimmung den Anfang und die Ende die Parkbarrieren</a:t>
            </a:r>
          </a:p>
          <a:p>
            <a:pPr lvl="1"/>
            <a:r>
              <a:rPr lang="cs-CZ" dirty="0"/>
              <a:t>Fusion von Daten von zwei Abstandsenzoren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Speichern den Anfang- und Ende- Koordinaten, Länge des Parklücke und den Parklücke ID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365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92226" y="332656"/>
            <a:ext cx="4214812" cy="381000"/>
          </a:xfrm>
        </p:spPr>
        <p:txBody>
          <a:bodyPr/>
          <a:lstStyle/>
          <a:p>
            <a:r>
              <a:rPr lang="de-DE" dirty="0" smtClean="0"/>
              <a:t>Navigation</a:t>
            </a:r>
            <a:endParaRPr lang="de-DE" dirty="0"/>
          </a:p>
        </p:txBody>
      </p:sp>
      <p:pic>
        <p:nvPicPr>
          <p:cNvPr id="3" name="Zástupný symbol pro obsah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82000"/>
            <a:ext cx="8408192" cy="450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TU Dresden">
      <a:dk1>
        <a:srgbClr val="0B2A51"/>
      </a:dk1>
      <a:lt1>
        <a:srgbClr val="FFFFFF"/>
      </a:lt1>
      <a:dk2>
        <a:srgbClr val="000000"/>
      </a:dk2>
      <a:lt2>
        <a:srgbClr val="808080"/>
      </a:lt2>
      <a:accent1>
        <a:srgbClr val="54C3EC"/>
      </a:accent1>
      <a:accent2>
        <a:srgbClr val="0059A3"/>
      </a:accent2>
      <a:accent3>
        <a:srgbClr val="51297F"/>
      </a:accent3>
      <a:accent4>
        <a:srgbClr val="811A78"/>
      </a:accent4>
      <a:accent5>
        <a:srgbClr val="007A47"/>
      </a:accent5>
      <a:accent6>
        <a:srgbClr val="22AD36"/>
      </a:accent6>
      <a:hlink>
        <a:srgbClr val="E87B14"/>
      </a:hlink>
      <a:folHlink>
        <a:srgbClr val="54C3EC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arissa">
  <a:themeElements>
    <a:clrScheme name="TU Dresden">
      <a:dk1>
        <a:srgbClr val="0B2A51"/>
      </a:dk1>
      <a:lt1>
        <a:srgbClr val="FFFFFF"/>
      </a:lt1>
      <a:dk2>
        <a:srgbClr val="000000"/>
      </a:dk2>
      <a:lt2>
        <a:srgbClr val="808080"/>
      </a:lt2>
      <a:accent1>
        <a:srgbClr val="54C3EC"/>
      </a:accent1>
      <a:accent2>
        <a:srgbClr val="0059A3"/>
      </a:accent2>
      <a:accent3>
        <a:srgbClr val="51297F"/>
      </a:accent3>
      <a:accent4>
        <a:srgbClr val="811A78"/>
      </a:accent4>
      <a:accent5>
        <a:srgbClr val="007A47"/>
      </a:accent5>
      <a:accent6>
        <a:srgbClr val="22AD36"/>
      </a:accent6>
      <a:hlink>
        <a:srgbClr val="E87B14"/>
      </a:hlink>
      <a:folHlink>
        <a:srgbClr val="54C3EC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Microsoft Office PowerPoint</Application>
  <PresentationFormat>Bildschirmpräsentation (4:3)</PresentationFormat>
  <Paragraphs>112</Paragraphs>
  <Slides>22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22</vt:i4>
      </vt:variant>
    </vt:vector>
  </HeadingPairs>
  <TitlesOfParts>
    <vt:vector size="30" baseType="lpstr">
      <vt:lpstr>Calibri</vt:lpstr>
      <vt:lpstr>Arial</vt:lpstr>
      <vt:lpstr>Verdana</vt:lpstr>
      <vt:lpstr>Symbol</vt:lpstr>
      <vt:lpstr>Wingdings</vt:lpstr>
      <vt:lpstr>Times New Roman</vt:lpstr>
      <vt:lpstr>Larissa</vt:lpstr>
      <vt:lpstr>1_Larissa</vt:lpstr>
      <vt:lpstr>Hauptseminar Automatisierungs-, Mess- und Regelungstechnik</vt:lpstr>
      <vt:lpstr>Aufgabenstellung Modul Control</vt:lpstr>
      <vt:lpstr>Vorbereitung für die korrekte Linienverfolgung </vt:lpstr>
      <vt:lpstr>PowerPoint-Präsentation</vt:lpstr>
      <vt:lpstr>PowerPoint-Präsentation</vt:lpstr>
      <vt:lpstr>Aufgabenstellung Modul Navigation</vt:lpstr>
      <vt:lpstr>Navigation</vt:lpstr>
      <vt:lpstr>Navigation</vt:lpstr>
      <vt:lpstr>Navigation</vt:lpstr>
      <vt:lpstr>Aufgabenstellung Modul Perception</vt:lpstr>
      <vt:lpstr>PowerPoint-Präsentation</vt:lpstr>
      <vt:lpstr>PowerPoint-Präsentation</vt:lpstr>
      <vt:lpstr>PowerPoint-Präsentation</vt:lpstr>
      <vt:lpstr>kalibrien des Maussensors</vt:lpstr>
      <vt:lpstr>Aufgabenstellung Modul HMI</vt:lpstr>
      <vt:lpstr>aktueller Stand</vt:lpstr>
      <vt:lpstr>Arbeitsplan</vt:lpstr>
      <vt:lpstr>Mock-Up</vt:lpstr>
      <vt:lpstr>Aufgabenstellung Modul Guidance</vt:lpstr>
      <vt:lpstr>PowerPoint-Präsentation</vt:lpstr>
      <vt:lpstr>Zeitplan</vt:lpstr>
      <vt:lpstr>PowerPoint-Präsentation</vt:lpstr>
    </vt:vector>
  </TitlesOfParts>
  <Company>TUD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TU Dresden</dc:creator>
  <cp:lastModifiedBy>user</cp:lastModifiedBy>
  <cp:revision>95</cp:revision>
  <cp:lastPrinted>2017-11-07T06:58:06Z</cp:lastPrinted>
  <dcterms:created xsi:type="dcterms:W3CDTF">2011-09-19T08:56:31Z</dcterms:created>
  <dcterms:modified xsi:type="dcterms:W3CDTF">2017-11-07T06:58:41Z</dcterms:modified>
</cp:coreProperties>
</file>