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650" r:id="rId2"/>
    <p:sldMasterId id="2147483652" r:id="rId3"/>
  </p:sldMasterIdLst>
  <p:notesMasterIdLst>
    <p:notesMasterId r:id="rId39"/>
  </p:notesMasterIdLst>
  <p:sldIdLst>
    <p:sldId id="256" r:id="rId4"/>
    <p:sldId id="294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93" r:id="rId13"/>
    <p:sldId id="289" r:id="rId14"/>
    <p:sldId id="290" r:id="rId15"/>
    <p:sldId id="291" r:id="rId16"/>
    <p:sldId id="292" r:id="rId17"/>
    <p:sldId id="295" r:id="rId18"/>
    <p:sldId id="298" r:id="rId19"/>
    <p:sldId id="299" r:id="rId20"/>
    <p:sldId id="300" r:id="rId21"/>
    <p:sldId id="301" r:id="rId22"/>
    <p:sldId id="296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297" r:id="rId33"/>
    <p:sldId id="311" r:id="rId34"/>
    <p:sldId id="312" r:id="rId35"/>
    <p:sldId id="313" r:id="rId36"/>
    <p:sldId id="314" r:id="rId37"/>
    <p:sldId id="279" r:id="rId38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Noto Sans CJK SC Regular" charset="0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Noto Sans CJK SC Regular" charset="0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Noto Sans CJK SC Regular" charset="0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Noto Sans CJK SC Regular" charset="0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Noto Sans CJK SC Regular" charset="0"/>
        <a:cs typeface="Noto Sans CJK SC Regular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F:\R2017a\bin\view\PWM\PMW%20von%20R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PWM</a:t>
            </a:r>
            <a:r>
              <a:rPr lang="en-US" altLang="zh-CN" baseline="0" dirty="0"/>
              <a:t> von  </a:t>
            </a:r>
            <a:r>
              <a:rPr lang="en-US" altLang="zh-CN" baseline="0" dirty="0" err="1"/>
              <a:t>rechtem</a:t>
            </a:r>
            <a:r>
              <a:rPr lang="en-US" altLang="zh-CN" baseline="0" dirty="0"/>
              <a:t> Motor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Sheet1!$A$1:$A$11</c:f>
              <c:numCache>
                <c:formatCode>General</c:formatCode>
                <c:ptCount val="11"/>
                <c:pt idx="0">
                  <c:v>2.3051518422566599</c:v>
                </c:pt>
                <c:pt idx="1">
                  <c:v>6.91545552676999</c:v>
                </c:pt>
                <c:pt idx="2">
                  <c:v>11.064728842832</c:v>
                </c:pt>
                <c:pt idx="3">
                  <c:v>15.6750325273453</c:v>
                </c:pt>
                <c:pt idx="4">
                  <c:v>19.824305843407299</c:v>
                </c:pt>
                <c:pt idx="5">
                  <c:v>24.4346095279206</c:v>
                </c:pt>
                <c:pt idx="6">
                  <c:v>28.5838828439826</c:v>
                </c:pt>
                <c:pt idx="7">
                  <c:v>32.733156160044601</c:v>
                </c:pt>
                <c:pt idx="8">
                  <c:v>36.882429476106601</c:v>
                </c:pt>
                <c:pt idx="9">
                  <c:v>42.875824265973897</c:v>
                </c:pt>
                <c:pt idx="10">
                  <c:v>42.875824265973897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9E5-4CC4-9445-951A53FF86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880640"/>
        <c:axId val="196985216"/>
      </c:scatterChart>
      <c:valAx>
        <c:axId val="196880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6985216"/>
        <c:crosses val="autoZero"/>
        <c:crossBetween val="midCat"/>
      </c:valAx>
      <c:valAx>
        <c:axId val="19698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6880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LU" altLang="de-DE"/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2000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D46AC014-C352-470C-A0F8-89FD59D09405}" type="slidenum">
              <a:rPr lang="de-LU" altLang="de-DE"/>
              <a:pPr>
                <a:defRPr/>
              </a:pPr>
              <a:t>‹Nr.›</a:t>
            </a:fld>
            <a:endParaRPr lang="de-LU" altLang="de-DE"/>
          </a:p>
        </p:txBody>
      </p:sp>
    </p:spTree>
    <p:extLst>
      <p:ext uri="{BB962C8B-B14F-4D97-AF65-F5344CB8AC3E}">
        <p14:creationId xmlns:p14="http://schemas.microsoft.com/office/powerpoint/2010/main" val="34332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fld id="{5FE9111A-C1DE-499C-915D-230E62F61BF6}" type="slidenum">
              <a:rPr lang="de-LU" altLang="de-DE">
                <a:solidFill>
                  <a:srgbClr val="000000"/>
                </a:solidFill>
                <a:latin typeface="Times New Roman" pitchFamily="16" charset="0"/>
              </a:rPr>
              <a:pPr/>
              <a:t>1</a:t>
            </a:fld>
            <a:endParaRPr lang="de-LU" altLang="de-DE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58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fld id="{E952D448-F30B-4B4E-9C2F-706680E99574}" type="slidenum">
              <a:rPr lang="de-LU" altLang="de-DE">
                <a:solidFill>
                  <a:srgbClr val="000000"/>
                </a:solidFill>
                <a:latin typeface="Times New Roman" pitchFamily="16" charset="0"/>
              </a:rPr>
              <a:pPr/>
              <a:t>2</a:t>
            </a:fld>
            <a:endParaRPr lang="de-LU" altLang="de-DE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686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fld id="{0BD4E085-22F3-4BA0-AE66-F4A4E44F6A63}" type="slidenum">
              <a:rPr lang="de-LU" altLang="de-DE">
                <a:solidFill>
                  <a:srgbClr val="000000"/>
                </a:solidFill>
                <a:latin typeface="Times New Roman" pitchFamily="16" charset="0"/>
              </a:rPr>
              <a:pPr/>
              <a:t>10</a:t>
            </a:fld>
            <a:endParaRPr lang="de-LU" altLang="de-DE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789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fld id="{C709618B-C2D1-4905-ACDD-5D7C5F374786}" type="slidenum">
              <a:rPr lang="de-LU" altLang="de-DE">
                <a:solidFill>
                  <a:srgbClr val="000000"/>
                </a:solidFill>
                <a:latin typeface="Times New Roman" pitchFamily="16" charset="0"/>
              </a:rPr>
              <a:pPr/>
              <a:t>15</a:t>
            </a:fld>
            <a:endParaRPr lang="de-LU" altLang="de-DE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891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fld id="{6C7BB2D4-8F8D-4561-B83F-742F6E9D60FE}" type="slidenum">
              <a:rPr lang="de-LU" altLang="de-DE">
                <a:solidFill>
                  <a:srgbClr val="000000"/>
                </a:solidFill>
                <a:latin typeface="Times New Roman" pitchFamily="16" charset="0"/>
              </a:rPr>
              <a:pPr/>
              <a:t>20</a:t>
            </a:fld>
            <a:endParaRPr lang="de-LU" altLang="de-DE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993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fld id="{CAB6C126-59BF-4915-89CD-10F3CC79C605}" type="slidenum">
              <a:rPr lang="de-LU" altLang="de-DE">
                <a:solidFill>
                  <a:srgbClr val="000000"/>
                </a:solidFill>
                <a:latin typeface="Times New Roman" pitchFamily="16" charset="0"/>
              </a:rPr>
              <a:pPr/>
              <a:t>30</a:t>
            </a:fld>
            <a:endParaRPr lang="de-LU" altLang="de-DE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096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fld id="{898FD6ED-09C0-4D48-8799-FF0A0BA7DCC9}" type="slidenum">
              <a:rPr lang="de-LU" altLang="de-DE">
                <a:solidFill>
                  <a:srgbClr val="000000"/>
                </a:solidFill>
                <a:latin typeface="Times New Roman" pitchFamily="16" charset="0"/>
              </a:rPr>
              <a:pPr/>
              <a:t>35</a:t>
            </a:fld>
            <a:endParaRPr lang="de-LU" altLang="de-DE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22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7956376" y="6278930"/>
            <a:ext cx="51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4DC32A9-7373-4FB6-AD1E-5BD317B91975}" type="slidenum">
              <a:rPr lang="de-DE" sz="1400" smtClean="0">
                <a:solidFill>
                  <a:schemeClr val="bg2"/>
                </a:solidFill>
              </a:rPr>
              <a:t>‹Nr.›</a:t>
            </a:fld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395536" y="6288567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</a:rPr>
              <a:t>07.12.2017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3203848" y="6288567"/>
            <a:ext cx="277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</a:rPr>
              <a:t>1. Verteidigung – HS AMR Gruppe 4</a:t>
            </a:r>
            <a:endParaRPr lang="de-DE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5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7956376" y="6278930"/>
            <a:ext cx="51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4DC32A9-7373-4FB6-AD1E-5BD317B91975}" type="slidenum">
              <a:rPr lang="de-DE" sz="1400" smtClean="0">
                <a:solidFill>
                  <a:schemeClr val="bg2"/>
                </a:solidFill>
              </a:rPr>
              <a:t>‹Nr.›</a:t>
            </a:fld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395536" y="6288567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</a:rPr>
              <a:t>07.12.2017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3203848" y="6288567"/>
            <a:ext cx="277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</a:rPr>
              <a:t>1. Verteidigung – HS AMR Gruppe 4</a:t>
            </a:r>
            <a:endParaRPr lang="de-DE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87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2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228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3274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71550" y="1268413"/>
            <a:ext cx="3522663" cy="4640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268413"/>
            <a:ext cx="3524250" cy="4640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872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95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797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694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4571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7956376" y="6278930"/>
            <a:ext cx="51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4DC32A9-7373-4FB6-AD1E-5BD317B91975}" type="slidenum">
              <a:rPr lang="de-DE" sz="1400" smtClean="0">
                <a:solidFill>
                  <a:schemeClr val="bg2"/>
                </a:solidFill>
              </a:rPr>
              <a:t>‹Nr.›</a:t>
            </a:fld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395536" y="6288567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</a:rPr>
              <a:t>07.12.2017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3203848" y="6288567"/>
            <a:ext cx="277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</a:rPr>
              <a:t>1. Verteidigung – HS AMR Gruppe 4</a:t>
            </a:r>
            <a:endParaRPr lang="de-DE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03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92456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703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372225" y="330200"/>
            <a:ext cx="1798638" cy="55784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71550" y="330200"/>
            <a:ext cx="5248275" cy="55784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426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142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952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736985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71550" y="1268413"/>
            <a:ext cx="3522663" cy="4640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268413"/>
            <a:ext cx="3524250" cy="4640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0527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5163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65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93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713608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54097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428882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4331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372225" y="330200"/>
            <a:ext cx="1798638" cy="55784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71550" y="330200"/>
            <a:ext cx="5248275" cy="55784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95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feld 4"/>
          <p:cNvSpPr txBox="1"/>
          <p:nvPr userDrawn="1"/>
        </p:nvSpPr>
        <p:spPr>
          <a:xfrm>
            <a:off x="7956376" y="6278930"/>
            <a:ext cx="51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4DC32A9-7373-4FB6-AD1E-5BD317B91975}" type="slidenum">
              <a:rPr lang="de-DE" sz="1400" smtClean="0">
                <a:solidFill>
                  <a:schemeClr val="bg2"/>
                </a:solidFill>
              </a:rPr>
              <a:t>‹Nr.›</a:t>
            </a:fld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395536" y="6288567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</a:rPr>
              <a:t>07.12.2017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3203848" y="6288567"/>
            <a:ext cx="277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</a:rPr>
              <a:t>1. Verteidigung – HS AMR Gruppe 4</a:t>
            </a:r>
            <a:endParaRPr lang="de-DE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96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395536" y="6288567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</a:rPr>
              <a:t>07.12.2017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956376" y="6289262"/>
            <a:ext cx="51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4DC32A9-7373-4FB6-AD1E-5BD317B91975}" type="slidenum">
              <a:rPr lang="de-DE" sz="1400" smtClean="0">
                <a:solidFill>
                  <a:schemeClr val="bg2"/>
                </a:solidFill>
              </a:rPr>
              <a:t>‹Nr.›</a:t>
            </a:fld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3203848" y="6288567"/>
            <a:ext cx="277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</a:rPr>
              <a:t>1. Verteidigung – HS AMR Gruppe 4</a:t>
            </a:r>
            <a:endParaRPr lang="de-DE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8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feld 2"/>
          <p:cNvSpPr txBox="1"/>
          <p:nvPr userDrawn="1"/>
        </p:nvSpPr>
        <p:spPr>
          <a:xfrm>
            <a:off x="395536" y="6288567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</a:rPr>
              <a:t>07.12.2017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7956376" y="6278930"/>
            <a:ext cx="51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4DC32A9-7373-4FB6-AD1E-5BD317B91975}" type="slidenum">
              <a:rPr lang="de-DE" sz="1400" smtClean="0">
                <a:solidFill>
                  <a:schemeClr val="bg2"/>
                </a:solidFill>
              </a:rPr>
              <a:t>‹Nr.›</a:t>
            </a:fld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3203848" y="6288567"/>
            <a:ext cx="277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</a:rPr>
              <a:t>1. Verteidigung – HS AMR Gruppe 4</a:t>
            </a:r>
            <a:endParaRPr lang="de-DE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73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395536" y="6288567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</a:rPr>
              <a:t>07.12.2017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7956376" y="6278930"/>
            <a:ext cx="51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4DC32A9-7373-4FB6-AD1E-5BD317B91975}" type="slidenum">
              <a:rPr lang="de-DE" sz="1400" smtClean="0">
                <a:solidFill>
                  <a:schemeClr val="bg2"/>
                </a:solidFill>
              </a:rPr>
              <a:t>‹Nr.›</a:t>
            </a:fld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3203848" y="6288567"/>
            <a:ext cx="277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</a:rPr>
              <a:t>1. Verteidigung – HS AMR Gruppe 4</a:t>
            </a:r>
            <a:endParaRPr lang="de-DE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94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3203848" y="6288567"/>
            <a:ext cx="277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</a:rPr>
              <a:t>1. Verteidigung – HS AMR Gruppe 4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395536" y="6288567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</a:rPr>
              <a:t>07.12.2017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7956376" y="6278930"/>
            <a:ext cx="51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4DC32A9-7373-4FB6-AD1E-5BD317B91975}" type="slidenum">
              <a:rPr lang="de-DE" sz="1400" smtClean="0">
                <a:solidFill>
                  <a:schemeClr val="bg2"/>
                </a:solidFill>
              </a:rPr>
              <a:t>‹Nr.›</a:t>
            </a:fld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7956376" y="6278930"/>
            <a:ext cx="51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4DC32A9-7373-4FB6-AD1E-5BD317B91975}" type="slidenum">
              <a:rPr lang="de-DE" sz="1400" smtClean="0">
                <a:solidFill>
                  <a:schemeClr val="bg2"/>
                </a:solidFill>
              </a:rPr>
              <a:t>‹Nr.›</a:t>
            </a:fld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395536" y="6288567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</a:rPr>
              <a:t>07.12.2017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3203848" y="6288567"/>
            <a:ext cx="277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</a:rPr>
              <a:t>1. Verteidigung – HS AMR Gruppe 4</a:t>
            </a:r>
            <a:endParaRPr lang="de-DE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68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0" y="908050"/>
            <a:ext cx="9144000" cy="1588"/>
          </a:xfrm>
          <a:prstGeom prst="line">
            <a:avLst/>
          </a:prstGeom>
          <a:noFill/>
          <a:ln w="648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0" y="1052513"/>
            <a:ext cx="9144000" cy="1587"/>
          </a:xfrm>
          <a:prstGeom prst="line">
            <a:avLst/>
          </a:prstGeom>
          <a:noFill/>
          <a:ln w="648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333375"/>
            <a:ext cx="14398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B2A51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B2A51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B2A51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B2A51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B2A51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B2A51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B2A51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B2A51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B2A5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"/>
          <p:cNvSpPr>
            <a:spLocks noChangeShapeType="1"/>
          </p:cNvSpPr>
          <p:nvPr/>
        </p:nvSpPr>
        <p:spPr bwMode="auto">
          <a:xfrm>
            <a:off x="0" y="1196975"/>
            <a:ext cx="9144000" cy="1588"/>
          </a:xfrm>
          <a:prstGeom prst="line">
            <a:avLst/>
          </a:prstGeom>
          <a:noFill/>
          <a:ln w="648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" name="Line 2"/>
          <p:cNvSpPr>
            <a:spLocks noChangeShapeType="1"/>
          </p:cNvSpPr>
          <p:nvPr/>
        </p:nvSpPr>
        <p:spPr bwMode="auto">
          <a:xfrm>
            <a:off x="0" y="1381125"/>
            <a:ext cx="9144000" cy="1588"/>
          </a:xfrm>
          <a:prstGeom prst="line">
            <a:avLst/>
          </a:prstGeom>
          <a:noFill/>
          <a:ln w="648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79425"/>
            <a:ext cx="1887538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5376863"/>
            <a:ext cx="438150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030288" y="1225550"/>
            <a:ext cx="8089900" cy="16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9pPr>
          </a:lstStyle>
          <a:p>
            <a:pPr eaLnBrk="1" hangingPunct="1">
              <a:spcBef>
                <a:spcPts val="563"/>
              </a:spcBef>
              <a:buClrTx/>
              <a:buFontTx/>
              <a:buNone/>
              <a:defRPr/>
            </a:pPr>
            <a:r>
              <a:rPr lang="de-DE" altLang="de-DE" sz="900" b="1" smtClean="0">
                <a:solidFill>
                  <a:srgbClr val="FFFFFF"/>
                </a:solidFill>
                <a:latin typeface="Verdana" pitchFamily="32" charset="0"/>
                <a:ea typeface="+mn-ea"/>
              </a:rPr>
              <a:t>Fakultät Wirtschaftswissenschaften,</a:t>
            </a:r>
            <a:r>
              <a:rPr lang="de-DE" altLang="de-DE" sz="900" smtClean="0">
                <a:solidFill>
                  <a:srgbClr val="FFFFFF"/>
                </a:solidFill>
                <a:latin typeface="Verdana" pitchFamily="32" charset="0"/>
                <a:ea typeface="+mn-ea"/>
              </a:rPr>
              <a:t> Lehrstuhl für Betriebswirtschaftslehre, insb. Betriebliche Umweltökonomie</a:t>
            </a: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54238" y="330200"/>
            <a:ext cx="450373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268413"/>
            <a:ext cx="7199313" cy="464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B2A51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B2A51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B2A51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B2A51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B2A51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B2A51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B2A51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B2A51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B2A5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"/>
          <p:cNvSpPr>
            <a:spLocks noChangeShapeType="1"/>
          </p:cNvSpPr>
          <p:nvPr/>
        </p:nvSpPr>
        <p:spPr bwMode="auto">
          <a:xfrm>
            <a:off x="0" y="908050"/>
            <a:ext cx="9144000" cy="1588"/>
          </a:xfrm>
          <a:prstGeom prst="line">
            <a:avLst/>
          </a:prstGeom>
          <a:noFill/>
          <a:ln w="648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333375"/>
            <a:ext cx="14398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75463" y="6453188"/>
            <a:ext cx="1728787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r>
              <a:rPr lang="de-DE" altLang="de-DE" sz="1000" smtClean="0">
                <a:solidFill>
                  <a:srgbClr val="808080"/>
                </a:solidFill>
                <a:latin typeface="Verdana" pitchFamily="32" charset="0"/>
                <a:ea typeface="+mn-ea"/>
              </a:rPr>
              <a:t>Folie </a:t>
            </a:r>
            <a:fld id="{812FCEE6-283A-4574-856B-53BFA01D18E6}" type="slidenum">
              <a:rPr lang="de-DE" altLang="de-DE" sz="1000" smtClean="0">
                <a:solidFill>
                  <a:srgbClr val="808080"/>
                </a:solidFill>
                <a:latin typeface="Verdana" pitchFamily="32" charset="0"/>
                <a:ea typeface="+mn-ea"/>
              </a:rPr>
              <a:pPr algn="r" eaLnBrk="1" hangingPunct="1">
                <a:buClrTx/>
                <a:buFontTx/>
                <a:buNone/>
                <a:defRPr/>
              </a:pPr>
              <a:t>‹Nr.›</a:t>
            </a:fld>
            <a:endParaRPr lang="de-DE" altLang="de-DE" sz="1000" smtClean="0">
              <a:solidFill>
                <a:srgbClr val="808080"/>
              </a:solidFill>
              <a:latin typeface="Verdana" pitchFamily="32" charset="0"/>
              <a:ea typeface="+mn-ea"/>
            </a:endParaRPr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auto">
          <a:xfrm>
            <a:off x="0" y="1052513"/>
            <a:ext cx="9144000" cy="1587"/>
          </a:xfrm>
          <a:prstGeom prst="line">
            <a:avLst/>
          </a:prstGeom>
          <a:noFill/>
          <a:ln w="648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2128838" y="266700"/>
            <a:ext cx="421481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556000" y="6453188"/>
            <a:ext cx="2030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de-DE" altLang="de-DE" sz="1000" smtClean="0">
                <a:solidFill>
                  <a:srgbClr val="808080"/>
                </a:solidFill>
                <a:latin typeface="Verdana" pitchFamily="32" charset="0"/>
                <a:ea typeface="+mn-ea"/>
              </a:rPr>
              <a:t>Hauptseminar AMR Gruppe 4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71475" y="6437313"/>
            <a:ext cx="17430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de-DE" altLang="de-DE" sz="1200" smtClean="0">
                <a:solidFill>
                  <a:srgbClr val="808080"/>
                </a:solidFill>
                <a:ea typeface="宋体" charset="-122"/>
              </a:rPr>
              <a:t>Dresden,07.11.2017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2420938"/>
            <a:ext cx="9144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B2A5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spcBef>
                <a:spcPts val="700"/>
              </a:spcBef>
              <a:spcAft>
                <a:spcPts val="1400"/>
              </a:spcAft>
              <a:buClrTx/>
              <a:buFontTx/>
              <a:buNone/>
              <a:defRPr/>
            </a:pPr>
            <a:r>
              <a:rPr lang="en-US" altLang="de-DE" sz="2800" b="1" smtClean="0">
                <a:latin typeface="Verdana" pitchFamily="32" charset="0"/>
                <a:ea typeface="+mn-ea"/>
              </a:rPr>
              <a:t>Vielen Dank für Ihre Aufmerksamkeit!</a:t>
            </a:r>
          </a:p>
        </p:txBody>
      </p:sp>
      <p:sp>
        <p:nvSpPr>
          <p:cNvPr id="308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154238" y="330200"/>
            <a:ext cx="450373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308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268413"/>
            <a:ext cx="7199313" cy="464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808080"/>
          </a:solidFill>
          <a:latin typeface="Verdana" pitchFamily="32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B2A51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B2A51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B2A51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B2A51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B2A51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B2A51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B2A51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B2A51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B2A5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928688" y="1844675"/>
            <a:ext cx="745966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de-DE" altLang="de-DE" sz="2400">
                <a:solidFill>
                  <a:srgbClr val="FFFFFF"/>
                </a:solidFill>
                <a:latin typeface="Verdana" pitchFamily="32" charset="0"/>
              </a:rPr>
              <a:t>Hauptseminar Automatisierungs-, Mess- und Regelungstechnik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947738" y="3284538"/>
            <a:ext cx="7440612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ts val="600"/>
              </a:spcBef>
              <a:buClrTx/>
              <a:buFontTx/>
              <a:buNone/>
            </a:pPr>
            <a:r>
              <a:rPr lang="de-DE" altLang="de-DE" sz="2400">
                <a:solidFill>
                  <a:srgbClr val="A8AFC7"/>
                </a:solidFill>
                <a:latin typeface="Verdana" pitchFamily="32" charset="0"/>
              </a:rPr>
              <a:t>Roboterprojekt „Autonomes Einparken“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054100" y="5629275"/>
            <a:ext cx="63976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de-DE" altLang="de-DE" b="1">
                <a:solidFill>
                  <a:srgbClr val="FFFFFF"/>
                </a:solidFill>
                <a:latin typeface="Verdana" pitchFamily="32" charset="0"/>
              </a:rPr>
              <a:t>Dresden, 07.12.2017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938213" y="4495800"/>
            <a:ext cx="7194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de-DE" altLang="de-DE">
                <a:solidFill>
                  <a:srgbClr val="FFFFFF"/>
                </a:solidFill>
                <a:ea typeface="宋体" charset="-122"/>
              </a:rPr>
              <a:t>Zijian Jiang, Simon Bilík, Junjie Cai, Xuehua Jia, Bianca Grütze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971550" y="2133600"/>
            <a:ext cx="7431088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de-DE" altLang="de-DE" sz="4000">
                <a:solidFill>
                  <a:srgbClr val="808080"/>
                </a:solidFill>
                <a:latin typeface="Verdana" pitchFamily="32" charset="0"/>
              </a:rPr>
              <a:t>AUFGABENSTELLUNG MODUL CONTROL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971550" y="3933825"/>
            <a:ext cx="7431088" cy="150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de-DE" altLang="de-DE" sz="2000">
                <a:solidFill>
                  <a:srgbClr val="0B2A51"/>
                </a:solidFill>
                <a:latin typeface="Verdana" pitchFamily="32" charset="0"/>
                <a:ea typeface="宋体" charset="-122"/>
              </a:rPr>
              <a:t>Wintersemester2017/2018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de-DE" altLang="de-DE" sz="2000">
                <a:solidFill>
                  <a:srgbClr val="0B2A51"/>
                </a:solidFill>
                <a:latin typeface="Verdana" pitchFamily="32" charset="0"/>
                <a:ea typeface="宋体" charset="-122"/>
              </a:rPr>
              <a:t>Zijian Jiang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2122488" y="2603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bg2"/>
                </a:solidFill>
                <a:ea typeface="宋体" charset="-122"/>
              </a:rPr>
              <a:t>1.Linienverfolgung </a:t>
            </a:r>
            <a:br>
              <a:rPr lang="en-US" altLang="zh-CN" dirty="0" smtClean="0">
                <a:solidFill>
                  <a:schemeClr val="bg2"/>
                </a:solidFill>
                <a:ea typeface="宋体" charset="-122"/>
              </a:rPr>
            </a:br>
            <a:endParaRPr lang="zh-CN" altLang="en-US" dirty="0" smtClean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444"/>
            </a:stretch>
          </a:blipFill>
        </p:spPr>
        <p:txBody>
          <a:bodyPr/>
          <a:lstStyle/>
          <a:p>
            <a:r>
              <a:rPr lang="de-DE">
                <a:noFill/>
              </a:rPr>
              <a:t> </a:t>
            </a:r>
          </a:p>
        </p:txBody>
      </p:sp>
      <p:sp>
        <p:nvSpPr>
          <p:cNvPr id="14340" name="文本框 4"/>
          <p:cNvSpPr txBox="1">
            <a:spLocks noChangeArrowheads="1"/>
          </p:cNvSpPr>
          <p:nvPr/>
        </p:nvSpPr>
        <p:spPr bwMode="auto">
          <a:xfrm>
            <a:off x="1533525" y="2890838"/>
            <a:ext cx="6556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  PID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1311275" y="3038475"/>
            <a:ext cx="222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/>
            </a:extLst>
          </p:cNvPr>
          <p:cNvSpPr/>
          <p:nvPr/>
        </p:nvSpPr>
        <p:spPr>
          <a:xfrm>
            <a:off x="1209675" y="2928938"/>
            <a:ext cx="101600" cy="2206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/>
            </a:extLst>
          </p:cNvPr>
          <p:cNvCxnSpPr/>
          <p:nvPr/>
        </p:nvCxnSpPr>
        <p:spPr>
          <a:xfrm>
            <a:off x="1260475" y="2474913"/>
            <a:ext cx="0" cy="45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V="1">
            <a:off x="1260475" y="314960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/>
            </a:extLst>
          </p:cNvPr>
          <p:cNvCxnSpPr>
            <a:stCxn id="14340" idx="3"/>
          </p:cNvCxnSpPr>
          <p:nvPr/>
        </p:nvCxnSpPr>
        <p:spPr>
          <a:xfrm>
            <a:off x="2189163" y="3076575"/>
            <a:ext cx="35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6" name="文本框 21"/>
          <p:cNvSpPr txBox="1">
            <a:spLocks noChangeArrowheads="1"/>
          </p:cNvSpPr>
          <p:nvPr/>
        </p:nvSpPr>
        <p:spPr bwMode="auto">
          <a:xfrm>
            <a:off x="2541588" y="2882900"/>
            <a:ext cx="747712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 [v  w]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V="1">
            <a:off x="3197225" y="3076575"/>
            <a:ext cx="35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8" name="文本框 26"/>
          <p:cNvSpPr txBox="1">
            <a:spLocks noChangeArrowheads="1"/>
          </p:cNvSpPr>
          <p:nvPr/>
        </p:nvSpPr>
        <p:spPr bwMode="auto">
          <a:xfrm>
            <a:off x="3571875" y="2890838"/>
            <a:ext cx="57467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 T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4349" name="文本框 27"/>
          <p:cNvSpPr txBox="1">
            <a:spLocks noChangeArrowheads="1"/>
          </p:cNvSpPr>
          <p:nvPr/>
        </p:nvSpPr>
        <p:spPr bwMode="auto">
          <a:xfrm>
            <a:off x="3808413" y="2867025"/>
            <a:ext cx="573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ea typeface="宋体" charset="-122"/>
              </a:rPr>
              <a:t>-1</a:t>
            </a:r>
            <a:endParaRPr lang="zh-CN" altLang="en-US" sz="1200">
              <a:solidFill>
                <a:schemeClr val="tx1"/>
              </a:solidFill>
              <a:ea typeface="宋体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/>
            </a:extLst>
          </p:cNvPr>
          <p:cNvCxnSpPr>
            <a:cxnSpLocks/>
            <a:endCxn id="14351" idx="1"/>
          </p:cNvCxnSpPr>
          <p:nvPr/>
        </p:nvCxnSpPr>
        <p:spPr>
          <a:xfrm flipV="1">
            <a:off x="4178300" y="3089275"/>
            <a:ext cx="415925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1" name="文本框 31"/>
          <p:cNvSpPr txBox="1">
            <a:spLocks noChangeArrowheads="1"/>
          </p:cNvSpPr>
          <p:nvPr/>
        </p:nvSpPr>
        <p:spPr bwMode="auto">
          <a:xfrm>
            <a:off x="4594225" y="2905125"/>
            <a:ext cx="573088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PID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5145088" y="3082925"/>
            <a:ext cx="265112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3" name="文本框 34"/>
          <p:cNvSpPr txBox="1">
            <a:spLocks noChangeArrowheads="1"/>
          </p:cNvSpPr>
          <p:nvPr/>
        </p:nvSpPr>
        <p:spPr bwMode="auto">
          <a:xfrm>
            <a:off x="5410200" y="2882900"/>
            <a:ext cx="827088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ea typeface="宋体" charset="-122"/>
              </a:rPr>
              <a:t>Robotik</a:t>
            </a:r>
            <a:endParaRPr lang="zh-CN" altLang="en-US" sz="1400">
              <a:solidFill>
                <a:schemeClr val="tx1"/>
              </a:solidFill>
              <a:ea typeface="宋体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/>
            </a:extLst>
          </p:cNvPr>
          <p:cNvCxnSpPr/>
          <p:nvPr/>
        </p:nvCxnSpPr>
        <p:spPr>
          <a:xfrm>
            <a:off x="6065838" y="3038475"/>
            <a:ext cx="701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5" name="文本框 38"/>
          <p:cNvSpPr txBox="1">
            <a:spLocks noChangeArrowheads="1"/>
          </p:cNvSpPr>
          <p:nvPr/>
        </p:nvSpPr>
        <p:spPr bwMode="auto">
          <a:xfrm>
            <a:off x="6237288" y="2697163"/>
            <a:ext cx="484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Vr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4356" name="文本框 39"/>
          <p:cNvSpPr txBox="1">
            <a:spLocks noChangeArrowheads="1"/>
          </p:cNvSpPr>
          <p:nvPr/>
        </p:nvSpPr>
        <p:spPr bwMode="auto">
          <a:xfrm>
            <a:off x="6237288" y="3017838"/>
            <a:ext cx="53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Vl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/>
            </a:extLst>
          </p:cNvPr>
          <p:cNvCxnSpPr>
            <a:cxnSpLocks/>
            <a:endCxn id="65" idx="4"/>
          </p:cNvCxnSpPr>
          <p:nvPr/>
        </p:nvCxnSpPr>
        <p:spPr>
          <a:xfrm flipV="1">
            <a:off x="4387850" y="3186113"/>
            <a:ext cx="3175" cy="113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 flipV="1">
            <a:off x="4395788" y="4303713"/>
            <a:ext cx="2106612" cy="26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/>
            </a:extLst>
          </p:cNvPr>
          <p:cNvCxnSpPr>
            <a:stCxn id="14356" idx="0"/>
          </p:cNvCxnSpPr>
          <p:nvPr/>
        </p:nvCxnSpPr>
        <p:spPr>
          <a:xfrm>
            <a:off x="6502400" y="3017838"/>
            <a:ext cx="0" cy="131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/>
            </a:extLst>
          </p:cNvPr>
          <p:cNvCxnSpPr>
            <a:stCxn id="14356" idx="0"/>
          </p:cNvCxnSpPr>
          <p:nvPr/>
        </p:nvCxnSpPr>
        <p:spPr>
          <a:xfrm flipV="1">
            <a:off x="6502400" y="2017713"/>
            <a:ext cx="0" cy="1000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4387850" y="2003425"/>
            <a:ext cx="2114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4386263" y="2003425"/>
            <a:ext cx="9525" cy="90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3" name="文本框 60"/>
          <p:cNvSpPr txBox="1">
            <a:spLocks noChangeArrowheads="1"/>
          </p:cNvSpPr>
          <p:nvPr/>
        </p:nvSpPr>
        <p:spPr bwMode="auto">
          <a:xfrm rot="-5400000">
            <a:off x="1249363" y="2206625"/>
            <a:ext cx="738188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ea typeface="宋体" charset="-122"/>
              </a:rPr>
              <a:t>lineSensorRightValue</a:t>
            </a:r>
            <a:endParaRPr lang="zh-CN" altLang="en-US" sz="12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4364" name="文本框 62"/>
          <p:cNvSpPr txBox="1">
            <a:spLocks noChangeArrowheads="1"/>
          </p:cNvSpPr>
          <p:nvPr/>
        </p:nvSpPr>
        <p:spPr bwMode="auto">
          <a:xfrm>
            <a:off x="1209675" y="3297238"/>
            <a:ext cx="6556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100">
                <a:solidFill>
                  <a:schemeClr val="tx1"/>
                </a:solidFill>
                <a:ea typeface="宋体" charset="-122"/>
              </a:rPr>
              <a:t>lineSensorLeftValue</a:t>
            </a:r>
            <a:endParaRPr lang="zh-CN" altLang="en-US" sz="11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4365" name="文本框 63"/>
          <p:cNvSpPr txBox="1">
            <a:spLocks noChangeArrowheads="1"/>
          </p:cNvSpPr>
          <p:nvPr/>
        </p:nvSpPr>
        <p:spPr bwMode="auto">
          <a:xfrm>
            <a:off x="1209675" y="3038475"/>
            <a:ext cx="403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-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5" name="椭圆 64">
            <a:extLst>
              <a:ext uri="{FF2B5EF4-FFF2-40B4-BE49-F238E27FC236}"/>
            </a:extLst>
          </p:cNvPr>
          <p:cNvSpPr/>
          <p:nvPr/>
        </p:nvSpPr>
        <p:spPr>
          <a:xfrm>
            <a:off x="4327525" y="2954338"/>
            <a:ext cx="125413" cy="23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1" name="直接箭头连接符 70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2733675" y="2471738"/>
            <a:ext cx="24765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8" name="文本框 74"/>
          <p:cNvSpPr txBox="1">
            <a:spLocks noChangeArrowheads="1"/>
          </p:cNvSpPr>
          <p:nvPr/>
        </p:nvSpPr>
        <p:spPr bwMode="auto">
          <a:xfrm>
            <a:off x="2541588" y="2165350"/>
            <a:ext cx="989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ea typeface="宋体" charset="-122"/>
              </a:rPr>
              <a:t>Konstant</a:t>
            </a:r>
            <a:endParaRPr lang="zh-CN" altLang="en-US" sz="1400">
              <a:solidFill>
                <a:schemeClr val="tx1"/>
              </a:solidFill>
              <a:ea typeface="宋体" charset="-122"/>
            </a:endParaRPr>
          </a:p>
        </p:txBody>
      </p:sp>
      <p:cxnSp>
        <p:nvCxnSpPr>
          <p:cNvPr id="77" name="直接箭头连接符 76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V="1">
            <a:off x="2963863" y="3179763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70" name="文本框 81"/>
          <p:cNvSpPr txBox="1">
            <a:spLocks noChangeArrowheads="1"/>
          </p:cNvSpPr>
          <p:nvPr/>
        </p:nvSpPr>
        <p:spPr bwMode="auto">
          <a:xfrm>
            <a:off x="2365375" y="3840163"/>
            <a:ext cx="923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ea typeface="宋体" charset="-122"/>
              </a:rPr>
              <a:t>Wtarget</a:t>
            </a:r>
            <a:endParaRPr lang="zh-CN" altLang="en-US" sz="1400">
              <a:solidFill>
                <a:schemeClr val="tx1"/>
              </a:solidFill>
              <a:ea typeface="宋体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4108450" y="2355850"/>
            <a:ext cx="138113" cy="744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72" name="文本框 87"/>
          <p:cNvSpPr txBox="1">
            <a:spLocks noChangeArrowheads="1"/>
          </p:cNvSpPr>
          <p:nvPr/>
        </p:nvSpPr>
        <p:spPr bwMode="auto">
          <a:xfrm>
            <a:off x="3571875" y="2165350"/>
            <a:ext cx="873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ea typeface="宋体" charset="-122"/>
              </a:rPr>
              <a:t>Vrtarget</a:t>
            </a:r>
            <a:endParaRPr lang="zh-CN" altLang="en-US" sz="1400">
              <a:solidFill>
                <a:schemeClr val="tx1"/>
              </a:solidFill>
              <a:ea typeface="宋体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V="1">
            <a:off x="3975100" y="3149600"/>
            <a:ext cx="268288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74" name="文本框 92"/>
          <p:cNvSpPr txBox="1">
            <a:spLocks noChangeArrowheads="1"/>
          </p:cNvSpPr>
          <p:nvPr/>
        </p:nvSpPr>
        <p:spPr bwMode="auto">
          <a:xfrm>
            <a:off x="3571875" y="3897313"/>
            <a:ext cx="8096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ea typeface="宋体" charset="-122"/>
              </a:rPr>
              <a:t>Vltarget</a:t>
            </a:r>
            <a:endParaRPr lang="zh-CN" altLang="en-US" sz="120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2124075" y="333375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PWM testen</a:t>
            </a:r>
            <a:endParaRPr lang="zh-CN" altLang="en-US" smtClean="0">
              <a:ea typeface="宋体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>
          <a:xfrm>
            <a:off x="2124075" y="188913"/>
            <a:ext cx="6769100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PWM_R&amp;L</a:t>
            </a:r>
            <a:br>
              <a:rPr lang="en-US" altLang="zh-CN" smtClean="0">
                <a:ea typeface="宋体" charset="-122"/>
              </a:rPr>
            </a:br>
            <a:r>
              <a:rPr lang="en-US" altLang="zh-CN" sz="1600" smtClean="0">
                <a:solidFill>
                  <a:schemeClr val="tx1"/>
                </a:solidFill>
                <a:ea typeface="宋体" charset="-122"/>
              </a:rPr>
              <a:t>Ver</a:t>
            </a:r>
            <a:r>
              <a:rPr lang="de-DE" altLang="zh-CN" sz="1600" smtClean="0">
                <a:solidFill>
                  <a:schemeClr val="tx1"/>
                </a:solidFill>
                <a:ea typeface="宋体" charset="-122"/>
              </a:rPr>
              <a:t>ä</a:t>
            </a:r>
            <a:r>
              <a:rPr lang="en-US" altLang="zh-CN" sz="1600" smtClean="0">
                <a:solidFill>
                  <a:schemeClr val="tx1"/>
                </a:solidFill>
                <a:ea typeface="宋体" charset="-122"/>
              </a:rPr>
              <a:t>nderung der Geschwindigkeit beim PWM 0-100</a:t>
            </a:r>
            <a:endParaRPr lang="zh-CN" altLang="en-US" sz="2000" smtClean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16387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425575"/>
            <a:ext cx="8075613" cy="5191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文本框 6"/>
          <p:cNvSpPr txBox="1">
            <a:spLocks noChangeArrowheads="1"/>
          </p:cNvSpPr>
          <p:nvPr/>
        </p:nvSpPr>
        <p:spPr bwMode="auto">
          <a:xfrm>
            <a:off x="989013" y="2273300"/>
            <a:ext cx="16224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ea typeface="宋体" charset="-122"/>
              </a:rPr>
              <a:t>Blau-Linker Motor</a:t>
            </a:r>
          </a:p>
          <a:p>
            <a:r>
              <a:rPr lang="en-US" altLang="zh-CN" sz="1600">
                <a:ea typeface="宋体" charset="-122"/>
              </a:rPr>
              <a:t>Rot-rechter  Motor</a:t>
            </a:r>
            <a:endParaRPr lang="zh-CN" altLang="en-US" sz="1600">
              <a:ea typeface="宋体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2124075" y="2603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V/W Control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t="-943"/>
            </a:stretch>
          </a:blipFill>
        </p:spPr>
        <p:txBody>
          <a:bodyPr/>
          <a:lstStyle/>
          <a:p>
            <a:r>
              <a:rPr lang="de-DE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900113" y="2205038"/>
            <a:ext cx="7431087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de-DE" altLang="de-DE" sz="4000">
                <a:solidFill>
                  <a:srgbClr val="808080"/>
                </a:solidFill>
                <a:latin typeface="Verdana" pitchFamily="32" charset="0"/>
              </a:rPr>
              <a:t>AUFGABENSTELLUNG MODUL NAVIGATION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900113" y="4005263"/>
            <a:ext cx="7431087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de-DE" altLang="de-DE" sz="2000">
                <a:solidFill>
                  <a:srgbClr val="0B2A51"/>
                </a:solidFill>
                <a:latin typeface="Verdana" pitchFamily="32" charset="0"/>
                <a:ea typeface="宋体" charset="-122"/>
              </a:rPr>
              <a:t>Wintersemester 2017/2018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de-DE" altLang="de-DE" sz="2000">
                <a:solidFill>
                  <a:srgbClr val="0B2A51"/>
                </a:solidFill>
                <a:latin typeface="Verdana" pitchFamily="32" charset="0"/>
                <a:ea typeface="宋体" charset="-122"/>
              </a:rPr>
              <a:t>Simon Bilík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>
            <a:spLocks noGrp="1"/>
          </p:cNvSpPr>
          <p:nvPr>
            <p:ph type="title"/>
          </p:nvPr>
        </p:nvSpPr>
        <p:spPr bwMode="auto">
          <a:xfrm>
            <a:off x="2063750" y="2603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s-CZ" altLang="de-DE" smtClean="0"/>
              <a:t>Position Bestimmung - Alghorithmus</a:t>
            </a:r>
            <a:endParaRPr lang="en-US" altLang="de-DE" smtClean="0"/>
          </a:p>
        </p:txBody>
      </p:sp>
      <p:sp>
        <p:nvSpPr>
          <p:cNvPr id="4" name="Zaoblený obdélník 3"/>
          <p:cNvSpPr/>
          <p:nvPr/>
        </p:nvSpPr>
        <p:spPr>
          <a:xfrm>
            <a:off x="377825" y="2219325"/>
            <a:ext cx="1670050" cy="103981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dirty="0"/>
              <a:t>Update </a:t>
            </a:r>
            <a:r>
              <a:rPr lang="cs-CZ" dirty="0" err="1"/>
              <a:t>sensors</a:t>
            </a:r>
            <a:endParaRPr lang="en-US" dirty="0"/>
          </a:p>
        </p:txBody>
      </p:sp>
      <p:sp>
        <p:nvSpPr>
          <p:cNvPr id="5" name="Zaoblený obdélník 4"/>
          <p:cNvSpPr/>
          <p:nvPr/>
        </p:nvSpPr>
        <p:spPr>
          <a:xfrm>
            <a:off x="4816475" y="2219325"/>
            <a:ext cx="1670050" cy="103981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dirty="0" err="1"/>
              <a:t>Get</a:t>
            </a:r>
            <a:r>
              <a:rPr lang="cs-CZ" dirty="0"/>
              <a:t> M-</a:t>
            </a:r>
            <a:r>
              <a:rPr lang="cs-CZ" dirty="0" err="1"/>
              <a:t>odometry</a:t>
            </a:r>
            <a:endParaRPr lang="en-US" dirty="0"/>
          </a:p>
        </p:txBody>
      </p:sp>
      <p:sp>
        <p:nvSpPr>
          <p:cNvPr id="6" name="Zaoblený obdélník 5"/>
          <p:cNvSpPr/>
          <p:nvPr/>
        </p:nvSpPr>
        <p:spPr>
          <a:xfrm>
            <a:off x="2524125" y="2219325"/>
            <a:ext cx="1670050" cy="103981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dirty="0" err="1"/>
              <a:t>Get</a:t>
            </a:r>
            <a:r>
              <a:rPr lang="cs-CZ" dirty="0"/>
              <a:t> W-</a:t>
            </a:r>
            <a:r>
              <a:rPr lang="cs-CZ" dirty="0" err="1"/>
              <a:t>odometry</a:t>
            </a:r>
            <a:endParaRPr lang="en-US" dirty="0"/>
          </a:p>
        </p:txBody>
      </p:sp>
      <p:sp>
        <p:nvSpPr>
          <p:cNvPr id="7" name="Zaoblený obdélník 6"/>
          <p:cNvSpPr/>
          <p:nvPr/>
        </p:nvSpPr>
        <p:spPr>
          <a:xfrm>
            <a:off x="7107238" y="4703763"/>
            <a:ext cx="1671637" cy="103981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dirty="0" err="1"/>
              <a:t>Get</a:t>
            </a:r>
            <a:r>
              <a:rPr lang="cs-CZ" dirty="0"/>
              <a:t> </a:t>
            </a:r>
            <a:r>
              <a:rPr lang="cs-CZ" dirty="0" err="1"/>
              <a:t>corner</a:t>
            </a:r>
            <a:endParaRPr lang="en-US" dirty="0"/>
          </a:p>
        </p:txBody>
      </p:sp>
      <p:sp>
        <p:nvSpPr>
          <p:cNvPr id="8" name="Zaoblený obdélník 7"/>
          <p:cNvSpPr/>
          <p:nvPr/>
        </p:nvSpPr>
        <p:spPr>
          <a:xfrm>
            <a:off x="7107238" y="2219325"/>
            <a:ext cx="1671637" cy="103981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dirty="0" err="1"/>
              <a:t>Get</a:t>
            </a:r>
            <a:r>
              <a:rPr lang="cs-CZ" dirty="0"/>
              <a:t> axis</a:t>
            </a:r>
            <a:endParaRPr lang="en-US" dirty="0"/>
          </a:p>
        </p:txBody>
      </p:sp>
      <p:sp>
        <p:nvSpPr>
          <p:cNvPr id="9" name="Zaoblený obdélník 8"/>
          <p:cNvSpPr/>
          <p:nvPr/>
        </p:nvSpPr>
        <p:spPr>
          <a:xfrm>
            <a:off x="4816475" y="4703763"/>
            <a:ext cx="1670050" cy="103981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dirty="0" err="1"/>
              <a:t>Get</a:t>
            </a:r>
            <a:r>
              <a:rPr lang="cs-CZ" dirty="0"/>
              <a:t> </a:t>
            </a:r>
            <a:r>
              <a:rPr lang="cs-CZ" dirty="0" err="1"/>
              <a:t>Corner</a:t>
            </a:r>
            <a:r>
              <a:rPr lang="cs-CZ" dirty="0"/>
              <a:t> ID</a:t>
            </a:r>
            <a:endParaRPr lang="en-US" dirty="0"/>
          </a:p>
        </p:txBody>
      </p:sp>
      <p:sp>
        <p:nvSpPr>
          <p:cNvPr id="10" name="Zaoblený obdélník 9"/>
          <p:cNvSpPr/>
          <p:nvPr/>
        </p:nvSpPr>
        <p:spPr>
          <a:xfrm>
            <a:off x="2524125" y="4703763"/>
            <a:ext cx="1670050" cy="103981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dirty="0" err="1"/>
              <a:t>Verify</a:t>
            </a:r>
            <a:r>
              <a:rPr lang="cs-CZ" dirty="0"/>
              <a:t> </a:t>
            </a:r>
            <a:r>
              <a:rPr lang="cs-CZ" dirty="0" err="1"/>
              <a:t>pos</a:t>
            </a:r>
            <a:r>
              <a:rPr lang="cs-CZ" dirty="0"/>
              <a:t>. data</a:t>
            </a:r>
            <a:endParaRPr lang="en-US" dirty="0"/>
          </a:p>
        </p:txBody>
      </p:sp>
      <p:sp>
        <p:nvSpPr>
          <p:cNvPr id="11" name="Zaoblený obdélník 10"/>
          <p:cNvSpPr/>
          <p:nvPr/>
        </p:nvSpPr>
        <p:spPr>
          <a:xfrm>
            <a:off x="377825" y="4703763"/>
            <a:ext cx="1670050" cy="103981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dirty="0"/>
              <a:t>Update </a:t>
            </a:r>
            <a:r>
              <a:rPr lang="cs-CZ" dirty="0" err="1"/>
              <a:t>pos</a:t>
            </a:r>
            <a:r>
              <a:rPr lang="cs-CZ" dirty="0"/>
              <a:t>. data</a:t>
            </a:r>
            <a:endParaRPr lang="en-US" dirty="0"/>
          </a:p>
        </p:txBody>
      </p:sp>
      <p:cxnSp>
        <p:nvCxnSpPr>
          <p:cNvPr id="13" name="Přímá spojnice se šipkou 12"/>
          <p:cNvCxnSpPr>
            <a:stCxn id="4" idx="3"/>
            <a:endCxn id="6" idx="1"/>
          </p:cNvCxnSpPr>
          <p:nvPr/>
        </p:nvCxnSpPr>
        <p:spPr>
          <a:xfrm>
            <a:off x="2047875" y="2738438"/>
            <a:ext cx="47625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/>
          <p:cNvCxnSpPr>
            <a:stCxn id="6" idx="3"/>
            <a:endCxn id="5" idx="1"/>
          </p:cNvCxnSpPr>
          <p:nvPr/>
        </p:nvCxnSpPr>
        <p:spPr>
          <a:xfrm>
            <a:off x="4194175" y="2738438"/>
            <a:ext cx="6223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/>
          <p:cNvCxnSpPr>
            <a:stCxn id="8" idx="2"/>
            <a:endCxn id="7" idx="0"/>
          </p:cNvCxnSpPr>
          <p:nvPr/>
        </p:nvCxnSpPr>
        <p:spPr>
          <a:xfrm>
            <a:off x="7942263" y="3259138"/>
            <a:ext cx="0" cy="14446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/>
          <p:cNvCxnSpPr>
            <a:stCxn id="5" idx="3"/>
            <a:endCxn id="8" idx="1"/>
          </p:cNvCxnSpPr>
          <p:nvPr/>
        </p:nvCxnSpPr>
        <p:spPr>
          <a:xfrm>
            <a:off x="6486525" y="2738438"/>
            <a:ext cx="62071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se šipkou 22"/>
          <p:cNvCxnSpPr>
            <a:stCxn id="7" idx="1"/>
            <a:endCxn id="9" idx="3"/>
          </p:cNvCxnSpPr>
          <p:nvPr/>
        </p:nvCxnSpPr>
        <p:spPr>
          <a:xfrm flipH="1">
            <a:off x="6486525" y="5224463"/>
            <a:ext cx="62071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>
            <a:stCxn id="9" idx="1"/>
            <a:endCxn id="10" idx="3"/>
          </p:cNvCxnSpPr>
          <p:nvPr/>
        </p:nvCxnSpPr>
        <p:spPr>
          <a:xfrm flipH="1">
            <a:off x="4194175" y="5224463"/>
            <a:ext cx="6223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se šipkou 26"/>
          <p:cNvCxnSpPr>
            <a:stCxn id="10" idx="1"/>
            <a:endCxn id="11" idx="3"/>
          </p:cNvCxnSpPr>
          <p:nvPr/>
        </p:nvCxnSpPr>
        <p:spPr>
          <a:xfrm flipH="1">
            <a:off x="2047875" y="5224463"/>
            <a:ext cx="47625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/>
          <p:cNvSpPr>
            <a:spLocks noGrp="1"/>
          </p:cNvSpPr>
          <p:nvPr>
            <p:ph type="title"/>
          </p:nvPr>
        </p:nvSpPr>
        <p:spPr bwMode="auto">
          <a:xfrm>
            <a:off x="2051050" y="260350"/>
            <a:ext cx="6121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s-CZ" altLang="de-DE" smtClean="0"/>
              <a:t>Probleme und weiter</a:t>
            </a:r>
            <a:r>
              <a:rPr lang="de-DE" altLang="de-DE" smtClean="0"/>
              <a:t>e</a:t>
            </a:r>
            <a:r>
              <a:rPr lang="cs-CZ" altLang="de-DE" smtClean="0"/>
              <a:t> Entwicklung</a:t>
            </a:r>
            <a:endParaRPr lang="en-US" altLang="de-DE" smtClean="0"/>
          </a:p>
        </p:txBody>
      </p:sp>
      <p:sp>
        <p:nvSpPr>
          <p:cNvPr id="20483" name="Zástupný symbol pro obsah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s-CZ" altLang="de-DE" smtClean="0"/>
              <a:t>Probleme:</a:t>
            </a:r>
            <a:endParaRPr lang="en-US" altLang="de-DE" smtClean="0"/>
          </a:p>
          <a:p>
            <a:pPr marL="800100" lvl="1" indent="-342900">
              <a:buFont typeface="Arial" charset="0"/>
              <a:buChar char="•"/>
            </a:pPr>
            <a:r>
              <a:rPr lang="cs-CZ" altLang="de-DE" smtClean="0"/>
              <a:t>mit dem Maussensor und Triangulationsensoren</a:t>
            </a:r>
            <a:endParaRPr lang="en-US" altLang="de-DE" smtClean="0"/>
          </a:p>
          <a:p>
            <a:pPr marL="800100" lvl="1" indent="-342900">
              <a:buFont typeface="Arial" charset="0"/>
              <a:buChar char="•"/>
            </a:pPr>
            <a:r>
              <a:rPr lang="cs-CZ" altLang="de-DE" smtClean="0"/>
              <a:t>mit der Bedingung für die Achse</a:t>
            </a:r>
            <a:r>
              <a:rPr lang="de-DE" altLang="de-DE" smtClean="0"/>
              <a:t>n</a:t>
            </a:r>
            <a:r>
              <a:rPr lang="cs-CZ" altLang="de-DE" smtClean="0"/>
              <a:t>wechslung</a:t>
            </a:r>
            <a:endParaRPr lang="en-US" altLang="de-DE" smtClean="0"/>
          </a:p>
          <a:p>
            <a:endParaRPr lang="en-US" altLang="de-DE" smtClean="0"/>
          </a:p>
          <a:p>
            <a:r>
              <a:rPr lang="en-US" altLang="de-DE" smtClean="0"/>
              <a:t>Weitere Entwicklung: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de-DE" smtClean="0"/>
              <a:t>Bestimung des Winkels vom Maussensor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de-DE" smtClean="0"/>
              <a:t>Auffindung der geeigneten Bestimmung f</a:t>
            </a:r>
            <a:r>
              <a:rPr lang="cs-CZ" altLang="de-DE" smtClean="0"/>
              <a:t>ür die Winkelprüfung</a:t>
            </a:r>
          </a:p>
          <a:p>
            <a:pPr marL="800100" lvl="1" indent="-342900">
              <a:buFont typeface="Arial" charset="0"/>
              <a:buChar char="•"/>
            </a:pPr>
            <a:r>
              <a:rPr lang="cs-CZ" altLang="de-DE" smtClean="0"/>
              <a:t>Monte Carlo Method</a:t>
            </a:r>
            <a:r>
              <a:rPr lang="de-DE" altLang="de-DE" smtClean="0"/>
              <a:t>e</a:t>
            </a:r>
            <a:r>
              <a:rPr lang="cs-CZ" altLang="de-DE" smtClean="0"/>
              <a:t> für Lokalisierung</a:t>
            </a:r>
          </a:p>
          <a:p>
            <a:endParaRPr lang="en-US" altLang="de-DE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adpis 1"/>
          <p:cNvSpPr>
            <a:spLocks noGrp="1"/>
          </p:cNvSpPr>
          <p:nvPr>
            <p:ph type="title"/>
          </p:nvPr>
        </p:nvSpPr>
        <p:spPr bwMode="auto">
          <a:xfrm>
            <a:off x="2124075" y="260350"/>
            <a:ext cx="701992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s-CZ" altLang="de-DE" smtClean="0"/>
              <a:t>Parklücke Detektion - Algorithmus</a:t>
            </a:r>
            <a:endParaRPr lang="en-US" altLang="de-DE" smtClean="0"/>
          </a:p>
        </p:txBody>
      </p:sp>
      <p:sp>
        <p:nvSpPr>
          <p:cNvPr id="4" name="Zaoblený obdélník 3"/>
          <p:cNvSpPr/>
          <p:nvPr/>
        </p:nvSpPr>
        <p:spPr>
          <a:xfrm>
            <a:off x="1160463" y="2154238"/>
            <a:ext cx="1670050" cy="103981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dirty="0" err="1"/>
              <a:t>Calculation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distance</a:t>
            </a:r>
            <a:endParaRPr lang="en-US" dirty="0"/>
          </a:p>
        </p:txBody>
      </p:sp>
      <p:sp>
        <p:nvSpPr>
          <p:cNvPr id="5" name="Zaoblený obdélník 4"/>
          <p:cNvSpPr/>
          <p:nvPr/>
        </p:nvSpPr>
        <p:spPr>
          <a:xfrm>
            <a:off x="3400425" y="2154238"/>
            <a:ext cx="1670050" cy="103981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dirty="0" err="1"/>
              <a:t>Detection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slot </a:t>
            </a:r>
            <a:r>
              <a:rPr lang="cs-CZ" dirty="0" err="1"/>
              <a:t>begining</a:t>
            </a:r>
            <a:endParaRPr lang="en-US" dirty="0"/>
          </a:p>
        </p:txBody>
      </p:sp>
      <p:sp>
        <p:nvSpPr>
          <p:cNvPr id="6" name="Zaoblený obdélník 5"/>
          <p:cNvSpPr/>
          <p:nvPr/>
        </p:nvSpPr>
        <p:spPr>
          <a:xfrm>
            <a:off x="5641975" y="2154238"/>
            <a:ext cx="1670050" cy="103981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dirty="0" err="1"/>
              <a:t>Detection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slot end</a:t>
            </a:r>
            <a:endParaRPr lang="en-US" dirty="0"/>
          </a:p>
        </p:txBody>
      </p:sp>
      <p:sp>
        <p:nvSpPr>
          <p:cNvPr id="7" name="Zaoblený obdélník 6"/>
          <p:cNvSpPr/>
          <p:nvPr/>
        </p:nvSpPr>
        <p:spPr>
          <a:xfrm>
            <a:off x="5641975" y="4446588"/>
            <a:ext cx="1670050" cy="103981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dirty="0" err="1"/>
              <a:t>Saving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coordinates</a:t>
            </a:r>
            <a:endParaRPr lang="en-US" dirty="0"/>
          </a:p>
        </p:txBody>
      </p:sp>
      <p:sp>
        <p:nvSpPr>
          <p:cNvPr id="8" name="Zaoblený obdélník 7"/>
          <p:cNvSpPr/>
          <p:nvPr/>
        </p:nvSpPr>
        <p:spPr>
          <a:xfrm>
            <a:off x="3400425" y="4446588"/>
            <a:ext cx="1670050" cy="103981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dirty="0" err="1"/>
              <a:t>Comparison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existing</a:t>
            </a:r>
            <a:r>
              <a:rPr lang="cs-CZ" dirty="0"/>
              <a:t> </a:t>
            </a:r>
            <a:r>
              <a:rPr lang="cs-CZ" dirty="0" err="1"/>
              <a:t>slots</a:t>
            </a:r>
            <a:endParaRPr lang="en-US" dirty="0"/>
          </a:p>
        </p:txBody>
      </p:sp>
      <p:sp>
        <p:nvSpPr>
          <p:cNvPr id="9" name="Zaoblený obdélník 8"/>
          <p:cNvSpPr/>
          <p:nvPr/>
        </p:nvSpPr>
        <p:spPr>
          <a:xfrm>
            <a:off x="1160463" y="4446588"/>
            <a:ext cx="1670050" cy="103981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dirty="0" err="1"/>
              <a:t>Saving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updating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slot </a:t>
            </a:r>
            <a:r>
              <a:rPr lang="cs-CZ" dirty="0" err="1"/>
              <a:t>array</a:t>
            </a:r>
            <a:endParaRPr lang="en-US" dirty="0"/>
          </a:p>
        </p:txBody>
      </p:sp>
      <p:cxnSp>
        <p:nvCxnSpPr>
          <p:cNvPr id="11" name="Přímá spojnice se šipkou 10"/>
          <p:cNvCxnSpPr>
            <a:stCxn id="4" idx="3"/>
            <a:endCxn id="5" idx="1"/>
          </p:cNvCxnSpPr>
          <p:nvPr/>
        </p:nvCxnSpPr>
        <p:spPr>
          <a:xfrm flipV="1">
            <a:off x="2830513" y="2674938"/>
            <a:ext cx="56991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/>
          <p:cNvCxnSpPr>
            <a:stCxn id="5" idx="3"/>
            <a:endCxn id="6" idx="1"/>
          </p:cNvCxnSpPr>
          <p:nvPr/>
        </p:nvCxnSpPr>
        <p:spPr>
          <a:xfrm>
            <a:off x="5070475" y="2674938"/>
            <a:ext cx="5715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/>
          <p:cNvCxnSpPr>
            <a:stCxn id="6" idx="2"/>
            <a:endCxn id="7" idx="0"/>
          </p:cNvCxnSpPr>
          <p:nvPr/>
        </p:nvCxnSpPr>
        <p:spPr>
          <a:xfrm>
            <a:off x="6477000" y="3194050"/>
            <a:ext cx="0" cy="12525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/>
          <p:cNvCxnSpPr>
            <a:stCxn id="7" idx="1"/>
            <a:endCxn id="8" idx="3"/>
          </p:cNvCxnSpPr>
          <p:nvPr/>
        </p:nvCxnSpPr>
        <p:spPr>
          <a:xfrm flipH="1">
            <a:off x="5070475" y="4967288"/>
            <a:ext cx="5715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/>
          <p:cNvCxnSpPr>
            <a:stCxn id="8" idx="1"/>
            <a:endCxn id="9" idx="3"/>
          </p:cNvCxnSpPr>
          <p:nvPr/>
        </p:nvCxnSpPr>
        <p:spPr>
          <a:xfrm flipH="1">
            <a:off x="2830513" y="4967288"/>
            <a:ext cx="56991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adpis 1"/>
          <p:cNvSpPr>
            <a:spLocks noGrp="1"/>
          </p:cNvSpPr>
          <p:nvPr>
            <p:ph type="title"/>
          </p:nvPr>
        </p:nvSpPr>
        <p:spPr bwMode="auto">
          <a:xfrm>
            <a:off x="2124075" y="260350"/>
            <a:ext cx="701992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s-CZ" altLang="de-DE" smtClean="0"/>
              <a:t>Probleme und weiter</a:t>
            </a:r>
            <a:r>
              <a:rPr lang="de-DE" altLang="de-DE" smtClean="0"/>
              <a:t>e</a:t>
            </a:r>
            <a:r>
              <a:rPr lang="cs-CZ" altLang="de-DE" smtClean="0"/>
              <a:t> Entwicklung</a:t>
            </a:r>
            <a:endParaRPr lang="en-US" altLang="de-DE" smtClean="0"/>
          </a:p>
        </p:txBody>
      </p:sp>
      <p:sp>
        <p:nvSpPr>
          <p:cNvPr id="22531" name="Zástupný symbol pro obsah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s-CZ" altLang="de-DE" smtClean="0"/>
              <a:t>Probleme:</a:t>
            </a:r>
          </a:p>
          <a:p>
            <a:pPr marL="800100" lvl="1" indent="-342900">
              <a:buFont typeface="Arial" charset="0"/>
              <a:buChar char="•"/>
            </a:pPr>
            <a:r>
              <a:rPr lang="cs-CZ" altLang="de-DE" smtClean="0"/>
              <a:t>Erwerb der Daten von Triangulationsensoren</a:t>
            </a:r>
          </a:p>
          <a:p>
            <a:pPr marL="800100" lvl="1" indent="-342900">
              <a:buFont typeface="Arial" charset="0"/>
              <a:buChar char="•"/>
            </a:pPr>
            <a:r>
              <a:rPr lang="cs-CZ" altLang="de-DE" smtClean="0"/>
              <a:t>Weiterverarbeitung des Parklückenfeld</a:t>
            </a:r>
            <a:r>
              <a:rPr lang="de-DE" altLang="de-DE" smtClean="0"/>
              <a:t>es</a:t>
            </a:r>
            <a:endParaRPr lang="cs-CZ" altLang="de-DE" smtClean="0"/>
          </a:p>
          <a:p>
            <a:endParaRPr lang="de-DE" altLang="de-DE" smtClean="0"/>
          </a:p>
          <a:p>
            <a:r>
              <a:rPr lang="cs-CZ" altLang="de-DE" smtClean="0"/>
              <a:t>Entwicklung:</a:t>
            </a:r>
          </a:p>
          <a:p>
            <a:pPr marL="800100" lvl="1" indent="-342900">
              <a:buFont typeface="Arial" charset="0"/>
              <a:buChar char="•"/>
            </a:pPr>
            <a:r>
              <a:rPr lang="cs-CZ" altLang="de-DE" smtClean="0"/>
              <a:t>Vergleic</a:t>
            </a:r>
            <a:r>
              <a:rPr lang="de-DE" altLang="de-DE" smtClean="0"/>
              <a:t>h</a:t>
            </a:r>
            <a:r>
              <a:rPr lang="cs-CZ" altLang="de-DE" smtClean="0"/>
              <a:t> mit den existier</a:t>
            </a:r>
            <a:r>
              <a:rPr lang="de-DE" altLang="de-DE" smtClean="0"/>
              <a:t>end</a:t>
            </a:r>
            <a:r>
              <a:rPr lang="cs-CZ" altLang="de-DE" smtClean="0"/>
              <a:t>en Parklücken</a:t>
            </a:r>
          </a:p>
          <a:p>
            <a:pPr marL="800100" lvl="1" indent="-342900">
              <a:buFont typeface="Arial" charset="0"/>
              <a:buChar char="•"/>
            </a:pPr>
            <a:r>
              <a:rPr lang="cs-CZ" altLang="de-DE" smtClean="0"/>
              <a:t>Bestimmung der Messqualität</a:t>
            </a:r>
            <a:endParaRPr lang="en-US" altLang="de-DE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971550" y="1989138"/>
            <a:ext cx="7431088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de-DE" altLang="de-DE" sz="4000">
                <a:solidFill>
                  <a:srgbClr val="808080"/>
                </a:solidFill>
                <a:latin typeface="Verdana" pitchFamily="32" charset="0"/>
              </a:rPr>
              <a:t>AUFGABENSTELLUNG MODUL GUIDANCE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971550" y="3860800"/>
            <a:ext cx="7431088" cy="150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de-DE" altLang="de-DE" sz="2000">
                <a:solidFill>
                  <a:srgbClr val="0B2A51"/>
                </a:solidFill>
                <a:latin typeface="Verdana" pitchFamily="32" charset="0"/>
                <a:ea typeface="宋体" charset="-122"/>
              </a:rPr>
              <a:t>Wintersemester 2017/2018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de-DE" altLang="de-DE" sz="2000">
                <a:solidFill>
                  <a:srgbClr val="0B2A51"/>
                </a:solidFill>
                <a:latin typeface="Verdana" pitchFamily="32" charset="0"/>
                <a:ea typeface="宋体" charset="-122"/>
              </a:rPr>
              <a:t>Xuehua Jia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042988" y="2276475"/>
            <a:ext cx="7431087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de-DE" altLang="de-DE" sz="4000">
                <a:solidFill>
                  <a:srgbClr val="808080"/>
                </a:solidFill>
                <a:latin typeface="Verdana" pitchFamily="32" charset="0"/>
              </a:rPr>
              <a:t>AUFGABENSTELLUNG MODUL PERCEPTION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71550" y="3716338"/>
            <a:ext cx="7431088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de-DE" altLang="de-DE" sz="2000">
                <a:solidFill>
                  <a:srgbClr val="0B2A51"/>
                </a:solidFill>
                <a:latin typeface="Verdana" pitchFamily="32" charset="0"/>
                <a:ea typeface="宋体" charset="-122"/>
              </a:rPr>
              <a:t>Wintersemester 2017/2018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de-DE" altLang="de-DE" sz="2000">
                <a:solidFill>
                  <a:srgbClr val="0B2A51"/>
                </a:solidFill>
                <a:latin typeface="Verdana" pitchFamily="32" charset="0"/>
                <a:ea typeface="宋体" charset="-122"/>
              </a:rPr>
              <a:t>Junjie Cai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圆角矩形 3088"/>
          <p:cNvSpPr>
            <a:spLocks noChangeArrowheads="1"/>
          </p:cNvSpPr>
          <p:nvPr/>
        </p:nvSpPr>
        <p:spPr bwMode="auto">
          <a:xfrm>
            <a:off x="1525588" y="1222375"/>
            <a:ext cx="6313487" cy="5715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de-DE">
                <a:latin typeface="Arial" charset="0"/>
                <a:ea typeface="宋体" charset="-122"/>
              </a:rPr>
              <a:t>Lichtsensor</a:t>
            </a:r>
          </a:p>
        </p:txBody>
      </p:sp>
      <p:sp>
        <p:nvSpPr>
          <p:cNvPr id="24579" name="圆角矩形 3091"/>
          <p:cNvSpPr>
            <a:spLocks noChangeArrowheads="1"/>
          </p:cNvSpPr>
          <p:nvPr/>
        </p:nvSpPr>
        <p:spPr bwMode="auto">
          <a:xfrm>
            <a:off x="4213225" y="1820863"/>
            <a:ext cx="4287838" cy="193516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de-DE">
                <a:latin typeface="Arial" charset="0"/>
                <a:ea typeface="宋体" charset="-122"/>
              </a:rPr>
              <a:t>Die Zimmerbeleuchtung </a:t>
            </a:r>
          </a:p>
          <a:p>
            <a:pPr algn="ctr"/>
            <a:r>
              <a:rPr lang="en-US" altLang="de-DE">
                <a:latin typeface="Arial" charset="0"/>
                <a:ea typeface="宋体" charset="-122"/>
              </a:rPr>
              <a:t>hat fast kein Einfluss auf </a:t>
            </a:r>
          </a:p>
          <a:p>
            <a:pPr algn="ctr"/>
            <a:r>
              <a:rPr lang="en-US" altLang="de-DE">
                <a:latin typeface="Arial" charset="0"/>
                <a:ea typeface="宋体" charset="-122"/>
              </a:rPr>
              <a:t>die gemessenen Werten.</a:t>
            </a:r>
          </a:p>
        </p:txBody>
      </p:sp>
      <p:sp>
        <p:nvSpPr>
          <p:cNvPr id="24580" name="文本框 3092"/>
          <p:cNvSpPr txBox="1">
            <a:spLocks noChangeArrowheads="1"/>
          </p:cNvSpPr>
          <p:nvPr/>
        </p:nvSpPr>
        <p:spPr bwMode="auto">
          <a:xfrm>
            <a:off x="2124075" y="190500"/>
            <a:ext cx="60071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de-DE" sz="2800" dirty="0">
                <a:solidFill>
                  <a:schemeClr val="bg2"/>
                </a:solidFill>
                <a:latin typeface="Tahoma" pitchFamily="32" charset="0"/>
                <a:ea typeface="宋体" charset="-122"/>
              </a:rPr>
              <a:t>Perception</a:t>
            </a:r>
          </a:p>
        </p:txBody>
      </p:sp>
      <p:pic>
        <p:nvPicPr>
          <p:cNvPr id="24581" name="图片 1" descr="5400433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1844675"/>
            <a:ext cx="2681287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4112"/>
          <p:cNvSpPr txBox="1">
            <a:spLocks noChangeArrowheads="1"/>
          </p:cNvSpPr>
          <p:nvPr/>
        </p:nvSpPr>
        <p:spPr bwMode="auto">
          <a:xfrm>
            <a:off x="2195513" y="166688"/>
            <a:ext cx="69484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de-DE" sz="2800" dirty="0" err="1">
                <a:solidFill>
                  <a:schemeClr val="bg2"/>
                </a:solidFill>
                <a:latin typeface="Tahoma" pitchFamily="32" charset="0"/>
                <a:ea typeface="宋体" charset="-122"/>
              </a:rPr>
              <a:t>Encodersensor</a:t>
            </a:r>
            <a:endParaRPr lang="en-US" altLang="de-DE" sz="2800" dirty="0">
              <a:solidFill>
                <a:schemeClr val="bg2"/>
              </a:solidFill>
              <a:latin typeface="Tahoma" pitchFamily="32" charset="0"/>
              <a:ea typeface="宋体" charset="-122"/>
            </a:endParaRPr>
          </a:p>
        </p:txBody>
      </p:sp>
      <p:sp>
        <p:nvSpPr>
          <p:cNvPr id="25603" name="圆角矩形 4113"/>
          <p:cNvSpPr>
            <a:spLocks noChangeArrowheads="1"/>
          </p:cNvSpPr>
          <p:nvPr/>
        </p:nvSpPr>
        <p:spPr bwMode="auto">
          <a:xfrm>
            <a:off x="1979613" y="1341438"/>
            <a:ext cx="7027862" cy="12922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de-DE" b="1">
                <a:latin typeface="Tahoma" pitchFamily="32" charset="0"/>
                <a:ea typeface="宋体" charset="-122"/>
              </a:rPr>
              <a:t>Neben derMU fuer den Drehwinkel haben</a:t>
            </a:r>
          </a:p>
          <a:p>
            <a:pPr algn="ctr"/>
            <a:r>
              <a:rPr lang="en-US" altLang="de-DE" b="1">
                <a:latin typeface="Tahoma" pitchFamily="32" charset="0"/>
                <a:ea typeface="宋体" charset="-122"/>
              </a:rPr>
              <a:t>Ungenauigkeiten des Radius Einfluss </a:t>
            </a:r>
          </a:p>
          <a:p>
            <a:pPr algn="ctr"/>
            <a:r>
              <a:rPr lang="en-US" altLang="de-DE" b="1">
                <a:latin typeface="Tahoma" pitchFamily="32" charset="0"/>
                <a:ea typeface="宋体" charset="-122"/>
              </a:rPr>
              <a:t>auf die Messunsicherheit.</a:t>
            </a:r>
          </a:p>
        </p:txBody>
      </p:sp>
      <p:graphicFrame>
        <p:nvGraphicFramePr>
          <p:cNvPr id="25604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r:id="rId3" imgW="914400" imgH="215640" progId="Equation.KSEE3">
                  <p:embed/>
                </p:oleObj>
              </mc:Choice>
              <mc:Fallback>
                <p:oleObj r:id="rId3" imgW="914400" imgH="215640" progId="Equation.KSEE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对象 3"/>
          <p:cNvGraphicFramePr>
            <a:graphicFrameLocks noChangeAspect="1"/>
          </p:cNvGraphicFramePr>
          <p:nvPr/>
        </p:nvGraphicFramePr>
        <p:xfrm>
          <a:off x="341313" y="2232025"/>
          <a:ext cx="2986087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r:id="rId5" imgW="2194560" imgH="2128680" progId="Equation.KSEE3">
                  <p:embed/>
                </p:oleObj>
              </mc:Choice>
              <mc:Fallback>
                <p:oleObj r:id="rId5" imgW="2194560" imgH="2128680" progId="Equation.KSEE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2232025"/>
                        <a:ext cx="2986087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圆角矩形 4114"/>
          <p:cNvSpPr>
            <a:spLocks noChangeArrowheads="1"/>
          </p:cNvSpPr>
          <p:nvPr/>
        </p:nvSpPr>
        <p:spPr bwMode="auto">
          <a:xfrm>
            <a:off x="2455863" y="4470400"/>
            <a:ext cx="6289675" cy="22383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de-DE">
                <a:latin typeface="Arial" charset="0"/>
                <a:ea typeface="宋体" charset="-122"/>
              </a:rPr>
              <a:t>N ist SchrittAnzahl fuer eine komplette Radumdrehung</a:t>
            </a:r>
          </a:p>
          <a:p>
            <a:pPr algn="ctr"/>
            <a:r>
              <a:rPr lang="en-US" altLang="de-DE">
                <a:latin typeface="Arial" charset="0"/>
                <a:ea typeface="宋体" charset="-122"/>
              </a:rPr>
              <a:t>A ist die Strecke eines Rades</a:t>
            </a:r>
          </a:p>
          <a:p>
            <a:pPr algn="ctr"/>
            <a:r>
              <a:rPr lang="en-US" altLang="de-DE">
                <a:latin typeface="Arial" charset="0"/>
                <a:ea typeface="宋体" charset="-122"/>
              </a:rPr>
              <a:t>r ist Radius des Rades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 descr="8608283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052513"/>
            <a:ext cx="4238625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文本框 3"/>
          <p:cNvSpPr txBox="1">
            <a:spLocks noChangeArrowheads="1"/>
          </p:cNvSpPr>
          <p:nvPr/>
        </p:nvSpPr>
        <p:spPr bwMode="auto">
          <a:xfrm>
            <a:off x="6191250" y="1500188"/>
            <a:ext cx="241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Std von Pin0</a:t>
            </a:r>
          </a:p>
        </p:txBody>
      </p:sp>
      <p:sp>
        <p:nvSpPr>
          <p:cNvPr id="26628" name="Titel 2"/>
          <p:cNvSpPr>
            <a:spLocks noGrp="1"/>
          </p:cNvSpPr>
          <p:nvPr>
            <p:ph type="title"/>
          </p:nvPr>
        </p:nvSpPr>
        <p:spPr bwMode="auto">
          <a:xfrm>
            <a:off x="2076450" y="260350"/>
            <a:ext cx="70675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mtClean="0"/>
              <a:t>Triangulationssensor</a:t>
            </a:r>
          </a:p>
        </p:txBody>
      </p:sp>
      <p:sp>
        <p:nvSpPr>
          <p:cNvPr id="26629" name="文本框 3"/>
          <p:cNvSpPr txBox="1">
            <a:spLocks noChangeArrowheads="1"/>
          </p:cNvSpPr>
          <p:nvPr/>
        </p:nvSpPr>
        <p:spPr bwMode="auto">
          <a:xfrm>
            <a:off x="6343650" y="2033588"/>
            <a:ext cx="241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Std von Pin0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5" descr="11767979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169863"/>
            <a:ext cx="4806950" cy="641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文本框 6"/>
          <p:cNvSpPr txBox="1">
            <a:spLocks noChangeArrowheads="1"/>
          </p:cNvSpPr>
          <p:nvPr/>
        </p:nvSpPr>
        <p:spPr bwMode="auto">
          <a:xfrm>
            <a:off x="900113" y="1916113"/>
            <a:ext cx="2657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Std von Pin1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3" descr="14955088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34925"/>
            <a:ext cx="5056188" cy="674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文本框 4"/>
          <p:cNvSpPr txBox="1">
            <a:spLocks noChangeArrowheads="1"/>
          </p:cNvSpPr>
          <p:nvPr/>
        </p:nvSpPr>
        <p:spPr bwMode="auto">
          <a:xfrm>
            <a:off x="1042988" y="2276475"/>
            <a:ext cx="3035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Std von Pin2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3" descr="1753661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88913"/>
            <a:ext cx="4948238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文本框 4"/>
          <p:cNvSpPr txBox="1">
            <a:spLocks noChangeArrowheads="1"/>
          </p:cNvSpPr>
          <p:nvPr/>
        </p:nvSpPr>
        <p:spPr bwMode="auto">
          <a:xfrm>
            <a:off x="1619250" y="1773238"/>
            <a:ext cx="3467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Std von Pin3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 bwMode="auto">
          <a:xfrm>
            <a:off x="2124075" y="307975"/>
            <a:ext cx="5386388" cy="801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Maussensor</a:t>
            </a:r>
          </a:p>
        </p:txBody>
      </p:sp>
      <p:sp>
        <p:nvSpPr>
          <p:cNvPr id="30723" name="文本框 3"/>
          <p:cNvSpPr txBox="1">
            <a:spLocks noChangeArrowheads="1"/>
          </p:cNvSpPr>
          <p:nvPr/>
        </p:nvSpPr>
        <p:spPr bwMode="auto">
          <a:xfrm>
            <a:off x="477838" y="1698625"/>
            <a:ext cx="8453437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宋体" charset="-122"/>
              </a:rPr>
              <a:t>%'schwarz'</a:t>
            </a:r>
          </a:p>
          <a:p>
            <a:r>
              <a:rPr lang="zh-CN" altLang="en-US">
                <a:solidFill>
                  <a:schemeClr val="tx1"/>
                </a:solidFill>
                <a:ea typeface="宋体" charset="-122"/>
              </a:rPr>
              <a:t>%Y=[8333 7506 8060 8375 8221 8998 8439 7852  8091 8608 7905 8376 7871 8209 8594];</a:t>
            </a:r>
          </a:p>
          <a:p>
            <a:r>
              <a:rPr lang="zh-CN" altLang="en-US">
                <a:solidFill>
                  <a:schemeClr val="tx1"/>
                </a:solidFill>
                <a:ea typeface="宋体" charset="-122"/>
              </a:rPr>
              <a:t>%mean(u) 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=</a:t>
            </a:r>
            <a:r>
              <a:rPr lang="zh-CN" altLang="en-US">
                <a:solidFill>
                  <a:schemeClr val="tx1"/>
                </a:solidFill>
                <a:ea typeface="宋体" charset="-122"/>
              </a:rPr>
              <a:t>8.2292e+03   </a:t>
            </a:r>
          </a:p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nach vorne 250mm verfahren , Abstand von Y=250.12mm</a:t>
            </a:r>
          </a:p>
          <a:p>
            <a:r>
              <a:rPr lang="zh-CN" altLang="en-US">
                <a:solidFill>
                  <a:schemeClr val="tx1"/>
                </a:solidFill>
                <a:ea typeface="宋体" charset="-122"/>
              </a:rPr>
              <a:t>%    X=[9730 9862 9729 9514 9625 9670 9247 9463 9639 10033 9161 9535 9226 9515 9465];</a:t>
            </a:r>
          </a:p>
          <a:p>
            <a:r>
              <a:rPr lang="zh-CN" altLang="en-US">
                <a:solidFill>
                  <a:schemeClr val="tx1"/>
                </a:solidFill>
                <a:ea typeface="宋体" charset="-122"/>
              </a:rPr>
              <a:t>%mean(u) =9.5609e+03 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Abstand von X=250.26mm</a:t>
            </a:r>
          </a:p>
        </p:txBody>
      </p:sp>
      <p:sp>
        <p:nvSpPr>
          <p:cNvPr id="30724" name="文本框 4"/>
          <p:cNvSpPr txBox="1">
            <a:spLocks noChangeArrowheads="1"/>
          </p:cNvSpPr>
          <p:nvPr/>
        </p:nvSpPr>
        <p:spPr bwMode="auto">
          <a:xfrm>
            <a:off x="660400" y="1196975"/>
            <a:ext cx="7224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Abstand(250mm) vonunterschiedliche Farbe von Untergruenden</a:t>
            </a:r>
          </a:p>
        </p:txBody>
      </p:sp>
      <p:sp>
        <p:nvSpPr>
          <p:cNvPr id="30725" name="文本框 5"/>
          <p:cNvSpPr txBox="1">
            <a:spLocks noChangeArrowheads="1"/>
          </p:cNvSpPr>
          <p:nvPr/>
        </p:nvSpPr>
        <p:spPr bwMode="auto">
          <a:xfrm>
            <a:off x="511175" y="4005263"/>
            <a:ext cx="801687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宋体" charset="-122"/>
              </a:rPr>
              <a:t>%Weiss</a:t>
            </a:r>
          </a:p>
          <a:p>
            <a:r>
              <a:rPr lang="zh-CN" altLang="en-US">
                <a:solidFill>
                  <a:schemeClr val="tx1"/>
                </a:solidFill>
                <a:ea typeface="宋体" charset="-122"/>
              </a:rPr>
              <a:t>   %Y=[7866 8388 7562 7405 7971 8272 8206 9220 8498 8784 9194 8728 7574 6927 8226];</a:t>
            </a:r>
          </a:p>
          <a:p>
            <a:r>
              <a:rPr lang="zh-CN" altLang="en-US">
                <a:solidFill>
                  <a:schemeClr val="tx1"/>
                </a:solidFill>
                <a:ea typeface="宋体" charset="-122"/>
              </a:rPr>
              <a:t>%mean(u)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=</a:t>
            </a:r>
            <a:r>
              <a:rPr lang="zh-CN" altLang="en-US">
                <a:solidFill>
                  <a:schemeClr val="tx1"/>
                </a:solidFill>
                <a:ea typeface="宋体" charset="-122"/>
              </a:rPr>
              <a:t>8.1881e+03        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Abstand von Y=248.87mm</a:t>
            </a:r>
          </a:p>
          <a:p>
            <a:r>
              <a:rPr lang="zh-CN" altLang="en-US">
                <a:solidFill>
                  <a:schemeClr val="tx1"/>
                </a:solidFill>
                <a:ea typeface="宋体" charset="-122"/>
              </a:rPr>
              <a:t>%X=[8883 8439 9711 9404 9446 9273 9581 9848 9578 10106 9517 9253 9212 9981 9637];</a:t>
            </a:r>
          </a:p>
          <a:p>
            <a:r>
              <a:rPr lang="zh-CN" altLang="en-US">
                <a:solidFill>
                  <a:schemeClr val="tx1"/>
                </a:solidFill>
                <a:ea typeface="宋体" charset="-122"/>
              </a:rPr>
              <a:t>%mean(u)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=</a:t>
            </a:r>
            <a:r>
              <a:rPr lang="zh-CN" altLang="en-US">
                <a:solidFill>
                  <a:schemeClr val="tx1"/>
                </a:solidFill>
                <a:ea typeface="宋体" charset="-122"/>
              </a:rPr>
              <a:t>9.4579e+03       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Abstand von X=247.56mm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3"/>
          <p:cNvSpPr txBox="1">
            <a:spLocks noChangeArrowheads="1"/>
          </p:cNvSpPr>
          <p:nvPr/>
        </p:nvSpPr>
        <p:spPr bwMode="auto">
          <a:xfrm>
            <a:off x="660400" y="1341438"/>
            <a:ext cx="8231188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宋体" charset="-122"/>
              </a:rPr>
              <a:t>%Grau </a:t>
            </a:r>
          </a:p>
          <a:p>
            <a:r>
              <a:rPr lang="zh-CN" altLang="en-US">
                <a:solidFill>
                  <a:schemeClr val="tx1"/>
                </a:solidFill>
                <a:ea typeface="宋体" charset="-122"/>
              </a:rPr>
              <a:t>  % Y=[8595 8787 8623 8231 8459 8418 8479 8448 8581 8716 8482 8516 8403 8700 8686];</a:t>
            </a:r>
          </a:p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mean=</a:t>
            </a:r>
            <a:r>
              <a:rPr lang="zh-CN" altLang="en-US">
                <a:solidFill>
                  <a:schemeClr val="tx1"/>
                </a:solidFill>
                <a:ea typeface="宋体" charset="-122"/>
              </a:rPr>
              <a:t>8.5416e+03                   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Abstand von Y=259.60mm</a:t>
            </a:r>
          </a:p>
          <a:p>
            <a:r>
              <a:rPr lang="zh-CN" altLang="en-US">
                <a:solidFill>
                  <a:schemeClr val="tx1"/>
                </a:solidFill>
                <a:ea typeface="宋体" charset="-122"/>
              </a:rPr>
              <a:t>  % X=[10390 9630 9861 10200 10364 10065 10302 10152 10329 9794 10162 10220 10313 10260 9959];</a:t>
            </a:r>
          </a:p>
          <a:p>
            <a:endParaRPr lang="zh-CN" altLang="en-US">
              <a:solidFill>
                <a:schemeClr val="tx1"/>
              </a:solidFill>
              <a:ea typeface="宋体" charset="-122"/>
            </a:endParaRPr>
          </a:p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mean= </a:t>
            </a:r>
            <a:r>
              <a:rPr lang="zh-CN" altLang="en-US">
                <a:solidFill>
                  <a:schemeClr val="tx1"/>
                </a:solidFill>
                <a:ea typeface="宋体" charset="-122"/>
              </a:rPr>
              <a:t>1.0133e+04                  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Abstand von X=265.26mm</a:t>
            </a:r>
          </a:p>
        </p:txBody>
      </p:sp>
      <p:sp>
        <p:nvSpPr>
          <p:cNvPr id="31747" name="文本框 4"/>
          <p:cNvSpPr txBox="1">
            <a:spLocks noChangeArrowheads="1"/>
          </p:cNvSpPr>
          <p:nvPr/>
        </p:nvSpPr>
        <p:spPr bwMode="auto">
          <a:xfrm>
            <a:off x="825500" y="3751263"/>
            <a:ext cx="7405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Auf dem grauen Untergrund gibt es grosse Abweichung</a:t>
            </a:r>
          </a:p>
        </p:txBody>
      </p:sp>
      <p:sp>
        <p:nvSpPr>
          <p:cNvPr id="31748" name="文本框 5"/>
          <p:cNvSpPr txBox="1">
            <a:spLocks noChangeArrowheads="1"/>
          </p:cNvSpPr>
          <p:nvPr/>
        </p:nvSpPr>
        <p:spPr bwMode="auto">
          <a:xfrm>
            <a:off x="509588" y="4248150"/>
            <a:ext cx="7518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Mit unterschiedlichen Geschwindigkeit auf dem schwarzen Untergrund:</a:t>
            </a:r>
          </a:p>
        </p:txBody>
      </p:sp>
      <p:sp>
        <p:nvSpPr>
          <p:cNvPr id="31749" name="文本框 6"/>
          <p:cNvSpPr txBox="1">
            <a:spLocks noChangeArrowheads="1"/>
          </p:cNvSpPr>
          <p:nvPr/>
        </p:nvSpPr>
        <p:spPr bwMode="auto">
          <a:xfrm>
            <a:off x="404813" y="4724400"/>
            <a:ext cx="2798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25cm/1s</a:t>
            </a:r>
          </a:p>
        </p:txBody>
      </p:sp>
      <p:sp>
        <p:nvSpPr>
          <p:cNvPr id="31750" name="文本框 7"/>
          <p:cNvSpPr txBox="1">
            <a:spLocks noChangeArrowheads="1"/>
          </p:cNvSpPr>
          <p:nvPr/>
        </p:nvSpPr>
        <p:spPr bwMode="auto">
          <a:xfrm>
            <a:off x="403225" y="5237163"/>
            <a:ext cx="8408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Y=[1499 2727 1473 2034 1980 2578 1043 891 745 277 1019 271 299 2153 182]</a:t>
            </a:r>
          </a:p>
        </p:txBody>
      </p:sp>
      <p:sp>
        <p:nvSpPr>
          <p:cNvPr id="31751" name="文本框 8"/>
          <p:cNvSpPr txBox="1">
            <a:spLocks noChangeArrowheads="1"/>
          </p:cNvSpPr>
          <p:nvPr/>
        </p:nvSpPr>
        <p:spPr bwMode="auto">
          <a:xfrm>
            <a:off x="403225" y="5832475"/>
            <a:ext cx="8488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X=[469 1363 1985 1354 2415 1658 2089 903 1035 459 680 1028 289 1025 3010]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3"/>
          <p:cNvSpPr txBox="1">
            <a:spLocks noChangeArrowheads="1"/>
          </p:cNvSpPr>
          <p:nvPr/>
        </p:nvSpPr>
        <p:spPr bwMode="auto">
          <a:xfrm>
            <a:off x="192088" y="1844675"/>
            <a:ext cx="89804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25cm/2s:</a:t>
            </a:r>
          </a:p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Y=[5312 5987 6894 5021 4518 3286 5780 6012 4957 5002 5748 5897 6302  4030 6111]</a:t>
            </a:r>
          </a:p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X=[5538 6042 6008 5983 6974 7014 6289 5687 5465 6587 5739 5612 6752  6838 6783]</a:t>
            </a:r>
          </a:p>
        </p:txBody>
      </p:sp>
      <p:sp>
        <p:nvSpPr>
          <p:cNvPr id="32771" name="文本框 4"/>
          <p:cNvSpPr txBox="1">
            <a:spLocks noChangeArrowheads="1"/>
          </p:cNvSpPr>
          <p:nvPr/>
        </p:nvSpPr>
        <p:spPr bwMode="auto">
          <a:xfrm>
            <a:off x="200025" y="3284538"/>
            <a:ext cx="8836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25cm/5s:</a:t>
            </a:r>
          </a:p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Y=[8360 8684 6599 8033 8237 8638 8697 8644 8706 8958 8742 8310 7989 8606 8915]</a:t>
            </a:r>
          </a:p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X=[leider verloren]</a:t>
            </a:r>
          </a:p>
        </p:txBody>
      </p:sp>
      <p:sp>
        <p:nvSpPr>
          <p:cNvPr id="32772" name="文本框 5"/>
          <p:cNvSpPr txBox="1">
            <a:spLocks noChangeArrowheads="1"/>
          </p:cNvSpPr>
          <p:nvPr/>
        </p:nvSpPr>
        <p:spPr bwMode="auto">
          <a:xfrm>
            <a:off x="196850" y="4508500"/>
            <a:ext cx="8836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25cm/10s:</a:t>
            </a:r>
          </a:p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Y=[7431 7578 7740 7469 7593 7125 8001 7184 7568 7456 7025 7289  6879 7148 7459]</a:t>
            </a:r>
          </a:p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X=[leider verloren]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4"/>
          <p:cNvSpPr txBox="1">
            <a:spLocks noChangeArrowheads="1"/>
          </p:cNvSpPr>
          <p:nvPr/>
        </p:nvSpPr>
        <p:spPr bwMode="auto">
          <a:xfrm>
            <a:off x="2555875" y="241300"/>
            <a:ext cx="4464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zh-CN" sz="2800" dirty="0">
                <a:solidFill>
                  <a:schemeClr val="bg2"/>
                </a:solidFill>
                <a:ea typeface="宋体" charset="-122"/>
              </a:rPr>
              <a:t> Hauptzustandsautomat</a:t>
            </a:r>
            <a:endParaRPr lang="zh-CN" altLang="en-US" sz="280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2" name="矩形: 圆角 1">
            <a:extLst>
              <a:ext uri="{FF2B5EF4-FFF2-40B4-BE49-F238E27FC236}"/>
            </a:extLst>
          </p:cNvPr>
          <p:cNvSpPr/>
          <p:nvPr/>
        </p:nvSpPr>
        <p:spPr>
          <a:xfrm>
            <a:off x="646113" y="2006600"/>
            <a:ext cx="1728787" cy="647700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zh-CN" sz="2800" b="1" smtClean="0"/>
              <a:t>Inactive</a:t>
            </a:r>
            <a:endParaRPr lang="zh-CN" altLang="en-US" sz="2800" b="1" smtClean="0"/>
          </a:p>
        </p:txBody>
      </p:sp>
      <p:sp>
        <p:nvSpPr>
          <p:cNvPr id="7" name="矩形: 圆角 6">
            <a:extLst>
              <a:ext uri="{FF2B5EF4-FFF2-40B4-BE49-F238E27FC236}"/>
            </a:extLst>
          </p:cNvPr>
          <p:cNvSpPr/>
          <p:nvPr/>
        </p:nvSpPr>
        <p:spPr>
          <a:xfrm>
            <a:off x="3722688" y="1196975"/>
            <a:ext cx="1735137" cy="647700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zh-CN" sz="2800" b="1" smtClean="0"/>
              <a:t>Driving</a:t>
            </a:r>
            <a:endParaRPr lang="zh-CN" altLang="en-US" sz="2800" b="1" smtClean="0"/>
          </a:p>
        </p:txBody>
      </p:sp>
      <p:sp>
        <p:nvSpPr>
          <p:cNvPr id="8" name="矩形: 圆角 7">
            <a:extLst>
              <a:ext uri="{FF2B5EF4-FFF2-40B4-BE49-F238E27FC236}"/>
            </a:extLst>
          </p:cNvPr>
          <p:cNvSpPr/>
          <p:nvPr/>
        </p:nvSpPr>
        <p:spPr>
          <a:xfrm>
            <a:off x="3706813" y="2814638"/>
            <a:ext cx="1728787" cy="649287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zh-CN" sz="2800" b="1" smtClean="0"/>
              <a:t>Park_This</a:t>
            </a:r>
            <a:endParaRPr lang="zh-CN" altLang="en-US" sz="2800" b="1" smtClean="0"/>
          </a:p>
        </p:txBody>
      </p:sp>
      <p:sp>
        <p:nvSpPr>
          <p:cNvPr id="9" name="矩形: 圆角 8">
            <a:extLst>
              <a:ext uri="{FF2B5EF4-FFF2-40B4-BE49-F238E27FC236}"/>
            </a:extLst>
          </p:cNvPr>
          <p:cNvSpPr/>
          <p:nvPr/>
        </p:nvSpPr>
        <p:spPr>
          <a:xfrm>
            <a:off x="7019925" y="2006600"/>
            <a:ext cx="1728788" cy="647700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zh-CN" sz="2800" b="1" smtClean="0"/>
              <a:t>Exit</a:t>
            </a:r>
            <a:endParaRPr lang="zh-CN" altLang="en-US" sz="2800" b="1" smtClean="0"/>
          </a:p>
        </p:txBody>
      </p:sp>
      <p:cxnSp>
        <p:nvCxnSpPr>
          <p:cNvPr id="6" name="连接符: 肘形 5">
            <a:extLst>
              <a:ext uri="{FF2B5EF4-FFF2-40B4-BE49-F238E27FC236}"/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2374900" y="1520825"/>
            <a:ext cx="1347788" cy="8096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/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rot="10800000">
            <a:off x="2374900" y="2330450"/>
            <a:ext cx="1331913" cy="8096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/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435600" y="2330450"/>
            <a:ext cx="1584325" cy="8096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/>
            </a:extLst>
          </p:cNvPr>
          <p:cNvCxnSpPr>
            <a:cxnSpLocks/>
            <a:stCxn id="2" idx="2"/>
            <a:endCxn id="9" idx="2"/>
          </p:cNvCxnSpPr>
          <p:nvPr/>
        </p:nvCxnSpPr>
        <p:spPr>
          <a:xfrm rot="16200000" flipH="1">
            <a:off x="4698207" y="-532607"/>
            <a:ext cx="12700" cy="6373813"/>
          </a:xfrm>
          <a:prstGeom prst="bentConnector3">
            <a:avLst>
              <a:gd name="adj1" fmla="val 7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55" name="文本框 30"/>
          <p:cNvSpPr txBox="1">
            <a:spLocks noChangeArrowheads="1"/>
          </p:cNvSpPr>
          <p:nvPr/>
        </p:nvSpPr>
        <p:spPr bwMode="auto">
          <a:xfrm>
            <a:off x="2916238" y="3781425"/>
            <a:ext cx="3887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zh-CN">
                <a:solidFill>
                  <a:schemeClr val="tx1"/>
                </a:solidFill>
                <a:ea typeface="宋体" charset="-122"/>
              </a:rPr>
              <a:t>Abbildung 1.  Hauptzustandsautomat</a:t>
            </a:r>
          </a:p>
        </p:txBody>
      </p:sp>
      <p:sp>
        <p:nvSpPr>
          <p:cNvPr id="9229" name="文本框 35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509713" y="4603750"/>
            <a:ext cx="60277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  <a:ea typeface="+mn-ea"/>
              </a:rPr>
              <a:t>Problem</a:t>
            </a:r>
            <a:r>
              <a:rPr lang="en-US" altLang="zh-CN" dirty="0">
                <a:ea typeface="+mn-ea"/>
              </a:rPr>
              <a:t>: </a:t>
            </a:r>
            <a:r>
              <a:rPr lang="en-US" altLang="zh-CN" dirty="0" err="1">
                <a:ea typeface="+mn-ea"/>
              </a:rPr>
              <a:t>Beim</a:t>
            </a:r>
            <a:r>
              <a:rPr lang="en-US" altLang="zh-CN" dirty="0">
                <a:ea typeface="+mn-ea"/>
              </a:rPr>
              <a:t> </a:t>
            </a:r>
            <a:r>
              <a:rPr lang="en-US" altLang="zh-CN" dirty="0" err="1">
                <a:ea typeface="+mn-ea"/>
              </a:rPr>
              <a:t>Einparken</a:t>
            </a:r>
            <a:r>
              <a:rPr lang="en-US" altLang="zh-CN" dirty="0">
                <a:ea typeface="+mn-ea"/>
              </a:rPr>
              <a:t> </a:t>
            </a:r>
            <a:r>
              <a:rPr lang="en-US" altLang="zh-CN" dirty="0" err="1">
                <a:ea typeface="+mn-ea"/>
              </a:rPr>
              <a:t>kann</a:t>
            </a:r>
            <a:r>
              <a:rPr lang="en-US" altLang="zh-CN" dirty="0">
                <a:ea typeface="+mn-ea"/>
              </a:rPr>
              <a:t> der Roboter </a:t>
            </a:r>
            <a:r>
              <a:rPr lang="en-US" altLang="zh-CN" dirty="0" err="1">
                <a:ea typeface="+mn-ea"/>
              </a:rPr>
              <a:t>nicht</a:t>
            </a:r>
            <a:r>
              <a:rPr lang="en-US" altLang="zh-CN" dirty="0">
                <a:ea typeface="+mn-ea"/>
              </a:rPr>
              <a:t> </a:t>
            </a:r>
            <a:r>
              <a:rPr lang="en-US" altLang="zh-CN" dirty="0" err="1">
                <a:ea typeface="+mn-ea"/>
              </a:rPr>
              <a:t>ausparken</a:t>
            </a:r>
            <a:r>
              <a:rPr lang="en-US" altLang="zh-CN" dirty="0">
                <a:ea typeface="+mn-ea"/>
              </a:rPr>
              <a:t>, </a:t>
            </a:r>
            <a:r>
              <a:rPr lang="de-DE" altLang="zh-CN" dirty="0">
                <a:ea typeface="+mn-ea"/>
              </a:rPr>
              <a:t>umgekehrt ebenfalls nicht.</a:t>
            </a:r>
          </a:p>
        </p:txBody>
      </p:sp>
      <p:sp>
        <p:nvSpPr>
          <p:cNvPr id="6157" name="文本框 37"/>
          <p:cNvSpPr txBox="1">
            <a:spLocks noChangeArrowheads="1"/>
          </p:cNvSpPr>
          <p:nvPr/>
        </p:nvSpPr>
        <p:spPr bwMode="auto">
          <a:xfrm>
            <a:off x="4605338" y="1889125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67E179"/>
                </a:solidFill>
                <a:ea typeface="宋体" charset="-122"/>
              </a:rPr>
              <a:t>Not possible</a:t>
            </a:r>
            <a:endParaRPr lang="zh-CN" altLang="en-US" sz="2000">
              <a:solidFill>
                <a:srgbClr val="67E179"/>
              </a:solidFill>
              <a:ea typeface="宋体" charset="-122"/>
            </a:endParaRPr>
          </a:p>
        </p:txBody>
      </p:sp>
      <p:sp>
        <p:nvSpPr>
          <p:cNvPr id="40" name="流程图: 接点 39">
            <a:extLst>
              <a:ext uri="{FF2B5EF4-FFF2-40B4-BE49-F238E27FC236}"/>
            </a:extLst>
          </p:cNvPr>
          <p:cNvSpPr/>
          <p:nvPr/>
        </p:nvSpPr>
        <p:spPr>
          <a:xfrm>
            <a:off x="1409700" y="1196975"/>
            <a:ext cx="2159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/>
            </a:extLst>
          </p:cNvPr>
          <p:cNvCxnSpPr>
            <a:stCxn id="40" idx="4"/>
          </p:cNvCxnSpPr>
          <p:nvPr/>
        </p:nvCxnSpPr>
        <p:spPr>
          <a:xfrm>
            <a:off x="1517650" y="1450975"/>
            <a:ext cx="0" cy="555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5457825" y="1535113"/>
            <a:ext cx="769938" cy="809625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/>
            </a:extLst>
          </p:cNvPr>
          <p:cNvSpPr txBox="1"/>
          <p:nvPr/>
        </p:nvSpPr>
        <p:spPr>
          <a:xfrm>
            <a:off x="1517650" y="5360988"/>
            <a:ext cx="6430963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L</a:t>
            </a:r>
            <a:r>
              <a:rPr lang="de-DE" altLang="zh-CN" sz="24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ösung</a:t>
            </a:r>
            <a:r>
              <a:rPr lang="de-DE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A</a:t>
            </a:r>
            <a:r>
              <a:rPr lang="de-DE" altLang="zh-CN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: Bilden einer Variable „</a:t>
            </a:r>
            <a:r>
              <a:rPr lang="de-DE" altLang="zh-CN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StateJudge</a:t>
            </a:r>
            <a:r>
              <a:rPr lang="de-DE" altLang="zh-CN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“, dieser kann den Zustandswechsel beim Einparken deaktivieren.</a:t>
            </a:r>
          </a:p>
        </p:txBody>
      </p:sp>
      <p:sp>
        <p:nvSpPr>
          <p:cNvPr id="13" name="箭头: 左弧形 12">
            <a:extLst>
              <a:ext uri="{FF2B5EF4-FFF2-40B4-BE49-F238E27FC236}"/>
            </a:extLst>
          </p:cNvPr>
          <p:cNvSpPr/>
          <p:nvPr/>
        </p:nvSpPr>
        <p:spPr>
          <a:xfrm>
            <a:off x="971550" y="4868863"/>
            <a:ext cx="438150" cy="863600"/>
          </a:xfrm>
          <a:prstGeom prst="curv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/>
          </a:p>
        </p:txBody>
      </p:sp>
      <p:cxnSp>
        <p:nvCxnSpPr>
          <p:cNvPr id="15" name="连接符: 肘形 1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V="1">
            <a:off x="5465763" y="1619250"/>
            <a:ext cx="22225" cy="1617663"/>
          </a:xfrm>
          <a:prstGeom prst="bentConnector3">
            <a:avLst>
              <a:gd name="adj1" fmla="val 2749350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971550" y="2276475"/>
            <a:ext cx="7431088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de-DE" altLang="de-DE" sz="4000">
                <a:solidFill>
                  <a:srgbClr val="808080"/>
                </a:solidFill>
                <a:latin typeface="Verdana" pitchFamily="32" charset="0"/>
              </a:rPr>
              <a:t>AUFGABENSTELLUNG MODUL HMI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971550" y="3933825"/>
            <a:ext cx="7431088" cy="150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de-DE" altLang="de-DE" sz="2000">
                <a:solidFill>
                  <a:srgbClr val="0B2A51"/>
                </a:solidFill>
                <a:latin typeface="Verdana" pitchFamily="32" charset="0"/>
                <a:ea typeface="宋体" charset="-122"/>
              </a:rPr>
              <a:t>Wintersemester 2017/2018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de-DE" altLang="de-DE" sz="2000">
                <a:solidFill>
                  <a:srgbClr val="0B2A51"/>
                </a:solidFill>
                <a:latin typeface="Verdana" pitchFamily="32" charset="0"/>
                <a:ea typeface="宋体" charset="-122"/>
              </a:rPr>
              <a:t>Bianca Grütze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23728" y="260648"/>
            <a:ext cx="7020272" cy="1143000"/>
          </a:xfrm>
        </p:spPr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Anzeige des Parcours aus Vogelperspektive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rudimentäre Anzeige des gefahrenen Pfades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rudimentäre Anzeige der gefundenen Parklücken (theoretisch)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Funktion dazu steht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Parklücke wir als Button realisiert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muss noch in Zusammenarbeit mit dem Modul Navigation getestet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506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5736" y="260648"/>
            <a:ext cx="6948264" cy="1143000"/>
          </a:xfrm>
        </p:spPr>
        <p:txBody>
          <a:bodyPr/>
          <a:lstStyle/>
          <a:p>
            <a:r>
              <a:rPr lang="de-DE" dirty="0" smtClean="0"/>
              <a:t>Designkonzept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7731510" cy="4921529"/>
          </a:xfrm>
        </p:spPr>
      </p:pic>
    </p:spTree>
    <p:extLst>
      <p:ext uri="{BB962C8B-B14F-4D97-AF65-F5344CB8AC3E}">
        <p14:creationId xmlns:p14="http://schemas.microsoft.com/office/powerpoint/2010/main" val="3857951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23728" y="260648"/>
            <a:ext cx="7020272" cy="1143000"/>
          </a:xfrm>
        </p:spPr>
        <p:txBody>
          <a:bodyPr/>
          <a:lstStyle/>
          <a:p>
            <a:r>
              <a:rPr lang="de-DE" dirty="0" smtClean="0"/>
              <a:t>Softwareentwurf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Struktur der Beispiel-App wurde weitestgehend erhalten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Auslagerung der aktuellen Sensordaten in eine neue </a:t>
            </a:r>
            <a:r>
              <a:rPr lang="de-DE" dirty="0" err="1" smtClean="0"/>
              <a:t>Activity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neue Java-Klasse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Pfadanzeige mithilfe von </a:t>
            </a:r>
            <a:r>
              <a:rPr lang="de-DE" dirty="0" err="1" smtClean="0"/>
              <a:t>Canvas</a:t>
            </a:r>
            <a:r>
              <a:rPr lang="de-DE" dirty="0" smtClean="0"/>
              <a:t> realisiert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9763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260648"/>
            <a:ext cx="7092280" cy="1143000"/>
          </a:xfrm>
        </p:spPr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Testen der Funktion für die Parklücken-Anzeige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Implementierung der Funktionen für die Button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Umsetzung des Ausparkens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evtl</a:t>
            </a:r>
            <a:r>
              <a:rPr lang="de-DE" dirty="0" smtClean="0"/>
              <a:t> als Button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Berücksichtigung, dass dies KEIN eigener Betriebsmodus ist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Verschönerung der App</a:t>
            </a:r>
          </a:p>
        </p:txBody>
      </p:sp>
    </p:spTree>
    <p:extLst>
      <p:ext uri="{BB962C8B-B14F-4D97-AF65-F5344CB8AC3E}">
        <p14:creationId xmlns:p14="http://schemas.microsoft.com/office/powerpoint/2010/main" val="1939342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"/>
          <p:cNvSpPr txBox="1">
            <a:spLocks noChangeArrowheads="1"/>
          </p:cNvSpPr>
          <p:nvPr/>
        </p:nvSpPr>
        <p:spPr bwMode="auto">
          <a:xfrm>
            <a:off x="2627313" y="260350"/>
            <a:ext cx="4321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zh-CN" sz="2800" noProof="1">
                <a:solidFill>
                  <a:schemeClr val="bg2"/>
                </a:solidFill>
              </a:rPr>
              <a:t>Driving-Zustandsautomat</a:t>
            </a:r>
            <a:endParaRPr lang="de-DE" altLang="zh-CN" noProof="1">
              <a:solidFill>
                <a:schemeClr val="bg2"/>
              </a:solidFill>
            </a:endParaRPr>
          </a:p>
        </p:txBody>
      </p:sp>
      <p:sp>
        <p:nvSpPr>
          <p:cNvPr id="3" name="流程图: 接点 2">
            <a:extLst>
              <a:ext uri="{FF2B5EF4-FFF2-40B4-BE49-F238E27FC236}"/>
            </a:extLst>
          </p:cNvPr>
          <p:cNvSpPr/>
          <p:nvPr/>
        </p:nvSpPr>
        <p:spPr>
          <a:xfrm>
            <a:off x="2292350" y="1135063"/>
            <a:ext cx="119063" cy="16668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6" name="流程图: 决策 5">
            <a:extLst>
              <a:ext uri="{FF2B5EF4-FFF2-40B4-BE49-F238E27FC236}"/>
            </a:extLst>
          </p:cNvPr>
          <p:cNvSpPr/>
          <p:nvPr/>
        </p:nvSpPr>
        <p:spPr>
          <a:xfrm>
            <a:off x="847725" y="1628775"/>
            <a:ext cx="3024188" cy="720725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de-DE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Prüfen: ob eingeparkt</a:t>
            </a:r>
            <a:endParaRPr lang="zh-CN" altLang="en-US" smtClean="0">
              <a:solidFill>
                <a:srgbClr val="0B2A5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/>
            </a:extLst>
          </p:cNvPr>
          <p:cNvSpPr/>
          <p:nvPr/>
        </p:nvSpPr>
        <p:spPr>
          <a:xfrm>
            <a:off x="1449388" y="2924175"/>
            <a:ext cx="1820862" cy="5603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de-DE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Suchen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" name="矩形: 圆角 14">
            <a:extLst>
              <a:ext uri="{FF2B5EF4-FFF2-40B4-BE49-F238E27FC236}"/>
            </a:extLst>
          </p:cNvPr>
          <p:cNvSpPr/>
          <p:nvPr/>
        </p:nvSpPr>
        <p:spPr>
          <a:xfrm>
            <a:off x="4456113" y="1717675"/>
            <a:ext cx="1819275" cy="558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de-DE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Ausparken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16" name="直接箭头连接符 15">
            <a:extLst>
              <a:ext uri="{FF2B5EF4-FFF2-40B4-BE49-F238E27FC236}"/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>
            <a:off x="2351088" y="1301750"/>
            <a:ext cx="9525" cy="32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/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360613" y="2349500"/>
            <a:ext cx="0" cy="57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/>
            </a:extLst>
          </p:cNvPr>
          <p:cNvSpPr/>
          <p:nvPr/>
        </p:nvSpPr>
        <p:spPr>
          <a:xfrm>
            <a:off x="1449388" y="3933825"/>
            <a:ext cx="1820862" cy="558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Drive to</a:t>
            </a:r>
          </a:p>
        </p:txBody>
      </p:sp>
      <p:sp>
        <p:nvSpPr>
          <p:cNvPr id="32" name="矩形: 圆角 31">
            <a:extLst>
              <a:ext uri="{FF2B5EF4-FFF2-40B4-BE49-F238E27FC236}"/>
            </a:extLst>
          </p:cNvPr>
          <p:cNvSpPr/>
          <p:nvPr/>
        </p:nvSpPr>
        <p:spPr>
          <a:xfrm>
            <a:off x="1462088" y="4868863"/>
            <a:ext cx="1819275" cy="558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Pass</a:t>
            </a:r>
            <a:r>
              <a:rPr lang="de-DE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by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29" name="直接箭头连接符 28">
            <a:extLst>
              <a:ext uri="{FF2B5EF4-FFF2-40B4-BE49-F238E27FC236}"/>
            </a:extLst>
          </p:cNvPr>
          <p:cNvCxnSpPr>
            <a:stCxn id="7" idx="2"/>
            <a:endCxn id="31" idx="0"/>
          </p:cNvCxnSpPr>
          <p:nvPr/>
        </p:nvCxnSpPr>
        <p:spPr>
          <a:xfrm>
            <a:off x="2360613" y="3484563"/>
            <a:ext cx="0" cy="44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/>
            </a:extLst>
          </p:cNvPr>
          <p:cNvCxnSpPr>
            <a:stCxn id="31" idx="2"/>
            <a:endCxn id="32" idx="0"/>
          </p:cNvCxnSpPr>
          <p:nvPr/>
        </p:nvCxnSpPr>
        <p:spPr>
          <a:xfrm>
            <a:off x="2360613" y="4492625"/>
            <a:ext cx="11112" cy="37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81" name="文本框 35"/>
          <p:cNvSpPr txBox="1">
            <a:spLocks noChangeArrowheads="1"/>
          </p:cNvSpPr>
          <p:nvPr/>
        </p:nvSpPr>
        <p:spPr bwMode="auto">
          <a:xfrm>
            <a:off x="3871913" y="1465263"/>
            <a:ext cx="360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zh-CN" sz="2800">
                <a:solidFill>
                  <a:schemeClr val="tx1"/>
                </a:solidFill>
                <a:ea typeface="宋体" charset="-122"/>
              </a:rPr>
              <a:t>Y</a:t>
            </a:r>
            <a:endParaRPr lang="zh-CN" altLang="en-US" sz="28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182" name="文本框 39"/>
          <p:cNvSpPr txBox="1">
            <a:spLocks noChangeArrowheads="1"/>
          </p:cNvSpPr>
          <p:nvPr/>
        </p:nvSpPr>
        <p:spPr bwMode="auto">
          <a:xfrm>
            <a:off x="1957388" y="2349500"/>
            <a:ext cx="2936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zh-CN" sz="2800">
                <a:solidFill>
                  <a:schemeClr val="tx1"/>
                </a:solidFill>
                <a:ea typeface="宋体" charset="-122"/>
              </a:rPr>
              <a:t>N</a:t>
            </a:r>
            <a:endParaRPr lang="zh-CN" altLang="en-US" sz="2800">
              <a:solidFill>
                <a:schemeClr val="tx1"/>
              </a:solidFill>
              <a:ea typeface="宋体" charset="-122"/>
            </a:endParaRPr>
          </a:p>
        </p:txBody>
      </p:sp>
      <p:cxnSp>
        <p:nvCxnSpPr>
          <p:cNvPr id="38" name="连接符: 肘形 37">
            <a:extLst>
              <a:ext uri="{FF2B5EF4-FFF2-40B4-BE49-F238E27FC236}"/>
            </a:extLst>
          </p:cNvPr>
          <p:cNvCxnSpPr>
            <a:stCxn id="32" idx="2"/>
            <a:endCxn id="7" idx="1"/>
          </p:cNvCxnSpPr>
          <p:nvPr/>
        </p:nvCxnSpPr>
        <p:spPr>
          <a:xfrm rot="5400000" flipH="1">
            <a:off x="799307" y="3855244"/>
            <a:ext cx="2222500" cy="922337"/>
          </a:xfrm>
          <a:prstGeom prst="bentConnector4">
            <a:avLst>
              <a:gd name="adj1" fmla="val -10280"/>
              <a:gd name="adj2" fmla="val 12479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/>
            </a:extLst>
          </p:cNvPr>
          <p:cNvCxnSpPr>
            <a:stCxn id="15" idx="2"/>
          </p:cNvCxnSpPr>
          <p:nvPr/>
        </p:nvCxnSpPr>
        <p:spPr>
          <a:xfrm rot="5400000">
            <a:off x="3668713" y="979487"/>
            <a:ext cx="400050" cy="29940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/>
            </a:extLst>
          </p:cNvPr>
          <p:cNvCxnSpPr>
            <a:stCxn id="6" idx="3"/>
            <a:endCxn id="15" idx="1"/>
          </p:cNvCxnSpPr>
          <p:nvPr/>
        </p:nvCxnSpPr>
        <p:spPr>
          <a:xfrm>
            <a:off x="3871913" y="1989138"/>
            <a:ext cx="584200" cy="79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86" name="文本框 55"/>
          <p:cNvSpPr txBox="1">
            <a:spLocks noChangeArrowheads="1"/>
          </p:cNvSpPr>
          <p:nvPr/>
        </p:nvSpPr>
        <p:spPr bwMode="auto">
          <a:xfrm>
            <a:off x="760413" y="5884863"/>
            <a:ext cx="403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zh-CN">
                <a:solidFill>
                  <a:schemeClr val="tx1"/>
                </a:solidFill>
                <a:ea typeface="宋体" charset="-122"/>
              </a:rPr>
              <a:t>Abbildung 2. Driving-Zustandsautomat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187" name="文本框 56"/>
          <p:cNvSpPr txBox="1">
            <a:spLocks noChangeArrowheads="1"/>
          </p:cNvSpPr>
          <p:nvPr/>
        </p:nvSpPr>
        <p:spPr bwMode="auto">
          <a:xfrm>
            <a:off x="4232275" y="3071813"/>
            <a:ext cx="45878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de-DE" altLang="zh-CN">
                <a:solidFill>
                  <a:schemeClr val="tx1"/>
                </a:solidFill>
                <a:ea typeface="宋体" charset="-122"/>
              </a:rPr>
              <a:t>Variable „help“ zeigt den Zustand des Roboters</a:t>
            </a:r>
          </a:p>
          <a:p>
            <a:pPr>
              <a:buFont typeface="Arial" charset="0"/>
              <a:buChar char="•"/>
            </a:pPr>
            <a:r>
              <a:rPr lang="de-DE" altLang="zh-CN">
                <a:solidFill>
                  <a:schemeClr val="tx1"/>
                </a:solidFill>
                <a:ea typeface="宋体" charset="-122"/>
              </a:rPr>
              <a:t>Parklücken suchen und speichern</a:t>
            </a:r>
          </a:p>
          <a:p>
            <a:pPr>
              <a:buFont typeface="Arial" charset="0"/>
              <a:buChar char="•"/>
            </a:pPr>
            <a:r>
              <a:rPr lang="de-DE" altLang="zh-CN">
                <a:solidFill>
                  <a:schemeClr val="tx1"/>
                </a:solidFill>
                <a:ea typeface="宋体" charset="-122"/>
              </a:rPr>
              <a:t>Control Mode (Line_Ctrl) lässt den Roboter langsam an gefundenen ParkingSlot vorbei fahren</a:t>
            </a:r>
          </a:p>
          <a:p>
            <a:endParaRPr lang="de-DE" altLang="zh-CN">
              <a:solidFill>
                <a:schemeClr val="tx1"/>
              </a:solidFill>
              <a:ea typeface="宋体" charset="-122"/>
            </a:endParaRPr>
          </a:p>
          <a:p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188" name="文本框 3"/>
          <p:cNvSpPr txBox="1">
            <a:spLocks noChangeArrowheads="1"/>
          </p:cNvSpPr>
          <p:nvPr/>
        </p:nvSpPr>
        <p:spPr bwMode="auto">
          <a:xfrm>
            <a:off x="4456113" y="5013325"/>
            <a:ext cx="3932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zh-CN" sz="2400">
                <a:solidFill>
                  <a:srgbClr val="DB4ECF"/>
                </a:solidFill>
                <a:ea typeface="宋体" charset="-122"/>
              </a:rPr>
              <a:t>Problem</a:t>
            </a:r>
            <a:r>
              <a:rPr lang="de-DE" altLang="zh-CN">
                <a:solidFill>
                  <a:schemeClr val="tx1"/>
                </a:solidFill>
                <a:ea typeface="宋体" charset="-122"/>
              </a:rPr>
              <a:t>: Ausparken </a:t>
            </a:r>
            <a:r>
              <a:rPr lang="de-DE" altLang="zh-CN">
                <a:solidFill>
                  <a:schemeClr val="tx1"/>
                </a:solidFill>
                <a:ea typeface="宋体" charset="-122"/>
                <a:sym typeface="Wingdings" charset="2"/>
              </a:rPr>
              <a:t> Einparken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2123728" y="198438"/>
            <a:ext cx="7772400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zh-CN" sz="2800" dirty="0" err="1" smtClean="0">
                <a:solidFill>
                  <a:schemeClr val="bg2"/>
                </a:solidFill>
                <a:latin typeface="Calibri" pitchFamily="32" charset="0"/>
                <a:ea typeface="宋体" charset="-122"/>
              </a:rPr>
              <a:t>Park_This</a:t>
            </a:r>
            <a:r>
              <a:rPr lang="de-DE" altLang="zh-CN" sz="2800" dirty="0" smtClean="0">
                <a:solidFill>
                  <a:schemeClr val="bg2"/>
                </a:solidFill>
                <a:latin typeface="Calibri" pitchFamily="32" charset="0"/>
                <a:ea typeface="宋体" charset="-122"/>
              </a:rPr>
              <a:t>-Zustandsautomat</a:t>
            </a:r>
            <a:endParaRPr lang="zh-CN" altLang="en-US" sz="2800" dirty="0" smtClean="0">
              <a:solidFill>
                <a:schemeClr val="bg2"/>
              </a:solidFill>
              <a:latin typeface="Calibri" pitchFamily="32" charset="0"/>
              <a:ea typeface="宋体" charset="-122"/>
            </a:endParaRPr>
          </a:p>
        </p:txBody>
      </p:sp>
      <p:sp>
        <p:nvSpPr>
          <p:cNvPr id="4" name="流程图: 接点 3">
            <a:extLst>
              <a:ext uri="{FF2B5EF4-FFF2-40B4-BE49-F238E27FC236}"/>
            </a:extLst>
          </p:cNvPr>
          <p:cNvSpPr/>
          <p:nvPr/>
        </p:nvSpPr>
        <p:spPr>
          <a:xfrm>
            <a:off x="2627313" y="1668463"/>
            <a:ext cx="144462" cy="1444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/>
            </a:extLst>
          </p:cNvPr>
          <p:cNvSpPr/>
          <p:nvPr/>
        </p:nvSpPr>
        <p:spPr>
          <a:xfrm>
            <a:off x="1835150" y="2489200"/>
            <a:ext cx="1728788" cy="7921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de-DE" altLang="zh-CN" sz="2400" smtClean="0">
                <a:solidFill>
                  <a:srgbClr val="0B2A51"/>
                </a:solidFill>
              </a:rPr>
              <a:t>Drive to</a:t>
            </a:r>
            <a:endParaRPr lang="zh-CN" altLang="en-US" sz="2400" smtClean="0">
              <a:solidFill>
                <a:srgbClr val="0B2A5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/>
            </a:extLst>
          </p:cNvPr>
          <p:cNvSpPr/>
          <p:nvPr/>
        </p:nvSpPr>
        <p:spPr>
          <a:xfrm>
            <a:off x="1835150" y="3933825"/>
            <a:ext cx="1728788" cy="7905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de-DE" altLang="zh-CN" sz="2400" smtClean="0">
                <a:solidFill>
                  <a:srgbClr val="0B2A51"/>
                </a:solidFill>
              </a:rPr>
              <a:t>Park in</a:t>
            </a:r>
            <a:endParaRPr lang="zh-CN" altLang="en-US" sz="2400" smtClean="0">
              <a:solidFill>
                <a:srgbClr val="0B2A5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/>
            </a:extLst>
          </p:cNvPr>
          <p:cNvCxnSpPr>
            <a:stCxn id="4" idx="4"/>
            <a:endCxn id="5" idx="0"/>
          </p:cNvCxnSpPr>
          <p:nvPr/>
        </p:nvCxnSpPr>
        <p:spPr>
          <a:xfrm>
            <a:off x="2700338" y="1812925"/>
            <a:ext cx="0" cy="67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/>
            </a:extLst>
          </p:cNvPr>
          <p:cNvCxnSpPr>
            <a:stCxn id="5" idx="2"/>
            <a:endCxn id="6" idx="0"/>
          </p:cNvCxnSpPr>
          <p:nvPr/>
        </p:nvCxnSpPr>
        <p:spPr>
          <a:xfrm>
            <a:off x="2700338" y="3281363"/>
            <a:ext cx="0" cy="65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00" name="文本框 28"/>
          <p:cNvSpPr txBox="1">
            <a:spLocks noChangeArrowheads="1"/>
          </p:cNvSpPr>
          <p:nvPr/>
        </p:nvSpPr>
        <p:spPr bwMode="auto">
          <a:xfrm>
            <a:off x="908050" y="5516563"/>
            <a:ext cx="4014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de-DE" altLang="zh-CN">
                <a:solidFill>
                  <a:schemeClr val="tx1"/>
                </a:solidFill>
                <a:ea typeface="宋体" charset="-122"/>
              </a:rPr>
              <a:t>Abbildung 3. Park_This Zustandsautomat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8201" name="文本框 29"/>
          <p:cNvSpPr txBox="1">
            <a:spLocks noChangeArrowheads="1"/>
          </p:cNvSpPr>
          <p:nvPr/>
        </p:nvSpPr>
        <p:spPr bwMode="auto">
          <a:xfrm>
            <a:off x="4140200" y="2679700"/>
            <a:ext cx="4535488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de-DE" altLang="zh-CN">
                <a:solidFill>
                  <a:schemeClr val="tx1"/>
                </a:solidFill>
                <a:ea typeface="宋体" charset="-122"/>
              </a:rPr>
              <a:t>Control Mode (LineCtrl) von aktuelle Pose bis ausgewählte Parklücke</a:t>
            </a:r>
          </a:p>
          <a:p>
            <a:endParaRPr lang="de-DE" altLang="zh-CN">
              <a:solidFill>
                <a:schemeClr val="tx1"/>
              </a:solidFill>
              <a:ea typeface="宋体" charset="-122"/>
            </a:endParaRPr>
          </a:p>
          <a:p>
            <a:endParaRPr lang="de-DE" altLang="zh-CN">
              <a:solidFill>
                <a:schemeClr val="tx1"/>
              </a:solidFill>
              <a:ea typeface="宋体" charset="-122"/>
            </a:endParaRPr>
          </a:p>
          <a:p>
            <a:endParaRPr lang="de-DE" altLang="zh-CN">
              <a:solidFill>
                <a:schemeClr val="tx1"/>
              </a:solidFill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lang="de-DE" altLang="zh-CN">
                <a:solidFill>
                  <a:schemeClr val="tx1"/>
                </a:solidFill>
                <a:ea typeface="宋体" charset="-122"/>
              </a:rPr>
              <a:t>Control Mode (ParkCtrl) bis Einparken beendet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3"/>
          <p:cNvSpPr txBox="1">
            <a:spLocks noChangeArrowheads="1"/>
          </p:cNvSpPr>
          <p:nvPr/>
        </p:nvSpPr>
        <p:spPr bwMode="auto">
          <a:xfrm>
            <a:off x="720725" y="1071563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zh-CN" sz="2400">
                <a:solidFill>
                  <a:srgbClr val="DB4ECF"/>
                </a:solidFill>
                <a:ea typeface="宋体" charset="-122"/>
              </a:rPr>
              <a:t>Lösung B</a:t>
            </a:r>
            <a:r>
              <a:rPr lang="de-DE" altLang="zh-CN">
                <a:solidFill>
                  <a:schemeClr val="tx1"/>
                </a:solidFill>
                <a:ea typeface="宋体" charset="-122"/>
              </a:rPr>
              <a:t>: Hinzufügen eines Zustands (Ausparken)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0" name="矩形: 圆角 9">
            <a:extLst>
              <a:ext uri="{FF2B5EF4-FFF2-40B4-BE49-F238E27FC236}"/>
            </a:extLst>
          </p:cNvPr>
          <p:cNvSpPr/>
          <p:nvPr/>
        </p:nvSpPr>
        <p:spPr>
          <a:xfrm>
            <a:off x="468313" y="3336925"/>
            <a:ext cx="1871662" cy="720725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zh-CN" sz="2800" b="1" smtClean="0"/>
              <a:t>Inactive</a:t>
            </a:r>
            <a:endParaRPr lang="zh-CN" altLang="en-US" sz="2800" b="1" smtClean="0"/>
          </a:p>
        </p:txBody>
      </p:sp>
      <p:sp>
        <p:nvSpPr>
          <p:cNvPr id="11" name="矩形: 圆角 10">
            <a:extLst>
              <a:ext uri="{FF2B5EF4-FFF2-40B4-BE49-F238E27FC236}"/>
            </a:extLst>
          </p:cNvPr>
          <p:cNvSpPr/>
          <p:nvPr/>
        </p:nvSpPr>
        <p:spPr>
          <a:xfrm>
            <a:off x="3556000" y="3336925"/>
            <a:ext cx="1990725" cy="720725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zh-CN" sz="2800" b="1" smtClean="0"/>
              <a:t>Park_This</a:t>
            </a:r>
            <a:endParaRPr lang="zh-CN" altLang="en-US" sz="2800" b="1" smtClean="0"/>
          </a:p>
          <a:p>
            <a:pPr algn="ctr"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/>
            </a:extLst>
          </p:cNvPr>
          <p:cNvSpPr/>
          <p:nvPr/>
        </p:nvSpPr>
        <p:spPr>
          <a:xfrm>
            <a:off x="3530600" y="1849438"/>
            <a:ext cx="2016125" cy="676275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de-DE" altLang="zh-CN" sz="2800" b="1" smtClean="0"/>
              <a:t>Driving</a:t>
            </a:r>
            <a:endParaRPr lang="zh-CN" altLang="en-US" sz="2800" b="1" smtClean="0"/>
          </a:p>
          <a:p>
            <a:pPr algn="ctr"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/>
            </a:extLst>
          </p:cNvPr>
          <p:cNvSpPr/>
          <p:nvPr/>
        </p:nvSpPr>
        <p:spPr>
          <a:xfrm>
            <a:off x="7019925" y="3313113"/>
            <a:ext cx="1836738" cy="719137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zh-CN" sz="2800" b="1" smtClean="0"/>
              <a:t>Exit</a:t>
            </a:r>
            <a:endParaRPr lang="zh-CN" altLang="en-US" sz="2800" b="1" smtClean="0"/>
          </a:p>
          <a:p>
            <a:pPr algn="ctr"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/>
            </a:extLst>
          </p:cNvPr>
          <p:cNvSpPr/>
          <p:nvPr/>
        </p:nvSpPr>
        <p:spPr>
          <a:xfrm>
            <a:off x="3586163" y="4868863"/>
            <a:ext cx="1960562" cy="720725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de-DE" altLang="zh-CN" sz="2800" b="1" smtClean="0">
                <a:solidFill>
                  <a:srgbClr val="002060"/>
                </a:solidFill>
              </a:rPr>
              <a:t>Ausparken</a:t>
            </a:r>
            <a:endParaRPr lang="zh-CN" altLang="en-US" sz="2800" b="1" smtClean="0">
              <a:solidFill>
                <a:srgbClr val="002060"/>
              </a:solidFill>
            </a:endParaRPr>
          </a:p>
        </p:txBody>
      </p:sp>
      <p:cxnSp>
        <p:nvCxnSpPr>
          <p:cNvPr id="16" name="连接符: 肘形 15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V="1">
            <a:off x="2363788" y="2063750"/>
            <a:ext cx="1152525" cy="150971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/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4538663" y="2525713"/>
            <a:ext cx="12700" cy="811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/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4551363" y="4057650"/>
            <a:ext cx="14287" cy="811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/>
            </a:extLst>
          </p:cNvPr>
          <p:cNvCxnSpPr>
            <a:cxnSpLocks/>
            <a:stCxn id="14" idx="3"/>
          </p:cNvCxnSpPr>
          <p:nvPr/>
        </p:nvCxnSpPr>
        <p:spPr>
          <a:xfrm flipV="1">
            <a:off x="5546725" y="3867150"/>
            <a:ext cx="1546225" cy="13620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/>
            </a:extLst>
          </p:cNvPr>
          <p:cNvCxnSpPr>
            <a:stCxn id="12" idx="3"/>
          </p:cNvCxnSpPr>
          <p:nvPr/>
        </p:nvCxnSpPr>
        <p:spPr>
          <a:xfrm>
            <a:off x="5546725" y="2187575"/>
            <a:ext cx="1497013" cy="12700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/>
            </a:extLst>
          </p:cNvPr>
          <p:cNvCxnSpPr>
            <a:cxnSpLocks/>
            <a:stCxn id="11" idx="3"/>
          </p:cNvCxnSpPr>
          <p:nvPr/>
        </p:nvCxnSpPr>
        <p:spPr>
          <a:xfrm flipV="1">
            <a:off x="5546725" y="3673475"/>
            <a:ext cx="1511300" cy="23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/>
            </a:extLst>
          </p:cNvPr>
          <p:cNvCxnSpPr>
            <a:stCxn id="10" idx="2"/>
            <a:endCxn id="13" idx="2"/>
          </p:cNvCxnSpPr>
          <p:nvPr/>
        </p:nvCxnSpPr>
        <p:spPr>
          <a:xfrm rot="5400000" flipH="1" flipV="1">
            <a:off x="4658519" y="777081"/>
            <a:ext cx="25400" cy="6535738"/>
          </a:xfrm>
          <a:prstGeom prst="bentConnector3">
            <a:avLst>
              <a:gd name="adj1" fmla="val -690303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箭头: 左弧形 61">
            <a:extLst>
              <a:ext uri="{FF2B5EF4-FFF2-40B4-BE49-F238E27FC236}"/>
            </a:extLst>
          </p:cNvPr>
          <p:cNvSpPr/>
          <p:nvPr/>
        </p:nvSpPr>
        <p:spPr>
          <a:xfrm>
            <a:off x="217488" y="1074738"/>
            <a:ext cx="503237" cy="723900"/>
          </a:xfrm>
          <a:prstGeom prst="curv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/>
          </a:p>
        </p:txBody>
      </p:sp>
      <p:sp>
        <p:nvSpPr>
          <p:cNvPr id="9232" name="文本框 1"/>
          <p:cNvSpPr txBox="1">
            <a:spLocks noChangeArrowheads="1"/>
          </p:cNvSpPr>
          <p:nvPr/>
        </p:nvSpPr>
        <p:spPr bwMode="auto">
          <a:xfrm>
            <a:off x="4672013" y="5764213"/>
            <a:ext cx="37655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zh-CN" sz="2400">
                <a:solidFill>
                  <a:srgbClr val="DB4ECF"/>
                </a:solidFill>
                <a:ea typeface="宋体" charset="-122"/>
              </a:rPr>
              <a:t>Problem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:</a:t>
            </a:r>
            <a:endParaRPr lang="de-DE" altLang="zh-CN">
              <a:solidFill>
                <a:schemeClr val="tx1"/>
              </a:solidFill>
              <a:ea typeface="宋体" charset="-122"/>
            </a:endParaRPr>
          </a:p>
          <a:p>
            <a:r>
              <a:rPr lang="de-DE" altLang="zh-CN" sz="2000">
                <a:solidFill>
                  <a:schemeClr val="tx1"/>
                </a:solidFill>
                <a:ea typeface="宋体" charset="-122"/>
              </a:rPr>
              <a:t>Beim HMI Auswahl nicht möglich </a:t>
            </a:r>
            <a:endParaRPr lang="zh-CN" altLang="en-US" sz="2000">
              <a:solidFill>
                <a:schemeClr val="tx1"/>
              </a:solidFill>
              <a:ea typeface="宋体" charset="-122"/>
            </a:endParaRPr>
          </a:p>
        </p:txBody>
      </p:sp>
      <p:cxnSp>
        <p:nvCxnSpPr>
          <p:cNvPr id="4" name="连接符: 肘形 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362200" y="3810000"/>
            <a:ext cx="1208088" cy="1531938"/>
          </a:xfrm>
          <a:prstGeom prst="bentConnector3">
            <a:avLst>
              <a:gd name="adj1" fmla="val 47868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339975" y="3697288"/>
            <a:ext cx="11779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3"/>
          <p:cNvSpPr txBox="1">
            <a:spLocks noChangeArrowheads="1"/>
          </p:cNvSpPr>
          <p:nvPr/>
        </p:nvSpPr>
        <p:spPr bwMode="auto">
          <a:xfrm>
            <a:off x="2339975" y="333375"/>
            <a:ext cx="43195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chemeClr val="bg2"/>
                </a:solidFill>
                <a:ea typeface="宋体" charset="-122"/>
              </a:rPr>
              <a:t>Pfadgenerator</a:t>
            </a:r>
            <a:r>
              <a:rPr lang="en-US" altLang="zh-CN" sz="2800" dirty="0">
                <a:solidFill>
                  <a:schemeClr val="bg2"/>
                </a:solidFill>
                <a:ea typeface="宋体" charset="-122"/>
              </a:rPr>
              <a:t> (Fuzzy </a:t>
            </a:r>
            <a:r>
              <a:rPr lang="en-US" altLang="zh-CN" sz="2800" dirty="0" err="1">
                <a:solidFill>
                  <a:schemeClr val="bg2"/>
                </a:solidFill>
                <a:ea typeface="宋体" charset="-122"/>
              </a:rPr>
              <a:t>Logik</a:t>
            </a:r>
            <a:r>
              <a:rPr lang="en-US" altLang="zh-CN" sz="2800" dirty="0">
                <a:solidFill>
                  <a:schemeClr val="bg2"/>
                </a:solidFill>
                <a:ea typeface="宋体" charset="-122"/>
              </a:rPr>
              <a:t>)</a:t>
            </a:r>
            <a:endParaRPr lang="zh-CN" altLang="en-US" sz="280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20" name="矩形 19">
            <a:extLst>
              <a:ext uri="{FF2B5EF4-FFF2-40B4-BE49-F238E27FC236}"/>
            </a:extLst>
          </p:cNvPr>
          <p:cNvSpPr/>
          <p:nvPr/>
        </p:nvSpPr>
        <p:spPr>
          <a:xfrm>
            <a:off x="3995738" y="3213100"/>
            <a:ext cx="1728787" cy="936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zh-CN" sz="2400" smtClean="0">
                <a:solidFill>
                  <a:srgbClr val="FFFFFF"/>
                </a:solidFill>
              </a:rPr>
              <a:t>Der Roboter</a:t>
            </a:r>
            <a:endParaRPr lang="zh-CN" altLang="en-US" sz="2400" smtClean="0">
              <a:solidFill>
                <a:srgbClr val="FFFFFF"/>
              </a:solidFill>
            </a:endParaRPr>
          </a:p>
        </p:txBody>
      </p:sp>
      <p:sp>
        <p:nvSpPr>
          <p:cNvPr id="10244" name="文本框 26"/>
          <p:cNvSpPr txBox="1">
            <a:spLocks noChangeArrowheads="1"/>
          </p:cNvSpPr>
          <p:nvPr/>
        </p:nvSpPr>
        <p:spPr bwMode="auto">
          <a:xfrm>
            <a:off x="-293688" y="3217863"/>
            <a:ext cx="38242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Abstandsensoren 1, 2, 3, 4</a:t>
            </a:r>
          </a:p>
          <a:p>
            <a:pPr lvl="1">
              <a:buFont typeface="Arial" charset="0"/>
              <a:buChar char="•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Anfang- und Endposition</a:t>
            </a:r>
          </a:p>
          <a:p>
            <a:pPr lvl="1">
              <a:buFont typeface="Arial" charset="0"/>
              <a:buChar char="•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Position der Parkl</a:t>
            </a:r>
            <a:r>
              <a:rPr lang="de-DE" altLang="zh-CN">
                <a:solidFill>
                  <a:schemeClr val="tx1"/>
                </a:solidFill>
                <a:ea typeface="宋体" charset="-122"/>
              </a:rPr>
              <a:t>ücke</a:t>
            </a: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lvl="1">
              <a:buFont typeface="Arial" charset="0"/>
              <a:buChar char="•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ɸ</a:t>
            </a:r>
          </a:p>
          <a:p>
            <a:pPr>
              <a:buFontTx/>
              <a:buChar char="•"/>
            </a:pP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0245" name="文本框 27"/>
          <p:cNvSpPr txBox="1">
            <a:spLocks noChangeArrowheads="1"/>
          </p:cNvSpPr>
          <p:nvPr/>
        </p:nvSpPr>
        <p:spPr bwMode="auto">
          <a:xfrm>
            <a:off x="377825" y="1338263"/>
            <a:ext cx="8401050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zh-CN" sz="2000">
                <a:solidFill>
                  <a:schemeClr val="tx1"/>
                </a:solidFill>
                <a:ea typeface="宋体" charset="-122"/>
              </a:rPr>
              <a:t>Fuzzy-Systeme beziehen sich auf sehr spezielle grafische Verfahren mit unscharfen linguistischen Begriffen menschlicher Denkweisen in Verbindung mit einfachen logischen Gleichungen (WENN-DANN-Regelbasis), um aus mehreren Fuzzy-Variablen eine oder mehrere Stellgrößen zu bilden. </a:t>
            </a:r>
            <a:endParaRPr lang="zh-CN" altLang="en-US" sz="20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9" name="箭头: 右 28">
            <a:extLst>
              <a:ext uri="{FF2B5EF4-FFF2-40B4-BE49-F238E27FC236}"/>
            </a:extLst>
          </p:cNvPr>
          <p:cNvSpPr/>
          <p:nvPr/>
        </p:nvSpPr>
        <p:spPr>
          <a:xfrm>
            <a:off x="3140075" y="3536950"/>
            <a:ext cx="719138" cy="28733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sp>
        <p:nvSpPr>
          <p:cNvPr id="31" name="箭头: 右 30">
            <a:extLst>
              <a:ext uri="{FF2B5EF4-FFF2-40B4-BE49-F238E27FC236}"/>
            </a:extLst>
          </p:cNvPr>
          <p:cNvSpPr/>
          <p:nvPr/>
        </p:nvSpPr>
        <p:spPr>
          <a:xfrm>
            <a:off x="5940425" y="3536950"/>
            <a:ext cx="719138" cy="28733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sp>
        <p:nvSpPr>
          <p:cNvPr id="10248" name="文本框 31"/>
          <p:cNvSpPr txBox="1">
            <a:spLocks noChangeArrowheads="1"/>
          </p:cNvSpPr>
          <p:nvPr/>
        </p:nvSpPr>
        <p:spPr bwMode="auto">
          <a:xfrm>
            <a:off x="6789738" y="3357563"/>
            <a:ext cx="23383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Calibri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V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w</a:t>
            </a:r>
          </a:p>
          <a:p>
            <a:pPr>
              <a:buFontTx/>
              <a:buChar char="•"/>
            </a:pP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>
            <a:extLst>
              <a:ext uri="{FF2B5EF4-FFF2-40B4-BE49-F238E27FC236}"/>
            </a:extLst>
          </p:cNvPr>
          <p:cNvSpPr/>
          <p:nvPr/>
        </p:nvSpPr>
        <p:spPr>
          <a:xfrm>
            <a:off x="1198563" y="1069975"/>
            <a:ext cx="3086100" cy="2997200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sp>
        <p:nvSpPr>
          <p:cNvPr id="4" name="矩形 3">
            <a:extLst>
              <a:ext uri="{FF2B5EF4-FFF2-40B4-BE49-F238E27FC236}"/>
            </a:extLst>
          </p:cNvPr>
          <p:cNvSpPr/>
          <p:nvPr/>
        </p:nvSpPr>
        <p:spPr>
          <a:xfrm>
            <a:off x="1296988" y="2124075"/>
            <a:ext cx="1931987" cy="92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sp>
        <p:nvSpPr>
          <p:cNvPr id="5" name="等腰三角形 4">
            <a:extLst>
              <a:ext uri="{FF2B5EF4-FFF2-40B4-BE49-F238E27FC236}"/>
            </a:extLst>
          </p:cNvPr>
          <p:cNvSpPr/>
          <p:nvPr/>
        </p:nvSpPr>
        <p:spPr>
          <a:xfrm rot="5400000">
            <a:off x="3243263" y="2466975"/>
            <a:ext cx="214312" cy="1793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sp>
        <p:nvSpPr>
          <p:cNvPr id="6" name="等腰三角形 5">
            <a:extLst>
              <a:ext uri="{FF2B5EF4-FFF2-40B4-BE49-F238E27FC236}"/>
            </a:extLst>
          </p:cNvPr>
          <p:cNvSpPr/>
          <p:nvPr/>
        </p:nvSpPr>
        <p:spPr>
          <a:xfrm rot="10800000">
            <a:off x="1658938" y="3060700"/>
            <a:ext cx="214312" cy="1778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sp>
        <p:nvSpPr>
          <p:cNvPr id="7" name="等腰三角形 6">
            <a:extLst>
              <a:ext uri="{FF2B5EF4-FFF2-40B4-BE49-F238E27FC236}"/>
            </a:extLst>
          </p:cNvPr>
          <p:cNvSpPr/>
          <p:nvPr/>
        </p:nvSpPr>
        <p:spPr>
          <a:xfrm rot="10800000">
            <a:off x="2638425" y="3071813"/>
            <a:ext cx="214313" cy="1778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sp>
        <p:nvSpPr>
          <p:cNvPr id="8" name="等腰三角形 7">
            <a:extLst>
              <a:ext uri="{FF2B5EF4-FFF2-40B4-BE49-F238E27FC236}"/>
            </a:extLst>
          </p:cNvPr>
          <p:cNvSpPr/>
          <p:nvPr/>
        </p:nvSpPr>
        <p:spPr>
          <a:xfrm rot="16200000">
            <a:off x="1096169" y="2501107"/>
            <a:ext cx="212725" cy="17938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sp>
        <p:nvSpPr>
          <p:cNvPr id="9" name="矩形 8">
            <a:extLst>
              <a:ext uri="{FF2B5EF4-FFF2-40B4-BE49-F238E27FC236}"/>
            </a:extLst>
          </p:cNvPr>
          <p:cNvSpPr/>
          <p:nvPr/>
        </p:nvSpPr>
        <p:spPr>
          <a:xfrm>
            <a:off x="2527300" y="2197100"/>
            <a:ext cx="428625" cy="142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sp>
        <p:nvSpPr>
          <p:cNvPr id="10" name="矩形 9">
            <a:extLst>
              <a:ext uri="{FF2B5EF4-FFF2-40B4-BE49-F238E27FC236}"/>
            </a:extLst>
          </p:cNvPr>
          <p:cNvSpPr/>
          <p:nvPr/>
        </p:nvSpPr>
        <p:spPr>
          <a:xfrm>
            <a:off x="2527300" y="2701925"/>
            <a:ext cx="428625" cy="142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sp>
        <p:nvSpPr>
          <p:cNvPr id="11" name="椭圆 10">
            <a:extLst>
              <a:ext uri="{FF2B5EF4-FFF2-40B4-BE49-F238E27FC236}"/>
            </a:extLst>
          </p:cNvPr>
          <p:cNvSpPr/>
          <p:nvPr/>
        </p:nvSpPr>
        <p:spPr>
          <a:xfrm>
            <a:off x="2417763" y="2389188"/>
            <a:ext cx="1400175" cy="96361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sp>
        <p:nvSpPr>
          <p:cNvPr id="11275" name="文本框 11"/>
          <p:cNvSpPr txBox="1">
            <a:spLocks noChangeArrowheads="1"/>
          </p:cNvSpPr>
          <p:nvPr/>
        </p:nvSpPr>
        <p:spPr bwMode="auto">
          <a:xfrm>
            <a:off x="2706688" y="3382963"/>
            <a:ext cx="1190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ea typeface="宋体" charset="-122"/>
              </a:rPr>
              <a:t>forward</a:t>
            </a:r>
            <a:endParaRPr lang="zh-CN" altLang="en-US" sz="2400">
              <a:solidFill>
                <a:srgbClr val="00B0F0"/>
              </a:solidFill>
              <a:ea typeface="宋体" charset="-122"/>
            </a:endParaRPr>
          </a:p>
        </p:txBody>
      </p:sp>
      <p:sp>
        <p:nvSpPr>
          <p:cNvPr id="11276" name="文本框 12"/>
          <p:cNvSpPr txBox="1">
            <a:spLocks noChangeArrowheads="1"/>
          </p:cNvSpPr>
          <p:nvPr/>
        </p:nvSpPr>
        <p:spPr bwMode="auto">
          <a:xfrm>
            <a:off x="3381375" y="2411413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1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1277" name="文本框 13"/>
          <p:cNvSpPr txBox="1">
            <a:spLocks noChangeArrowheads="1"/>
          </p:cNvSpPr>
          <p:nvPr/>
        </p:nvSpPr>
        <p:spPr bwMode="auto">
          <a:xfrm>
            <a:off x="2782888" y="3078163"/>
            <a:ext cx="298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2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1278" name="文本框 14"/>
          <p:cNvSpPr txBox="1">
            <a:spLocks noChangeArrowheads="1"/>
          </p:cNvSpPr>
          <p:nvPr/>
        </p:nvSpPr>
        <p:spPr bwMode="auto">
          <a:xfrm>
            <a:off x="1482725" y="307498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3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1279" name="文本框 15"/>
          <p:cNvSpPr txBox="1">
            <a:spLocks noChangeArrowheads="1"/>
          </p:cNvSpPr>
          <p:nvPr/>
        </p:nvSpPr>
        <p:spPr bwMode="auto">
          <a:xfrm>
            <a:off x="790575" y="24288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4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7" name="椭圆 16">
            <a:extLst>
              <a:ext uri="{FF2B5EF4-FFF2-40B4-BE49-F238E27FC236}"/>
            </a:extLst>
          </p:cNvPr>
          <p:cNvSpPr/>
          <p:nvPr/>
        </p:nvSpPr>
        <p:spPr>
          <a:xfrm>
            <a:off x="684213" y="2341563"/>
            <a:ext cx="1473200" cy="105568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/>
            </a:extLst>
          </p:cNvPr>
          <p:cNvCxnSpPr/>
          <p:nvPr/>
        </p:nvCxnSpPr>
        <p:spPr>
          <a:xfrm>
            <a:off x="6372225" y="5154613"/>
            <a:ext cx="2206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/>
            </a:extLst>
          </p:cNvPr>
          <p:cNvCxnSpPr/>
          <p:nvPr/>
        </p:nvCxnSpPr>
        <p:spPr>
          <a:xfrm flipV="1">
            <a:off x="7475538" y="3878263"/>
            <a:ext cx="0" cy="156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6372225" y="2565400"/>
            <a:ext cx="2030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/>
            </a:extLst>
          </p:cNvPr>
          <p:cNvCxnSpPr/>
          <p:nvPr/>
        </p:nvCxnSpPr>
        <p:spPr>
          <a:xfrm flipV="1">
            <a:off x="7386638" y="1341438"/>
            <a:ext cx="0" cy="156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/>
            </a:extLst>
          </p:cNvPr>
          <p:cNvCxnSpPr/>
          <p:nvPr/>
        </p:nvCxnSpPr>
        <p:spPr>
          <a:xfrm>
            <a:off x="3276600" y="5670550"/>
            <a:ext cx="2206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/>
            </a:extLst>
          </p:cNvPr>
          <p:cNvCxnSpPr/>
          <p:nvPr/>
        </p:nvCxnSpPr>
        <p:spPr>
          <a:xfrm flipV="1">
            <a:off x="3713163" y="4437063"/>
            <a:ext cx="0" cy="156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565150" y="5715000"/>
            <a:ext cx="2112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/>
            </a:extLst>
          </p:cNvPr>
          <p:cNvCxnSpPr/>
          <p:nvPr/>
        </p:nvCxnSpPr>
        <p:spPr>
          <a:xfrm flipV="1">
            <a:off x="866775" y="4437063"/>
            <a:ext cx="0" cy="156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89" name="文本框 27"/>
          <p:cNvSpPr txBox="1">
            <a:spLocks noChangeArrowheads="1"/>
          </p:cNvSpPr>
          <p:nvPr/>
        </p:nvSpPr>
        <p:spPr bwMode="auto">
          <a:xfrm>
            <a:off x="684213" y="3398838"/>
            <a:ext cx="15224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ea typeface="宋体" charset="-122"/>
              </a:rPr>
              <a:t>backward</a:t>
            </a:r>
            <a:endParaRPr lang="zh-CN" altLang="en-US" sz="2400">
              <a:solidFill>
                <a:srgbClr val="00B0F0"/>
              </a:solidFill>
              <a:ea typeface="宋体" charset="-122"/>
            </a:endParaRPr>
          </a:p>
        </p:txBody>
      </p:sp>
      <p:sp>
        <p:nvSpPr>
          <p:cNvPr id="11290" name="文本框 1"/>
          <p:cNvSpPr txBox="1">
            <a:spLocks noChangeArrowheads="1"/>
          </p:cNvSpPr>
          <p:nvPr/>
        </p:nvSpPr>
        <p:spPr bwMode="auto">
          <a:xfrm>
            <a:off x="890588" y="4052888"/>
            <a:ext cx="1833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back/front Sensor Distance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1291" name="文本框 27"/>
          <p:cNvSpPr txBox="1">
            <a:spLocks noChangeArrowheads="1"/>
          </p:cNvSpPr>
          <p:nvPr/>
        </p:nvSpPr>
        <p:spPr bwMode="auto">
          <a:xfrm>
            <a:off x="3729038" y="4084638"/>
            <a:ext cx="20970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backside/frontside Sensor Distance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cxnSp>
        <p:nvCxnSpPr>
          <p:cNvPr id="12" name="直接连接符 11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V="1">
            <a:off x="1008063" y="5589588"/>
            <a:ext cx="0" cy="125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563563" y="5715000"/>
            <a:ext cx="211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V="1">
            <a:off x="1187450" y="5580063"/>
            <a:ext cx="0" cy="125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V="1">
            <a:off x="1768475" y="5602288"/>
            <a:ext cx="0" cy="123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V="1">
            <a:off x="2230438" y="5594350"/>
            <a:ext cx="0" cy="125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V="1">
            <a:off x="3865563" y="5543550"/>
            <a:ext cx="0" cy="125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V="1">
            <a:off x="3995738" y="5543550"/>
            <a:ext cx="0" cy="125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V="1">
            <a:off x="4572000" y="5543550"/>
            <a:ext cx="0" cy="125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V="1">
            <a:off x="5100638" y="5543550"/>
            <a:ext cx="0" cy="125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V="1">
            <a:off x="5826125" y="3149600"/>
            <a:ext cx="0" cy="125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/>
            </a:extLst>
          </p:cNvPr>
          <p:cNvSpPr/>
          <p:nvPr/>
        </p:nvSpPr>
        <p:spPr>
          <a:xfrm>
            <a:off x="161925" y="2025650"/>
            <a:ext cx="361950" cy="113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45" name="矩形 44">
            <a:extLst>
              <a:ext uri="{FF2B5EF4-FFF2-40B4-BE49-F238E27FC236}"/>
            </a:extLst>
          </p:cNvPr>
          <p:cNvSpPr/>
          <p:nvPr/>
        </p:nvSpPr>
        <p:spPr>
          <a:xfrm>
            <a:off x="4303713" y="2025650"/>
            <a:ext cx="796925" cy="113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468313" y="3397250"/>
            <a:ext cx="391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305" name="文本框 28"/>
          <p:cNvSpPr txBox="1">
            <a:spLocks noChangeArrowheads="1"/>
          </p:cNvSpPr>
          <p:nvPr/>
        </p:nvSpPr>
        <p:spPr bwMode="auto">
          <a:xfrm>
            <a:off x="1990725" y="3338513"/>
            <a:ext cx="6429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198228"/>
                </a:solidFill>
                <a:ea typeface="宋体" charset="-122"/>
              </a:rPr>
              <a:t>40cm</a:t>
            </a:r>
            <a:endParaRPr lang="zh-CN" altLang="en-US" sz="1600">
              <a:solidFill>
                <a:srgbClr val="198228"/>
              </a:solidFill>
              <a:ea typeface="宋体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/>
            </a:extLst>
          </p:cNvPr>
          <p:cNvCxnSpPr/>
          <p:nvPr/>
        </p:nvCxnSpPr>
        <p:spPr>
          <a:xfrm>
            <a:off x="1292225" y="2052638"/>
            <a:ext cx="19367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307" name="文本框 43"/>
          <p:cNvSpPr txBox="1">
            <a:spLocks noChangeArrowheads="1"/>
          </p:cNvSpPr>
          <p:nvPr/>
        </p:nvSpPr>
        <p:spPr bwMode="auto">
          <a:xfrm>
            <a:off x="1944688" y="1776413"/>
            <a:ext cx="817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198228"/>
                </a:solidFill>
                <a:ea typeface="宋体" charset="-122"/>
              </a:rPr>
              <a:t>25cm</a:t>
            </a:r>
            <a:endParaRPr lang="zh-CN" altLang="en-US" sz="1600">
              <a:solidFill>
                <a:srgbClr val="198228"/>
              </a:solidFill>
              <a:ea typeface="宋体" charset="-122"/>
            </a:endParaRPr>
          </a:p>
        </p:txBody>
      </p:sp>
      <p:cxnSp>
        <p:nvCxnSpPr>
          <p:cNvPr id="47" name="直接连接符 46">
            <a:extLst>
              <a:ext uri="{FF2B5EF4-FFF2-40B4-BE49-F238E27FC236}"/>
            </a:extLst>
          </p:cNvPr>
          <p:cNvCxnSpPr/>
          <p:nvPr/>
        </p:nvCxnSpPr>
        <p:spPr>
          <a:xfrm>
            <a:off x="2732088" y="2124075"/>
            <a:ext cx="0" cy="925513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/>
            </a:extLst>
          </p:cNvPr>
          <p:cNvCxnSpPr>
            <a:stCxn id="4" idx="1"/>
            <a:endCxn id="4" idx="3"/>
          </p:cNvCxnSpPr>
          <p:nvPr/>
        </p:nvCxnSpPr>
        <p:spPr>
          <a:xfrm>
            <a:off x="1296988" y="2587625"/>
            <a:ext cx="1931987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/>
            </a:extLst>
          </p:cNvPr>
          <p:cNvCxnSpPr/>
          <p:nvPr/>
        </p:nvCxnSpPr>
        <p:spPr>
          <a:xfrm>
            <a:off x="1296988" y="2124075"/>
            <a:ext cx="1444625" cy="469900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311" name="文本框 53"/>
          <p:cNvSpPr txBox="1">
            <a:spLocks noChangeArrowheads="1"/>
          </p:cNvSpPr>
          <p:nvPr/>
        </p:nvSpPr>
        <p:spPr bwMode="auto">
          <a:xfrm rot="1169405">
            <a:off x="1757363" y="2168525"/>
            <a:ext cx="1041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198228"/>
                </a:solidFill>
                <a:ea typeface="宋体" charset="-122"/>
              </a:rPr>
              <a:t>20.35cm</a:t>
            </a:r>
            <a:endParaRPr lang="zh-CN" altLang="en-US" sz="1600">
              <a:solidFill>
                <a:srgbClr val="198228"/>
              </a:solidFill>
              <a:ea typeface="宋体" charset="-122"/>
            </a:endParaRPr>
          </a:p>
        </p:txBody>
      </p:sp>
      <p:sp>
        <p:nvSpPr>
          <p:cNvPr id="11312" name="文本框 54"/>
          <p:cNvSpPr txBox="1">
            <a:spLocks noChangeArrowheads="1"/>
          </p:cNvSpPr>
          <p:nvPr/>
        </p:nvSpPr>
        <p:spPr bwMode="auto">
          <a:xfrm>
            <a:off x="863600" y="5705475"/>
            <a:ext cx="2271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4  7       21     30      cm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1313" name="文本框 55"/>
          <p:cNvSpPr txBox="1">
            <a:spLocks noChangeArrowheads="1"/>
          </p:cNvSpPr>
          <p:nvPr/>
        </p:nvSpPr>
        <p:spPr bwMode="auto">
          <a:xfrm>
            <a:off x="955675" y="5357813"/>
            <a:ext cx="15859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ea typeface="宋体" charset="-122"/>
              </a:rPr>
              <a:t>S    M        B</a:t>
            </a:r>
            <a:endParaRPr lang="zh-CN" altLang="en-US" sz="2000" b="1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1314" name="文本框 62"/>
          <p:cNvSpPr txBox="1">
            <a:spLocks noChangeArrowheads="1"/>
          </p:cNvSpPr>
          <p:nvPr/>
        </p:nvSpPr>
        <p:spPr bwMode="auto">
          <a:xfrm>
            <a:off x="3689350" y="5653088"/>
            <a:ext cx="2270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4  5      15       30      cm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cxnSp>
        <p:nvCxnSpPr>
          <p:cNvPr id="58" name="直接连接符 57">
            <a:extLst>
              <a:ext uri="{FF2B5EF4-FFF2-40B4-BE49-F238E27FC236}"/>
            </a:extLst>
          </p:cNvPr>
          <p:cNvCxnSpPr/>
          <p:nvPr/>
        </p:nvCxnSpPr>
        <p:spPr>
          <a:xfrm flipV="1">
            <a:off x="6948488" y="1776413"/>
            <a:ext cx="0" cy="788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/>
            </a:extLst>
          </p:cNvPr>
          <p:cNvCxnSpPr/>
          <p:nvPr/>
        </p:nvCxnSpPr>
        <p:spPr>
          <a:xfrm flipV="1">
            <a:off x="7740650" y="1776413"/>
            <a:ext cx="0" cy="788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/>
            </a:extLst>
          </p:cNvPr>
          <p:cNvCxnSpPr/>
          <p:nvPr/>
        </p:nvCxnSpPr>
        <p:spPr>
          <a:xfrm flipV="1">
            <a:off x="8172450" y="1776413"/>
            <a:ext cx="0" cy="788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/>
            </a:extLst>
          </p:cNvPr>
          <p:cNvCxnSpPr/>
          <p:nvPr/>
        </p:nvCxnSpPr>
        <p:spPr>
          <a:xfrm flipV="1">
            <a:off x="6588125" y="4351338"/>
            <a:ext cx="0" cy="787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/>
            </a:extLst>
          </p:cNvPr>
          <p:cNvCxnSpPr/>
          <p:nvPr/>
        </p:nvCxnSpPr>
        <p:spPr>
          <a:xfrm flipV="1">
            <a:off x="7092950" y="4351338"/>
            <a:ext cx="0" cy="787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/>
            </a:extLst>
          </p:cNvPr>
          <p:cNvCxnSpPr/>
          <p:nvPr/>
        </p:nvCxnSpPr>
        <p:spPr>
          <a:xfrm flipV="1">
            <a:off x="7885113" y="4351338"/>
            <a:ext cx="0" cy="787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/>
            </a:extLst>
          </p:cNvPr>
          <p:cNvCxnSpPr/>
          <p:nvPr/>
        </p:nvCxnSpPr>
        <p:spPr>
          <a:xfrm flipV="1">
            <a:off x="8243888" y="4351338"/>
            <a:ext cx="0" cy="787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22" name="文本框 58"/>
          <p:cNvSpPr txBox="1">
            <a:spLocks noChangeArrowheads="1"/>
          </p:cNvSpPr>
          <p:nvPr/>
        </p:nvSpPr>
        <p:spPr bwMode="auto">
          <a:xfrm>
            <a:off x="8351838" y="243681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V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1323" name="文本框 59"/>
          <p:cNvSpPr txBox="1">
            <a:spLocks noChangeArrowheads="1"/>
          </p:cNvSpPr>
          <p:nvPr/>
        </p:nvSpPr>
        <p:spPr bwMode="auto">
          <a:xfrm>
            <a:off x="6648450" y="1455738"/>
            <a:ext cx="1990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BA             FS     FM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1324" name="文本框 60"/>
          <p:cNvSpPr txBox="1">
            <a:spLocks noChangeArrowheads="1"/>
          </p:cNvSpPr>
          <p:nvPr/>
        </p:nvSpPr>
        <p:spPr bwMode="auto">
          <a:xfrm>
            <a:off x="6948488" y="2844800"/>
            <a:ext cx="21955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BA- backward</a:t>
            </a:r>
          </a:p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FS- forward slow</a:t>
            </a:r>
          </a:p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FM- forward medium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1325" name="文本框 61"/>
          <p:cNvSpPr txBox="1">
            <a:spLocks noChangeArrowheads="1"/>
          </p:cNvSpPr>
          <p:nvPr/>
        </p:nvSpPr>
        <p:spPr bwMode="auto">
          <a:xfrm>
            <a:off x="8639175" y="5157788"/>
            <a:ext cx="288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ɸ</a:t>
            </a:r>
          </a:p>
          <a:p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1326" name="文本框 14335"/>
          <p:cNvSpPr txBox="1">
            <a:spLocks noChangeArrowheads="1"/>
          </p:cNvSpPr>
          <p:nvPr/>
        </p:nvSpPr>
        <p:spPr bwMode="auto">
          <a:xfrm>
            <a:off x="6264275" y="5151438"/>
            <a:ext cx="26447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-ɸ2    -ɸ1         ɸ1     ɸ2</a:t>
            </a:r>
          </a:p>
          <a:p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1327" name="文本框 14336"/>
          <p:cNvSpPr txBox="1">
            <a:spLocks noChangeArrowheads="1"/>
          </p:cNvSpPr>
          <p:nvPr/>
        </p:nvSpPr>
        <p:spPr bwMode="auto">
          <a:xfrm>
            <a:off x="6283325" y="4068763"/>
            <a:ext cx="2644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LL         LS           RS     RL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1328" name="文本框 77"/>
          <p:cNvSpPr txBox="1">
            <a:spLocks noChangeArrowheads="1"/>
          </p:cNvSpPr>
          <p:nvPr/>
        </p:nvSpPr>
        <p:spPr bwMode="auto">
          <a:xfrm>
            <a:off x="3786188" y="5305425"/>
            <a:ext cx="1585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ea typeface="宋体" charset="-122"/>
              </a:rPr>
              <a:t>S   M      B</a:t>
            </a:r>
            <a:endParaRPr lang="zh-CN" altLang="en-US" sz="2000" b="1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1329" name="文本框 1"/>
          <p:cNvSpPr txBox="1">
            <a:spLocks noChangeArrowheads="1"/>
          </p:cNvSpPr>
          <p:nvPr/>
        </p:nvSpPr>
        <p:spPr bwMode="auto">
          <a:xfrm>
            <a:off x="2659063" y="235426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P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1330" name="文本框 2"/>
          <p:cNvSpPr txBox="1">
            <a:spLocks noChangeArrowheads="1"/>
          </p:cNvSpPr>
          <p:nvPr/>
        </p:nvSpPr>
        <p:spPr bwMode="auto">
          <a:xfrm>
            <a:off x="6588125" y="5602288"/>
            <a:ext cx="2320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LL- left large</a:t>
            </a:r>
          </a:p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LS- left small</a:t>
            </a:r>
          </a:p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RS- right small</a:t>
            </a:r>
          </a:p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RL- right large</a:t>
            </a:r>
            <a:endParaRPr lang="zh-CN" altLang="en-US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/>
            </a:extLst>
          </p:cNvPr>
          <p:cNvCxnSpPr/>
          <p:nvPr/>
        </p:nvCxnSpPr>
        <p:spPr>
          <a:xfrm>
            <a:off x="1331913" y="2060575"/>
            <a:ext cx="6192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/>
            </a:extLst>
          </p:cNvPr>
          <p:cNvCxnSpPr/>
          <p:nvPr/>
        </p:nvCxnSpPr>
        <p:spPr>
          <a:xfrm>
            <a:off x="1331913" y="2997200"/>
            <a:ext cx="6335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/>
            </a:extLst>
          </p:cNvPr>
          <p:cNvSpPr/>
          <p:nvPr/>
        </p:nvSpPr>
        <p:spPr>
          <a:xfrm>
            <a:off x="1908175" y="2133600"/>
            <a:ext cx="1295400" cy="790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sp>
        <p:nvSpPr>
          <p:cNvPr id="9" name="矩形 8">
            <a:extLst>
              <a:ext uri="{FF2B5EF4-FFF2-40B4-BE49-F238E27FC236}"/>
            </a:extLst>
          </p:cNvPr>
          <p:cNvSpPr/>
          <p:nvPr/>
        </p:nvSpPr>
        <p:spPr>
          <a:xfrm>
            <a:off x="2555875" y="2205038"/>
            <a:ext cx="431800" cy="144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sp>
        <p:nvSpPr>
          <p:cNvPr id="10" name="矩形 9">
            <a:extLst>
              <a:ext uri="{FF2B5EF4-FFF2-40B4-BE49-F238E27FC236}"/>
            </a:extLst>
          </p:cNvPr>
          <p:cNvSpPr/>
          <p:nvPr/>
        </p:nvSpPr>
        <p:spPr>
          <a:xfrm>
            <a:off x="2555875" y="2708275"/>
            <a:ext cx="431800" cy="144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/>
            </a:extLst>
          </p:cNvPr>
          <p:cNvCxnSpPr/>
          <p:nvPr/>
        </p:nvCxnSpPr>
        <p:spPr>
          <a:xfrm>
            <a:off x="2771775" y="2133600"/>
            <a:ext cx="0" cy="79057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/>
            </a:extLst>
          </p:cNvPr>
          <p:cNvSpPr/>
          <p:nvPr/>
        </p:nvSpPr>
        <p:spPr>
          <a:xfrm rot="2301024">
            <a:off x="1941513" y="2105025"/>
            <a:ext cx="1296987" cy="7905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sp>
        <p:nvSpPr>
          <p:cNvPr id="16" name="矩形 15">
            <a:extLst>
              <a:ext uri="{FF2B5EF4-FFF2-40B4-BE49-F238E27FC236}"/>
            </a:extLst>
          </p:cNvPr>
          <p:cNvSpPr/>
          <p:nvPr/>
        </p:nvSpPr>
        <p:spPr>
          <a:xfrm rot="2301024">
            <a:off x="2690813" y="2349500"/>
            <a:ext cx="431800" cy="142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sp>
        <p:nvSpPr>
          <p:cNvPr id="17" name="矩形 16">
            <a:extLst>
              <a:ext uri="{FF2B5EF4-FFF2-40B4-BE49-F238E27FC236}"/>
            </a:extLst>
          </p:cNvPr>
          <p:cNvSpPr/>
          <p:nvPr/>
        </p:nvSpPr>
        <p:spPr>
          <a:xfrm rot="2301024">
            <a:off x="2422525" y="2752725"/>
            <a:ext cx="431800" cy="144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2549525" y="2325688"/>
            <a:ext cx="447675" cy="6397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/>
            </a:extLst>
          </p:cNvPr>
          <p:cNvCxnSpPr>
            <a:stCxn id="8" idx="1"/>
          </p:cNvCxnSpPr>
          <p:nvPr/>
        </p:nvCxnSpPr>
        <p:spPr>
          <a:xfrm>
            <a:off x="1908175" y="2528888"/>
            <a:ext cx="12954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/>
            </a:extLst>
          </p:cNvPr>
          <p:cNvCxnSpPr>
            <a:stCxn id="15" idx="1"/>
            <a:endCxn id="15" idx="3"/>
          </p:cNvCxnSpPr>
          <p:nvPr/>
        </p:nvCxnSpPr>
        <p:spPr>
          <a:xfrm>
            <a:off x="2081213" y="2098675"/>
            <a:ext cx="1016000" cy="8032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3106738" y="2895600"/>
            <a:ext cx="1938337" cy="140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/>
            </a:extLst>
          </p:cNvPr>
          <p:cNvSpPr/>
          <p:nvPr/>
        </p:nvSpPr>
        <p:spPr>
          <a:xfrm>
            <a:off x="2690813" y="3414713"/>
            <a:ext cx="215900" cy="10080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30" name="矩形 29">
            <a:extLst>
              <a:ext uri="{FF2B5EF4-FFF2-40B4-BE49-F238E27FC236}"/>
            </a:extLst>
          </p:cNvPr>
          <p:cNvSpPr/>
          <p:nvPr/>
        </p:nvSpPr>
        <p:spPr>
          <a:xfrm>
            <a:off x="6096000" y="3478213"/>
            <a:ext cx="636588" cy="10080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43" name="箭头: 上弧形 42">
            <a:extLst>
              <a:ext uri="{FF2B5EF4-FFF2-40B4-BE49-F238E27FC236}"/>
            </a:extLst>
          </p:cNvPr>
          <p:cNvSpPr/>
          <p:nvPr/>
        </p:nvSpPr>
        <p:spPr>
          <a:xfrm rot="17131593">
            <a:off x="1131887" y="2224088"/>
            <a:ext cx="720725" cy="4445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/>
          </a:p>
        </p:txBody>
      </p:sp>
      <p:sp>
        <p:nvSpPr>
          <p:cNvPr id="45" name="矩形 44">
            <a:extLst>
              <a:ext uri="{FF2B5EF4-FFF2-40B4-BE49-F238E27FC236}"/>
            </a:extLst>
          </p:cNvPr>
          <p:cNvSpPr/>
          <p:nvPr/>
        </p:nvSpPr>
        <p:spPr>
          <a:xfrm rot="2301024">
            <a:off x="3673475" y="3400425"/>
            <a:ext cx="1296988" cy="7921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sp>
        <p:nvSpPr>
          <p:cNvPr id="46" name="矩形 45">
            <a:extLst>
              <a:ext uri="{FF2B5EF4-FFF2-40B4-BE49-F238E27FC236}"/>
            </a:extLst>
          </p:cNvPr>
          <p:cNvSpPr/>
          <p:nvPr/>
        </p:nvSpPr>
        <p:spPr>
          <a:xfrm rot="2301024">
            <a:off x="4424363" y="3644900"/>
            <a:ext cx="431800" cy="144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sp>
        <p:nvSpPr>
          <p:cNvPr id="47" name="矩形 46">
            <a:extLst>
              <a:ext uri="{FF2B5EF4-FFF2-40B4-BE49-F238E27FC236}"/>
            </a:extLst>
          </p:cNvPr>
          <p:cNvSpPr/>
          <p:nvPr/>
        </p:nvSpPr>
        <p:spPr>
          <a:xfrm rot="2301024">
            <a:off x="4154488" y="4049713"/>
            <a:ext cx="431800" cy="142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4283075" y="3622675"/>
            <a:ext cx="447675" cy="638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/>
            </a:extLst>
          </p:cNvPr>
          <p:cNvSpPr/>
          <p:nvPr/>
        </p:nvSpPr>
        <p:spPr>
          <a:xfrm>
            <a:off x="3708400" y="3500438"/>
            <a:ext cx="1295400" cy="7921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sp>
        <p:nvSpPr>
          <p:cNvPr id="50" name="矩形 49">
            <a:extLst>
              <a:ext uri="{FF2B5EF4-FFF2-40B4-BE49-F238E27FC236}"/>
            </a:extLst>
          </p:cNvPr>
          <p:cNvSpPr/>
          <p:nvPr/>
        </p:nvSpPr>
        <p:spPr>
          <a:xfrm>
            <a:off x="4311650" y="3590925"/>
            <a:ext cx="431800" cy="144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sp>
        <p:nvSpPr>
          <p:cNvPr id="51" name="矩形 50">
            <a:extLst>
              <a:ext uri="{FF2B5EF4-FFF2-40B4-BE49-F238E27FC236}"/>
            </a:extLst>
          </p:cNvPr>
          <p:cNvSpPr/>
          <p:nvPr/>
        </p:nvSpPr>
        <p:spPr>
          <a:xfrm>
            <a:off x="4324350" y="4086225"/>
            <a:ext cx="431800" cy="144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0B2A51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4518025" y="3508375"/>
            <a:ext cx="9525" cy="72231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头: 左弧形 55">
            <a:extLst>
              <a:ext uri="{FF2B5EF4-FFF2-40B4-BE49-F238E27FC236}"/>
            </a:extLst>
          </p:cNvPr>
          <p:cNvSpPr/>
          <p:nvPr/>
        </p:nvSpPr>
        <p:spPr>
          <a:xfrm rot="21194129">
            <a:off x="3132138" y="3502025"/>
            <a:ext cx="420687" cy="6651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mtClean="0"/>
          </a:p>
        </p:txBody>
      </p:sp>
      <p:sp>
        <p:nvSpPr>
          <p:cNvPr id="12315" name="文本框 56"/>
          <p:cNvSpPr txBox="1">
            <a:spLocks noChangeArrowheads="1"/>
          </p:cNvSpPr>
          <p:nvPr/>
        </p:nvSpPr>
        <p:spPr bwMode="auto">
          <a:xfrm>
            <a:off x="2852738" y="4927600"/>
            <a:ext cx="52593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Control: Parkrichtung </a:t>
            </a:r>
          </a:p>
          <a:p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+1 -&gt; Einparken  (recht-gerade-links)       </a:t>
            </a:r>
          </a:p>
          <a:p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-1-&gt; Ausparken (recht-r</a:t>
            </a:r>
            <a:r>
              <a:rPr lang="de-DE" altLang="zh-CN" sz="2000">
                <a:solidFill>
                  <a:schemeClr val="tx1"/>
                </a:solidFill>
                <a:ea typeface="宋体" charset="-122"/>
              </a:rPr>
              <a:t>ückwärts-links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)</a:t>
            </a:r>
            <a:endParaRPr lang="zh-CN" altLang="en-US" sz="200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Verdana"/>
        <a:ea typeface="Noto Sans CJK SC Regular"/>
        <a:cs typeface="Noto Sans CJK SC Regular"/>
      </a:majorFont>
      <a:minorFont>
        <a:latin typeface="Verdana"/>
        <a:ea typeface="Noto Sans CJK SC Regular"/>
        <a:cs typeface="Noto Sans CJK SC Regula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Verdana"/>
        <a:ea typeface="Noto Sans CJK SC Regular"/>
        <a:cs typeface="Noto Sans CJK SC Regular"/>
      </a:majorFont>
      <a:minorFont>
        <a:latin typeface="Verdana"/>
        <a:ea typeface="Noto Sans CJK SC Regular"/>
        <a:cs typeface="Noto Sans CJK SC Regula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Verdana"/>
        <a:ea typeface="Noto Sans CJK SC Regular"/>
        <a:cs typeface="Noto Sans CJK SC Regular"/>
      </a:majorFont>
      <a:minorFont>
        <a:latin typeface="Verdana"/>
        <a:ea typeface="Noto Sans CJK SC Regular"/>
        <a:cs typeface="Noto Sans CJK SC Regula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rissa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Larissa">
    <a:majorFont>
      <a:latin typeface="Verdana"/>
      <a:ea typeface="Noto Sans CJK SC Regular"/>
      <a:cs typeface="Noto Sans CJK SC Regular"/>
    </a:majorFont>
    <a:minorFont>
      <a:latin typeface="Verdana"/>
      <a:ea typeface="Noto Sans CJK SC Regular"/>
      <a:cs typeface="Noto Sans CJK SC Regular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990</Words>
  <Application>Microsoft Office PowerPoint</Application>
  <PresentationFormat>Bildschirmpräsentation (4:3)</PresentationFormat>
  <Paragraphs>235</Paragraphs>
  <Slides>35</Slides>
  <Notes>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7" baseType="lpstr">
      <vt:lpstr>Calibri</vt:lpstr>
      <vt:lpstr>Noto Sans CJK SC Regular</vt:lpstr>
      <vt:lpstr>Arial</vt:lpstr>
      <vt:lpstr>Times New Roman</vt:lpstr>
      <vt:lpstr>Verdana</vt:lpstr>
      <vt:lpstr>宋体</vt:lpstr>
      <vt:lpstr>Wingdings</vt:lpstr>
      <vt:lpstr>Tahoma</vt:lpstr>
      <vt:lpstr>Larissa</vt:lpstr>
      <vt:lpstr>1_Larissa</vt:lpstr>
      <vt:lpstr>2_Larissa</vt:lpstr>
      <vt:lpstr>Equation.KSEE3</vt:lpstr>
      <vt:lpstr>PowerPoint-Präsentation</vt:lpstr>
      <vt:lpstr>PowerPoint-Präsentation</vt:lpstr>
      <vt:lpstr>PowerPoint-Präsentation</vt:lpstr>
      <vt:lpstr>PowerPoint-Präsentation</vt:lpstr>
      <vt:lpstr>Park_This-Zustandsautomat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1.Linienverfolgung  </vt:lpstr>
      <vt:lpstr>PWM testen</vt:lpstr>
      <vt:lpstr>PWM_R&amp;L Veränderung der Geschwindigkeit beim PWM 0-100</vt:lpstr>
      <vt:lpstr>V/W Control</vt:lpstr>
      <vt:lpstr>PowerPoint-Präsentation</vt:lpstr>
      <vt:lpstr>Position Bestimmung - Alghorithmus</vt:lpstr>
      <vt:lpstr>Probleme und weitere Entwicklung</vt:lpstr>
      <vt:lpstr>Parklücke Detektion - Algorithmus</vt:lpstr>
      <vt:lpstr>Probleme und weitere Entwicklung</vt:lpstr>
      <vt:lpstr>PowerPoint-Präsentation</vt:lpstr>
      <vt:lpstr>PowerPoint-Präsentation</vt:lpstr>
      <vt:lpstr>PowerPoint-Präsentation</vt:lpstr>
      <vt:lpstr>Triangulationssensor</vt:lpstr>
      <vt:lpstr>PowerPoint-Präsentation</vt:lpstr>
      <vt:lpstr>PowerPoint-Präsentation</vt:lpstr>
      <vt:lpstr>PowerPoint-Präsentation</vt:lpstr>
      <vt:lpstr>Maussensor</vt:lpstr>
      <vt:lpstr>PowerPoint-Präsentation</vt:lpstr>
      <vt:lpstr>PowerPoint-Präsentation</vt:lpstr>
      <vt:lpstr>PowerPoint-Präsentation</vt:lpstr>
      <vt:lpstr>aktueller Stand</vt:lpstr>
      <vt:lpstr>Designkonzept</vt:lpstr>
      <vt:lpstr>Softwareentwurf</vt:lpstr>
      <vt:lpstr>Ausblick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TU Dresden</dc:creator>
  <cp:lastModifiedBy>user</cp:lastModifiedBy>
  <cp:revision>141</cp:revision>
  <cp:lastPrinted>2017-11-07T06:51:16Z</cp:lastPrinted>
  <dcterms:created xsi:type="dcterms:W3CDTF">2011-09-19T08:56:31Z</dcterms:created>
  <dcterms:modified xsi:type="dcterms:W3CDTF">2017-12-07T06:27:16Z</dcterms:modified>
</cp:coreProperties>
</file>