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7.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8.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9.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10.xml" ContentType="application/vnd.openxmlformats-officedocument.theme+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1.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12.xml" ContentType="application/vnd.openxmlformats-officedocument.theme+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25" r:id="rId3"/>
    <p:sldMasterId id="2147483751" r:id="rId4"/>
    <p:sldMasterId id="2147483982" r:id="rId5"/>
    <p:sldMasterId id="2147483995" r:id="rId6"/>
    <p:sldMasterId id="2147484012" r:id="rId7"/>
    <p:sldMasterId id="2147484029" r:id="rId8"/>
    <p:sldMasterId id="2147484046" r:id="rId9"/>
    <p:sldMasterId id="2147484063" r:id="rId10"/>
    <p:sldMasterId id="2147484080" r:id="rId11"/>
    <p:sldMasterId id="2147484092" r:id="rId12"/>
    <p:sldMasterId id="2147484104" r:id="rId13"/>
  </p:sldMasterIdLst>
  <p:notesMasterIdLst>
    <p:notesMasterId r:id="rId99"/>
  </p:notesMasterIdLst>
  <p:sldIdLst>
    <p:sldId id="261" r:id="rId14"/>
    <p:sldId id="269" r:id="rId15"/>
    <p:sldId id="383" r:id="rId16"/>
    <p:sldId id="428" r:id="rId17"/>
    <p:sldId id="429" r:id="rId18"/>
    <p:sldId id="264" r:id="rId19"/>
    <p:sldId id="430" r:id="rId20"/>
    <p:sldId id="431" r:id="rId21"/>
    <p:sldId id="432" r:id="rId22"/>
    <p:sldId id="433" r:id="rId23"/>
    <p:sldId id="434" r:id="rId24"/>
    <p:sldId id="435" r:id="rId25"/>
    <p:sldId id="436" r:id="rId26"/>
    <p:sldId id="437" r:id="rId27"/>
    <p:sldId id="409" r:id="rId28"/>
    <p:sldId id="438" r:id="rId29"/>
    <p:sldId id="267" r:id="rId30"/>
    <p:sldId id="439" r:id="rId31"/>
    <p:sldId id="440" r:id="rId32"/>
    <p:sldId id="441" r:id="rId33"/>
    <p:sldId id="442" r:id="rId34"/>
    <p:sldId id="443" r:id="rId35"/>
    <p:sldId id="444" r:id="rId36"/>
    <p:sldId id="272" r:id="rId37"/>
    <p:sldId id="445" r:id="rId38"/>
    <p:sldId id="446" r:id="rId39"/>
    <p:sldId id="447" r:id="rId40"/>
    <p:sldId id="415" r:id="rId41"/>
    <p:sldId id="448" r:id="rId42"/>
    <p:sldId id="449" r:id="rId43"/>
    <p:sldId id="450" r:id="rId44"/>
    <p:sldId id="451" r:id="rId45"/>
    <p:sldId id="452" r:id="rId46"/>
    <p:sldId id="453" r:id="rId47"/>
    <p:sldId id="454" r:id="rId48"/>
    <p:sldId id="456" r:id="rId49"/>
    <p:sldId id="455" r:id="rId50"/>
    <p:sldId id="457" r:id="rId51"/>
    <p:sldId id="458" r:id="rId52"/>
    <p:sldId id="459" r:id="rId53"/>
    <p:sldId id="460" r:id="rId54"/>
    <p:sldId id="461" r:id="rId55"/>
    <p:sldId id="281" r:id="rId56"/>
    <p:sldId id="462" r:id="rId57"/>
    <p:sldId id="470" r:id="rId58"/>
    <p:sldId id="469" r:id="rId59"/>
    <p:sldId id="468" r:id="rId60"/>
    <p:sldId id="463" r:id="rId61"/>
    <p:sldId id="464" r:id="rId62"/>
    <p:sldId id="465" r:id="rId63"/>
    <p:sldId id="466" r:id="rId64"/>
    <p:sldId id="467" r:id="rId65"/>
    <p:sldId id="471" r:id="rId66"/>
    <p:sldId id="472" r:id="rId67"/>
    <p:sldId id="473" r:id="rId68"/>
    <p:sldId id="474" r:id="rId69"/>
    <p:sldId id="475" r:id="rId70"/>
    <p:sldId id="476" r:id="rId71"/>
    <p:sldId id="477" r:id="rId72"/>
    <p:sldId id="478" r:id="rId73"/>
    <p:sldId id="479" r:id="rId74"/>
    <p:sldId id="480" r:id="rId75"/>
    <p:sldId id="481" r:id="rId76"/>
    <p:sldId id="482" r:id="rId77"/>
    <p:sldId id="483" r:id="rId78"/>
    <p:sldId id="484" r:id="rId79"/>
    <p:sldId id="485" r:id="rId80"/>
    <p:sldId id="487" r:id="rId81"/>
    <p:sldId id="488" r:id="rId82"/>
    <p:sldId id="489" r:id="rId83"/>
    <p:sldId id="490" r:id="rId84"/>
    <p:sldId id="491" r:id="rId85"/>
    <p:sldId id="492" r:id="rId86"/>
    <p:sldId id="493" r:id="rId87"/>
    <p:sldId id="494" r:id="rId88"/>
    <p:sldId id="495" r:id="rId89"/>
    <p:sldId id="496" r:id="rId90"/>
    <p:sldId id="497" r:id="rId91"/>
    <p:sldId id="498" r:id="rId92"/>
    <p:sldId id="499" r:id="rId93"/>
    <p:sldId id="500" r:id="rId94"/>
    <p:sldId id="501" r:id="rId95"/>
    <p:sldId id="502" r:id="rId96"/>
    <p:sldId id="282" r:id="rId97"/>
    <p:sldId id="382" r:id="rId9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slide" Target="slides/slide71.xml"/><Relationship Id="rId89" Type="http://schemas.openxmlformats.org/officeDocument/2006/relationships/slide" Target="slides/slide76.xml"/><Relationship Id="rId7" Type="http://schemas.openxmlformats.org/officeDocument/2006/relationships/slideMaster" Target="slideMasters/slideMaster7.xml"/><Relationship Id="rId71" Type="http://schemas.openxmlformats.org/officeDocument/2006/relationships/slide" Target="slides/slide58.xml"/><Relationship Id="rId92" Type="http://schemas.openxmlformats.org/officeDocument/2006/relationships/slide" Target="slides/slide79.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slide" Target="slides/slide53.xml"/><Relationship Id="rId74" Type="http://schemas.openxmlformats.org/officeDocument/2006/relationships/slide" Target="slides/slide61.xml"/><Relationship Id="rId79" Type="http://schemas.openxmlformats.org/officeDocument/2006/relationships/slide" Target="slides/slide66.xml"/><Relationship Id="rId87" Type="http://schemas.openxmlformats.org/officeDocument/2006/relationships/slide" Target="slides/slide74.xml"/><Relationship Id="rId102"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48.xml"/><Relationship Id="rId82" Type="http://schemas.openxmlformats.org/officeDocument/2006/relationships/slide" Target="slides/slide69.xml"/><Relationship Id="rId90" Type="http://schemas.openxmlformats.org/officeDocument/2006/relationships/slide" Target="slides/slide77.xml"/><Relationship Id="rId95" Type="http://schemas.openxmlformats.org/officeDocument/2006/relationships/slide" Target="slides/slide82.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slide" Target="slides/slide64.xml"/><Relationship Id="rId100"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slide" Target="slides/slide67.xml"/><Relationship Id="rId85" Type="http://schemas.openxmlformats.org/officeDocument/2006/relationships/slide" Target="slides/slide72.xml"/><Relationship Id="rId93" Type="http://schemas.openxmlformats.org/officeDocument/2006/relationships/slide" Target="slides/slide80.xml"/><Relationship Id="rId98" Type="http://schemas.openxmlformats.org/officeDocument/2006/relationships/slide" Target="slides/slide8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103" Type="http://schemas.openxmlformats.org/officeDocument/2006/relationships/tableStyles" Target="tableStyles.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slide" Target="slides/slide62.xml"/><Relationship Id="rId83" Type="http://schemas.openxmlformats.org/officeDocument/2006/relationships/slide" Target="slides/slide70.xml"/><Relationship Id="rId88" Type="http://schemas.openxmlformats.org/officeDocument/2006/relationships/slide" Target="slides/slide75.xml"/><Relationship Id="rId91" Type="http://schemas.openxmlformats.org/officeDocument/2006/relationships/slide" Target="slides/slide78.xml"/><Relationship Id="rId96" Type="http://schemas.openxmlformats.org/officeDocument/2006/relationships/slide" Target="slides/slide8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slide" Target="slides/slide73.xml"/><Relationship Id="rId94" Type="http://schemas.openxmlformats.org/officeDocument/2006/relationships/slide" Target="slides/slide81.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97" Type="http://schemas.openxmlformats.org/officeDocument/2006/relationships/slide" Target="slides/slide8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4E0F82-7F48-4843-BA80-D7C6BCBFB6B9}" type="datetimeFigureOut">
              <a:rPr lang="zh-CN" altLang="en-US" smtClean="0"/>
              <a:pPr/>
              <a:t>2019/9/26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91CE7-FA1B-4C63-BB66-1BFFF60241B1}" type="slidenum">
              <a:rPr lang="zh-CN" altLang="en-US" smtClean="0"/>
              <a:pPr/>
              <a:t>‹#›</a:t>
            </a:fld>
            <a:endParaRPr lang="zh-CN" altLang="en-US"/>
          </a:p>
        </p:txBody>
      </p:sp>
    </p:spTree>
    <p:extLst>
      <p:ext uri="{BB962C8B-B14F-4D97-AF65-F5344CB8AC3E}">
        <p14:creationId xmlns:p14="http://schemas.microsoft.com/office/powerpoint/2010/main" val="287571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51</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007D4-D8C4-4080-B79E-AC59848F962D}" type="slidenum">
              <a:rPr lang="zh-CN" altLang="en-US">
                <a:solidFill>
                  <a:prstClr val="black"/>
                </a:solidFill>
              </a:rPr>
              <a:pPr/>
              <a:t>62</a:t>
            </a:fld>
            <a:endParaRPr lang="en-US" altLang="zh-CN">
              <a:solidFill>
                <a:prstClr val="black"/>
              </a:solidFill>
            </a:endParaRPr>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5C7D02-A700-4A6F-BD78-66A40C824D4E}" type="slidenum">
              <a:rPr lang="zh-CN" altLang="en-US">
                <a:solidFill>
                  <a:prstClr val="black"/>
                </a:solidFill>
              </a:rPr>
              <a:pPr/>
              <a:t>63</a:t>
            </a:fld>
            <a:endParaRPr lang="en-US" altLang="zh-CN">
              <a:solidFill>
                <a:prstClr val="black"/>
              </a:solidFill>
            </a:endParaRPr>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92740-4D74-4DA7-B2E6-3B8960EAC47F}" type="slidenum">
              <a:rPr lang="zh-CN" altLang="en-US">
                <a:solidFill>
                  <a:prstClr val="black"/>
                </a:solidFill>
              </a:rPr>
              <a:pPr/>
              <a:t>64</a:t>
            </a:fld>
            <a:endParaRPr lang="en-US" altLang="zh-CN">
              <a:solidFill>
                <a:prstClr val="black"/>
              </a:solidFill>
            </a:endParaRPr>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2F15A1-7ED8-4EDB-881E-5A3D59258AB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2031420"/>
      </p:ext>
    </p:extLst>
  </p:cSld>
  <p:clrMapOvr>
    <a:masterClrMapping/>
  </p:clrMapOvr>
  <p:transition spd="med">
    <p:cover dir="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E62426D6-0D73-499F-86CD-489BF42A812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31070805"/>
      </p:ext>
    </p:extLst>
  </p:cSld>
  <p:clrMapOvr>
    <a:masterClrMapping/>
  </p:clrMapOvr>
  <p:transition spd="med">
    <p:cover dir="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CB155E8-80A9-4D9E-ADF8-8289178B836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15960287"/>
      </p:ext>
    </p:extLst>
  </p:cSld>
  <p:clrMapOvr>
    <a:masterClrMapping/>
  </p:clrMapOvr>
  <p:transition spd="med">
    <p:cover dir="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550BCE6D-5860-4A65-9C37-AE21D96F833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42957041"/>
      </p:ext>
    </p:extLst>
  </p:cSld>
  <p:clrMapOvr>
    <a:masterClrMapping/>
  </p:clrMapOvr>
  <p:transition spd="med">
    <p:cover dir="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FCEAC9BC-D516-429D-BB50-5EEA2B391EF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77183917"/>
      </p:ext>
    </p:extLst>
  </p:cSld>
  <p:clrMapOvr>
    <a:masterClrMapping/>
  </p:clrMapOvr>
  <p:transition spd="med">
    <p:cover dir="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EBFD1D5F-B86D-49AF-9D6D-CCAFB9E094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59480479"/>
      </p:ext>
    </p:extLst>
  </p:cSld>
  <p:clrMapOvr>
    <a:masterClrMapping/>
  </p:clrMapOvr>
  <p:transition spd="med">
    <p:cover dir="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0A579E5C-BD5A-478F-9377-8FE6156C5AB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110845497"/>
      </p:ext>
    </p:extLst>
  </p:cSld>
  <p:clrMapOvr>
    <a:masterClrMapping/>
  </p:clrMapOvr>
  <p:transition spd="med">
    <p:cover dir="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B2AF560E-5A5A-4AAC-9C50-A690FA8C13F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94915260"/>
      </p:ext>
    </p:extLst>
  </p:cSld>
  <p:clrMapOvr>
    <a:masterClrMapping/>
  </p:clrMapOvr>
  <p:transition spd="med">
    <p:cover dir="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5BE921BC-2E1A-4780-855A-1F428D39504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12780897"/>
      </p:ext>
    </p:extLst>
  </p:cSld>
  <p:clrMapOvr>
    <a:masterClrMapping/>
  </p:clrMapOvr>
  <p:transition spd="med">
    <p:cover dir="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68906213-F0DE-442F-A887-DDE93E6F8DE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68740481"/>
      </p:ext>
    </p:extLst>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6DE26905-1118-46D8-9E51-2A22364227C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83106310"/>
      </p:ext>
    </p:extLst>
  </p:cSld>
  <p:clrMapOvr>
    <a:masterClrMapping/>
  </p:clrMapOvr>
  <p:transition spd="med">
    <p:cover dir="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B7E52E4-C02A-445C-B9DE-6F7922E8D66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85839209"/>
      </p:ext>
    </p:extLst>
  </p:cSld>
  <p:clrMapOvr>
    <a:masterClrMapping/>
  </p:clrMapOvr>
  <p:transition spd="med">
    <p:cover dir="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B26AE730-9976-449E-8A29-2B6A5E882C0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49830564"/>
      </p:ext>
    </p:extLst>
  </p:cSld>
  <p:clrMapOvr>
    <a:masterClrMapping/>
  </p:clrMapOvr>
  <p:transition spd="med">
    <p:cover dir="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8C662E0-89BD-4FBA-A81B-4837A6DF169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67728745"/>
      </p:ext>
    </p:extLst>
  </p:cSld>
  <p:clrMapOvr>
    <a:masterClrMapping/>
  </p:clrMapOvr>
  <p:transition spd="med">
    <p:cover dir="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C76D216C-D0A8-400E-A1AC-6D50D5F9924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26442478"/>
      </p:ext>
    </p:extLst>
  </p:cSld>
  <p:clrMapOvr>
    <a:masterClrMapping/>
  </p:clrMapOvr>
  <p:transition spd="med">
    <p:cover dir="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4F48A30-EECE-445B-BCF6-9E874A75973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45805646"/>
      </p:ext>
    </p:extLst>
  </p:cSld>
  <p:clrMapOvr>
    <a:masterClrMapping/>
  </p:clrMapOvr>
  <p:transition spd="med">
    <p:cover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2F15A1-7ED8-4EDB-881E-5A3D59258AB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351091213"/>
      </p:ext>
    </p:extLst>
  </p:cSld>
  <p:clrMapOvr>
    <a:masterClrMapping/>
  </p:clrMapOvr>
  <p:transition spd="med">
    <p:cover dir="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E62426D6-0D73-499F-86CD-489BF42A812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3785674"/>
      </p:ext>
    </p:extLst>
  </p:cSld>
  <p:clrMapOvr>
    <a:masterClrMapping/>
  </p:clrMapOvr>
  <p:transition spd="med">
    <p:cover dir="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CB155E8-80A9-4D9E-ADF8-8289178B836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73340927"/>
      </p:ext>
    </p:extLst>
  </p:cSld>
  <p:clrMapOvr>
    <a:masterClrMapping/>
  </p:clrMapOvr>
  <p:transition spd="med">
    <p:cover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550BCE6D-5860-4A65-9C37-AE21D96F833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62969936"/>
      </p:ext>
    </p:extLst>
  </p:cSld>
  <p:clrMapOvr>
    <a:masterClrMapping/>
  </p:clrMapOvr>
  <p:transition spd="med">
    <p:cover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62682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FCEAC9BC-D516-429D-BB50-5EEA2B391EF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81657970"/>
      </p:ext>
    </p:extLst>
  </p:cSld>
  <p:clrMapOvr>
    <a:masterClrMapping/>
  </p:clrMapOvr>
  <p:transition spd="med">
    <p:cover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EBFD1D5F-B86D-49AF-9D6D-CCAFB9E094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88807657"/>
      </p:ext>
    </p:extLst>
  </p:cSld>
  <p:clrMapOvr>
    <a:masterClrMapping/>
  </p:clrMapOvr>
  <p:transition spd="med">
    <p:cover dir="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0A579E5C-BD5A-478F-9377-8FE6156C5AB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99207716"/>
      </p:ext>
    </p:extLst>
  </p:cSld>
  <p:clrMapOvr>
    <a:masterClrMapping/>
  </p:clrMapOvr>
  <p:transition spd="med">
    <p:cover dir="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B2AF560E-5A5A-4AAC-9C50-A690FA8C13F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07778408"/>
      </p:ext>
    </p:extLst>
  </p:cSld>
  <p:clrMapOvr>
    <a:masterClrMapping/>
  </p:clrMapOvr>
  <p:transition spd="med">
    <p:cover dir="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5BE921BC-2E1A-4780-855A-1F428D39504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29146083"/>
      </p:ext>
    </p:extLst>
  </p:cSld>
  <p:clrMapOvr>
    <a:masterClrMapping/>
  </p:clrMapOvr>
  <p:transition spd="med">
    <p:cover dir="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68906213-F0DE-442F-A887-DDE93E6F8DE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18253995"/>
      </p:ext>
    </p:extLst>
  </p:cSld>
  <p:clrMapOvr>
    <a:masterClrMapping/>
  </p:clrMapOvr>
  <p:transition spd="med">
    <p:cover dir="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6DE26905-1118-46D8-9E51-2A22364227C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41326812"/>
      </p:ext>
    </p:extLst>
  </p:cSld>
  <p:clrMapOvr>
    <a:masterClrMapping/>
  </p:clrMapOvr>
  <p:transition spd="med">
    <p:cover dir="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B7E52E4-C02A-445C-B9DE-6F7922E8D66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44163200"/>
      </p:ext>
    </p:extLst>
  </p:cSld>
  <p:clrMapOvr>
    <a:masterClrMapping/>
  </p:clrMapOvr>
  <p:transition spd="med">
    <p:cover dir="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B26AE730-9976-449E-8A29-2B6A5E882C0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97910868"/>
      </p:ext>
    </p:extLst>
  </p:cSld>
  <p:clrMapOvr>
    <a:masterClrMapping/>
  </p:clrMapOvr>
  <p:transition spd="med">
    <p:cover dir="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8C662E0-89BD-4FBA-A81B-4837A6DF169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87847327"/>
      </p:ext>
    </p:extLst>
  </p:cSld>
  <p:clrMapOvr>
    <a:masterClrMapping/>
  </p:clrMapOvr>
  <p:transition spd="med">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92008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C76D216C-D0A8-400E-A1AC-6D50D5F9924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767232155"/>
      </p:ext>
    </p:extLst>
  </p:cSld>
  <p:clrMapOvr>
    <a:masterClrMapping/>
  </p:clrMapOvr>
  <p:transition spd="med">
    <p:cover dir="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4F48A30-EECE-445B-BCF6-9E874A75973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23603159"/>
      </p:ext>
    </p:extLst>
  </p:cSld>
  <p:clrMapOvr>
    <a:masterClrMapping/>
  </p:clrMapOvr>
  <p:transition spd="med">
    <p:cover dir="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2F15A1-7ED8-4EDB-881E-5A3D59258AB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26979651"/>
      </p:ext>
    </p:extLst>
  </p:cSld>
  <p:clrMapOvr>
    <a:masterClrMapping/>
  </p:clrMapOvr>
  <p:transition spd="med">
    <p:cover dir="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E62426D6-0D73-499F-86CD-489BF42A812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67305432"/>
      </p:ext>
    </p:extLst>
  </p:cSld>
  <p:clrMapOvr>
    <a:masterClrMapping/>
  </p:clrMapOvr>
  <p:transition spd="med">
    <p:cover dir="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CB155E8-80A9-4D9E-ADF8-8289178B836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48098463"/>
      </p:ext>
    </p:extLst>
  </p:cSld>
  <p:clrMapOvr>
    <a:masterClrMapping/>
  </p:clrMapOvr>
  <p:transition spd="med">
    <p:cover dir="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550BCE6D-5860-4A65-9C37-AE21D96F833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64391068"/>
      </p:ext>
    </p:extLst>
  </p:cSld>
  <p:clrMapOvr>
    <a:masterClrMapping/>
  </p:clrMapOvr>
  <p:transition spd="med">
    <p:cover dir="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FCEAC9BC-D516-429D-BB50-5EEA2B391EF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79834738"/>
      </p:ext>
    </p:extLst>
  </p:cSld>
  <p:clrMapOvr>
    <a:masterClrMapping/>
  </p:clrMapOvr>
  <p:transition spd="med">
    <p:cover dir="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EBFD1D5F-B86D-49AF-9D6D-CCAFB9E094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0217100"/>
      </p:ext>
    </p:extLst>
  </p:cSld>
  <p:clrMapOvr>
    <a:masterClrMapping/>
  </p:clrMapOvr>
  <p:transition spd="med">
    <p:cover dir="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0A579E5C-BD5A-478F-9377-8FE6156C5AB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276289477"/>
      </p:ext>
    </p:extLst>
  </p:cSld>
  <p:clrMapOvr>
    <a:masterClrMapping/>
  </p:clrMapOvr>
  <p:transition spd="med">
    <p:cover dir="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B2AF560E-5A5A-4AAC-9C50-A690FA8C13F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21346283"/>
      </p:ext>
    </p:extLst>
  </p:cSld>
  <p:clrMapOvr>
    <a:masterClrMapping/>
  </p:clrMapOvr>
  <p:transition spd="med">
    <p:cover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200551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C8F8E7C-4731-4D5B-88CF-62F0721BC5D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0269405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B3187F65-D8C7-4DFB-BF77-0C6AE02ACD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2091504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CBA72EA-5AC8-47CE-A9A3-4591421D238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3232249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9F3AB98-A0EA-4B8A-B3A0-94971DC9DBA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9293689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F9522038-1627-4F2A-981C-2665EBDCB17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3352921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EAD51D0-FBD8-434A-BE64-5390C0041F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4644021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42768A1F-323D-4600-916C-A4D798FFFC0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8555918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F4437A2A-05DA-4825-B3FB-9243EEE1221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4488962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BC15A712-E493-4014-AEFF-113E377263C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4895739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1C457D3-5FE3-4281-A6F1-874516A37E4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33487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78685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12B78F7-AC6E-4431-81DD-277899B21D0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8649268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C8F8E7C-4731-4D5B-88CF-62F0721BC5D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3438959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B3187F65-D8C7-4DFB-BF77-0C6AE02ACD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147632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CBA72EA-5AC8-47CE-A9A3-4591421D238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1579798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9F3AB98-A0EA-4B8A-B3A0-94971DC9DBA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1351199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F9522038-1627-4F2A-981C-2665EBDCB17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6593823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EAD51D0-FBD8-434A-BE64-5390C0041F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1698896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42768A1F-323D-4600-916C-A4D798FFFC0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2308062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F4437A2A-05DA-4825-B3FB-9243EEE1221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3436935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BC15A712-E493-4014-AEFF-113E377263C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02813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2860779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1C457D3-5FE3-4281-A6F1-874516A37E4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5784712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12B78F7-AC6E-4431-81DD-277899B21D0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3440985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C8F8E7C-4731-4D5B-88CF-62F0721BC5D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7713232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B3187F65-D8C7-4DFB-BF77-0C6AE02ACD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9304790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CBA72EA-5AC8-47CE-A9A3-4591421D238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3583151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9F3AB98-A0EA-4B8A-B3A0-94971DC9DBA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9041062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F9522038-1627-4F2A-981C-2665EBDCB17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7755633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EAD51D0-FBD8-434A-BE64-5390C0041F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6760065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42768A1F-323D-4600-916C-A4D798FFFC0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1973560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F4437A2A-05DA-4825-B3FB-9243EEE1221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46862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3515977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BC15A712-E493-4014-AEFF-113E377263C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9515852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1C457D3-5FE3-4281-A6F1-874516A37E4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2975684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12B78F7-AC6E-4431-81DD-277899B21D0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1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6797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814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6307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057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3534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2237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91607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7432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67458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2670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5222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677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1556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0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8810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2927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236841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29709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79580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347783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320706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311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26669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23379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19178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91700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3063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49611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2163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206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2 h 4352"/>
                <a:gd name="T6" fmla="*/ 0 w 769"/>
                <a:gd name="T7" fmla="*/ 22 h 4352"/>
                <a:gd name="T8" fmla="*/ 0 w 769"/>
                <a:gd name="T9" fmla="*/ 49 h 4352"/>
                <a:gd name="T10" fmla="*/ 0 w 769"/>
                <a:gd name="T11" fmla="*/ 60 h 4352"/>
                <a:gd name="T12" fmla="*/ 0 w 769"/>
                <a:gd name="T13" fmla="*/ 73 h 4352"/>
                <a:gd name="T14" fmla="*/ 0 w 769"/>
                <a:gd name="T15" fmla="*/ 84 h 4352"/>
                <a:gd name="T16" fmla="*/ 0 w 769"/>
                <a:gd name="T17" fmla="*/ 92 h 4352"/>
                <a:gd name="T18" fmla="*/ 0 w 769"/>
                <a:gd name="T19" fmla="*/ 95 h 4352"/>
                <a:gd name="T20" fmla="*/ 0 w 769"/>
                <a:gd name="T21" fmla="*/ 98 h 4352"/>
                <a:gd name="T22" fmla="*/ 0 w 769"/>
                <a:gd name="T23" fmla="*/ 101 h 4352"/>
                <a:gd name="T24" fmla="*/ 0 w 769"/>
                <a:gd name="T25" fmla="*/ 110 h 4352"/>
                <a:gd name="T26" fmla="*/ 0 w 769"/>
                <a:gd name="T27" fmla="*/ 123 h 4352"/>
                <a:gd name="T28" fmla="*/ 0 w 769"/>
                <a:gd name="T29" fmla="*/ 135 h 4352"/>
                <a:gd name="T30" fmla="*/ 0 w 769"/>
                <a:gd name="T31" fmla="*/ 136 h 4352"/>
                <a:gd name="T32" fmla="*/ 0 w 769"/>
                <a:gd name="T33" fmla="*/ 141 h 4352"/>
                <a:gd name="T34" fmla="*/ 0 w 769"/>
                <a:gd name="T35" fmla="*/ 146 h 4352"/>
                <a:gd name="T36" fmla="*/ 0 w 769"/>
                <a:gd name="T37" fmla="*/ 151 h 4352"/>
                <a:gd name="T38" fmla="*/ 0 w 769"/>
                <a:gd name="T39" fmla="*/ 158 h 4352"/>
                <a:gd name="T40" fmla="*/ 0 w 769"/>
                <a:gd name="T41" fmla="*/ 160 h 4352"/>
                <a:gd name="T42" fmla="*/ 0 w 769"/>
                <a:gd name="T43" fmla="*/ 180 h 4352"/>
                <a:gd name="T44" fmla="*/ 0 w 769"/>
                <a:gd name="T45" fmla="*/ 201 h 4352"/>
                <a:gd name="T46" fmla="*/ 0 w 769"/>
                <a:gd name="T47" fmla="*/ 230 h 4352"/>
                <a:gd name="T48" fmla="*/ 0 w 769"/>
                <a:gd name="T49" fmla="*/ 217 h 4352"/>
                <a:gd name="T50" fmla="*/ 0 w 769"/>
                <a:gd name="T51" fmla="*/ 219 h 4352"/>
                <a:gd name="T52" fmla="*/ 0 w 769"/>
                <a:gd name="T53" fmla="*/ 224 h 4352"/>
                <a:gd name="T54" fmla="*/ 0 w 769"/>
                <a:gd name="T55" fmla="*/ 221 h 4352"/>
                <a:gd name="T56" fmla="*/ 0 w 769"/>
                <a:gd name="T57" fmla="*/ 220 h 4352"/>
                <a:gd name="T58" fmla="*/ 0 w 769"/>
                <a:gd name="T59" fmla="*/ 220 h 4352"/>
                <a:gd name="T60" fmla="*/ 0 w 769"/>
                <a:gd name="T61" fmla="*/ 218 h 4352"/>
                <a:gd name="T62" fmla="*/ 0 w 769"/>
                <a:gd name="T63" fmla="*/ 218 h 4352"/>
                <a:gd name="T64" fmla="*/ 0 w 769"/>
                <a:gd name="T65" fmla="*/ 215 h 4352"/>
                <a:gd name="T66" fmla="*/ 0 w 769"/>
                <a:gd name="T67" fmla="*/ 205 h 4352"/>
                <a:gd name="T68" fmla="*/ 0 w 769"/>
                <a:gd name="T69" fmla="*/ 154 h 4352"/>
                <a:gd name="T70" fmla="*/ 0 w 769"/>
                <a:gd name="T71" fmla="*/ 139 h 4352"/>
                <a:gd name="T72" fmla="*/ 0 w 769"/>
                <a:gd name="T73" fmla="*/ 99 h 4352"/>
                <a:gd name="T74" fmla="*/ 0 w 769"/>
                <a:gd name="T75" fmla="*/ 88 h 4352"/>
                <a:gd name="T76" fmla="*/ 0 w 769"/>
                <a:gd name="T77" fmla="*/ 66 h 4352"/>
                <a:gd name="T78" fmla="*/ 0 w 769"/>
                <a:gd name="T79" fmla="*/ 47 h 4352"/>
                <a:gd name="T80" fmla="*/ 0 w 769"/>
                <a:gd name="T81" fmla="*/ 28 h 4352"/>
                <a:gd name="T82" fmla="*/ 0 w 769"/>
                <a:gd name="T83" fmla="*/ 7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p>
        </p:txBody>
      </p:sp>
      <p:sp>
        <p:nvSpPr>
          <p:cNvPr id="24" name="Rectangle 6"/>
          <p:cNvSpPr>
            <a:spLocks noGrp="1" noChangeArrowheads="1"/>
          </p:cNvSpPr>
          <p:nvPr>
            <p:ph type="sldNum" sz="quarter" idx="12"/>
          </p:nvPr>
        </p:nvSpPr>
        <p:spPr/>
        <p:txBody>
          <a:bodyPr/>
          <a:lstStyle>
            <a:lvl1pPr>
              <a:defRPr/>
            </a:lvl1pPr>
          </a:lstStyle>
          <a:p>
            <a:pPr>
              <a:defRPr/>
            </a:pPr>
            <a:fld id="{82113761-F518-4B26-BD3B-E0058948F7C0}" type="slidenum">
              <a:rPr lang="en-US" altLang="zh-CN"/>
              <a:pPr>
                <a:defRPr/>
              </a:pPr>
              <a:t>‹#›</a:t>
            </a:fld>
            <a:endParaRPr lang="en-US" altLang="zh-CN"/>
          </a:p>
        </p:txBody>
      </p:sp>
    </p:spTree>
    <p:extLst>
      <p:ext uri="{BB962C8B-B14F-4D97-AF65-F5344CB8AC3E}">
        <p14:creationId xmlns:p14="http://schemas.microsoft.com/office/powerpoint/2010/main" val="13744982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8333E4C-CA48-45F8-8FEF-C57E53A78848}" type="slidenum">
              <a:rPr lang="en-US" altLang="zh-CN"/>
              <a:pPr>
                <a:defRPr/>
              </a:pPr>
              <a:t>‹#›</a:t>
            </a:fld>
            <a:endParaRPr lang="en-US" altLang="zh-CN"/>
          </a:p>
        </p:txBody>
      </p:sp>
    </p:spTree>
    <p:extLst>
      <p:ext uri="{BB962C8B-B14F-4D97-AF65-F5344CB8AC3E}">
        <p14:creationId xmlns:p14="http://schemas.microsoft.com/office/powerpoint/2010/main" val="33582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08B89D-8C7A-489D-9E2B-98599E8B2A18}" type="slidenum">
              <a:rPr lang="en-US" altLang="zh-CN"/>
              <a:pPr>
                <a:defRPr/>
              </a:pPr>
              <a:t>‹#›</a:t>
            </a:fld>
            <a:endParaRPr lang="en-US" altLang="zh-CN"/>
          </a:p>
        </p:txBody>
      </p:sp>
    </p:spTree>
    <p:extLst>
      <p:ext uri="{BB962C8B-B14F-4D97-AF65-F5344CB8AC3E}">
        <p14:creationId xmlns:p14="http://schemas.microsoft.com/office/powerpoint/2010/main" val="3434736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6E96AD-8CEB-4E84-8F8C-2BB32AE68BD7}" type="slidenum">
              <a:rPr lang="en-US" altLang="zh-CN"/>
              <a:pPr>
                <a:defRPr/>
              </a:pPr>
              <a:t>‹#›</a:t>
            </a:fld>
            <a:endParaRPr lang="en-US" altLang="zh-CN"/>
          </a:p>
        </p:txBody>
      </p:sp>
    </p:spTree>
    <p:extLst>
      <p:ext uri="{BB962C8B-B14F-4D97-AF65-F5344CB8AC3E}">
        <p14:creationId xmlns:p14="http://schemas.microsoft.com/office/powerpoint/2010/main" val="28514004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4FA8795-C94D-4500-92F8-EC69E64FEC42}" type="slidenum">
              <a:rPr lang="en-US" altLang="zh-CN"/>
              <a:pPr>
                <a:defRPr/>
              </a:pPr>
              <a:t>‹#›</a:t>
            </a:fld>
            <a:endParaRPr lang="en-US" altLang="zh-CN"/>
          </a:p>
        </p:txBody>
      </p:sp>
    </p:spTree>
    <p:extLst>
      <p:ext uri="{BB962C8B-B14F-4D97-AF65-F5344CB8AC3E}">
        <p14:creationId xmlns:p14="http://schemas.microsoft.com/office/powerpoint/2010/main" val="30395668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3462A52-CE05-47BB-8D77-87300F13A016}" type="slidenum">
              <a:rPr lang="en-US" altLang="zh-CN"/>
              <a:pPr>
                <a:defRPr/>
              </a:pPr>
              <a:t>‹#›</a:t>
            </a:fld>
            <a:endParaRPr lang="en-US" altLang="zh-CN"/>
          </a:p>
        </p:txBody>
      </p:sp>
    </p:spTree>
    <p:extLst>
      <p:ext uri="{BB962C8B-B14F-4D97-AF65-F5344CB8AC3E}">
        <p14:creationId xmlns:p14="http://schemas.microsoft.com/office/powerpoint/2010/main" val="24133356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9AE586D-1B11-48A5-8239-6ABDFB893235}" type="slidenum">
              <a:rPr lang="en-US" altLang="zh-CN"/>
              <a:pPr>
                <a:defRPr/>
              </a:pPr>
              <a:t>‹#›</a:t>
            </a:fld>
            <a:endParaRPr lang="en-US" altLang="zh-CN"/>
          </a:p>
        </p:txBody>
      </p:sp>
    </p:spTree>
    <p:extLst>
      <p:ext uri="{BB962C8B-B14F-4D97-AF65-F5344CB8AC3E}">
        <p14:creationId xmlns:p14="http://schemas.microsoft.com/office/powerpoint/2010/main" val="28015437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458D11-AF57-4AC3-A4B6-9BC808C4D7BA}" type="slidenum">
              <a:rPr lang="en-US" altLang="zh-CN"/>
              <a:pPr>
                <a:defRPr/>
              </a:pPr>
              <a:t>‹#›</a:t>
            </a:fld>
            <a:endParaRPr lang="en-US" altLang="zh-CN"/>
          </a:p>
        </p:txBody>
      </p:sp>
    </p:spTree>
    <p:extLst>
      <p:ext uri="{BB962C8B-B14F-4D97-AF65-F5344CB8AC3E}">
        <p14:creationId xmlns:p14="http://schemas.microsoft.com/office/powerpoint/2010/main" val="3141155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922EF0E-9FD1-4443-8221-7C91314AD91D}" type="slidenum">
              <a:rPr lang="en-US" altLang="zh-CN"/>
              <a:pPr>
                <a:defRPr/>
              </a:pPr>
              <a:t>‹#›</a:t>
            </a:fld>
            <a:endParaRPr lang="en-US" altLang="zh-CN"/>
          </a:p>
        </p:txBody>
      </p:sp>
    </p:spTree>
    <p:extLst>
      <p:ext uri="{BB962C8B-B14F-4D97-AF65-F5344CB8AC3E}">
        <p14:creationId xmlns:p14="http://schemas.microsoft.com/office/powerpoint/2010/main" val="38815149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1C8847-1638-44C3-8A49-FD01956E48D2}" type="slidenum">
              <a:rPr lang="en-US" altLang="zh-CN"/>
              <a:pPr>
                <a:defRPr/>
              </a:pPr>
              <a:t>‹#›</a:t>
            </a:fld>
            <a:endParaRPr lang="en-US" altLang="zh-CN"/>
          </a:p>
        </p:txBody>
      </p:sp>
    </p:spTree>
    <p:extLst>
      <p:ext uri="{BB962C8B-B14F-4D97-AF65-F5344CB8AC3E}">
        <p14:creationId xmlns:p14="http://schemas.microsoft.com/office/powerpoint/2010/main" val="3782242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5A6AC9-750C-4739-9172-F889706FF9F5}" type="slidenum">
              <a:rPr lang="en-US" altLang="zh-CN"/>
              <a:pPr>
                <a:defRPr/>
              </a:pPr>
              <a:t>‹#›</a:t>
            </a:fld>
            <a:endParaRPr lang="en-US" altLang="zh-CN"/>
          </a:p>
        </p:txBody>
      </p:sp>
    </p:spTree>
    <p:extLst>
      <p:ext uri="{BB962C8B-B14F-4D97-AF65-F5344CB8AC3E}">
        <p14:creationId xmlns:p14="http://schemas.microsoft.com/office/powerpoint/2010/main" val="27922513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36CF43-74AF-4A62-BE42-8C8DA266FB8B}" type="slidenum">
              <a:rPr lang="en-US" altLang="zh-CN"/>
              <a:pPr>
                <a:defRPr/>
              </a:pPr>
              <a:t>‹#›</a:t>
            </a:fld>
            <a:endParaRPr lang="en-US" altLang="zh-CN"/>
          </a:p>
        </p:txBody>
      </p:sp>
    </p:spTree>
    <p:extLst>
      <p:ext uri="{BB962C8B-B14F-4D97-AF65-F5344CB8AC3E}">
        <p14:creationId xmlns:p14="http://schemas.microsoft.com/office/powerpoint/2010/main" val="14397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543296E6-095D-452A-894E-D2F56D83266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34886014"/>
      </p:ext>
    </p:extLst>
  </p:cSld>
  <p:clrMapOvr>
    <a:masterClrMapping/>
  </p:clrMapOvr>
  <p:transition spd="med">
    <p:cover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71221ED3-AF28-4746-9450-6597BB16C93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71563205"/>
      </p:ext>
    </p:extLst>
  </p:cSld>
  <p:clrMapOvr>
    <a:masterClrMapping/>
  </p:clrMapOvr>
  <p:transition spd="med">
    <p:cover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EF709A13-2F64-4356-951D-C6E5BB43852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61969157"/>
      </p:ext>
    </p:extLst>
  </p:cSld>
  <p:clrMapOvr>
    <a:masterClrMapping/>
  </p:clrMapOvr>
  <p:transition spd="med">
    <p:cover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30B34686-E800-4522-81B3-01A55DCD281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34724428"/>
      </p:ext>
    </p:extLst>
  </p:cSld>
  <p:clrMapOvr>
    <a:masterClrMapping/>
  </p:clrMapOvr>
  <p:transition spd="med">
    <p:cover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49386541-71BF-45E0-9812-8E251153120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77140190"/>
      </p:ext>
    </p:extLst>
  </p:cSld>
  <p:clrMapOvr>
    <a:masterClrMapping/>
  </p:clrMapOvr>
  <p:transition spd="med">
    <p:cover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E60A2ECA-D421-4925-9E81-1F0DDFD447A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58288041"/>
      </p:ext>
    </p:extLst>
  </p:cSld>
  <p:clrMapOvr>
    <a:masterClrMapping/>
  </p:clrMapOvr>
  <p:transition spd="med">
    <p:cover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BA39258-491A-4315-BD06-4C1F0DC4C88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60537690"/>
      </p:ext>
    </p:extLst>
  </p:cSld>
  <p:clrMapOvr>
    <a:masterClrMapping/>
  </p:clrMapOvr>
  <p:transition spd="med">
    <p:cover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283C325F-E123-49BC-9F47-3E1AD4C84DA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57981362"/>
      </p:ext>
    </p:extLst>
  </p:cSld>
  <p:clrMapOvr>
    <a:masterClrMapping/>
  </p:clrMapOvr>
  <p:transition spd="med">
    <p:cover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DDAC0BFF-5336-4275-8E1D-B511DC24A3A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27186812"/>
      </p:ext>
    </p:extLst>
  </p:cSld>
  <p:clrMapOvr>
    <a:masterClrMapping/>
  </p:clrMapOvr>
  <p:transition spd="med">
    <p:cover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6940DE5-A6B0-4779-A2C6-BF44CDA1632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3507169"/>
      </p:ext>
    </p:extLst>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A00FC19-61C0-4542-8FAA-756C6E301E1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12362886"/>
      </p:ext>
    </p:extLst>
  </p:cSld>
  <p:clrMapOvr>
    <a:masterClrMapping/>
  </p:clrMapOvr>
  <p:transition spd="med">
    <p:cover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4B05650F-D113-47D9-8359-A5D3D8233AA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223234102"/>
      </p:ext>
    </p:extLst>
  </p:cSld>
  <p:clrMapOvr>
    <a:masterClrMapping/>
  </p:clrMapOvr>
  <p:transition spd="med">
    <p:cover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A5C7BFCE-37EC-43FE-AAF5-C5079D8EA83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31355672"/>
      </p:ext>
    </p:extLst>
  </p:cSld>
  <p:clrMapOvr>
    <a:masterClrMapping/>
  </p:clrMapOvr>
  <p:transition spd="med">
    <p:cover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59291554-F945-4FE5-87C1-FB585CB0506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33302376"/>
      </p:ext>
    </p:extLst>
  </p:cSld>
  <p:clrMapOvr>
    <a:masterClrMapping/>
  </p:clrMapOvr>
  <p:transition spd="med">
    <p:cover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43CD991A-9377-470E-938A-A545DFCB0E8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03605049"/>
      </p:ext>
    </p:extLst>
  </p:cSld>
  <p:clrMapOvr>
    <a:masterClrMapping/>
  </p:clrMapOvr>
  <p:transition spd="med">
    <p:cover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12A82652-8E0E-4432-8053-EAC24ABC205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98553345"/>
      </p:ext>
    </p:extLst>
  </p:cSld>
  <p:clrMapOvr>
    <a:masterClrMapping/>
  </p:clrMapOvr>
  <p:transition spd="med">
    <p:cover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5BE921BC-2E1A-4780-855A-1F428D39504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6111226"/>
      </p:ext>
    </p:extLst>
  </p:cSld>
  <p:clrMapOvr>
    <a:masterClrMapping/>
  </p:clrMapOvr>
  <p:transition spd="med">
    <p:cover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68906213-F0DE-442F-A887-DDE93E6F8DE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91483431"/>
      </p:ext>
    </p:extLst>
  </p:cSld>
  <p:clrMapOvr>
    <a:masterClrMapping/>
  </p:clrMapOvr>
  <p:transition spd="med">
    <p:cover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6DE26905-1118-46D8-9E51-2A22364227C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37635975"/>
      </p:ext>
    </p:extLst>
  </p:cSld>
  <p:clrMapOvr>
    <a:masterClrMapping/>
  </p:clrMapOvr>
  <p:transition spd="med">
    <p:cover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B7E52E4-C02A-445C-B9DE-6F7922E8D66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73172654"/>
      </p:ext>
    </p:extLst>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B26AE730-9976-449E-8A29-2B6A5E882C0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89529221"/>
      </p:ext>
    </p:extLst>
  </p:cSld>
  <p:clrMapOvr>
    <a:masterClrMapping/>
  </p:clrMapOvr>
  <p:transition spd="med">
    <p:cover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8C662E0-89BD-4FBA-A81B-4837A6DF169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08681901"/>
      </p:ext>
    </p:extLst>
  </p:cSld>
  <p:clrMapOvr>
    <a:masterClrMapping/>
  </p:clrMapOvr>
  <p:transition spd="med">
    <p:cover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C76D216C-D0A8-400E-A1AC-6D50D5F9924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21332150"/>
      </p:ext>
    </p:extLst>
  </p:cSld>
  <p:clrMapOvr>
    <a:masterClrMapping/>
  </p:clrMapOvr>
  <p:transition spd="med">
    <p:cover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4F48A30-EECE-445B-BCF6-9E874A75973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31219453"/>
      </p:ext>
    </p:extLst>
  </p:cSld>
  <p:clrMapOvr>
    <a:masterClrMapping/>
  </p:clrMapOvr>
  <p:transition spd="med">
    <p:cover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2F15A1-7ED8-4EDB-881E-5A3D59258AB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67261198"/>
      </p:ext>
    </p:extLst>
  </p:cSld>
  <p:clrMapOvr>
    <a:masterClrMapping/>
  </p:clrMapOvr>
  <p:transition spd="med">
    <p:cover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E62426D6-0D73-499F-86CD-489BF42A812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25508625"/>
      </p:ext>
    </p:extLst>
  </p:cSld>
  <p:clrMapOvr>
    <a:masterClrMapping/>
  </p:clrMapOvr>
  <p:transition spd="med">
    <p:cover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CB155E8-80A9-4D9E-ADF8-8289178B836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35125941"/>
      </p:ext>
    </p:extLst>
  </p:cSld>
  <p:clrMapOvr>
    <a:masterClrMapping/>
  </p:clrMapOvr>
  <p:transition spd="med">
    <p:cover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550BCE6D-5860-4A65-9C37-AE21D96F833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89750607"/>
      </p:ext>
    </p:extLst>
  </p:cSld>
  <p:clrMapOvr>
    <a:masterClrMapping/>
  </p:clrMapOvr>
  <p:transition spd="med">
    <p:cover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FCEAC9BC-D516-429D-BB50-5EEA2B391EF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74220817"/>
      </p:ext>
    </p:extLst>
  </p:cSld>
  <p:clrMapOvr>
    <a:masterClrMapping/>
  </p:clrMapOvr>
  <p:transition spd="med">
    <p:cover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EBFD1D5F-B86D-49AF-9D6D-CCAFB9E094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18533027"/>
      </p:ext>
    </p:extLst>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0A579E5C-BD5A-478F-9377-8FE6156C5AB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11040688"/>
      </p:ext>
    </p:extLst>
  </p:cSld>
  <p:clrMapOvr>
    <a:masterClrMapping/>
  </p:clrMapOvr>
  <p:transition spd="med">
    <p:cover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B2AF560E-5A5A-4AAC-9C50-A690FA8C13F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43207196"/>
      </p:ext>
    </p:extLst>
  </p:cSld>
  <p:clrMapOvr>
    <a:masterClrMapping/>
  </p:clrMapOvr>
  <p:transition spd="med">
    <p:cover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5BE921BC-2E1A-4780-855A-1F428D39504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95075305"/>
      </p:ext>
    </p:extLst>
  </p:cSld>
  <p:clrMapOvr>
    <a:masterClrMapping/>
  </p:clrMapOvr>
  <p:transition spd="med">
    <p:cover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68906213-F0DE-442F-A887-DDE93E6F8DE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81650296"/>
      </p:ext>
    </p:extLst>
  </p:cSld>
  <p:clrMapOvr>
    <a:masterClrMapping/>
  </p:clrMapOvr>
  <p:transition spd="med">
    <p:cover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6DE26905-1118-46D8-9E51-2A22364227C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56018232"/>
      </p:ext>
    </p:extLst>
  </p:cSld>
  <p:clrMapOvr>
    <a:masterClrMapping/>
  </p:clrMapOvr>
  <p:transition spd="med">
    <p:cover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B7E52E4-C02A-445C-B9DE-6F7922E8D66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81399754"/>
      </p:ext>
    </p:extLst>
  </p:cSld>
  <p:clrMapOvr>
    <a:masterClrMapping/>
  </p:clrMapOvr>
  <p:transition spd="med">
    <p:cover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B26AE730-9976-449E-8A29-2B6A5E882C0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36156098"/>
      </p:ext>
    </p:extLst>
  </p:cSld>
  <p:clrMapOvr>
    <a:masterClrMapping/>
  </p:clrMapOvr>
  <p:transition spd="med">
    <p:cover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8C662E0-89BD-4FBA-A81B-4837A6DF169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64607323"/>
      </p:ext>
    </p:extLst>
  </p:cSld>
  <p:clrMapOvr>
    <a:masterClrMapping/>
  </p:clrMapOvr>
  <p:transition spd="med">
    <p:cover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C76D216C-D0A8-400E-A1AC-6D50D5F9924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88597557"/>
      </p:ext>
    </p:extLst>
  </p:cSld>
  <p:clrMapOvr>
    <a:masterClrMapping/>
  </p:clrMapOvr>
  <p:transition spd="med">
    <p:cover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4F48A30-EECE-445B-BCF6-9E874A75973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89642779"/>
      </p:ext>
    </p:extLst>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theme" Target="../theme/theme1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7.xml"/><Relationship Id="rId3" Type="http://schemas.openxmlformats.org/officeDocument/2006/relationships/slideLayout" Target="../slideLayouts/slideLayout142.xml"/><Relationship Id="rId7" Type="http://schemas.openxmlformats.org/officeDocument/2006/relationships/slideLayout" Target="../slideLayouts/slideLayout146.xml"/><Relationship Id="rId12" Type="http://schemas.openxmlformats.org/officeDocument/2006/relationships/theme" Target="../theme/theme11.xml"/><Relationship Id="rId2" Type="http://schemas.openxmlformats.org/officeDocument/2006/relationships/slideLayout" Target="../slideLayouts/slideLayout141.xml"/><Relationship Id="rId1" Type="http://schemas.openxmlformats.org/officeDocument/2006/relationships/slideLayout" Target="../slideLayouts/slideLayout140.xml"/><Relationship Id="rId6" Type="http://schemas.openxmlformats.org/officeDocument/2006/relationships/slideLayout" Target="../slideLayouts/slideLayout145.xml"/><Relationship Id="rId11" Type="http://schemas.openxmlformats.org/officeDocument/2006/relationships/slideLayout" Target="../slideLayouts/slideLayout150.xml"/><Relationship Id="rId5" Type="http://schemas.openxmlformats.org/officeDocument/2006/relationships/slideLayout" Target="../slideLayouts/slideLayout144.xml"/><Relationship Id="rId10" Type="http://schemas.openxmlformats.org/officeDocument/2006/relationships/slideLayout" Target="../slideLayouts/slideLayout149.xml"/><Relationship Id="rId4" Type="http://schemas.openxmlformats.org/officeDocument/2006/relationships/slideLayout" Target="../slideLayouts/slideLayout143.xml"/><Relationship Id="rId9" Type="http://schemas.openxmlformats.org/officeDocument/2006/relationships/slideLayout" Target="../slideLayouts/slideLayout14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8.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heme" Target="../theme/theme12.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9.xml"/><Relationship Id="rId3" Type="http://schemas.openxmlformats.org/officeDocument/2006/relationships/slideLayout" Target="../slideLayouts/slideLayout164.xml"/><Relationship Id="rId7" Type="http://schemas.openxmlformats.org/officeDocument/2006/relationships/slideLayout" Target="../slideLayouts/slideLayout168.xml"/><Relationship Id="rId12" Type="http://schemas.openxmlformats.org/officeDocument/2006/relationships/theme" Target="../theme/theme13.xml"/><Relationship Id="rId2" Type="http://schemas.openxmlformats.org/officeDocument/2006/relationships/slideLayout" Target="../slideLayouts/slideLayout163.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1" Type="http://schemas.openxmlformats.org/officeDocument/2006/relationships/slideLayout" Target="../slideLayouts/slideLayout172.xml"/><Relationship Id="rId5" Type="http://schemas.openxmlformats.org/officeDocument/2006/relationships/slideLayout" Target="../slideLayouts/slideLayout166.xml"/><Relationship Id="rId10" Type="http://schemas.openxmlformats.org/officeDocument/2006/relationships/slideLayout" Target="../slideLayouts/slideLayout171.xml"/><Relationship Id="rId4" Type="http://schemas.openxmlformats.org/officeDocument/2006/relationships/slideLayout" Target="../slideLayouts/slideLayout165.xml"/><Relationship Id="rId9" Type="http://schemas.openxmlformats.org/officeDocument/2006/relationships/slideLayout" Target="../slideLayouts/slideLayout17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2.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heme" Target="../theme/theme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theme" Target="../theme/theme7.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theme" Target="../theme/theme8.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slideLayout" Target="../slideLayouts/slideLayout12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17" Type="http://schemas.openxmlformats.org/officeDocument/2006/relationships/theme" Target="../theme/theme9.xml"/><Relationship Id="rId2" Type="http://schemas.openxmlformats.org/officeDocument/2006/relationships/slideLayout" Target="../slideLayouts/slideLayout109.xml"/><Relationship Id="rId16" Type="http://schemas.openxmlformats.org/officeDocument/2006/relationships/slideLayout" Target="../slideLayouts/slideLayout123.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5" Type="http://schemas.openxmlformats.org/officeDocument/2006/relationships/slideLayout" Target="../slideLayouts/slideLayout12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 Id="rId14" Type="http://schemas.openxmlformats.org/officeDocument/2006/relationships/slideLayout" Target="../slideLayouts/slideLayout1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2019/9/26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5F0D3E89-67AC-432A-8362-18BE617C7DA9}"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3246999733"/>
      </p:ext>
    </p:extLst>
  </p:cSld>
  <p:clrMap bg1="dk2" tx1="lt1" bg2="dk1" tx2="lt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 id="2147484077" r:id="rId14"/>
    <p:sldLayoutId id="2147484078" r:id="rId15"/>
    <p:sldLayoutId id="2147484079" r:id="rId16"/>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6E28B522-1567-460E-AB72-D94048C9998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970133155"/>
      </p:ext>
    </p:extLst>
  </p:cSld>
  <p:clrMap bg1="dk2" tx1="lt1" bg2="dk1"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6E28B522-1567-460E-AB72-D94048C9998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477673575"/>
      </p:ext>
    </p:extLst>
  </p:cSld>
  <p:clrMap bg1="dk2" tx1="lt1" bg2="dk1" tx2="lt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6E28B522-1567-460E-AB72-D94048C9998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3411518368"/>
      </p:ext>
    </p:extLst>
  </p:cSld>
  <p:clrMap bg1="dk2" tx1="lt1" bg2="dk1"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42990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864402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8217630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578"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0"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1"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2"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3"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4"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5"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6"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24587" name="Group 17"/>
          <p:cNvGrpSpPr>
            <a:grpSpLocks/>
          </p:cNvGrpSpPr>
          <p:nvPr/>
        </p:nvGrpSpPr>
        <p:grpSpPr bwMode="auto">
          <a:xfrm flipH="1">
            <a:off x="8135938" y="-63500"/>
            <a:ext cx="1079500" cy="7053263"/>
            <a:chOff x="-23" y="-40"/>
            <a:chExt cx="567" cy="4443"/>
          </a:xfrm>
        </p:grpSpPr>
        <p:sp>
          <p:nvSpPr>
            <p:cNvPr id="24595" name="Freeform 18"/>
            <p:cNvSpPr>
              <a:spLocks/>
            </p:cNvSpPr>
            <p:nvPr/>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6" name="Freeform 19"/>
            <p:cNvSpPr>
              <a:spLocks/>
            </p:cNvSpPr>
            <p:nvPr/>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7" name="Freeform 20"/>
            <p:cNvSpPr>
              <a:spLocks/>
            </p:cNvSpPr>
            <p:nvPr/>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8"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9"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24588"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9"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0"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591"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宋体" pitchFamily="2" charset="-122"/>
              </a:defRPr>
            </a:lvl1pPr>
          </a:lstStyle>
          <a:p>
            <a:pPr fontAlgn="base">
              <a:spcBef>
                <a:spcPct val="0"/>
              </a:spcBef>
              <a:spcAft>
                <a:spcPct val="0"/>
              </a:spcAft>
              <a:defRPr/>
            </a:pPr>
            <a:fld id="{107FF17B-FF40-4226-B22C-8A9131D5F13C}"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667774093"/>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7896BAF7-2FB0-47C3-B804-B6C58DEE9094}"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844191705"/>
      </p:ext>
    </p:extLst>
  </p:cSld>
  <p:clrMap bg1="dk2" tx1="lt1" bg2="dk1"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5F0D3E89-67AC-432A-8362-18BE617C7DA9}"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647095329"/>
      </p:ext>
    </p:extLst>
  </p:cSld>
  <p:clrMap bg1="dk2" tx1="lt1" bg2="dk1" tx2="lt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5F0D3E89-67AC-432A-8362-18BE617C7DA9}"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901307189"/>
      </p:ext>
    </p:extLst>
  </p:cSld>
  <p:clrMap bg1="dk2" tx1="lt1" bg2="dk1" tx2="lt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 id="2147484045" r:id="rId16"/>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5F0D3E89-67AC-432A-8362-18BE617C7DA9}"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3785136646"/>
      </p:ext>
    </p:extLst>
  </p:cSld>
  <p:clrMap bg1="dk2" tx1="lt1" bg2="dk1" tx2="lt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 id="2147484058" r:id="rId12"/>
    <p:sldLayoutId id="2147484059" r:id="rId13"/>
    <p:sldLayoutId id="2147484060" r:id="rId14"/>
    <p:sldLayoutId id="2147484061" r:id="rId15"/>
    <p:sldLayoutId id="2147484062" r:id="rId16"/>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7.xml"/><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7.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7.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7.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7.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7.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7.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61.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7.jpe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6.jpe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16.emf"/><Relationship Id="rId2" Type="http://schemas.openxmlformats.org/officeDocument/2006/relationships/slideLayout" Target="../slideLayouts/slideLayout14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5.emf"/><Relationship Id="rId4"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57.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oleObject" Target="../embeddings/oleObject4.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68.xml"/><Relationship Id="rId1" Type="http://schemas.openxmlformats.org/officeDocument/2006/relationships/vmlDrawing" Target="../drawings/vmlDrawing5.vml"/><Relationship Id="rId5" Type="http://schemas.openxmlformats.org/officeDocument/2006/relationships/image" Target="../media/image18.emf"/><Relationship Id="rId4" Type="http://schemas.openxmlformats.org/officeDocument/2006/relationships/oleObject" Target="../embeddings/oleObject5.bin"/></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13.xml"/><Relationship Id="rId5" Type="http://schemas.openxmlformats.org/officeDocument/2006/relationships/image" Target="../media/image19.jpeg"/><Relationship Id="rId4" Type="http://schemas.openxmlformats.org/officeDocument/2006/relationships/image" Target="../media/image6.jpe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20.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7.jpe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21.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7.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8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2" name="Group 22"/>
          <p:cNvGrpSpPr>
            <a:grpSpLocks/>
          </p:cNvGrpSpPr>
          <p:nvPr/>
        </p:nvGrpSpPr>
        <p:grpSpPr bwMode="auto">
          <a:xfrm>
            <a:off x="827089" y="981076"/>
            <a:ext cx="7524751" cy="5076826"/>
            <a:chOff x="521" y="618"/>
            <a:chExt cx="4740" cy="3198"/>
          </a:xfrm>
        </p:grpSpPr>
        <p:sp>
          <p:nvSpPr>
            <p:cNvPr id="148485" name="AutoShape 15"/>
            <p:cNvSpPr>
              <a:spLocks noChangeArrowheads="1"/>
            </p:cNvSpPr>
            <p:nvPr/>
          </p:nvSpPr>
          <p:spPr bwMode="auto">
            <a:xfrm>
              <a:off x="884" y="917"/>
              <a:ext cx="4173" cy="2041"/>
            </a:xfrm>
            <a:prstGeom prst="roundRect">
              <a:avLst>
                <a:gd name="adj" fmla="val 36616"/>
              </a:avLst>
            </a:prstGeom>
            <a:solidFill>
              <a:schemeClr val="bg1"/>
            </a:solidFill>
            <a:ln w="38100" cmpd="dbl">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8486" name="Picture 14"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618"/>
              <a:ext cx="1745" cy="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7" name="Rectangle 16"/>
            <p:cNvSpPr>
              <a:spLocks noChangeArrowheads="1"/>
            </p:cNvSpPr>
            <p:nvPr/>
          </p:nvSpPr>
          <p:spPr bwMode="auto">
            <a:xfrm>
              <a:off x="884" y="1643"/>
              <a:ext cx="4377" cy="2173"/>
            </a:xfrm>
            <a:prstGeom prst="rect">
              <a:avLst/>
            </a:prstGeom>
            <a:gradFill rotWithShape="1">
              <a:gsLst>
                <a:gs pos="0">
                  <a:srgbClr val="FFFFFF"/>
                </a:gs>
                <a:gs pos="100000">
                  <a:srgbClr val="EAEAEA"/>
                </a:gs>
              </a:gsLst>
              <a:lin ang="2700000" scaled="1"/>
            </a:gradFill>
            <a:ln w="38100" cmpd="dbl">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grpSp>
      <p:sp>
        <p:nvSpPr>
          <p:cNvPr id="5124" name="Rectangle 18"/>
          <p:cNvSpPr>
            <a:spLocks noChangeArrowheads="1"/>
          </p:cNvSpPr>
          <p:nvPr/>
        </p:nvSpPr>
        <p:spPr bwMode="auto">
          <a:xfrm>
            <a:off x="1712913" y="1795463"/>
            <a:ext cx="631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defRPr/>
            </a:pPr>
            <a:r>
              <a:rPr lang="zh-CN" altLang="en-US" sz="3200" b="1" kern="0" dirty="0" smtClean="0">
                <a:solidFill>
                  <a:srgbClr val="CC00CC"/>
                </a:solidFill>
                <a:latin typeface="楷体_GB2312" pitchFamily="49" charset="-122"/>
                <a:ea typeface="楷体_GB2312" pitchFamily="49" charset="-122"/>
              </a:rPr>
              <a:t>第二章  太阳辐射对农业的影响</a:t>
            </a:r>
            <a:endParaRPr lang="en-US" altLang="zh-CN" sz="3200" b="1" dirty="0">
              <a:solidFill>
                <a:srgbClr val="458361"/>
              </a:solidFill>
            </a:endParaRPr>
          </a:p>
        </p:txBody>
      </p:sp>
      <p:sp>
        <p:nvSpPr>
          <p:cNvPr id="5125" name="Rectangle 20"/>
          <p:cNvSpPr>
            <a:spLocks noChangeArrowheads="1"/>
          </p:cNvSpPr>
          <p:nvPr/>
        </p:nvSpPr>
        <p:spPr bwMode="auto">
          <a:xfrm>
            <a:off x="1712913" y="2622550"/>
            <a:ext cx="6265862"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50000"/>
              </a:lnSpc>
              <a:spcBef>
                <a:spcPct val="0"/>
              </a:spcBef>
              <a:spcAft>
                <a:spcPct val="0"/>
              </a:spcAft>
              <a:buClr>
                <a:srgbClr val="000000"/>
              </a:buClr>
              <a:defRPr/>
            </a:pPr>
            <a:r>
              <a:rPr lang="zh-CN" altLang="en-US" sz="2000" b="1" kern="0" dirty="0">
                <a:solidFill>
                  <a:srgbClr val="CC00FF"/>
                </a:solidFill>
                <a:latin typeface="楷体_GB2312" pitchFamily="49" charset="-122"/>
                <a:ea typeface="楷体_GB2312" pitchFamily="49" charset="-122"/>
              </a:rPr>
              <a:t>本章重点与</a:t>
            </a:r>
            <a:r>
              <a:rPr lang="zh-CN" altLang="en-US" sz="2000" b="1" kern="0" dirty="0" smtClean="0">
                <a:solidFill>
                  <a:srgbClr val="CC00FF"/>
                </a:solidFill>
                <a:latin typeface="楷体_GB2312" pitchFamily="49" charset="-122"/>
                <a:ea typeface="楷体_GB2312" pitchFamily="49" charset="-122"/>
              </a:rPr>
              <a:t>难点</a:t>
            </a:r>
            <a:endParaRPr lang="en-US" altLang="zh-CN" sz="2000" b="1" kern="0" dirty="0" smtClean="0">
              <a:solidFill>
                <a:srgbClr val="CC00FF"/>
              </a:solidFill>
              <a:latin typeface="楷体_GB2312" pitchFamily="49" charset="-122"/>
              <a:ea typeface="楷体_GB2312" pitchFamily="49" charset="-122"/>
            </a:endParaRPr>
          </a:p>
          <a:p>
            <a:pPr fontAlgn="base">
              <a:lnSpc>
                <a:spcPct val="150000"/>
              </a:lnSpc>
              <a:spcBef>
                <a:spcPct val="0"/>
              </a:spcBef>
              <a:spcAft>
                <a:spcPct val="0"/>
              </a:spcAft>
              <a:buClr>
                <a:srgbClr val="000000"/>
              </a:buClr>
              <a:defRPr/>
            </a:pPr>
            <a:r>
              <a:rPr lang="zh-CN" altLang="en-US" sz="1600" b="1" kern="0" dirty="0">
                <a:latin typeface="楷体_GB2312" pitchFamily="49" charset="-122"/>
                <a:ea typeface="楷体_GB2312" pitchFamily="49" charset="-122"/>
              </a:rPr>
              <a:t>光的生物学意义、作物的光学</a:t>
            </a:r>
            <a:r>
              <a:rPr lang="zh-CN" altLang="en-US" sz="1600" b="1" kern="0" dirty="0" smtClean="0">
                <a:latin typeface="楷体_GB2312" pitchFamily="49" charset="-122"/>
                <a:ea typeface="楷体_GB2312" pitchFamily="49" charset="-122"/>
              </a:rPr>
              <a:t>特性、光合有效辐射</a:t>
            </a:r>
            <a:r>
              <a:rPr lang="zh-CN" altLang="en-US" sz="1600" b="1" kern="0" dirty="0">
                <a:latin typeface="楷体_GB2312" pitchFamily="49" charset="-122"/>
                <a:ea typeface="楷体_GB2312" pitchFamily="49" charset="-122"/>
              </a:rPr>
              <a:t>、光周期现象、感光性、</a:t>
            </a:r>
            <a:r>
              <a:rPr lang="zh-CN" altLang="en-US" sz="1600" b="1" kern="0" dirty="0" smtClean="0">
                <a:latin typeface="楷体_GB2312" pitchFamily="49" charset="-122"/>
                <a:ea typeface="楷体_GB2312" pitchFamily="49" charset="-122"/>
              </a:rPr>
              <a:t>光饱和点</a:t>
            </a:r>
            <a:r>
              <a:rPr lang="zh-CN" altLang="en-US" sz="1600" b="1" kern="0" dirty="0">
                <a:latin typeface="楷体_GB2312" pitchFamily="49" charset="-122"/>
                <a:ea typeface="楷体_GB2312" pitchFamily="49" charset="-122"/>
              </a:rPr>
              <a:t>与光补偿点、光能利用率等基本概念。</a:t>
            </a:r>
          </a:p>
          <a:p>
            <a:pPr fontAlgn="base">
              <a:lnSpc>
                <a:spcPct val="150000"/>
              </a:lnSpc>
              <a:spcBef>
                <a:spcPct val="0"/>
              </a:spcBef>
              <a:spcAft>
                <a:spcPct val="0"/>
              </a:spcAft>
              <a:buClr>
                <a:srgbClr val="000000"/>
              </a:buClr>
              <a:defRPr/>
            </a:pPr>
            <a:r>
              <a:rPr lang="zh-CN" altLang="en-US" sz="1600" b="1" kern="0" dirty="0">
                <a:latin typeface="楷体_GB2312" pitchFamily="49" charset="-122"/>
                <a:ea typeface="楷体_GB2312" pitchFamily="49" charset="-122"/>
              </a:rPr>
              <a:t>  </a:t>
            </a:r>
            <a:r>
              <a:rPr lang="zh-CN" altLang="en-US" sz="1600" b="1" kern="0" dirty="0" smtClean="0">
                <a:latin typeface="楷体_GB2312" pitchFamily="49" charset="-122"/>
                <a:ea typeface="楷体_GB2312" pitchFamily="49" charset="-122"/>
              </a:rPr>
              <a:t>  光周期</a:t>
            </a:r>
            <a:r>
              <a:rPr lang="zh-CN" altLang="en-US" sz="1600" b="1" kern="0" dirty="0">
                <a:latin typeface="楷体_GB2312" pitchFamily="49" charset="-122"/>
                <a:ea typeface="楷体_GB2312" pitchFamily="49" charset="-122"/>
              </a:rPr>
              <a:t>学说在农业生产中的应用，光</a:t>
            </a:r>
            <a:r>
              <a:rPr lang="en-US" altLang="zh-CN" sz="1600" b="1" kern="0" dirty="0">
                <a:latin typeface="楷体_GB2312" pitchFamily="49" charset="-122"/>
                <a:ea typeface="楷体_GB2312" pitchFamily="49" charset="-122"/>
              </a:rPr>
              <a:t>―</a:t>
            </a:r>
            <a:r>
              <a:rPr lang="zh-CN" altLang="en-US" sz="1600" b="1" kern="0" dirty="0" smtClean="0">
                <a:latin typeface="楷体_GB2312" pitchFamily="49" charset="-122"/>
                <a:ea typeface="楷体_GB2312" pitchFamily="49" charset="-122"/>
              </a:rPr>
              <a:t>光合作用</a:t>
            </a:r>
            <a:r>
              <a:rPr lang="zh-CN" altLang="en-US" sz="1600" b="1" kern="0" dirty="0">
                <a:latin typeface="楷体_GB2312" pitchFamily="49" charset="-122"/>
                <a:ea typeface="楷体_GB2312" pitchFamily="49" charset="-122"/>
              </a:rPr>
              <a:t>关系理论分析，光能利用状况及提高途径分析。</a:t>
            </a:r>
          </a:p>
        </p:txBody>
      </p:sp>
      <p:pic>
        <p:nvPicPr>
          <p:cNvPr id="8" name="Picture 2" descr="C:\Documents and Settings\Administrator\桌面\u=3608880292,3557437622&amp;fm=23&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700" y="5098670"/>
            <a:ext cx="1410545" cy="93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68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58908" y="1909763"/>
            <a:ext cx="64087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第一节  植物的光学特性</a:t>
            </a:r>
          </a:p>
          <a:p>
            <a:pPr>
              <a:lnSpc>
                <a:spcPct val="150000"/>
              </a:lnSpc>
            </a:pPr>
            <a:r>
              <a:rPr lang="zh-CN" altLang="en-US" b="1" dirty="0" smtClean="0">
                <a:solidFill>
                  <a:srgbClr val="CC00FF"/>
                </a:solidFill>
                <a:latin typeface="华文楷体" pitchFamily="2" charset="-122"/>
                <a:ea typeface="华文楷体" pitchFamily="2" charset="-122"/>
              </a:rPr>
              <a:t>二、作物的群体结构</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 </a:t>
            </a:r>
            <a:r>
              <a:rPr lang="zh-CN" altLang="en-US" sz="1600" b="1" dirty="0">
                <a:solidFill>
                  <a:srgbClr val="CC00FF"/>
                </a:solidFill>
                <a:latin typeface="华文楷体" pitchFamily="2" charset="-122"/>
                <a:ea typeface="华文楷体" pitchFamily="2" charset="-122"/>
              </a:rPr>
              <a:t>作物</a:t>
            </a:r>
            <a:r>
              <a:rPr lang="zh-CN" altLang="en-US" sz="1600" b="1" dirty="0" smtClean="0">
                <a:solidFill>
                  <a:srgbClr val="CC00FF"/>
                </a:solidFill>
                <a:latin typeface="华文楷体" pitchFamily="2" charset="-122"/>
                <a:ea typeface="华文楷体" pitchFamily="2" charset="-122"/>
              </a:rPr>
              <a:t>群体结构形状对农田生态环境的影响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）生理性结构形状对农田生态环境的影响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株高：群体植株高度是作物生长发育和群体结构的重要表征量之一，它由作物品种及遗传特性决定，同时也受农田环境因素如水热状况，土壤状况等因素的影响。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植株高度的</a:t>
            </a:r>
            <a:r>
              <a:rPr lang="zh-CN" altLang="en-US" sz="1600" b="1" dirty="0" smtClean="0">
                <a:solidFill>
                  <a:srgbClr val="000000"/>
                </a:solidFill>
                <a:latin typeface="华文楷体" pitchFamily="2" charset="-122"/>
                <a:ea typeface="华文楷体" pitchFamily="2" charset="-122"/>
              </a:rPr>
              <a:t>大小直接影响到作物的受光态势、光合作用及群体风场的变化。在作物群体的不同高度，叶片接受到的光质也不同。</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作物植株高度可以影响群体内风速的分布和茎叶的振动频率 </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804"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574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58908" y="1909763"/>
            <a:ext cx="6408737" cy="318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第一节  植物的光学特性</a:t>
            </a:r>
          </a:p>
          <a:p>
            <a:pPr>
              <a:lnSpc>
                <a:spcPct val="150000"/>
              </a:lnSpc>
            </a:pPr>
            <a:r>
              <a:rPr lang="zh-CN" altLang="en-US" b="1" dirty="0" smtClean="0">
                <a:solidFill>
                  <a:srgbClr val="CC00FF"/>
                </a:solidFill>
                <a:latin typeface="华文楷体" pitchFamily="2" charset="-122"/>
                <a:ea typeface="华文楷体" pitchFamily="2" charset="-122"/>
              </a:rPr>
              <a:t>二、作物的群体结构</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 </a:t>
            </a:r>
            <a:r>
              <a:rPr lang="zh-CN" altLang="en-US" sz="1600" b="1" dirty="0">
                <a:solidFill>
                  <a:srgbClr val="CC00FF"/>
                </a:solidFill>
                <a:latin typeface="华文楷体" pitchFamily="2" charset="-122"/>
                <a:ea typeface="华文楷体" pitchFamily="2" charset="-122"/>
              </a:rPr>
              <a:t>作物</a:t>
            </a:r>
            <a:r>
              <a:rPr lang="zh-CN" altLang="en-US" sz="1600" b="1" dirty="0" smtClean="0">
                <a:solidFill>
                  <a:srgbClr val="CC00FF"/>
                </a:solidFill>
                <a:latin typeface="华文楷体" pitchFamily="2" charset="-122"/>
                <a:ea typeface="华文楷体" pitchFamily="2" charset="-122"/>
              </a:rPr>
              <a:t>群体结构形状对农田生态环境的影响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）生理性结构形状对农田生态环境的影响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株高：保持适宜的植株高度、风速与闪光频率对作物群体的光合作用有着重要作用。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作物群体的整体高度对群体的稳定性和作物养分物质流动过程也有重要影响。</a:t>
            </a: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804"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254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58908" y="1909763"/>
            <a:ext cx="64087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第一节  植物的光学特性</a:t>
            </a:r>
          </a:p>
          <a:p>
            <a:pPr>
              <a:lnSpc>
                <a:spcPct val="150000"/>
              </a:lnSpc>
            </a:pPr>
            <a:r>
              <a:rPr lang="zh-CN" altLang="en-US" b="1" dirty="0" smtClean="0">
                <a:solidFill>
                  <a:srgbClr val="CC00FF"/>
                </a:solidFill>
                <a:latin typeface="华文楷体" pitchFamily="2" charset="-122"/>
                <a:ea typeface="华文楷体" pitchFamily="2" charset="-122"/>
              </a:rPr>
              <a:t>二、作物的群体结构</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 </a:t>
            </a:r>
            <a:r>
              <a:rPr lang="zh-CN" altLang="en-US" sz="1600" b="1" dirty="0">
                <a:solidFill>
                  <a:srgbClr val="CC00FF"/>
                </a:solidFill>
                <a:latin typeface="华文楷体" pitchFamily="2" charset="-122"/>
                <a:ea typeface="华文楷体" pitchFamily="2" charset="-122"/>
              </a:rPr>
              <a:t>作物</a:t>
            </a:r>
            <a:r>
              <a:rPr lang="zh-CN" altLang="en-US" sz="1600" b="1" dirty="0" smtClean="0">
                <a:solidFill>
                  <a:srgbClr val="CC00FF"/>
                </a:solidFill>
                <a:latin typeface="华文楷体" pitchFamily="2" charset="-122"/>
                <a:ea typeface="华文楷体" pitchFamily="2" charset="-122"/>
              </a:rPr>
              <a:t>群体结构形状对农田生态环境的影响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）生理性结构形状对农田生态环境的影响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茎秆：茎秆作为植物结构的重要骨架，其表面积和叶面积一样被看成是群体结构的一个重要参数。</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叶面积：叶片是植物进行光合作用的主要场所，叶子面积的大小在某种程度上将决定光合作用的多少，叶面积指数是群体结构的一个重要参数。</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最适</a:t>
            </a:r>
            <a:r>
              <a:rPr lang="zh-CN" altLang="en-US" sz="1600" b="1" dirty="0" smtClean="0">
                <a:solidFill>
                  <a:srgbClr val="000000"/>
                </a:solidFill>
                <a:latin typeface="华文楷体" pitchFamily="2" charset="-122"/>
                <a:ea typeface="华文楷体" pitchFamily="2" charset="-122"/>
              </a:rPr>
              <a:t>叶面积：当群体最下层叶片恰好处于光补偿点的叶面积</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指数时，该群体的物质生产便达到最大值。</a:t>
            </a: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804"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815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58908" y="1909763"/>
            <a:ext cx="6408737" cy="318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第一节  植物的光学特性</a:t>
            </a:r>
          </a:p>
          <a:p>
            <a:pPr>
              <a:lnSpc>
                <a:spcPct val="150000"/>
              </a:lnSpc>
            </a:pPr>
            <a:r>
              <a:rPr lang="zh-CN" altLang="en-US" b="1" dirty="0" smtClean="0">
                <a:solidFill>
                  <a:srgbClr val="CC00FF"/>
                </a:solidFill>
                <a:latin typeface="华文楷体" pitchFamily="2" charset="-122"/>
                <a:ea typeface="华文楷体" pitchFamily="2" charset="-122"/>
              </a:rPr>
              <a:t>二、作物的群体结构</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 </a:t>
            </a:r>
            <a:r>
              <a:rPr lang="zh-CN" altLang="en-US" sz="1600" b="1" dirty="0">
                <a:solidFill>
                  <a:srgbClr val="CC00FF"/>
                </a:solidFill>
                <a:latin typeface="华文楷体" pitchFamily="2" charset="-122"/>
                <a:ea typeface="华文楷体" pitchFamily="2" charset="-122"/>
              </a:rPr>
              <a:t>作物</a:t>
            </a:r>
            <a:r>
              <a:rPr lang="zh-CN" altLang="en-US" sz="1600" b="1" dirty="0" smtClean="0">
                <a:solidFill>
                  <a:srgbClr val="CC00FF"/>
                </a:solidFill>
                <a:latin typeface="华文楷体" pitchFamily="2" charset="-122"/>
                <a:ea typeface="华文楷体" pitchFamily="2" charset="-122"/>
              </a:rPr>
              <a:t>群体结构形状对农田生态环境的影响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）生理性结构形状对农田生态环境的影响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叶倾角和方位角：他们的大小和分布是群体结构的一个重要组成部分，它可以影响作物的受光状态，以及反射率和透射率等重要的光合作用参数。</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叶片倾斜角大小对叶片腹背两面的受光状况有较大影响</a:t>
            </a: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804"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648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58908" y="1909763"/>
            <a:ext cx="64087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第一节  植物的光学特性</a:t>
            </a:r>
          </a:p>
          <a:p>
            <a:pPr>
              <a:lnSpc>
                <a:spcPct val="150000"/>
              </a:lnSpc>
            </a:pPr>
            <a:r>
              <a:rPr lang="zh-CN" altLang="en-US" b="1" dirty="0" smtClean="0">
                <a:solidFill>
                  <a:srgbClr val="CC00FF"/>
                </a:solidFill>
                <a:latin typeface="华文楷体" pitchFamily="2" charset="-122"/>
                <a:ea typeface="华文楷体" pitchFamily="2" charset="-122"/>
              </a:rPr>
              <a:t>二、作物的群体结构</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 </a:t>
            </a:r>
            <a:r>
              <a:rPr lang="zh-CN" altLang="en-US" sz="1600" b="1" dirty="0">
                <a:solidFill>
                  <a:srgbClr val="CC00FF"/>
                </a:solidFill>
                <a:latin typeface="华文楷体" pitchFamily="2" charset="-122"/>
                <a:ea typeface="华文楷体" pitchFamily="2" charset="-122"/>
              </a:rPr>
              <a:t>作物</a:t>
            </a:r>
            <a:r>
              <a:rPr lang="zh-CN" altLang="en-US" sz="1600" b="1" dirty="0" smtClean="0">
                <a:solidFill>
                  <a:srgbClr val="CC00FF"/>
                </a:solidFill>
                <a:latin typeface="华文楷体" pitchFamily="2" charset="-122"/>
                <a:ea typeface="华文楷体" pitchFamily="2" charset="-122"/>
              </a:rPr>
              <a:t>群体结构形状对农田生态环境的影响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）作物器官的空间结构对农田环境的影响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作物群体结构也包括作物器官的空间配置结构，即作物器官总面积及其在垂直空间内的分布性质。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作物器官面积最大层次的配置高度和该面积的数值会明显影响群体中小气候的基本特征，因为正是在这个“活动”层里发生着最强烈的辐射吸收、湍流交换的消减以及气象要素剖面的变化。该层对群体中生态要素的再分配和调控起着十分重要的作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804"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4920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植物</a:t>
            </a:r>
            <a:r>
              <a:rPr lang="zh-CN" altLang="en-US" sz="2000" b="1" dirty="0">
                <a:solidFill>
                  <a:srgbClr val="CC00FF"/>
                </a:solidFill>
                <a:latin typeface="华文楷体" pitchFamily="2" charset="-122"/>
                <a:ea typeface="华文楷体" pitchFamily="2" charset="-122"/>
              </a:rPr>
              <a:t>的光学特性</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二、作物的群体结构</a:t>
            </a:r>
          </a:p>
          <a:p>
            <a:pPr>
              <a:lnSpc>
                <a:spcPct val="150000"/>
              </a:lnSpc>
            </a:pPr>
            <a:r>
              <a:rPr lang="zh-CN" altLang="en-US" sz="1600" b="1" dirty="0" smtClean="0">
                <a:solidFill>
                  <a:srgbClr val="CC00FF"/>
                </a:solidFill>
                <a:latin typeface="华文楷体" pitchFamily="2" charset="-122"/>
                <a:ea typeface="华文楷体" pitchFamily="2" charset="-122"/>
              </a:rPr>
              <a:t>  </a:t>
            </a:r>
            <a:r>
              <a:rPr lang="en-US" altLang="zh-CN" sz="1600" b="1" dirty="0" smtClean="0">
                <a:solidFill>
                  <a:srgbClr val="CC00FF"/>
                </a:solidFill>
                <a:latin typeface="华文楷体" pitchFamily="2" charset="-122"/>
                <a:ea typeface="华文楷体" pitchFamily="2" charset="-122"/>
              </a:rPr>
              <a:t>3.</a:t>
            </a:r>
            <a:r>
              <a:rPr lang="zh-CN" altLang="en-US" sz="1600" b="1" dirty="0" smtClean="0">
                <a:solidFill>
                  <a:srgbClr val="CC00FF"/>
                </a:solidFill>
                <a:latin typeface="华文楷体" pitchFamily="2" charset="-122"/>
                <a:ea typeface="华文楷体" pitchFamily="2" charset="-122"/>
              </a:rPr>
              <a:t>理想作物群体结构的构建标准与途径</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理想</a:t>
            </a:r>
            <a:r>
              <a:rPr lang="zh-CN" altLang="en-US" sz="1600" b="1" dirty="0" smtClean="0">
                <a:latin typeface="华文楷体" pitchFamily="2" charset="-122"/>
                <a:ea typeface="华文楷体" pitchFamily="2" charset="-122"/>
              </a:rPr>
              <a:t>的作物群体结构由理想的作物株形和合理的种植结构构成。</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理想株</a:t>
            </a:r>
            <a:r>
              <a:rPr lang="zh-CN" altLang="en-US" sz="1600" b="1" dirty="0" smtClean="0">
                <a:latin typeface="华文楷体" pitchFamily="2" charset="-122"/>
                <a:ea typeface="华文楷体" pitchFamily="2" charset="-122"/>
              </a:rPr>
              <a:t>形包括作物形态指标，如株高、叶面积、叶倾角、叶方位角等的适宜大小及其合理的空间分布。</a:t>
            </a:r>
            <a:endParaRPr lang="en-US" altLang="zh-CN" sz="2000" b="1" dirty="0">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descr="C:\Users\ysj\AppData\Local\Microsoft\Windows\Temporary Internet Files\Content.Word\IMG_E6929.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5150" y="4261670"/>
            <a:ext cx="6049218" cy="1975642"/>
          </a:xfrm>
          <a:prstGeom prst="rect">
            <a:avLst/>
          </a:prstGeom>
          <a:noFill/>
          <a:ln>
            <a:noFill/>
          </a:ln>
        </p:spPr>
      </p:pic>
    </p:spTree>
    <p:extLst>
      <p:ext uri="{BB962C8B-B14F-4D97-AF65-F5344CB8AC3E}">
        <p14:creationId xmlns:p14="http://schemas.microsoft.com/office/powerpoint/2010/main" val="912847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植物</a:t>
            </a:r>
            <a:r>
              <a:rPr lang="zh-CN" altLang="en-US" sz="2000" b="1" dirty="0">
                <a:solidFill>
                  <a:srgbClr val="CC00FF"/>
                </a:solidFill>
                <a:latin typeface="华文楷体" pitchFamily="2" charset="-122"/>
                <a:ea typeface="华文楷体" pitchFamily="2" charset="-122"/>
              </a:rPr>
              <a:t>的光学特性</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二、作物</a:t>
            </a:r>
            <a:r>
              <a:rPr lang="zh-CN" altLang="en-US" b="1" dirty="0">
                <a:solidFill>
                  <a:srgbClr val="CC00FF"/>
                </a:solidFill>
                <a:latin typeface="华文楷体" pitchFamily="2" charset="-122"/>
                <a:ea typeface="华文楷体" pitchFamily="2" charset="-122"/>
              </a:rPr>
              <a:t>的</a:t>
            </a:r>
            <a:r>
              <a:rPr lang="zh-CN" altLang="en-US" b="1" dirty="0" smtClean="0">
                <a:solidFill>
                  <a:srgbClr val="CC00FF"/>
                </a:solidFill>
                <a:latin typeface="华文楷体" pitchFamily="2" charset="-122"/>
                <a:ea typeface="华文楷体" pitchFamily="2" charset="-122"/>
              </a:rPr>
              <a:t>群体结构</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3.</a:t>
            </a:r>
            <a:r>
              <a:rPr lang="zh-CN" altLang="en-US" sz="1600" b="1" dirty="0">
                <a:solidFill>
                  <a:srgbClr val="CC00FF"/>
                </a:solidFill>
                <a:latin typeface="华文楷体" pitchFamily="2" charset="-122"/>
                <a:ea typeface="华文楷体" pitchFamily="2" charset="-122"/>
              </a:rPr>
              <a:t>理想作物群体结构的构建标准与途径</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理想</a:t>
            </a:r>
            <a:r>
              <a:rPr lang="zh-CN" altLang="en-US" sz="1600" b="1" dirty="0" smtClean="0">
                <a:solidFill>
                  <a:srgbClr val="000000"/>
                </a:solidFill>
                <a:latin typeface="华文楷体" pitchFamily="2" charset="-122"/>
                <a:ea typeface="华文楷体" pitchFamily="2" charset="-122"/>
              </a:rPr>
              <a:t>的作物株形和合理的种植方式是获得理想群体结构的先决条件。</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理想</a:t>
            </a:r>
            <a:r>
              <a:rPr lang="zh-CN" altLang="en-US" sz="1600" b="1" dirty="0" smtClean="0">
                <a:solidFill>
                  <a:srgbClr val="000000"/>
                </a:solidFill>
                <a:latin typeface="华文楷体" pitchFamily="2" charset="-122"/>
                <a:ea typeface="华文楷体" pitchFamily="2" charset="-122"/>
              </a:rPr>
              <a:t>的株形与作物遗传特性有关，同时还受环境条件和人为栽培管理的影响和控制。合理的种植方式与种植密度可由人工来控制。</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人工</a:t>
            </a:r>
            <a:r>
              <a:rPr lang="zh-CN" altLang="en-US" sz="1600" b="1" dirty="0" smtClean="0">
                <a:solidFill>
                  <a:srgbClr val="000000"/>
                </a:solidFill>
                <a:latin typeface="华文楷体" pitchFamily="2" charset="-122"/>
                <a:ea typeface="华文楷体" pitchFamily="2" charset="-122"/>
              </a:rPr>
              <a:t>改变和构建理想作物群体结构的途径主要包括以下方面：</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）合理调整种植密度和种植行向（</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）改善水、肥管理技术（</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）栽培管理措施（</a:t>
            </a:r>
            <a:r>
              <a:rPr lang="en-US" altLang="zh-CN" sz="1600" b="1" dirty="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）调整作物种植季节，合理搭配作物，提倡符合种植（</a:t>
            </a:r>
            <a:r>
              <a:rPr lang="en-US" altLang="zh-CN" sz="1600" b="1" dirty="0" smtClean="0">
                <a:solidFill>
                  <a:srgbClr val="000000"/>
                </a:solidFill>
                <a:latin typeface="华文楷体" pitchFamily="2" charset="-122"/>
                <a:ea typeface="华文楷体" pitchFamily="2" charset="-122"/>
              </a:rPr>
              <a:t>5</a:t>
            </a:r>
            <a:r>
              <a:rPr lang="zh-CN" altLang="en-US" sz="1600" b="1" dirty="0" smtClean="0">
                <a:solidFill>
                  <a:srgbClr val="000000"/>
                </a:solidFill>
                <a:latin typeface="华文楷体" pitchFamily="2" charset="-122"/>
                <a:ea typeface="华文楷体" pitchFamily="2" charset="-122"/>
              </a:rPr>
              <a:t>）改善农田生态环境</a:t>
            </a:r>
            <a:endParaRPr lang="en-US" altLang="zh-CN" sz="2000" b="1" dirty="0">
              <a:solidFill>
                <a:srgbClr val="000000"/>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891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986669"/>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a:solidFill>
                  <a:srgbClr val="CC00FF"/>
                </a:solidFill>
                <a:latin typeface="Times New Roman" pitchFamily="18" charset="0"/>
                <a:ea typeface="华文楷体"/>
              </a:rPr>
              <a:t>第一节    植物的光学</a:t>
            </a:r>
            <a:r>
              <a:rPr lang="zh-CN" altLang="en-US" sz="2000" b="1" kern="0" dirty="0" smtClean="0">
                <a:solidFill>
                  <a:srgbClr val="CC00FF"/>
                </a:solidFill>
                <a:latin typeface="Times New Roman" pitchFamily="18" charset="0"/>
                <a:ea typeface="华文楷体"/>
              </a:rPr>
              <a:t>特性</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三、</a:t>
            </a:r>
            <a:r>
              <a:rPr lang="zh-CN" altLang="en-US" b="1" kern="0" dirty="0">
                <a:solidFill>
                  <a:srgbClr val="CC00FF"/>
                </a:solidFill>
                <a:latin typeface="Times New Roman" pitchFamily="18" charset="0"/>
                <a:ea typeface="华文楷体"/>
              </a:rPr>
              <a:t>作物</a:t>
            </a:r>
            <a:r>
              <a:rPr lang="zh-CN" altLang="en-US" b="1" kern="0" dirty="0" smtClean="0">
                <a:solidFill>
                  <a:srgbClr val="CC00FF"/>
                </a:solidFill>
                <a:latin typeface="Times New Roman" pitchFamily="18" charset="0"/>
                <a:ea typeface="华文楷体"/>
              </a:rPr>
              <a:t>的光学特性</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1.</a:t>
            </a:r>
            <a:r>
              <a:rPr lang="zh-CN" altLang="en-US" sz="1600" b="1" kern="0" dirty="0" smtClean="0">
                <a:solidFill>
                  <a:srgbClr val="CC00FF"/>
                </a:solidFill>
                <a:latin typeface="Times New Roman" pitchFamily="18" charset="0"/>
                <a:ea typeface="华文楷体"/>
              </a:rPr>
              <a:t>叶片对光的反射、透射和吸收</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植物的叶片通常都是半透明的</a:t>
            </a:r>
            <a:r>
              <a:rPr lang="zh-CN" altLang="en-US" sz="1600" b="1" kern="0" dirty="0" smtClean="0">
                <a:latin typeface="Times New Roman" pitchFamily="18" charset="0"/>
                <a:ea typeface="华文楷体"/>
              </a:rPr>
              <a:t>。</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CC00FF"/>
                </a:solidFill>
                <a:latin typeface="Times New Roman" pitchFamily="18" charset="0"/>
                <a:ea typeface="华文楷体"/>
              </a:rPr>
              <a:t>反射：</a:t>
            </a:r>
            <a:r>
              <a:rPr lang="zh-CN" altLang="en-US" sz="1600" b="1" kern="0" dirty="0" smtClean="0">
                <a:latin typeface="Times New Roman" pitchFamily="18" charset="0"/>
                <a:ea typeface="华文楷体"/>
              </a:rPr>
              <a:t>投射</a:t>
            </a:r>
            <a:r>
              <a:rPr lang="zh-CN" altLang="en-US" sz="1600" b="1" kern="0" dirty="0">
                <a:latin typeface="Times New Roman" pitchFamily="18" charset="0"/>
                <a:ea typeface="华文楷体"/>
              </a:rPr>
              <a:t>到叶面的太阳辐射被</a:t>
            </a:r>
            <a:r>
              <a:rPr lang="zh-CN" altLang="en-US" sz="1600" b="1" kern="0" dirty="0" smtClean="0">
                <a:latin typeface="Times New Roman" pitchFamily="18" charset="0"/>
                <a:ea typeface="华文楷体"/>
              </a:rPr>
              <a:t>直接反射</a:t>
            </a:r>
            <a:r>
              <a:rPr lang="zh-CN" altLang="en-US" sz="1600" b="1" kern="0" dirty="0">
                <a:latin typeface="Times New Roman" pitchFamily="18" charset="0"/>
                <a:ea typeface="华文楷体"/>
              </a:rPr>
              <a:t>到太空中去的部分称为</a:t>
            </a:r>
            <a:r>
              <a:rPr lang="zh-CN" altLang="en-US" sz="1600" b="1" kern="0" dirty="0">
                <a:solidFill>
                  <a:srgbClr val="CC00FF"/>
                </a:solidFill>
                <a:latin typeface="Times New Roman" pitchFamily="18" charset="0"/>
                <a:ea typeface="华文楷体"/>
              </a:rPr>
              <a:t>外反射</a:t>
            </a:r>
            <a:r>
              <a:rPr lang="zh-CN" altLang="en-US" sz="1600" b="1" kern="0" dirty="0">
                <a:latin typeface="Times New Roman" pitchFamily="18" charset="0"/>
                <a:ea typeface="华文楷体"/>
              </a:rPr>
              <a:t>；进入</a:t>
            </a:r>
            <a:r>
              <a:rPr lang="zh-CN" altLang="en-US" sz="1600" b="1" kern="0" dirty="0" smtClean="0">
                <a:latin typeface="Times New Roman" pitchFamily="18" charset="0"/>
                <a:ea typeface="华文楷体"/>
              </a:rPr>
              <a:t>叶片内部</a:t>
            </a:r>
            <a:r>
              <a:rPr lang="zh-CN" altLang="en-US" sz="1600" b="1" kern="0" dirty="0">
                <a:latin typeface="Times New Roman" pitchFamily="18" charset="0"/>
                <a:ea typeface="华文楷体"/>
              </a:rPr>
              <a:t>不能被叶片吸收从投射一侧返回空气中</a:t>
            </a:r>
            <a:r>
              <a:rPr lang="zh-CN" altLang="en-US" sz="1600" b="1" kern="0" dirty="0" smtClean="0">
                <a:latin typeface="Times New Roman" pitchFamily="18" charset="0"/>
                <a:ea typeface="华文楷体"/>
              </a:rPr>
              <a:t>的部分</a:t>
            </a:r>
            <a:r>
              <a:rPr lang="zh-CN" altLang="en-US" sz="1600" b="1" kern="0" dirty="0">
                <a:latin typeface="Times New Roman" pitchFamily="18" charset="0"/>
                <a:ea typeface="华文楷体"/>
              </a:rPr>
              <a:t>称为</a:t>
            </a:r>
            <a:r>
              <a:rPr lang="zh-CN" altLang="en-US" sz="1600" b="1" kern="0" dirty="0">
                <a:solidFill>
                  <a:srgbClr val="CC00FF"/>
                </a:solidFill>
                <a:latin typeface="Times New Roman" pitchFamily="18" charset="0"/>
                <a:ea typeface="华文楷体"/>
              </a:rPr>
              <a:t>内反射</a:t>
            </a:r>
            <a:r>
              <a:rPr lang="zh-CN" altLang="en-US" sz="1600" b="1" kern="0" dirty="0">
                <a:latin typeface="Times New Roman" pitchFamily="18" charset="0"/>
                <a:ea typeface="华文楷体"/>
              </a:rPr>
              <a:t>；外、内反射之和称为</a:t>
            </a:r>
            <a:r>
              <a:rPr lang="zh-CN" altLang="en-US" sz="1600" b="1" kern="0" dirty="0">
                <a:solidFill>
                  <a:srgbClr val="CC00FF"/>
                </a:solidFill>
                <a:latin typeface="Times New Roman" pitchFamily="18" charset="0"/>
                <a:ea typeface="华文楷体"/>
              </a:rPr>
              <a:t>反射</a:t>
            </a:r>
            <a:r>
              <a:rPr lang="zh-CN" altLang="en-US" sz="1600" b="1" kern="0" dirty="0" smtClean="0">
                <a:latin typeface="Times New Roman" pitchFamily="18" charset="0"/>
                <a:ea typeface="华文楷体"/>
              </a:rPr>
              <a:t>。</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吸收：</a:t>
            </a:r>
            <a:r>
              <a:rPr lang="zh-CN" altLang="en-US" sz="1600" b="1" kern="0" dirty="0">
                <a:latin typeface="Times New Roman" pitchFamily="18" charset="0"/>
                <a:ea typeface="华文楷体"/>
              </a:rPr>
              <a:t>进入叶片内部的太阳辐射被叶片</a:t>
            </a:r>
            <a:r>
              <a:rPr lang="zh-CN" altLang="en-US" sz="1600" b="1" kern="0" dirty="0" smtClean="0">
                <a:latin typeface="Times New Roman" pitchFamily="18" charset="0"/>
                <a:ea typeface="华文楷体"/>
              </a:rPr>
              <a:t>吸收的</a:t>
            </a:r>
            <a:r>
              <a:rPr lang="zh-CN" altLang="en-US" sz="1600" b="1" kern="0" dirty="0">
                <a:latin typeface="Times New Roman" pitchFamily="18" charset="0"/>
                <a:ea typeface="华文楷体"/>
              </a:rPr>
              <a:t>部分称为吸收。</a:t>
            </a: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透射：</a:t>
            </a:r>
            <a:r>
              <a:rPr lang="zh-CN" altLang="en-US" sz="1600" b="1" kern="0" dirty="0">
                <a:latin typeface="Times New Roman" pitchFamily="18" charset="0"/>
                <a:ea typeface="华文楷体"/>
              </a:rPr>
              <a:t>进入叶片内部不能被叶片吸收从</a:t>
            </a:r>
            <a:r>
              <a:rPr lang="zh-CN" altLang="en-US" sz="1600" b="1" kern="0" dirty="0" smtClean="0">
                <a:latin typeface="Times New Roman" pitchFamily="18" charset="0"/>
                <a:ea typeface="华文楷体"/>
              </a:rPr>
              <a:t>投射</a:t>
            </a:r>
            <a:r>
              <a:rPr lang="zh-CN" altLang="en-US" sz="1600" b="1" kern="0" dirty="0">
                <a:latin typeface="Times New Roman" pitchFamily="18" charset="0"/>
                <a:ea typeface="华文楷体"/>
              </a:rPr>
              <a:t>对面一侧向叶外逸出的部分称为透射</a:t>
            </a:r>
            <a:r>
              <a:rPr lang="zh-CN" altLang="en-US" sz="1600" b="1" kern="0" dirty="0" smtClean="0">
                <a:latin typeface="Times New Roman" pitchFamily="18" charset="0"/>
                <a:ea typeface="华文楷体"/>
              </a:rPr>
              <a:t>。</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a:latin typeface="Times New Roman" pitchFamily="18" charset="0"/>
                <a:ea typeface="华文楷体"/>
              </a:rPr>
              <a:t>反射率</a:t>
            </a:r>
            <a:r>
              <a:rPr lang="en-US" altLang="zh-CN" b="1" kern="0" dirty="0">
                <a:latin typeface="Times New Roman" pitchFamily="18" charset="0"/>
                <a:ea typeface="华文楷体"/>
              </a:rPr>
              <a:t>R</a:t>
            </a:r>
            <a:r>
              <a:rPr lang="zh-CN" altLang="en-US" b="1" kern="0" dirty="0">
                <a:latin typeface="Times New Roman" pitchFamily="18" charset="0"/>
                <a:ea typeface="华文楷体"/>
              </a:rPr>
              <a:t>、透射率</a:t>
            </a:r>
            <a:r>
              <a:rPr lang="en-US" altLang="zh-CN" b="1" kern="0" dirty="0">
                <a:latin typeface="Times New Roman" pitchFamily="18" charset="0"/>
                <a:ea typeface="华文楷体"/>
              </a:rPr>
              <a:t>T</a:t>
            </a:r>
            <a:r>
              <a:rPr lang="zh-CN" altLang="en-US" b="1" kern="0" dirty="0">
                <a:latin typeface="Times New Roman" pitchFamily="18" charset="0"/>
                <a:ea typeface="华文楷体"/>
              </a:rPr>
              <a:t>和吸收率</a:t>
            </a:r>
            <a:r>
              <a:rPr lang="en-US" altLang="zh-CN" b="1" kern="0" dirty="0">
                <a:latin typeface="Times New Roman" pitchFamily="18" charset="0"/>
                <a:ea typeface="华文楷体"/>
              </a:rPr>
              <a:t>A</a:t>
            </a:r>
            <a:r>
              <a:rPr lang="zh-CN" altLang="en-US" b="1" kern="0" dirty="0">
                <a:latin typeface="Times New Roman" pitchFamily="18" charset="0"/>
                <a:ea typeface="华文楷体"/>
              </a:rPr>
              <a:t>之间关系</a:t>
            </a:r>
            <a:r>
              <a:rPr lang="zh-CN" altLang="en-US" b="1" kern="0" dirty="0" smtClean="0">
                <a:latin typeface="Times New Roman" pitchFamily="18" charset="0"/>
                <a:ea typeface="华文楷体"/>
              </a:rPr>
              <a:t>：</a:t>
            </a:r>
            <a:r>
              <a:rPr lang="en-US" altLang="zh-CN" b="1" kern="0" dirty="0" smtClean="0">
                <a:solidFill>
                  <a:srgbClr val="CC00FF"/>
                </a:solidFill>
                <a:latin typeface="Times New Roman" pitchFamily="18" charset="0"/>
                <a:ea typeface="华文楷体"/>
              </a:rPr>
              <a:t>R </a:t>
            </a:r>
            <a:r>
              <a:rPr lang="en-US" altLang="zh-CN" b="1" kern="0" dirty="0">
                <a:solidFill>
                  <a:srgbClr val="CC00FF"/>
                </a:solidFill>
                <a:latin typeface="Times New Roman" pitchFamily="18" charset="0"/>
                <a:ea typeface="华文楷体"/>
              </a:rPr>
              <a:t>+ T + A = </a:t>
            </a:r>
            <a:r>
              <a:rPr lang="en-US" altLang="zh-CN" b="1" kern="0" dirty="0" smtClean="0">
                <a:solidFill>
                  <a:srgbClr val="CC00FF"/>
                </a:solidFill>
                <a:latin typeface="Times New Roman" pitchFamily="18" charset="0"/>
                <a:ea typeface="华文楷体"/>
              </a:rPr>
              <a:t>1</a:t>
            </a:r>
            <a:endParaRPr lang="zh-CN" altLang="en-US" b="1" kern="0" dirty="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第二章  太阳辐射对农业的影响</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571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986669"/>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a:solidFill>
                  <a:srgbClr val="CC00FF"/>
                </a:solidFill>
                <a:latin typeface="Times New Roman" pitchFamily="18" charset="0"/>
                <a:ea typeface="华文楷体"/>
              </a:rPr>
              <a:t>第一节    植物的光学</a:t>
            </a:r>
            <a:r>
              <a:rPr lang="zh-CN" altLang="en-US" sz="2000" b="1" kern="0" dirty="0" smtClean="0">
                <a:solidFill>
                  <a:srgbClr val="CC00FF"/>
                </a:solidFill>
                <a:latin typeface="Times New Roman" pitchFamily="18" charset="0"/>
                <a:ea typeface="华文楷体"/>
              </a:rPr>
              <a:t>特性</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三、</a:t>
            </a:r>
            <a:r>
              <a:rPr lang="zh-CN" altLang="en-US" b="1" kern="0" dirty="0">
                <a:solidFill>
                  <a:srgbClr val="CC00FF"/>
                </a:solidFill>
                <a:latin typeface="Times New Roman" pitchFamily="18" charset="0"/>
                <a:ea typeface="华文楷体"/>
              </a:rPr>
              <a:t>作物</a:t>
            </a:r>
            <a:r>
              <a:rPr lang="zh-CN" altLang="en-US" b="1" kern="0" dirty="0" smtClean="0">
                <a:solidFill>
                  <a:srgbClr val="CC00FF"/>
                </a:solidFill>
                <a:latin typeface="Times New Roman" pitchFamily="18" charset="0"/>
                <a:ea typeface="华文楷体"/>
              </a:rPr>
              <a:t>的光学特性</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1.</a:t>
            </a:r>
            <a:r>
              <a:rPr lang="zh-CN" altLang="en-US" sz="1600" b="1" kern="0" dirty="0" smtClean="0">
                <a:solidFill>
                  <a:srgbClr val="CC00FF"/>
                </a:solidFill>
                <a:latin typeface="Times New Roman" pitchFamily="18" charset="0"/>
                <a:ea typeface="华文楷体"/>
              </a:rPr>
              <a:t>叶片对光的反射、透射和吸收</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植物的叶片通常都是半透明的</a:t>
            </a:r>
            <a:r>
              <a:rPr lang="zh-CN" altLang="en-US" sz="1600" b="1" kern="0" dirty="0" smtClean="0">
                <a:solidFill>
                  <a:srgbClr val="000000"/>
                </a:solidFill>
                <a:latin typeface="Times New Roman" pitchFamily="18" charset="0"/>
                <a:ea typeface="华文楷体"/>
              </a:rPr>
              <a:t>。</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CC00FF"/>
                </a:solidFill>
                <a:latin typeface="Times New Roman" pitchFamily="18" charset="0"/>
                <a:ea typeface="华文楷体"/>
              </a:rPr>
              <a:t>反射：</a:t>
            </a:r>
            <a:r>
              <a:rPr lang="zh-CN" altLang="en-US" sz="1600" b="1" kern="0" dirty="0" smtClean="0">
                <a:solidFill>
                  <a:srgbClr val="000000"/>
                </a:solidFill>
                <a:latin typeface="Times New Roman" pitchFamily="18" charset="0"/>
                <a:ea typeface="华文楷体"/>
              </a:rPr>
              <a:t>投射</a:t>
            </a:r>
            <a:r>
              <a:rPr lang="zh-CN" altLang="en-US" sz="1600" b="1" kern="0" dirty="0">
                <a:solidFill>
                  <a:srgbClr val="000000"/>
                </a:solidFill>
                <a:latin typeface="Times New Roman" pitchFamily="18" charset="0"/>
                <a:ea typeface="华文楷体"/>
              </a:rPr>
              <a:t>到叶面的太阳辐射被</a:t>
            </a:r>
            <a:r>
              <a:rPr lang="zh-CN" altLang="en-US" sz="1600" b="1" kern="0" dirty="0" smtClean="0">
                <a:solidFill>
                  <a:srgbClr val="000000"/>
                </a:solidFill>
                <a:latin typeface="Times New Roman" pitchFamily="18" charset="0"/>
                <a:ea typeface="华文楷体"/>
              </a:rPr>
              <a:t>直接反射</a:t>
            </a:r>
            <a:r>
              <a:rPr lang="zh-CN" altLang="en-US" sz="1600" b="1" kern="0" dirty="0">
                <a:solidFill>
                  <a:srgbClr val="000000"/>
                </a:solidFill>
                <a:latin typeface="Times New Roman" pitchFamily="18" charset="0"/>
                <a:ea typeface="华文楷体"/>
              </a:rPr>
              <a:t>到太空中去的部分称为</a:t>
            </a:r>
            <a:r>
              <a:rPr lang="zh-CN" altLang="en-US" sz="1600" b="1" kern="0" dirty="0">
                <a:solidFill>
                  <a:srgbClr val="CC00FF"/>
                </a:solidFill>
                <a:latin typeface="Times New Roman" pitchFamily="18" charset="0"/>
                <a:ea typeface="华文楷体"/>
              </a:rPr>
              <a:t>外反射</a:t>
            </a:r>
            <a:r>
              <a:rPr lang="zh-CN" altLang="en-US" sz="1600" b="1" kern="0" dirty="0">
                <a:solidFill>
                  <a:srgbClr val="000000"/>
                </a:solidFill>
                <a:latin typeface="Times New Roman" pitchFamily="18" charset="0"/>
                <a:ea typeface="华文楷体"/>
              </a:rPr>
              <a:t>；进入</a:t>
            </a:r>
            <a:r>
              <a:rPr lang="zh-CN" altLang="en-US" sz="1600" b="1" kern="0" dirty="0" smtClean="0">
                <a:solidFill>
                  <a:srgbClr val="000000"/>
                </a:solidFill>
                <a:latin typeface="Times New Roman" pitchFamily="18" charset="0"/>
                <a:ea typeface="华文楷体"/>
              </a:rPr>
              <a:t>叶片内部</a:t>
            </a:r>
            <a:r>
              <a:rPr lang="zh-CN" altLang="en-US" sz="1600" b="1" kern="0" dirty="0">
                <a:solidFill>
                  <a:srgbClr val="000000"/>
                </a:solidFill>
                <a:latin typeface="Times New Roman" pitchFamily="18" charset="0"/>
                <a:ea typeface="华文楷体"/>
              </a:rPr>
              <a:t>不能被叶片吸收从投射一侧返回空气中</a:t>
            </a:r>
            <a:r>
              <a:rPr lang="zh-CN" altLang="en-US" sz="1600" b="1" kern="0" dirty="0" smtClean="0">
                <a:solidFill>
                  <a:srgbClr val="000000"/>
                </a:solidFill>
                <a:latin typeface="Times New Roman" pitchFamily="18" charset="0"/>
                <a:ea typeface="华文楷体"/>
              </a:rPr>
              <a:t>的部分</a:t>
            </a:r>
            <a:r>
              <a:rPr lang="zh-CN" altLang="en-US" sz="1600" b="1" kern="0" dirty="0">
                <a:solidFill>
                  <a:srgbClr val="000000"/>
                </a:solidFill>
                <a:latin typeface="Times New Roman" pitchFamily="18" charset="0"/>
                <a:ea typeface="华文楷体"/>
              </a:rPr>
              <a:t>称为</a:t>
            </a:r>
            <a:r>
              <a:rPr lang="zh-CN" altLang="en-US" sz="1600" b="1" kern="0" dirty="0">
                <a:solidFill>
                  <a:srgbClr val="CC00FF"/>
                </a:solidFill>
                <a:latin typeface="Times New Roman" pitchFamily="18" charset="0"/>
                <a:ea typeface="华文楷体"/>
              </a:rPr>
              <a:t>内反射</a:t>
            </a:r>
            <a:r>
              <a:rPr lang="zh-CN" altLang="en-US" sz="1600" b="1" kern="0" dirty="0">
                <a:solidFill>
                  <a:srgbClr val="000000"/>
                </a:solidFill>
                <a:latin typeface="Times New Roman" pitchFamily="18" charset="0"/>
                <a:ea typeface="华文楷体"/>
              </a:rPr>
              <a:t>；外、内反射之和称为</a:t>
            </a:r>
            <a:r>
              <a:rPr lang="zh-CN" altLang="en-US" sz="1600" b="1" kern="0" dirty="0">
                <a:solidFill>
                  <a:srgbClr val="CC00FF"/>
                </a:solidFill>
                <a:latin typeface="Times New Roman" pitchFamily="18" charset="0"/>
                <a:ea typeface="华文楷体"/>
              </a:rPr>
              <a:t>反射</a:t>
            </a:r>
            <a:r>
              <a:rPr lang="zh-CN" altLang="en-US" sz="1600" b="1" kern="0" dirty="0" smtClean="0">
                <a:solidFill>
                  <a:srgbClr val="000000"/>
                </a:solidFill>
                <a:latin typeface="Times New Roman" pitchFamily="18" charset="0"/>
                <a:ea typeface="华文楷体"/>
              </a:rPr>
              <a:t>。</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吸收：</a:t>
            </a:r>
            <a:r>
              <a:rPr lang="zh-CN" altLang="en-US" sz="1600" b="1" kern="0" dirty="0">
                <a:solidFill>
                  <a:srgbClr val="000000"/>
                </a:solidFill>
                <a:latin typeface="Times New Roman" pitchFamily="18" charset="0"/>
                <a:ea typeface="华文楷体"/>
              </a:rPr>
              <a:t>进入叶片内部的太阳辐射被叶片</a:t>
            </a:r>
            <a:r>
              <a:rPr lang="zh-CN" altLang="en-US" sz="1600" b="1" kern="0" dirty="0" smtClean="0">
                <a:solidFill>
                  <a:srgbClr val="000000"/>
                </a:solidFill>
                <a:latin typeface="Times New Roman" pitchFamily="18" charset="0"/>
                <a:ea typeface="华文楷体"/>
              </a:rPr>
              <a:t>吸收的</a:t>
            </a:r>
            <a:r>
              <a:rPr lang="zh-CN" altLang="en-US" sz="1600" b="1" kern="0" dirty="0">
                <a:solidFill>
                  <a:srgbClr val="000000"/>
                </a:solidFill>
                <a:latin typeface="Times New Roman" pitchFamily="18" charset="0"/>
                <a:ea typeface="华文楷体"/>
              </a:rPr>
              <a:t>部分称为吸收。</a:t>
            </a: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透射：</a:t>
            </a:r>
            <a:r>
              <a:rPr lang="zh-CN" altLang="en-US" sz="1600" b="1" kern="0" dirty="0">
                <a:solidFill>
                  <a:srgbClr val="000000"/>
                </a:solidFill>
                <a:latin typeface="Times New Roman" pitchFamily="18" charset="0"/>
                <a:ea typeface="华文楷体"/>
              </a:rPr>
              <a:t>进入叶片内部不能被叶片吸收从</a:t>
            </a:r>
            <a:r>
              <a:rPr lang="zh-CN" altLang="en-US" sz="1600" b="1" kern="0" dirty="0" smtClean="0">
                <a:solidFill>
                  <a:srgbClr val="000000"/>
                </a:solidFill>
                <a:latin typeface="Times New Roman" pitchFamily="18" charset="0"/>
                <a:ea typeface="华文楷体"/>
              </a:rPr>
              <a:t>投射</a:t>
            </a:r>
            <a:r>
              <a:rPr lang="zh-CN" altLang="en-US" sz="1600" b="1" kern="0" dirty="0">
                <a:solidFill>
                  <a:srgbClr val="000000"/>
                </a:solidFill>
                <a:latin typeface="Times New Roman" pitchFamily="18" charset="0"/>
                <a:ea typeface="华文楷体"/>
              </a:rPr>
              <a:t>对面一侧向叶外逸出的部分称为透射</a:t>
            </a:r>
            <a:r>
              <a:rPr lang="zh-CN" altLang="en-US" sz="1600" b="1" kern="0" dirty="0" smtClean="0">
                <a:solidFill>
                  <a:srgbClr val="000000"/>
                </a:solidFill>
                <a:latin typeface="Times New Roman" pitchFamily="18" charset="0"/>
                <a:ea typeface="华文楷体"/>
              </a:rPr>
              <a:t>。</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a:solidFill>
                  <a:srgbClr val="000000"/>
                </a:solidFill>
                <a:latin typeface="Times New Roman" pitchFamily="18" charset="0"/>
                <a:ea typeface="华文楷体"/>
              </a:rPr>
              <a:t>反射率</a:t>
            </a:r>
            <a:r>
              <a:rPr lang="en-US" altLang="zh-CN" b="1" kern="0" dirty="0">
                <a:solidFill>
                  <a:srgbClr val="000000"/>
                </a:solidFill>
                <a:latin typeface="Times New Roman" pitchFamily="18" charset="0"/>
                <a:ea typeface="华文楷体"/>
              </a:rPr>
              <a:t>R</a:t>
            </a:r>
            <a:r>
              <a:rPr lang="zh-CN" altLang="en-US" b="1" kern="0" dirty="0">
                <a:solidFill>
                  <a:srgbClr val="000000"/>
                </a:solidFill>
                <a:latin typeface="Times New Roman" pitchFamily="18" charset="0"/>
                <a:ea typeface="华文楷体"/>
              </a:rPr>
              <a:t>、透射率</a:t>
            </a:r>
            <a:r>
              <a:rPr lang="en-US" altLang="zh-CN" b="1" kern="0" dirty="0">
                <a:solidFill>
                  <a:srgbClr val="000000"/>
                </a:solidFill>
                <a:latin typeface="Times New Roman" pitchFamily="18" charset="0"/>
                <a:ea typeface="华文楷体"/>
              </a:rPr>
              <a:t>T</a:t>
            </a:r>
            <a:r>
              <a:rPr lang="zh-CN" altLang="en-US" b="1" kern="0" dirty="0">
                <a:solidFill>
                  <a:srgbClr val="000000"/>
                </a:solidFill>
                <a:latin typeface="Times New Roman" pitchFamily="18" charset="0"/>
                <a:ea typeface="华文楷体"/>
              </a:rPr>
              <a:t>和吸收率</a:t>
            </a:r>
            <a:r>
              <a:rPr lang="en-US" altLang="zh-CN" b="1" kern="0" dirty="0">
                <a:solidFill>
                  <a:srgbClr val="000000"/>
                </a:solidFill>
                <a:latin typeface="Times New Roman" pitchFamily="18" charset="0"/>
                <a:ea typeface="华文楷体"/>
              </a:rPr>
              <a:t>A</a:t>
            </a:r>
            <a:r>
              <a:rPr lang="zh-CN" altLang="en-US" b="1" kern="0" dirty="0">
                <a:solidFill>
                  <a:srgbClr val="000000"/>
                </a:solidFill>
                <a:latin typeface="Times New Roman" pitchFamily="18" charset="0"/>
                <a:ea typeface="华文楷体"/>
              </a:rPr>
              <a:t>之间关系</a:t>
            </a:r>
            <a:r>
              <a:rPr lang="zh-CN" altLang="en-US" b="1" kern="0" dirty="0" smtClean="0">
                <a:solidFill>
                  <a:srgbClr val="000000"/>
                </a:solidFill>
                <a:latin typeface="Times New Roman" pitchFamily="18" charset="0"/>
                <a:ea typeface="华文楷体"/>
              </a:rPr>
              <a:t>：</a:t>
            </a:r>
            <a:r>
              <a:rPr lang="en-US" altLang="zh-CN" b="1" kern="0" dirty="0" smtClean="0">
                <a:solidFill>
                  <a:srgbClr val="CC00FF"/>
                </a:solidFill>
                <a:latin typeface="Times New Roman" pitchFamily="18" charset="0"/>
                <a:ea typeface="华文楷体"/>
              </a:rPr>
              <a:t>R </a:t>
            </a:r>
            <a:r>
              <a:rPr lang="en-US" altLang="zh-CN" b="1" kern="0" dirty="0">
                <a:solidFill>
                  <a:srgbClr val="CC00FF"/>
                </a:solidFill>
                <a:latin typeface="Times New Roman" pitchFamily="18" charset="0"/>
                <a:ea typeface="华文楷体"/>
              </a:rPr>
              <a:t>+ T + A = </a:t>
            </a:r>
            <a:r>
              <a:rPr lang="en-US" altLang="zh-CN" b="1" kern="0" dirty="0" smtClean="0">
                <a:solidFill>
                  <a:srgbClr val="CC00FF"/>
                </a:solidFill>
                <a:latin typeface="Times New Roman" pitchFamily="18" charset="0"/>
                <a:ea typeface="华文楷体"/>
              </a:rPr>
              <a:t>1</a:t>
            </a:r>
            <a:endParaRPr lang="zh-CN" altLang="en-US" b="1" kern="0" dirty="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第二章  太阳辐射对农业的影响</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11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986669"/>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1.</a:t>
            </a:r>
            <a:r>
              <a:rPr lang="zh-CN" altLang="en-US" sz="1600" b="1" kern="0" dirty="0" smtClean="0">
                <a:solidFill>
                  <a:srgbClr val="CC00FF"/>
                </a:solidFill>
                <a:latin typeface="Times New Roman" pitchFamily="18" charset="0"/>
                <a:ea typeface="华文楷体"/>
              </a:rPr>
              <a:t>叶片对光的反射、透射和吸收</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a:t>
            </a:r>
            <a:r>
              <a:rPr lang="en-US" altLang="zh-CN" sz="1600" b="1" kern="0" dirty="0" smtClean="0">
                <a:latin typeface="Times New Roman" pitchFamily="18" charset="0"/>
                <a:ea typeface="华文楷体"/>
              </a:rPr>
              <a:t>1</a:t>
            </a:r>
            <a:r>
              <a:rPr lang="zh-CN" altLang="en-US" sz="1600" b="1" kern="0" dirty="0" smtClean="0">
                <a:latin typeface="Times New Roman" pitchFamily="18" charset="0"/>
                <a:ea typeface="华文楷体"/>
              </a:rPr>
              <a:t>）叶片反射</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叶片</a:t>
            </a:r>
            <a:r>
              <a:rPr lang="zh-CN" altLang="en-US" sz="1600" b="1" kern="0" dirty="0" smtClean="0">
                <a:latin typeface="Times New Roman" pitchFamily="18" charset="0"/>
                <a:ea typeface="华文楷体"/>
              </a:rPr>
              <a:t>对太阳辐射反射能力的大小，主要取决于叶片本身的特点和太阳光谱的成分。</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第二章  太阳辐射对农业的影响</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descr="C:\Users\ysj\AppData\Local\Microsoft\Windows\Temporary Internet Files\Content.Word\IMG_E6930.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9550" y="3665857"/>
            <a:ext cx="6036786" cy="1776800"/>
          </a:xfrm>
          <a:prstGeom prst="rect">
            <a:avLst/>
          </a:prstGeom>
          <a:noFill/>
          <a:ln>
            <a:noFill/>
          </a:ln>
        </p:spPr>
      </p:pic>
    </p:spTree>
    <p:extLst>
      <p:ext uri="{BB962C8B-B14F-4D97-AF65-F5344CB8AC3E}">
        <p14:creationId xmlns:p14="http://schemas.microsoft.com/office/powerpoint/2010/main" val="1267180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cs typeface="+mn-cs"/>
              </a:rPr>
              <a:t>第二章  </a:t>
            </a:r>
            <a:r>
              <a:rPr kumimoji="1" lang="zh-CN" altLang="en-US" sz="3200" kern="1200" dirty="0">
                <a:solidFill>
                  <a:srgbClr val="CC00CC"/>
                </a:solidFill>
                <a:latin typeface="楷体_GB2312" pitchFamily="49" charset="-122"/>
                <a:ea typeface="楷体_GB2312" pitchFamily="49" charset="-122"/>
                <a:cs typeface="+mn-cs"/>
              </a:rPr>
              <a:t>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4755148"/>
          </a:xfrm>
          <a:prstGeom prst="rect">
            <a:avLst/>
          </a:prstGeom>
        </p:spPr>
        <p:txBody>
          <a:bodyPr wrap="square">
            <a:spAutoFit/>
          </a:bodyPr>
          <a:lstStyle/>
          <a:p>
            <a:pPr>
              <a:lnSpc>
                <a:spcPct val="150000"/>
              </a:lnSpc>
            </a:pPr>
            <a:r>
              <a:rPr lang="zh-CN" altLang="en-US" sz="2400" b="1" dirty="0" smtClean="0">
                <a:solidFill>
                  <a:srgbClr val="CC00FF"/>
                </a:solidFill>
                <a:latin typeface="华文楷体" pitchFamily="2" charset="-122"/>
                <a:ea typeface="华文楷体" pitchFamily="2" charset="-122"/>
              </a:rPr>
              <a:t>第一节  植物</a:t>
            </a:r>
            <a:r>
              <a:rPr lang="zh-CN" altLang="en-US" sz="2400" b="1" dirty="0">
                <a:solidFill>
                  <a:srgbClr val="CC00FF"/>
                </a:solidFill>
                <a:latin typeface="华文楷体" pitchFamily="2" charset="-122"/>
                <a:ea typeface="华文楷体" pitchFamily="2" charset="-122"/>
              </a:rPr>
              <a:t>的光学特性</a:t>
            </a:r>
            <a:endParaRPr lang="en-US" altLang="zh-CN" sz="24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一</a:t>
            </a:r>
            <a:r>
              <a:rPr lang="zh-CN" altLang="en-US" b="1" dirty="0">
                <a:solidFill>
                  <a:srgbClr val="CC00FF"/>
                </a:solidFill>
                <a:latin typeface="华文楷体" pitchFamily="2" charset="-122"/>
                <a:ea typeface="华文楷体" pitchFamily="2" charset="-122"/>
              </a:rPr>
              <a:t>、光的生物学意义</a:t>
            </a:r>
            <a:endParaRPr lang="en-US" altLang="zh-CN"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1.</a:t>
            </a:r>
            <a:r>
              <a:rPr lang="zh-CN" altLang="en-US" sz="1600" b="1" dirty="0" smtClean="0">
                <a:solidFill>
                  <a:srgbClr val="CC00FF"/>
                </a:solidFill>
                <a:latin typeface="华文楷体" pitchFamily="2" charset="-122"/>
                <a:ea typeface="华文楷体" pitchFamily="2" charset="-122"/>
              </a:rPr>
              <a:t>太阳辐射</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太阳辐射是地球上生物有机体的主要能量源泉</a:t>
            </a:r>
            <a:r>
              <a:rPr lang="zh-CN" altLang="en-US" sz="1600" b="1" dirty="0" smtClean="0">
                <a:latin typeface="华文楷体" pitchFamily="2" charset="-122"/>
                <a:ea typeface="华文楷体" pitchFamily="2" charset="-122"/>
              </a:rPr>
              <a:t>； </a:t>
            </a:r>
            <a:r>
              <a:rPr lang="zh-CN" altLang="en-US" sz="1600" b="1" dirty="0">
                <a:latin typeface="华文楷体" pitchFamily="2" charset="-122"/>
                <a:ea typeface="华文楷体" pitchFamily="2" charset="-122"/>
              </a:rPr>
              <a:t>太阳辐射是大气运动和产生各种天气气候</a:t>
            </a:r>
            <a:r>
              <a:rPr lang="zh-CN" altLang="en-US" sz="1600" b="1" dirty="0" smtClean="0">
                <a:latin typeface="华文楷体" pitchFamily="2" charset="-122"/>
                <a:ea typeface="华文楷体" pitchFamily="2" charset="-122"/>
              </a:rPr>
              <a:t>现象的</a:t>
            </a:r>
            <a:r>
              <a:rPr lang="zh-CN" altLang="en-US" sz="1600" b="1" dirty="0">
                <a:latin typeface="华文楷体" pitchFamily="2" charset="-122"/>
                <a:ea typeface="华文楷体" pitchFamily="2" charset="-122"/>
              </a:rPr>
              <a:t>主要能量源泉。</a:t>
            </a:r>
          </a:p>
          <a:p>
            <a:pPr>
              <a:lnSpc>
                <a:spcPct val="150000"/>
              </a:lnSpc>
            </a:pPr>
            <a:r>
              <a:rPr lang="en-US" altLang="zh-CN" sz="1600" b="1" dirty="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、光的生物学意义</a:t>
            </a:r>
          </a:p>
          <a:p>
            <a:pPr>
              <a:lnSpc>
                <a:spcPct val="150000"/>
              </a:lnSpc>
            </a:pPr>
            <a:r>
              <a:rPr lang="zh-CN" altLang="en-US" sz="2400" b="1" dirty="0" smtClean="0">
                <a:solidFill>
                  <a:srgbClr val="CC00FF"/>
                </a:solidFill>
                <a:latin typeface="华文楷体" pitchFamily="2" charset="-122"/>
                <a:ea typeface="华文楷体" pitchFamily="2" charset="-122"/>
              </a:rPr>
              <a:t>    </a:t>
            </a:r>
            <a:r>
              <a:rPr lang="zh-CN" altLang="en-US" sz="1600" b="1" dirty="0">
                <a:latin typeface="华文楷体" pitchFamily="2" charset="-122"/>
                <a:ea typeface="华文楷体" pitchFamily="2" charset="-122"/>
              </a:rPr>
              <a:t>光从三个方面影响植物，即光照</a:t>
            </a:r>
            <a:r>
              <a:rPr lang="zh-CN" altLang="en-US" sz="1600" b="1" dirty="0" smtClean="0">
                <a:latin typeface="华文楷体" pitchFamily="2" charset="-122"/>
                <a:ea typeface="华文楷体" pitchFamily="2" charset="-122"/>
              </a:rPr>
              <a:t>时间的长短、光照的强弱和光谱组成 （光</a:t>
            </a:r>
            <a:r>
              <a:rPr lang="zh-CN" altLang="en-US" sz="1600" b="1" dirty="0">
                <a:latin typeface="华文楷体" pitchFamily="2" charset="-122"/>
                <a:ea typeface="华文楷体" pitchFamily="2" charset="-122"/>
              </a:rPr>
              <a:t>质</a:t>
            </a:r>
            <a:r>
              <a:rPr lang="zh-CN" altLang="en-US" sz="1600" b="1" dirty="0" smtClean="0">
                <a:latin typeface="华文楷体" pitchFamily="2" charset="-122"/>
                <a:ea typeface="华文楷体" pitchFamily="2" charset="-122"/>
              </a:rPr>
              <a:t>）的不同。从</a:t>
            </a:r>
            <a:r>
              <a:rPr lang="zh-CN" altLang="en-US" sz="1600" b="1" dirty="0">
                <a:latin typeface="华文楷体" pitchFamily="2" charset="-122"/>
                <a:ea typeface="华文楷体" pitchFamily="2" charset="-122"/>
              </a:rPr>
              <a:t>太阳辐射对植物的作用来看，最主要的是太阳辐射的</a:t>
            </a:r>
            <a:r>
              <a:rPr lang="zh-CN" altLang="en-US" sz="1600" b="1" dirty="0" smtClean="0">
                <a:latin typeface="华文楷体" pitchFamily="2" charset="-122"/>
                <a:ea typeface="华文楷体" pitchFamily="2" charset="-122"/>
              </a:rPr>
              <a:t>光合作用效应</a:t>
            </a:r>
            <a:r>
              <a:rPr lang="zh-CN" altLang="en-US" sz="1600" b="1" dirty="0">
                <a:latin typeface="华文楷体" pitchFamily="2" charset="-122"/>
                <a:ea typeface="华文楷体" pitchFamily="2" charset="-122"/>
              </a:rPr>
              <a:t>、热效应和</a:t>
            </a:r>
            <a:r>
              <a:rPr lang="zh-CN" altLang="en-US" sz="1600" b="1" dirty="0" smtClean="0">
                <a:latin typeface="华文楷体" pitchFamily="2" charset="-122"/>
                <a:ea typeface="华文楷体" pitchFamily="2" charset="-122"/>
              </a:rPr>
              <a:t>光形态</a:t>
            </a:r>
            <a:r>
              <a:rPr lang="zh-CN" altLang="en-US" sz="1600" b="1" dirty="0">
                <a:latin typeface="华文楷体" pitchFamily="2" charset="-122"/>
                <a:ea typeface="华文楷体" pitchFamily="2" charset="-122"/>
              </a:rPr>
              <a:t>效应。</a:t>
            </a:r>
          </a:p>
          <a:p>
            <a:pPr>
              <a:lnSpc>
                <a:spcPct val="150000"/>
              </a:lnSpc>
            </a:pPr>
            <a:r>
              <a:rPr lang="zh-CN" altLang="en-US" sz="1600" b="1" dirty="0">
                <a:latin typeface="华文楷体" pitchFamily="2" charset="-122"/>
                <a:ea typeface="华文楷体" pitchFamily="2" charset="-122"/>
              </a:rPr>
              <a:t>    光还在相当程度上影响植物的地理分布等。</a:t>
            </a:r>
          </a:p>
          <a:p>
            <a:pPr>
              <a:lnSpc>
                <a:spcPct val="150000"/>
              </a:lnSpc>
            </a:pPr>
            <a:endParaRPr lang="zh-CN" altLang="en-US" sz="2400" b="1" dirty="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912166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986669"/>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1.</a:t>
            </a:r>
            <a:r>
              <a:rPr lang="zh-CN" altLang="en-US" sz="1600" b="1" kern="0" dirty="0" smtClean="0">
                <a:solidFill>
                  <a:srgbClr val="CC00FF"/>
                </a:solidFill>
                <a:latin typeface="Times New Roman" pitchFamily="18" charset="0"/>
                <a:ea typeface="华文楷体"/>
              </a:rPr>
              <a:t>叶片对光的反射、透射和吸收</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a:t>
            </a:r>
            <a:r>
              <a:rPr lang="en-US" altLang="zh-CN" sz="1600" b="1" kern="0" dirty="0" smtClean="0">
                <a:solidFill>
                  <a:srgbClr val="000000"/>
                </a:solidFill>
                <a:latin typeface="Times New Roman" pitchFamily="18" charset="0"/>
                <a:ea typeface="华文楷体"/>
              </a:rPr>
              <a:t>1</a:t>
            </a:r>
            <a:r>
              <a:rPr lang="zh-CN" altLang="en-US" sz="1600" b="1" kern="0" dirty="0" smtClean="0">
                <a:solidFill>
                  <a:srgbClr val="000000"/>
                </a:solidFill>
                <a:latin typeface="Times New Roman" pitchFamily="18" charset="0"/>
                <a:ea typeface="华文楷体"/>
              </a:rPr>
              <a:t>）叶片的透射能力</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植物叶片对太阳辐射具有透射能力。通常植物叶片的光谱反射能力与透射能力相当，即植物反射能力较强的光谱段，也有较强的透射能力。</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在可见光</a:t>
            </a:r>
            <a:r>
              <a:rPr lang="zh-CN" altLang="en-US" sz="1600" b="1" kern="0" dirty="0" smtClean="0">
                <a:solidFill>
                  <a:srgbClr val="000000"/>
                </a:solidFill>
                <a:latin typeface="Times New Roman" pitchFamily="18" charset="0"/>
                <a:ea typeface="华文楷体"/>
              </a:rPr>
              <a:t>部分，植物叶片的透光率在</a:t>
            </a:r>
            <a:r>
              <a:rPr lang="en-US" altLang="zh-CN" sz="1600" b="1" kern="0" dirty="0" smtClean="0">
                <a:solidFill>
                  <a:srgbClr val="000000"/>
                </a:solidFill>
                <a:latin typeface="Times New Roman" pitchFamily="18" charset="0"/>
                <a:ea typeface="华文楷体"/>
              </a:rPr>
              <a:t>5~20%</a:t>
            </a:r>
            <a:r>
              <a:rPr lang="zh-CN" altLang="en-US" sz="1600" b="1" kern="0" dirty="0" smtClean="0">
                <a:solidFill>
                  <a:srgbClr val="000000"/>
                </a:solidFill>
                <a:latin typeface="Times New Roman" pitchFamily="18" charset="0"/>
                <a:ea typeface="华文楷体"/>
              </a:rPr>
              <a:t>，相对的高值在</a:t>
            </a:r>
            <a:r>
              <a:rPr lang="en-US" altLang="zh-CN" sz="1600" b="1" kern="0" dirty="0" smtClean="0">
                <a:solidFill>
                  <a:srgbClr val="000000"/>
                </a:solidFill>
                <a:latin typeface="Times New Roman" pitchFamily="18" charset="0"/>
                <a:ea typeface="华文楷体"/>
              </a:rPr>
              <a:t>0.55~0.58μm</a:t>
            </a:r>
            <a:r>
              <a:rPr lang="zh-CN" altLang="en-US" sz="1600" b="1" kern="0" dirty="0" smtClean="0">
                <a:solidFill>
                  <a:srgbClr val="000000"/>
                </a:solidFill>
                <a:latin typeface="Times New Roman" pitchFamily="18" charset="0"/>
                <a:ea typeface="华文楷体"/>
              </a:rPr>
              <a:t>即黄绿光部分出现，这就说明人类肉眼能够比较容易的感受森林中柔和绿光的原因所在。</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透光率最大的光谱再近红外区（约</a:t>
            </a:r>
            <a:r>
              <a:rPr lang="en-US" altLang="zh-CN" sz="1600" b="1" kern="0" dirty="0" smtClean="0">
                <a:solidFill>
                  <a:srgbClr val="000000"/>
                </a:solidFill>
                <a:latin typeface="Times New Roman" pitchFamily="18" charset="0"/>
                <a:ea typeface="华文楷体"/>
              </a:rPr>
              <a:t>0.8μm</a:t>
            </a:r>
            <a:r>
              <a:rPr lang="zh-CN" altLang="en-US" sz="1600" b="1" kern="0" dirty="0" smtClean="0">
                <a:solidFill>
                  <a:srgbClr val="000000"/>
                </a:solidFill>
                <a:latin typeface="Times New Roman" pitchFamily="18" charset="0"/>
                <a:ea typeface="华文楷体"/>
              </a:rPr>
              <a:t>）</a:t>
            </a:r>
            <a:endParaRPr lang="en-US" altLang="zh-CN"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第二章  太阳辐射对农业的影响</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096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1.</a:t>
            </a:r>
            <a:r>
              <a:rPr lang="zh-CN" altLang="en-US" sz="1600" b="1" kern="0" dirty="0" smtClean="0">
                <a:solidFill>
                  <a:srgbClr val="CC00FF"/>
                </a:solidFill>
                <a:latin typeface="Times New Roman" pitchFamily="18" charset="0"/>
                <a:ea typeface="华文楷体"/>
              </a:rPr>
              <a:t>叶片对光的反射、透射和吸收</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a:t>
            </a:r>
            <a:r>
              <a:rPr lang="en-US" altLang="zh-CN" sz="1600" b="1" kern="0" dirty="0" smtClean="0">
                <a:solidFill>
                  <a:srgbClr val="000000"/>
                </a:solidFill>
                <a:latin typeface="Times New Roman" pitchFamily="18" charset="0"/>
                <a:ea typeface="华文楷体"/>
              </a:rPr>
              <a:t>1</a:t>
            </a:r>
            <a:r>
              <a:rPr lang="zh-CN" altLang="en-US" sz="1600" b="1" kern="0" dirty="0" smtClean="0">
                <a:solidFill>
                  <a:srgbClr val="000000"/>
                </a:solidFill>
                <a:latin typeface="Times New Roman" pitchFamily="18" charset="0"/>
                <a:ea typeface="华文楷体"/>
              </a:rPr>
              <a:t>）叶片的吸收能力</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植物叶片对太阳辐射具有很强的选择性吸收能力。</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一般</a:t>
            </a:r>
            <a:r>
              <a:rPr lang="zh-CN" altLang="en-US" sz="1600" b="1" kern="0" dirty="0" smtClean="0">
                <a:solidFill>
                  <a:srgbClr val="000000"/>
                </a:solidFill>
                <a:latin typeface="Times New Roman" pitchFamily="18" charset="0"/>
                <a:ea typeface="华文楷体"/>
              </a:rPr>
              <a:t>叶片对太阳辐射的吸收率在</a:t>
            </a:r>
            <a:r>
              <a:rPr lang="en-US" altLang="zh-CN" sz="1600" b="1" kern="0" dirty="0" smtClean="0">
                <a:solidFill>
                  <a:srgbClr val="000000"/>
                </a:solidFill>
                <a:latin typeface="Times New Roman" pitchFamily="18" charset="0"/>
                <a:ea typeface="华文楷体"/>
              </a:rPr>
              <a:t>80~90%</a:t>
            </a:r>
            <a:r>
              <a:rPr lang="zh-CN" altLang="en-US" sz="1600" b="1" kern="0" dirty="0" smtClean="0">
                <a:solidFill>
                  <a:srgbClr val="000000"/>
                </a:solidFill>
                <a:latin typeface="Times New Roman" pitchFamily="18" charset="0"/>
                <a:ea typeface="华文楷体"/>
              </a:rPr>
              <a:t>，其余</a:t>
            </a:r>
            <a:r>
              <a:rPr lang="en-US" altLang="zh-CN" sz="1600" b="1" kern="0" dirty="0" smtClean="0">
                <a:solidFill>
                  <a:srgbClr val="000000"/>
                </a:solidFill>
                <a:latin typeface="Times New Roman" pitchFamily="18" charset="0"/>
                <a:ea typeface="华文楷体"/>
              </a:rPr>
              <a:t>10~20%</a:t>
            </a:r>
            <a:r>
              <a:rPr lang="zh-CN" altLang="en-US" sz="1600" b="1" kern="0" dirty="0" smtClean="0">
                <a:solidFill>
                  <a:srgbClr val="000000"/>
                </a:solidFill>
                <a:latin typeface="Times New Roman" pitchFamily="18" charset="0"/>
                <a:ea typeface="华文楷体"/>
              </a:rPr>
              <a:t>被叶片反射和透射。</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CC00FF"/>
                </a:solidFill>
                <a:latin typeface="Times New Roman" pitchFamily="18" charset="0"/>
                <a:ea typeface="华文楷体"/>
              </a:rPr>
              <a:t>2.</a:t>
            </a:r>
            <a:r>
              <a:rPr lang="zh-CN" altLang="en-US" sz="1600" b="1" kern="0" dirty="0">
                <a:solidFill>
                  <a:srgbClr val="CC00FF"/>
                </a:solidFill>
                <a:latin typeface="Times New Roman" pitchFamily="18" charset="0"/>
                <a:ea typeface="华文楷体"/>
              </a:rPr>
              <a:t>影响叶片对光的反射、透射和吸收能力的</a:t>
            </a:r>
            <a:r>
              <a:rPr lang="zh-CN" altLang="en-US" sz="1600" b="1" kern="0" dirty="0" smtClean="0">
                <a:solidFill>
                  <a:srgbClr val="CC00FF"/>
                </a:solidFill>
                <a:latin typeface="Times New Roman" pitchFamily="18" charset="0"/>
                <a:ea typeface="华文楷体"/>
              </a:rPr>
              <a:t>因素</a:t>
            </a: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太阳光谱</a:t>
            </a:r>
            <a:r>
              <a:rPr lang="zh-CN" altLang="en-US" sz="1600" b="1" kern="0" dirty="0" smtClean="0">
                <a:latin typeface="Times New Roman" pitchFamily="18" charset="0"/>
                <a:ea typeface="华文楷体"/>
              </a:rPr>
              <a:t>成分、   </a:t>
            </a:r>
            <a:r>
              <a:rPr lang="zh-CN" altLang="en-US" sz="1600" b="1" kern="0" dirty="0">
                <a:latin typeface="Times New Roman" pitchFamily="18" charset="0"/>
                <a:ea typeface="华文楷体"/>
              </a:rPr>
              <a:t>生物</a:t>
            </a:r>
            <a:r>
              <a:rPr lang="zh-CN" altLang="en-US" sz="1600" b="1" kern="0" dirty="0" smtClean="0">
                <a:latin typeface="Times New Roman" pitchFamily="18" charset="0"/>
                <a:ea typeface="华文楷体"/>
              </a:rPr>
              <a:t>种类、叶龄</a:t>
            </a:r>
            <a:r>
              <a:rPr lang="zh-CN" altLang="en-US" sz="1600" b="1" kern="0" dirty="0">
                <a:latin typeface="Times New Roman" pitchFamily="18" charset="0"/>
                <a:ea typeface="华文楷体"/>
              </a:rPr>
              <a:t>、 叶片的表面形态、</a:t>
            </a:r>
            <a:r>
              <a:rPr lang="zh-CN" altLang="en-US" sz="1600" b="1" kern="0" dirty="0" smtClean="0">
                <a:latin typeface="Times New Roman" pitchFamily="18" charset="0"/>
                <a:ea typeface="华文楷体"/>
              </a:rPr>
              <a:t>颜色、</a:t>
            </a:r>
            <a:endParaRPr lang="zh-CN" altLang="en-US" sz="1600" b="1" kern="0" dirty="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 </a:t>
            </a:r>
            <a:r>
              <a:rPr lang="zh-CN" altLang="en-US" sz="1600" b="1" kern="0" dirty="0">
                <a:latin typeface="Times New Roman" pitchFamily="18" charset="0"/>
                <a:ea typeface="华文楷体"/>
              </a:rPr>
              <a:t>叶片的水分</a:t>
            </a:r>
            <a:r>
              <a:rPr lang="zh-CN" altLang="en-US" sz="1600" b="1" kern="0" dirty="0" smtClean="0">
                <a:latin typeface="Times New Roman" pitchFamily="18" charset="0"/>
                <a:ea typeface="华文楷体"/>
              </a:rPr>
              <a:t>含量、光</a:t>
            </a:r>
            <a:r>
              <a:rPr lang="zh-CN" altLang="en-US" sz="1600" b="1" kern="0" dirty="0">
                <a:latin typeface="Times New Roman" pitchFamily="18" charset="0"/>
                <a:ea typeface="华文楷体"/>
              </a:rPr>
              <a:t>的投射角度、天气</a:t>
            </a:r>
            <a:r>
              <a:rPr lang="zh-CN" altLang="en-US" sz="1600" b="1" kern="0" dirty="0" smtClean="0">
                <a:latin typeface="Times New Roman" pitchFamily="18" charset="0"/>
                <a:ea typeface="华文楷体"/>
              </a:rPr>
              <a:t>状况、 </a:t>
            </a:r>
            <a:r>
              <a:rPr lang="zh-CN" altLang="en-US" sz="1600" b="1" kern="0" dirty="0">
                <a:latin typeface="Times New Roman" pitchFamily="18" charset="0"/>
                <a:ea typeface="华文楷体"/>
              </a:rPr>
              <a:t>季节、生育期</a:t>
            </a:r>
          </a:p>
          <a:p>
            <a:pPr eaLnBrk="0" fontAlgn="base" hangingPunct="0">
              <a:lnSpc>
                <a:spcPct val="150000"/>
              </a:lnSpc>
              <a:spcBef>
                <a:spcPct val="0"/>
              </a:spcBef>
              <a:spcAft>
                <a:spcPct val="0"/>
              </a:spcAft>
              <a:buClr>
                <a:srgbClr val="330066"/>
              </a:buClr>
              <a:defRPr/>
            </a:pPr>
            <a:r>
              <a:rPr lang="zh-CN" altLang="en-US" sz="1600" b="1" kern="0" dirty="0" smtClean="0">
                <a:solidFill>
                  <a:srgbClr val="CC00FF"/>
                </a:solidFill>
                <a:latin typeface="Times New Roman" pitchFamily="18" charset="0"/>
                <a:ea typeface="华文楷体"/>
              </a:rPr>
              <a:t>叶片</a:t>
            </a:r>
            <a:r>
              <a:rPr lang="zh-CN" altLang="en-US" sz="1600" b="1" kern="0" dirty="0">
                <a:solidFill>
                  <a:srgbClr val="CC00FF"/>
                </a:solidFill>
                <a:latin typeface="Times New Roman" pitchFamily="18" charset="0"/>
                <a:ea typeface="华文楷体"/>
              </a:rPr>
              <a:t>对太阳辐射的反射率、透射率和</a:t>
            </a:r>
            <a:r>
              <a:rPr lang="zh-CN" altLang="en-US" sz="1600" b="1" kern="0" dirty="0" smtClean="0">
                <a:solidFill>
                  <a:srgbClr val="CC00FF"/>
                </a:solidFill>
                <a:latin typeface="Times New Roman" pitchFamily="18" charset="0"/>
                <a:ea typeface="华文楷体"/>
              </a:rPr>
              <a:t>吸收率</a:t>
            </a:r>
            <a:r>
              <a:rPr lang="zh-CN" altLang="en-US" sz="1600" b="1" kern="0" dirty="0">
                <a:solidFill>
                  <a:srgbClr val="CC00FF"/>
                </a:solidFill>
                <a:latin typeface="Times New Roman" pitchFamily="18" charset="0"/>
                <a:ea typeface="华文楷体"/>
              </a:rPr>
              <a:t>存在着日变化、季节变化，不是一个定值，有</a:t>
            </a:r>
            <a:r>
              <a:rPr lang="zh-CN" altLang="en-US" sz="1600" b="1" kern="0" dirty="0" smtClean="0">
                <a:solidFill>
                  <a:srgbClr val="CC00FF"/>
                </a:solidFill>
                <a:latin typeface="Times New Roman" pitchFamily="18" charset="0"/>
                <a:ea typeface="华文楷体"/>
              </a:rPr>
              <a:t>一定的</a:t>
            </a:r>
            <a:r>
              <a:rPr lang="zh-CN" altLang="en-US" sz="1600" b="1" kern="0" dirty="0">
                <a:solidFill>
                  <a:srgbClr val="CC00FF"/>
                </a:solidFill>
                <a:latin typeface="Times New Roman" pitchFamily="18" charset="0"/>
                <a:ea typeface="华文楷体"/>
              </a:rPr>
              <a:t>变化范围</a:t>
            </a:r>
            <a:r>
              <a:rPr lang="zh-CN" altLang="en-US" sz="1600" b="1" kern="0" dirty="0" smtClean="0">
                <a:solidFill>
                  <a:srgbClr val="CC00FF"/>
                </a:solidFill>
                <a:latin typeface="Times New Roman" pitchFamily="18" charset="0"/>
                <a:ea typeface="华文楷体"/>
              </a:rPr>
              <a:t>。</a:t>
            </a:r>
            <a:endParaRPr lang="en-US" altLang="zh-CN" sz="1600" b="1" kern="0" dirty="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第二章  太阳辐射对农业的影响</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964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2</a:t>
            </a:r>
            <a:r>
              <a:rPr lang="en-US" altLang="zh-CN" sz="1600" b="1" kern="0" dirty="0">
                <a:solidFill>
                  <a:srgbClr val="CC00FF"/>
                </a:solidFill>
                <a:latin typeface="Times New Roman" pitchFamily="18" charset="0"/>
                <a:ea typeface="华文楷体"/>
              </a:rPr>
              <a:t>.</a:t>
            </a:r>
            <a:r>
              <a:rPr lang="zh-CN" altLang="en-US" sz="1600" b="1" kern="0" dirty="0">
                <a:solidFill>
                  <a:srgbClr val="CC00FF"/>
                </a:solidFill>
                <a:latin typeface="Times New Roman" pitchFamily="18" charset="0"/>
                <a:ea typeface="华文楷体"/>
              </a:rPr>
              <a:t>影响叶片对光的反射、透射和吸收能力的因素                      </a:t>
            </a: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                               </a:t>
            </a:r>
            <a:r>
              <a:rPr lang="zh-CN" altLang="en-US" sz="1400" b="1" kern="0" dirty="0">
                <a:latin typeface="Times New Roman" pitchFamily="18" charset="0"/>
                <a:ea typeface="华文楷体"/>
              </a:rPr>
              <a:t>绿叶对不同波段的平均反射、透射、吸收率</a:t>
            </a:r>
          </a:p>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CC00FF"/>
                </a:solidFill>
                <a:latin typeface="Times New Roman" pitchFamily="18" charset="0"/>
                <a:ea typeface="华文楷体"/>
              </a:rPr>
              <a:t>3.</a:t>
            </a:r>
            <a:r>
              <a:rPr lang="zh-CN" altLang="en-US" sz="1600" b="1" kern="0" dirty="0">
                <a:solidFill>
                  <a:srgbClr val="CC00FF"/>
                </a:solidFill>
                <a:latin typeface="Times New Roman" pitchFamily="18" charset="0"/>
                <a:ea typeface="华文楷体"/>
              </a:rPr>
              <a:t>群体叶片对日光的反射、透射和吸收</a:t>
            </a:r>
            <a:endParaRPr lang="en-US" altLang="zh-CN" sz="1600" b="1" kern="0" dirty="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太阳辐射进入植被内部，经过植被中茎叶层层的反射、透射和吸收，当然还包括漏射，而被削弱，形成了一个较复杂的过程。 关于群体叶片对日光的反射、透射和吸收能力，可归纳出以下几点看法：</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a:t>
            </a:r>
            <a:r>
              <a:rPr lang="en-US" altLang="zh-CN" sz="1600" b="1" kern="0" dirty="0">
                <a:solidFill>
                  <a:srgbClr val="000000"/>
                </a:solidFill>
                <a:latin typeface="Times New Roman" pitchFamily="18" charset="0"/>
                <a:ea typeface="华文楷体"/>
              </a:rPr>
              <a:t>1</a:t>
            </a:r>
            <a:r>
              <a:rPr lang="zh-CN" altLang="en-US" sz="1600" b="1" kern="0" dirty="0">
                <a:solidFill>
                  <a:srgbClr val="000000"/>
                </a:solidFill>
                <a:latin typeface="Times New Roman" pitchFamily="18" charset="0"/>
                <a:ea typeface="华文楷体"/>
              </a:rPr>
              <a:t>）</a:t>
            </a:r>
            <a:r>
              <a:rPr lang="zh-CN" altLang="en-US" sz="1500" b="1" kern="0" dirty="0">
                <a:solidFill>
                  <a:srgbClr val="000000"/>
                </a:solidFill>
                <a:latin typeface="Times New Roman" pitchFamily="18" charset="0"/>
                <a:ea typeface="华文楷体"/>
              </a:rPr>
              <a:t>同一种农田植被，对于不同波长的辐射，其反射、透射和吸收能力不同。</a:t>
            </a:r>
            <a:endParaRPr lang="en-US" altLang="zh-CN" sz="15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第二章  太阳辐射对农业的影响</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a:graphicFrameLocks noGrp="1"/>
          </p:cNvGraphicFramePr>
          <p:nvPr>
            <p:extLst>
              <p:ext uri="{D42A27DB-BD31-4B8C-83A1-F6EECF244321}">
                <p14:modId xmlns:p14="http://schemas.microsoft.com/office/powerpoint/2010/main" val="3157031422"/>
              </p:ext>
            </p:extLst>
          </p:nvPr>
        </p:nvGraphicFramePr>
        <p:xfrm>
          <a:off x="1650169" y="2708920"/>
          <a:ext cx="5500370" cy="1153160"/>
        </p:xfrm>
        <a:graphic>
          <a:graphicData uri="http://schemas.openxmlformats.org/drawingml/2006/table">
            <a:tbl>
              <a:tblPr/>
              <a:tblGrid>
                <a:gridCol w="873760"/>
                <a:gridCol w="1325880"/>
                <a:gridCol w="1231265"/>
                <a:gridCol w="1006475"/>
                <a:gridCol w="1062990"/>
              </a:tblGrid>
              <a:tr h="288290">
                <a:tc>
                  <a:txBody>
                    <a:bodyPr/>
                    <a:lstStyle/>
                    <a:p>
                      <a:pPr algn="ctr" fontAlgn="base">
                        <a:spcAft>
                          <a:spcPts val="0"/>
                        </a:spcAft>
                      </a:pPr>
                      <a:r>
                        <a:rPr kumimoji="1" lang="zh-CN" sz="1000" b="1" kern="1200" dirty="0">
                          <a:solidFill>
                            <a:srgbClr val="000000"/>
                          </a:solidFill>
                          <a:effectLst/>
                          <a:latin typeface="Times New Roman"/>
                          <a:ea typeface="宋体"/>
                          <a:cs typeface="Times New Roman"/>
                        </a:rPr>
                        <a:t>波段</a:t>
                      </a:r>
                      <a:endParaRPr lang="zh-CN" sz="1050" kern="100" dirty="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zh-CN" sz="1000" b="1" kern="1200">
                          <a:solidFill>
                            <a:srgbClr val="000000"/>
                          </a:solidFill>
                          <a:effectLst/>
                          <a:latin typeface="Times New Roman"/>
                          <a:ea typeface="宋体"/>
                          <a:cs typeface="Times New Roman"/>
                        </a:rPr>
                        <a:t>光合有效辐射</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zh-CN" sz="1000" b="1" kern="1200">
                          <a:solidFill>
                            <a:srgbClr val="000000"/>
                          </a:solidFill>
                          <a:effectLst/>
                          <a:latin typeface="Times New Roman"/>
                          <a:ea typeface="宋体"/>
                          <a:cs typeface="Times New Roman"/>
                        </a:rPr>
                        <a:t>近红外辐射</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zh-CN" sz="1000" b="1" kern="1200">
                          <a:solidFill>
                            <a:srgbClr val="000000"/>
                          </a:solidFill>
                          <a:effectLst/>
                          <a:latin typeface="Times New Roman"/>
                          <a:ea typeface="宋体"/>
                          <a:cs typeface="Times New Roman"/>
                        </a:rPr>
                        <a:t>短波辐射</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zh-CN" sz="1000" b="1" kern="1200">
                          <a:solidFill>
                            <a:srgbClr val="000000"/>
                          </a:solidFill>
                          <a:effectLst/>
                          <a:latin typeface="Times New Roman"/>
                          <a:ea typeface="宋体"/>
                          <a:cs typeface="Times New Roman"/>
                        </a:rPr>
                        <a:t>长波辐射</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fontAlgn="base">
                        <a:spcAft>
                          <a:spcPts val="0"/>
                        </a:spcAft>
                      </a:pPr>
                      <a:r>
                        <a:rPr kumimoji="1" lang="zh-CN" sz="1000" b="1" kern="1200" dirty="0">
                          <a:solidFill>
                            <a:srgbClr val="000000"/>
                          </a:solidFill>
                          <a:effectLst/>
                          <a:latin typeface="Times New Roman"/>
                          <a:ea typeface="宋体"/>
                          <a:cs typeface="Times New Roman"/>
                        </a:rPr>
                        <a:t>反射率</a:t>
                      </a:r>
                      <a:endParaRPr lang="zh-CN" sz="1050" kern="100" dirty="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0.09</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0.51</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0.30</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0.05</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fontAlgn="base">
                        <a:spcAft>
                          <a:spcPts val="0"/>
                        </a:spcAft>
                      </a:pPr>
                      <a:r>
                        <a:rPr kumimoji="1" lang="zh-CN" sz="1000" b="1" kern="1200">
                          <a:solidFill>
                            <a:srgbClr val="000000"/>
                          </a:solidFill>
                          <a:effectLst/>
                          <a:latin typeface="Times New Roman"/>
                          <a:ea typeface="宋体"/>
                          <a:cs typeface="Times New Roman"/>
                        </a:rPr>
                        <a:t>透射率</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0.06</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0.34</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0.20</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0.00</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290">
                <a:tc>
                  <a:txBody>
                    <a:bodyPr/>
                    <a:lstStyle/>
                    <a:p>
                      <a:pPr algn="ctr" fontAlgn="base">
                        <a:spcAft>
                          <a:spcPts val="0"/>
                        </a:spcAft>
                      </a:pPr>
                      <a:r>
                        <a:rPr kumimoji="1" lang="zh-CN" sz="1000" b="1" kern="1200" dirty="0">
                          <a:solidFill>
                            <a:srgbClr val="000000"/>
                          </a:solidFill>
                          <a:effectLst/>
                          <a:latin typeface="Times New Roman"/>
                          <a:ea typeface="宋体"/>
                          <a:cs typeface="Times New Roman"/>
                        </a:rPr>
                        <a:t>吸收率</a:t>
                      </a:r>
                      <a:endParaRPr lang="zh-CN" sz="1050" kern="100" dirty="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dirty="0">
                          <a:solidFill>
                            <a:srgbClr val="000000"/>
                          </a:solidFill>
                          <a:effectLst/>
                          <a:latin typeface="Times New Roman"/>
                          <a:ea typeface="楷体_GB2312"/>
                          <a:cs typeface="Times New Roman"/>
                        </a:rPr>
                        <a:t>0.85</a:t>
                      </a:r>
                      <a:endParaRPr lang="zh-CN" sz="1050" kern="100" dirty="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0.15</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a:solidFill>
                            <a:srgbClr val="000000"/>
                          </a:solidFill>
                          <a:effectLst/>
                          <a:latin typeface="Times New Roman"/>
                          <a:ea typeface="楷体_GB2312"/>
                          <a:cs typeface="Times New Roman"/>
                        </a:rPr>
                        <a:t>0.50</a:t>
                      </a:r>
                      <a:endParaRPr lang="zh-CN" sz="1050" kern="10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kumimoji="1" lang="en-US" sz="1000" b="1" kern="1200" dirty="0">
                          <a:solidFill>
                            <a:srgbClr val="000000"/>
                          </a:solidFill>
                          <a:effectLst/>
                          <a:latin typeface="Times New Roman"/>
                          <a:ea typeface="楷体_GB2312"/>
                          <a:cs typeface="Times New Roman"/>
                        </a:rPr>
                        <a:t>0.95</a:t>
                      </a:r>
                      <a:endParaRPr lang="zh-CN" sz="1050" kern="100" dirty="0">
                        <a:effectLst/>
                        <a:latin typeface="Calibri"/>
                        <a:ea typeface="宋体"/>
                        <a:cs typeface="Times New Roman"/>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005205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CC00FF"/>
                </a:solidFill>
                <a:latin typeface="Times New Roman" pitchFamily="18" charset="0"/>
                <a:ea typeface="华文楷体"/>
              </a:rPr>
              <a:t>3</a:t>
            </a:r>
            <a:r>
              <a:rPr lang="en-US" altLang="zh-CN" sz="1600" b="1" kern="0" dirty="0">
                <a:solidFill>
                  <a:srgbClr val="CC00FF"/>
                </a:solidFill>
                <a:latin typeface="Times New Roman" pitchFamily="18" charset="0"/>
                <a:ea typeface="华文楷体"/>
              </a:rPr>
              <a:t>.</a:t>
            </a:r>
            <a:r>
              <a:rPr lang="zh-CN" altLang="en-US" sz="1600" b="1" kern="0" dirty="0">
                <a:solidFill>
                  <a:srgbClr val="CC00FF"/>
                </a:solidFill>
                <a:latin typeface="Times New Roman" pitchFamily="18" charset="0"/>
                <a:ea typeface="华文楷体"/>
              </a:rPr>
              <a:t>群体叶片对日光的反射、透射和吸收</a:t>
            </a:r>
            <a:endParaRPr lang="en-US" altLang="zh-CN" sz="1600" b="1" kern="0" dirty="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a:t>
            </a:r>
            <a:r>
              <a:rPr lang="en-US" altLang="zh-CN" sz="1600" b="1" kern="0" dirty="0" smtClean="0">
                <a:solidFill>
                  <a:srgbClr val="000000"/>
                </a:solidFill>
                <a:latin typeface="Times New Roman" pitchFamily="18" charset="0"/>
                <a:ea typeface="华文楷体"/>
              </a:rPr>
              <a:t>2</a:t>
            </a:r>
            <a:r>
              <a:rPr lang="zh-CN" altLang="en-US" sz="1600" b="1" kern="0" dirty="0" smtClean="0">
                <a:solidFill>
                  <a:srgbClr val="000000"/>
                </a:solidFill>
                <a:latin typeface="Times New Roman" pitchFamily="18" charset="0"/>
                <a:ea typeface="华文楷体"/>
              </a:rPr>
              <a:t>）</a:t>
            </a:r>
            <a:r>
              <a:rPr lang="zh-CN" altLang="en-US" sz="1500" b="1" kern="0" dirty="0" smtClean="0">
                <a:solidFill>
                  <a:srgbClr val="000000"/>
                </a:solidFill>
                <a:latin typeface="Times New Roman" pitchFamily="18" charset="0"/>
                <a:ea typeface="华文楷体"/>
              </a:rPr>
              <a:t>同</a:t>
            </a:r>
            <a:r>
              <a:rPr lang="zh-CN" altLang="en-US" sz="1500" b="1" kern="0" dirty="0">
                <a:solidFill>
                  <a:srgbClr val="000000"/>
                </a:solidFill>
                <a:latin typeface="Times New Roman" pitchFamily="18" charset="0"/>
                <a:ea typeface="华文楷体"/>
              </a:rPr>
              <a:t>一种波长的辐射，不同的作物、同</a:t>
            </a:r>
            <a:r>
              <a:rPr lang="zh-CN" altLang="en-US" sz="1500" b="1" kern="0" dirty="0" smtClean="0">
                <a:solidFill>
                  <a:srgbClr val="000000"/>
                </a:solidFill>
                <a:latin typeface="Times New Roman" pitchFamily="18" charset="0"/>
                <a:ea typeface="华文楷体"/>
              </a:rPr>
              <a:t>一种</a:t>
            </a:r>
            <a:r>
              <a:rPr lang="zh-CN" altLang="en-US" sz="1500" b="1" kern="0" dirty="0">
                <a:solidFill>
                  <a:srgbClr val="000000"/>
                </a:solidFill>
                <a:latin typeface="Times New Roman" pitchFamily="18" charset="0"/>
                <a:ea typeface="华文楷体"/>
              </a:rPr>
              <a:t>作物不同的生长发育状况（包括品种、密度、叶龄</a:t>
            </a:r>
            <a:r>
              <a:rPr lang="zh-CN" altLang="en-US" sz="1500" b="1" kern="0" dirty="0" smtClean="0">
                <a:solidFill>
                  <a:srgbClr val="000000"/>
                </a:solidFill>
                <a:latin typeface="Times New Roman" pitchFamily="18" charset="0"/>
                <a:ea typeface="华文楷体"/>
              </a:rPr>
              <a:t>、叶</a:t>
            </a:r>
            <a:r>
              <a:rPr lang="zh-CN" altLang="en-US" sz="1500" b="1" kern="0" dirty="0">
                <a:solidFill>
                  <a:srgbClr val="000000"/>
                </a:solidFill>
                <a:latin typeface="Times New Roman" pitchFamily="18" charset="0"/>
                <a:ea typeface="华文楷体"/>
              </a:rPr>
              <a:t>形、叶片的颜色和含水量等），其反射、透射和</a:t>
            </a:r>
            <a:r>
              <a:rPr lang="zh-CN" altLang="en-US" sz="1500" b="1" kern="0" dirty="0" smtClean="0">
                <a:solidFill>
                  <a:srgbClr val="000000"/>
                </a:solidFill>
                <a:latin typeface="Times New Roman" pitchFamily="18" charset="0"/>
                <a:ea typeface="华文楷体"/>
              </a:rPr>
              <a:t>吸收</a:t>
            </a:r>
            <a:r>
              <a:rPr lang="zh-CN" altLang="en-US" sz="1500" b="1" kern="0" dirty="0">
                <a:solidFill>
                  <a:srgbClr val="000000"/>
                </a:solidFill>
                <a:latin typeface="Times New Roman" pitchFamily="18" charset="0"/>
                <a:ea typeface="华文楷体"/>
              </a:rPr>
              <a:t>能力不同。</a:t>
            </a: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a:t>
            </a:r>
            <a:r>
              <a:rPr lang="en-US" altLang="zh-CN" sz="1600" b="1" kern="0" dirty="0" smtClean="0">
                <a:latin typeface="Times New Roman" pitchFamily="18" charset="0"/>
                <a:ea typeface="华文楷体"/>
              </a:rPr>
              <a:t>3</a:t>
            </a:r>
            <a:r>
              <a:rPr lang="zh-CN" altLang="en-US" sz="1600" b="1" kern="0" dirty="0">
                <a:latin typeface="Times New Roman" pitchFamily="18" charset="0"/>
                <a:ea typeface="华文楷体"/>
              </a:rPr>
              <a:t>）反射、透射和吸收率不是一个常数</a:t>
            </a:r>
            <a:r>
              <a:rPr lang="zh-CN" altLang="en-US" sz="1600" b="1" kern="0" dirty="0" smtClean="0">
                <a:latin typeface="Times New Roman" pitchFamily="18" charset="0"/>
                <a:ea typeface="华文楷体"/>
              </a:rPr>
              <a:t>，在</a:t>
            </a:r>
            <a:r>
              <a:rPr lang="zh-CN" altLang="en-US" sz="1600" b="1" kern="0" dirty="0">
                <a:latin typeface="Times New Roman" pitchFamily="18" charset="0"/>
                <a:ea typeface="华文楷体"/>
              </a:rPr>
              <a:t>任一光谱中有一定幅度。</a:t>
            </a: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a:t>
            </a:r>
            <a:r>
              <a:rPr lang="en-US" altLang="zh-CN" sz="1600" b="1" kern="0" dirty="0" smtClean="0">
                <a:latin typeface="Times New Roman" pitchFamily="18" charset="0"/>
                <a:ea typeface="华文楷体"/>
              </a:rPr>
              <a:t>4</a:t>
            </a:r>
            <a:r>
              <a:rPr lang="zh-CN" altLang="en-US" sz="1600" b="1" kern="0" dirty="0">
                <a:latin typeface="Times New Roman" pitchFamily="18" charset="0"/>
                <a:ea typeface="华文楷体"/>
              </a:rPr>
              <a:t>）群体对日光的反射率和透射率要</a:t>
            </a:r>
            <a:r>
              <a:rPr lang="zh-CN" altLang="en-US" sz="1600" b="1" kern="0" dirty="0" smtClean="0">
                <a:latin typeface="Times New Roman" pitchFamily="18" charset="0"/>
                <a:ea typeface="华文楷体"/>
              </a:rPr>
              <a:t>比单叶</a:t>
            </a:r>
            <a:r>
              <a:rPr lang="zh-CN" altLang="en-US" sz="1600" b="1" kern="0" dirty="0">
                <a:latin typeface="Times New Roman" pitchFamily="18" charset="0"/>
                <a:ea typeface="华文楷体"/>
              </a:rPr>
              <a:t>明显地小，而吸收率却明显地高于单叶。如稻、麦作物，叶片向上斜立，其反射</a:t>
            </a:r>
            <a:r>
              <a:rPr lang="zh-CN" altLang="en-US" sz="1600" b="1" kern="0" dirty="0" smtClean="0">
                <a:latin typeface="Times New Roman" pitchFamily="18" charset="0"/>
                <a:ea typeface="华文楷体"/>
              </a:rPr>
              <a:t>和透射</a:t>
            </a:r>
            <a:r>
              <a:rPr lang="zh-CN" altLang="en-US" sz="1600" b="1" kern="0" dirty="0">
                <a:latin typeface="Times New Roman" pitchFamily="18" charset="0"/>
                <a:ea typeface="华文楷体"/>
              </a:rPr>
              <a:t>光几乎都比单叶少一半左右；一般在</a:t>
            </a:r>
            <a:r>
              <a:rPr lang="zh-CN" altLang="en-US" sz="1600" b="1" kern="0" dirty="0" smtClean="0">
                <a:latin typeface="Times New Roman" pitchFamily="18" charset="0"/>
                <a:ea typeface="华文楷体"/>
              </a:rPr>
              <a:t>抽穗开花期</a:t>
            </a:r>
            <a:r>
              <a:rPr lang="zh-CN" altLang="en-US" sz="1600" b="1" kern="0" dirty="0">
                <a:latin typeface="Times New Roman" pitchFamily="18" charset="0"/>
                <a:ea typeface="华文楷体"/>
              </a:rPr>
              <a:t>，群体的反射率约</a:t>
            </a:r>
            <a:r>
              <a:rPr lang="en-US" altLang="zh-CN" sz="1600" b="1" kern="0" dirty="0">
                <a:latin typeface="Times New Roman" pitchFamily="18" charset="0"/>
                <a:ea typeface="华文楷体"/>
              </a:rPr>
              <a:t>5</a:t>
            </a:r>
            <a:r>
              <a:rPr lang="zh-CN" altLang="en-US" sz="1600" b="1" kern="0" dirty="0">
                <a:latin typeface="Times New Roman" pitchFamily="18" charset="0"/>
                <a:ea typeface="华文楷体"/>
              </a:rPr>
              <a:t>～</a:t>
            </a:r>
            <a:r>
              <a:rPr lang="en-US" altLang="zh-CN" sz="1600" b="1" kern="0" dirty="0">
                <a:latin typeface="Times New Roman" pitchFamily="18" charset="0"/>
                <a:ea typeface="华文楷体"/>
              </a:rPr>
              <a:t>7%</a:t>
            </a:r>
            <a:r>
              <a:rPr lang="zh-CN" altLang="en-US" sz="1600" b="1" kern="0" dirty="0">
                <a:latin typeface="Times New Roman" pitchFamily="18" charset="0"/>
                <a:ea typeface="华文楷体"/>
              </a:rPr>
              <a:t>，透射率约</a:t>
            </a:r>
            <a:r>
              <a:rPr lang="en-US" altLang="zh-CN" sz="1600" b="1" kern="0" dirty="0">
                <a:latin typeface="Times New Roman" pitchFamily="18" charset="0"/>
                <a:ea typeface="华文楷体"/>
              </a:rPr>
              <a:t>4</a:t>
            </a:r>
            <a:r>
              <a:rPr lang="zh-CN" altLang="en-US" sz="1600" b="1" kern="0" dirty="0" smtClean="0">
                <a:latin typeface="Times New Roman" pitchFamily="18" charset="0"/>
                <a:ea typeface="华文楷体"/>
              </a:rPr>
              <a:t>～</a:t>
            </a:r>
            <a:r>
              <a:rPr lang="en-US" altLang="zh-CN" sz="1600" b="1" kern="0" dirty="0" smtClean="0">
                <a:latin typeface="Times New Roman" pitchFamily="18" charset="0"/>
                <a:ea typeface="华文楷体"/>
              </a:rPr>
              <a:t>7</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，而群体的吸收率则高达</a:t>
            </a:r>
            <a:r>
              <a:rPr lang="en-US" altLang="zh-CN" sz="1600" b="1" kern="0" dirty="0">
                <a:latin typeface="Times New Roman" pitchFamily="18" charset="0"/>
                <a:ea typeface="华文楷体"/>
              </a:rPr>
              <a:t>85</a:t>
            </a:r>
            <a:r>
              <a:rPr lang="zh-CN" altLang="en-US" sz="1600" b="1" kern="0" dirty="0">
                <a:latin typeface="Times New Roman" pitchFamily="18" charset="0"/>
                <a:ea typeface="华文楷体"/>
              </a:rPr>
              <a:t>～</a:t>
            </a:r>
            <a:r>
              <a:rPr lang="en-US" altLang="zh-CN" sz="1600" b="1" kern="0" dirty="0">
                <a:latin typeface="Times New Roman" pitchFamily="18" charset="0"/>
                <a:ea typeface="华文楷体"/>
              </a:rPr>
              <a:t>90%</a:t>
            </a:r>
            <a:r>
              <a:rPr lang="zh-CN" altLang="en-US" sz="1600" b="1" kern="0" dirty="0">
                <a:latin typeface="Times New Roman" pitchFamily="18" charset="0"/>
                <a:ea typeface="华文楷体"/>
              </a:rPr>
              <a:t>。</a:t>
            </a:r>
          </a:p>
          <a:p>
            <a:pPr eaLnBrk="0" fontAlgn="base" hangingPunct="0">
              <a:lnSpc>
                <a:spcPct val="150000"/>
              </a:lnSpc>
              <a:spcBef>
                <a:spcPct val="0"/>
              </a:spcBef>
              <a:spcAft>
                <a:spcPct val="0"/>
              </a:spcAft>
              <a:buClr>
                <a:srgbClr val="330066"/>
              </a:buClr>
              <a:defRPr/>
            </a:pPr>
            <a:endParaRPr lang="zh-CN" altLang="en-US" sz="1600" b="1" kern="0" dirty="0">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第二章  太阳辐射对农业的影响</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062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第二章  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4939814"/>
          </a:xfrm>
          <a:prstGeom prst="rect">
            <a:avLst/>
          </a:prstGeom>
        </p:spPr>
        <p:txBody>
          <a:bodyPr wrap="square">
            <a:spAutoFit/>
          </a:bodyPr>
          <a:lstStyle/>
          <a:p>
            <a:pPr>
              <a:lnSpc>
                <a:spcPct val="150000"/>
              </a:lnSpc>
            </a:pPr>
            <a:r>
              <a:rPr lang="en-US" altLang="zh-CN" b="1" dirty="0" smtClean="0">
                <a:solidFill>
                  <a:srgbClr val="CC00FF"/>
                </a:solidFill>
                <a:latin typeface="华文楷体" pitchFamily="2" charset="-122"/>
                <a:ea typeface="华文楷体" pitchFamily="2" charset="-122"/>
              </a:rPr>
              <a:t>4.</a:t>
            </a:r>
            <a:r>
              <a:rPr lang="zh-CN" altLang="en-US" b="1" dirty="0">
                <a:solidFill>
                  <a:srgbClr val="CC00FF"/>
                </a:solidFill>
                <a:latin typeface="华文楷体" pitchFamily="2" charset="-122"/>
                <a:ea typeface="华文楷体" pitchFamily="2" charset="-122"/>
              </a:rPr>
              <a:t>光在群体中的分布</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a:t>
            </a:r>
            <a:r>
              <a:rPr lang="en-US" altLang="zh-CN" sz="1600" b="1" dirty="0" smtClean="0">
                <a:solidFill>
                  <a:srgbClr val="CC00FF"/>
                </a:solidFill>
                <a:latin typeface="华文楷体" pitchFamily="2" charset="-122"/>
                <a:ea typeface="华文楷体" pitchFamily="2" charset="-122"/>
              </a:rPr>
              <a:t>1</a:t>
            </a:r>
            <a:r>
              <a:rPr lang="zh-CN" altLang="en-US" sz="1600" b="1" dirty="0" smtClean="0">
                <a:solidFill>
                  <a:srgbClr val="CC00FF"/>
                </a:solidFill>
                <a:latin typeface="华文楷体" pitchFamily="2" charset="-122"/>
                <a:ea typeface="华文楷体" pitchFamily="2" charset="-122"/>
              </a:rPr>
              <a:t>）透光率</a:t>
            </a:r>
            <a:r>
              <a:rPr lang="zh-CN" altLang="en-US" sz="1600" b="1" dirty="0">
                <a:solidFill>
                  <a:srgbClr val="CC00FF"/>
                </a:solidFill>
                <a:latin typeface="华文楷体" pitchFamily="2" charset="-122"/>
                <a:ea typeface="华文楷体" pitchFamily="2" charset="-122"/>
              </a:rPr>
              <a:t>：</a:t>
            </a:r>
            <a:r>
              <a:rPr lang="zh-CN" altLang="en-US" sz="1600" b="1" dirty="0">
                <a:latin typeface="华文楷体" pitchFamily="2" charset="-122"/>
                <a:ea typeface="华文楷体" pitchFamily="2" charset="-122"/>
              </a:rPr>
              <a:t>所测高度处的照度与农田</a:t>
            </a:r>
            <a:r>
              <a:rPr lang="zh-CN" altLang="en-US" sz="1600" b="1" dirty="0" smtClean="0">
                <a:latin typeface="华文楷体" pitchFamily="2" charset="-122"/>
                <a:ea typeface="华文楷体" pitchFamily="2" charset="-122"/>
              </a:rPr>
              <a:t>上方照度</a:t>
            </a:r>
            <a:r>
              <a:rPr lang="zh-CN" altLang="en-US" sz="1600" b="1" dirty="0">
                <a:latin typeface="华文楷体" pitchFamily="2" charset="-122"/>
                <a:ea typeface="华文楷体" pitchFamily="2" charset="-122"/>
              </a:rPr>
              <a:t>的比值，用小数或百分数表示，也称</a:t>
            </a:r>
            <a:r>
              <a:rPr lang="zh-CN" altLang="en-US" sz="1600" b="1" dirty="0" smtClean="0">
                <a:latin typeface="华文楷体" pitchFamily="2" charset="-122"/>
                <a:ea typeface="华文楷体" pitchFamily="2" charset="-122"/>
              </a:rPr>
              <a:t>相对照度</a:t>
            </a:r>
            <a:r>
              <a:rPr lang="zh-CN" altLang="en-US" sz="1600" b="1" dirty="0">
                <a:latin typeface="华文楷体" pitchFamily="2" charset="-122"/>
                <a:ea typeface="华文楷体" pitchFamily="2" charset="-122"/>
              </a:rPr>
              <a:t>。</a:t>
            </a:r>
          </a:p>
          <a:p>
            <a:pPr>
              <a:lnSpc>
                <a:spcPct val="150000"/>
              </a:lnSpc>
            </a:pPr>
            <a:r>
              <a:rPr lang="zh-CN" altLang="en-US" sz="1600" b="1" dirty="0" smtClean="0">
                <a:latin typeface="华文楷体" pitchFamily="2" charset="-122"/>
                <a:ea typeface="华文楷体" pitchFamily="2" charset="-122"/>
              </a:rPr>
              <a:t>        农田</a:t>
            </a:r>
            <a:r>
              <a:rPr lang="zh-CN" altLang="en-US" sz="1600" b="1" dirty="0">
                <a:latin typeface="华文楷体" pitchFamily="2" charset="-122"/>
                <a:ea typeface="华文楷体" pitchFamily="2" charset="-122"/>
              </a:rPr>
              <a:t>中透光率的分布曲线与光强的</a:t>
            </a:r>
            <a:r>
              <a:rPr lang="zh-CN" altLang="en-US" sz="1600" b="1" dirty="0" smtClean="0">
                <a:latin typeface="华文楷体" pitchFamily="2" charset="-122"/>
                <a:ea typeface="华文楷体" pitchFamily="2" charset="-122"/>
              </a:rPr>
              <a:t>分布曲线</a:t>
            </a:r>
            <a:r>
              <a:rPr lang="zh-CN" altLang="en-US" sz="1600" b="1" dirty="0">
                <a:latin typeface="华文楷体" pitchFamily="2" charset="-122"/>
                <a:ea typeface="华文楷体" pitchFamily="2" charset="-122"/>
              </a:rPr>
              <a:t>完全一致，亦随深度迅速递减，其</a:t>
            </a:r>
            <a:r>
              <a:rPr lang="zh-CN" altLang="en-US" sz="1600" b="1" dirty="0" smtClean="0">
                <a:latin typeface="华文楷体" pitchFamily="2" charset="-122"/>
                <a:ea typeface="华文楷体" pitchFamily="2" charset="-122"/>
              </a:rPr>
              <a:t>递减率与</a:t>
            </a:r>
            <a:r>
              <a:rPr lang="zh-CN" altLang="en-US" sz="1600" b="1" dirty="0">
                <a:latin typeface="华文楷体" pitchFamily="2" charset="-122"/>
                <a:ea typeface="华文楷体" pitchFamily="2" charset="-122"/>
              </a:rPr>
              <a:t>叶片的铅直分布关系</a:t>
            </a:r>
            <a:r>
              <a:rPr lang="zh-CN" altLang="en-US" sz="1600" b="1" dirty="0" smtClean="0">
                <a:latin typeface="华文楷体" pitchFamily="2" charset="-122"/>
                <a:ea typeface="华文楷体" pitchFamily="2" charset="-122"/>
              </a:rPr>
              <a:t>密切。</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在</a:t>
            </a:r>
            <a:r>
              <a:rPr lang="zh-CN" altLang="en-US" sz="1600" b="1" dirty="0">
                <a:latin typeface="华文楷体" pitchFamily="2" charset="-122"/>
                <a:ea typeface="华文楷体" pitchFamily="2" charset="-122"/>
              </a:rPr>
              <a:t>农田中，由于太阳视位置的日变化</a:t>
            </a:r>
            <a:r>
              <a:rPr lang="zh-CN" altLang="en-US" sz="1600" b="1" dirty="0" smtClean="0">
                <a:latin typeface="华文楷体" pitchFamily="2" charset="-122"/>
                <a:ea typeface="华文楷体" pitchFamily="2" charset="-122"/>
              </a:rPr>
              <a:t>，总</a:t>
            </a:r>
            <a:r>
              <a:rPr lang="zh-CN" altLang="en-US" sz="1600" b="1" dirty="0">
                <a:latin typeface="华文楷体" pitchFamily="2" charset="-122"/>
                <a:ea typeface="华文楷体" pitchFamily="2" charset="-122"/>
              </a:rPr>
              <a:t>光强也存在着与露地相同的日变化形式</a:t>
            </a:r>
            <a:r>
              <a:rPr lang="zh-CN" altLang="en-US" sz="1600" b="1" dirty="0" smtClean="0">
                <a:latin typeface="华文楷体" pitchFamily="2" charset="-122"/>
                <a:ea typeface="华文楷体" pitchFamily="2" charset="-122"/>
              </a:rPr>
              <a:t>。</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农田</a:t>
            </a:r>
            <a:r>
              <a:rPr lang="zh-CN" altLang="en-US" sz="1600" b="1" dirty="0">
                <a:latin typeface="华文楷体" pitchFamily="2" charset="-122"/>
                <a:ea typeface="华文楷体" pitchFamily="2" charset="-122"/>
              </a:rPr>
              <a:t>中各高度透光率也存在着相同</a:t>
            </a:r>
            <a:r>
              <a:rPr lang="zh-CN" altLang="en-US" sz="1600" b="1" dirty="0" smtClean="0">
                <a:latin typeface="华文楷体" pitchFamily="2" charset="-122"/>
                <a:ea typeface="华文楷体" pitchFamily="2" charset="-122"/>
              </a:rPr>
              <a:t>的日变化</a:t>
            </a:r>
            <a:r>
              <a:rPr lang="zh-CN" altLang="en-US" sz="1600" b="1" dirty="0">
                <a:latin typeface="华文楷体" pitchFamily="2" charset="-122"/>
                <a:ea typeface="华文楷体" pitchFamily="2" charset="-122"/>
              </a:rPr>
              <a:t>，而由于太阳高度角的改变，中</a:t>
            </a:r>
            <a:r>
              <a:rPr lang="zh-CN" altLang="en-US" sz="1600" b="1" dirty="0" smtClean="0">
                <a:latin typeface="华文楷体" pitchFamily="2" charset="-122"/>
                <a:ea typeface="华文楷体" pitchFamily="2" charset="-122"/>
              </a:rPr>
              <a:t>午时透光率</a:t>
            </a:r>
            <a:r>
              <a:rPr lang="zh-CN" altLang="en-US" sz="1600" b="1" dirty="0">
                <a:latin typeface="华文楷体" pitchFamily="2" charset="-122"/>
                <a:ea typeface="华文楷体" pitchFamily="2" charset="-122"/>
              </a:rPr>
              <a:t>最大，早晚时透光率较小。</a:t>
            </a:r>
          </a:p>
          <a:p>
            <a:pPr>
              <a:lnSpc>
                <a:spcPct val="150000"/>
              </a:lnSpc>
            </a:pPr>
            <a:r>
              <a:rPr lang="zh-CN" altLang="en-US" sz="1600" b="1" dirty="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    例如</a:t>
            </a:r>
            <a:r>
              <a:rPr lang="zh-CN" altLang="en-US" sz="1600" b="1" dirty="0">
                <a:latin typeface="华文楷体" pitchFamily="2" charset="-122"/>
                <a:ea typeface="华文楷体" pitchFamily="2" charset="-122"/>
              </a:rPr>
              <a:t>在对棉花的观测中发现，在始花期</a:t>
            </a:r>
            <a:r>
              <a:rPr lang="zh-CN" altLang="en-US" sz="1600" b="1" dirty="0" smtClean="0">
                <a:latin typeface="华文楷体" pitchFamily="2" charset="-122"/>
                <a:ea typeface="华文楷体" pitchFamily="2" charset="-122"/>
              </a:rPr>
              <a:t>，早晚</a:t>
            </a:r>
            <a:r>
              <a:rPr lang="zh-CN" altLang="en-US" sz="1600" b="1" dirty="0">
                <a:latin typeface="华文楷体" pitchFamily="2" charset="-122"/>
                <a:ea typeface="华文楷体" pitchFamily="2" charset="-122"/>
              </a:rPr>
              <a:t>的透光率为</a:t>
            </a:r>
            <a:r>
              <a:rPr lang="en-US" altLang="zh-CN" sz="1600" b="1" dirty="0">
                <a:latin typeface="华文楷体" pitchFamily="2" charset="-122"/>
                <a:ea typeface="华文楷体" pitchFamily="2" charset="-122"/>
              </a:rPr>
              <a:t>10%</a:t>
            </a:r>
            <a:r>
              <a:rPr lang="zh-CN" altLang="en-US" sz="1600" b="1" dirty="0">
                <a:latin typeface="华文楷体" pitchFamily="2" charset="-122"/>
                <a:ea typeface="华文楷体" pitchFamily="2" charset="-122"/>
              </a:rPr>
              <a:t>，而正午时透光率可</a:t>
            </a:r>
            <a:r>
              <a:rPr lang="zh-CN" altLang="en-US" sz="1600" b="1" dirty="0" smtClean="0">
                <a:latin typeface="华文楷体" pitchFamily="2" charset="-122"/>
                <a:ea typeface="华文楷体" pitchFamily="2" charset="-122"/>
              </a:rPr>
              <a:t>达到</a:t>
            </a:r>
            <a:r>
              <a:rPr lang="en-US" altLang="zh-CN" sz="1600" b="1" dirty="0" smtClean="0">
                <a:latin typeface="华文楷体" pitchFamily="2" charset="-122"/>
                <a:ea typeface="华文楷体" pitchFamily="2" charset="-122"/>
              </a:rPr>
              <a:t>41</a:t>
            </a:r>
            <a:r>
              <a:rPr lang="en-US" altLang="zh-CN" sz="1600" b="1" dirty="0">
                <a:latin typeface="华文楷体" pitchFamily="2" charset="-122"/>
                <a:ea typeface="华文楷体" pitchFamily="2" charset="-122"/>
              </a:rPr>
              <a:t>%</a:t>
            </a:r>
            <a:r>
              <a:rPr lang="zh-CN" altLang="en-US" sz="1600" b="1" dirty="0">
                <a:latin typeface="华文楷体" pitchFamily="2" charset="-122"/>
                <a:ea typeface="华文楷体" pitchFamily="2" charset="-122"/>
              </a:rPr>
              <a:t>。</a:t>
            </a:r>
          </a:p>
          <a:p>
            <a:pPr>
              <a:lnSpc>
                <a:spcPct val="150000"/>
              </a:lnSpc>
            </a:pPr>
            <a:endParaRPr lang="zh-CN" altLang="en-US" sz="1600" b="1" dirty="0">
              <a:latin typeface="华文楷体" pitchFamily="2" charset="-122"/>
              <a:ea typeface="华文楷体" pitchFamily="2" charset="-122"/>
            </a:endParaRPr>
          </a:p>
          <a:p>
            <a:pPr>
              <a:lnSpc>
                <a:spcPct val="150000"/>
              </a:lnSpc>
            </a:pPr>
            <a:endParaRPr lang="zh-CN" altLang="en-US" sz="1600" b="1" dirty="0">
              <a:latin typeface="华文楷体" pitchFamily="2" charset="-122"/>
              <a:ea typeface="华文楷体" pitchFamily="2" charset="-122"/>
            </a:endParaRPr>
          </a:p>
        </p:txBody>
      </p:sp>
    </p:spTree>
    <p:extLst>
      <p:ext uri="{BB962C8B-B14F-4D97-AF65-F5344CB8AC3E}">
        <p14:creationId xmlns:p14="http://schemas.microsoft.com/office/powerpoint/2010/main" val="22022778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第二章  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3831818"/>
          </a:xfrm>
          <a:prstGeom prst="rect">
            <a:avLst/>
          </a:prstGeom>
        </p:spPr>
        <p:txBody>
          <a:bodyPr wrap="square">
            <a:spAutoFit/>
          </a:bodyPr>
          <a:lstStyle/>
          <a:p>
            <a:pPr>
              <a:lnSpc>
                <a:spcPct val="150000"/>
              </a:lnSpc>
            </a:pPr>
            <a:r>
              <a:rPr lang="en-US" altLang="zh-CN" b="1" dirty="0" smtClean="0">
                <a:solidFill>
                  <a:srgbClr val="CC00FF"/>
                </a:solidFill>
                <a:latin typeface="华文楷体" pitchFamily="2" charset="-122"/>
                <a:ea typeface="华文楷体" pitchFamily="2" charset="-122"/>
              </a:rPr>
              <a:t>4.</a:t>
            </a:r>
            <a:r>
              <a:rPr lang="zh-CN" altLang="en-US" b="1" dirty="0">
                <a:solidFill>
                  <a:srgbClr val="CC00FF"/>
                </a:solidFill>
                <a:latin typeface="华文楷体" pitchFamily="2" charset="-122"/>
                <a:ea typeface="华文楷体" pitchFamily="2" charset="-122"/>
              </a:rPr>
              <a:t>光在群体中的分布</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a:t>
            </a: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）光在群体中的分布规律</a:t>
            </a:r>
          </a:p>
          <a:p>
            <a:pPr>
              <a:lnSpc>
                <a:spcPct val="150000"/>
              </a:lnSpc>
            </a:pPr>
            <a:r>
              <a:rPr lang="zh-CN" altLang="en-US" sz="1600" b="1" dirty="0" smtClean="0">
                <a:solidFill>
                  <a:srgbClr val="000000"/>
                </a:solidFill>
                <a:latin typeface="华文楷体" pitchFamily="2" charset="-122"/>
                <a:ea typeface="华文楷体" pitchFamily="2" charset="-122"/>
              </a:rPr>
              <a:t>    由于</a:t>
            </a:r>
            <a:r>
              <a:rPr lang="zh-CN" altLang="en-US" sz="1600" b="1" dirty="0">
                <a:solidFill>
                  <a:srgbClr val="000000"/>
                </a:solidFill>
                <a:latin typeface="华文楷体" pitchFamily="2" charset="-122"/>
                <a:ea typeface="华文楷体" pitchFamily="2" charset="-122"/>
              </a:rPr>
              <a:t>受作物品种、群体的几何结构</a:t>
            </a:r>
            <a:r>
              <a:rPr lang="zh-CN" altLang="en-US" sz="1600" b="1" dirty="0" smtClean="0">
                <a:solidFill>
                  <a:srgbClr val="000000"/>
                </a:solidFill>
                <a:latin typeface="华文楷体" pitchFamily="2" charset="-122"/>
                <a:ea typeface="华文楷体" pitchFamily="2" charset="-122"/>
              </a:rPr>
              <a:t>以及密度</a:t>
            </a:r>
            <a:r>
              <a:rPr lang="zh-CN" altLang="en-US" sz="1600" b="1" dirty="0">
                <a:solidFill>
                  <a:srgbClr val="000000"/>
                </a:solidFill>
                <a:latin typeface="华文楷体" pitchFamily="2" charset="-122"/>
                <a:ea typeface="华文楷体" pitchFamily="2" charset="-122"/>
              </a:rPr>
              <a:t>等因素影响，植被中光强的垂直变化</a:t>
            </a:r>
            <a:r>
              <a:rPr lang="zh-CN" altLang="en-US" sz="1600" b="1" dirty="0" smtClean="0">
                <a:solidFill>
                  <a:srgbClr val="000000"/>
                </a:solidFill>
                <a:latin typeface="华文楷体" pitchFamily="2" charset="-122"/>
                <a:ea typeface="华文楷体" pitchFamily="2" charset="-122"/>
              </a:rPr>
              <a:t>十分复杂</a:t>
            </a:r>
            <a:r>
              <a:rPr lang="zh-CN" altLang="en-US" sz="1600" b="1" dirty="0">
                <a:solidFill>
                  <a:srgbClr val="000000"/>
                </a:solidFill>
                <a:latin typeface="华文楷体" pitchFamily="2" charset="-122"/>
                <a:ea typeface="华文楷体" pitchFamily="2" charset="-122"/>
              </a:rPr>
              <a:t>，但其垂直分布有一定的</a:t>
            </a:r>
            <a:r>
              <a:rPr lang="zh-CN" altLang="en-US" sz="1600" b="1" dirty="0" smtClean="0">
                <a:solidFill>
                  <a:srgbClr val="000000"/>
                </a:solidFill>
                <a:latin typeface="华文楷体" pitchFamily="2" charset="-122"/>
                <a:ea typeface="华文楷体" pitchFamily="2" charset="-122"/>
              </a:rPr>
              <a:t>规律，和</a:t>
            </a:r>
            <a:r>
              <a:rPr lang="zh-CN" altLang="en-US" sz="1600" b="1" dirty="0">
                <a:solidFill>
                  <a:srgbClr val="000000"/>
                </a:solidFill>
                <a:latin typeface="华文楷体" pitchFamily="2" charset="-122"/>
                <a:ea typeface="华文楷体" pitchFamily="2" charset="-122"/>
              </a:rPr>
              <a:t>作物叶片的铅直分布</a:t>
            </a:r>
            <a:r>
              <a:rPr lang="zh-CN" altLang="en-US" sz="1600" b="1" dirty="0" smtClean="0">
                <a:solidFill>
                  <a:srgbClr val="000000"/>
                </a:solidFill>
                <a:latin typeface="华文楷体" pitchFamily="2" charset="-122"/>
                <a:ea typeface="华文楷体" pitchFamily="2" charset="-122"/>
              </a:rPr>
              <a:t>状况</a:t>
            </a:r>
            <a:r>
              <a:rPr lang="zh-CN" altLang="en-US" sz="1600" b="1" dirty="0">
                <a:solidFill>
                  <a:srgbClr val="000000"/>
                </a:solidFill>
                <a:latin typeface="华文楷体" pitchFamily="2" charset="-122"/>
                <a:ea typeface="华文楷体" pitchFamily="2" charset="-122"/>
              </a:rPr>
              <a:t>相一致。</a:t>
            </a:r>
          </a:p>
          <a:p>
            <a:pPr>
              <a:lnSpc>
                <a:spcPct val="150000"/>
              </a:lnSpc>
            </a:pPr>
            <a:r>
              <a:rPr lang="zh-CN" altLang="en-US" sz="1600" b="1" dirty="0" smtClean="0">
                <a:solidFill>
                  <a:srgbClr val="CC00FF"/>
                </a:solidFill>
                <a:latin typeface="华文楷体" pitchFamily="2" charset="-122"/>
                <a:ea typeface="华文楷体" pitchFamily="2" charset="-122"/>
              </a:rPr>
              <a:t>（</a:t>
            </a:r>
            <a:r>
              <a:rPr lang="en-US" altLang="zh-CN" sz="1600" b="1" dirty="0" smtClean="0">
                <a:solidFill>
                  <a:srgbClr val="CC00FF"/>
                </a:solidFill>
                <a:latin typeface="华文楷体" pitchFamily="2" charset="-122"/>
                <a:ea typeface="华文楷体" pitchFamily="2" charset="-122"/>
              </a:rPr>
              <a:t>3</a:t>
            </a:r>
            <a:r>
              <a:rPr lang="zh-CN" altLang="en-US" sz="1600" b="1" dirty="0" smtClean="0">
                <a:solidFill>
                  <a:srgbClr val="CC00FF"/>
                </a:solidFill>
                <a:latin typeface="华文楷体" pitchFamily="2" charset="-122"/>
                <a:ea typeface="华文楷体" pitchFamily="2" charset="-122"/>
              </a:rPr>
              <a:t>）光在群体中垂直分布规律的数学描述</a:t>
            </a:r>
          </a:p>
          <a:p>
            <a:pPr>
              <a:lnSpc>
                <a:spcPct val="150000"/>
              </a:lnSpc>
            </a:pPr>
            <a:r>
              <a:rPr lang="zh-CN" altLang="en-US" sz="1600" b="1" dirty="0" smtClean="0">
                <a:solidFill>
                  <a:srgbClr val="000000"/>
                </a:solidFill>
                <a:latin typeface="华文楷体" pitchFamily="2" charset="-122"/>
                <a:ea typeface="华文楷体" pitchFamily="2" charset="-122"/>
              </a:rPr>
              <a:t>门司正三和佐伯敏郎（日本），</a:t>
            </a:r>
            <a:r>
              <a:rPr lang="en-US" altLang="zh-CN" sz="1600" b="1" dirty="0" smtClean="0">
                <a:solidFill>
                  <a:srgbClr val="000000"/>
                </a:solidFill>
                <a:latin typeface="华文楷体" pitchFamily="2" charset="-122"/>
                <a:ea typeface="华文楷体" pitchFamily="2" charset="-122"/>
              </a:rPr>
              <a:t>1953</a:t>
            </a:r>
            <a:r>
              <a:rPr lang="zh-CN" altLang="en-US" sz="1600" b="1" dirty="0" smtClean="0">
                <a:solidFill>
                  <a:srgbClr val="000000"/>
                </a:solidFill>
                <a:latin typeface="华文楷体" pitchFamily="2" charset="-122"/>
                <a:ea typeface="华文楷体" pitchFamily="2" charset="-122"/>
              </a:rPr>
              <a:t>年从实际观测（大田切片法）和理论推算两方面建立了光强对叶面积的依赖关系。他们假定叶层是由叶</a:t>
            </a:r>
          </a:p>
          <a:p>
            <a:pPr>
              <a:lnSpc>
                <a:spcPct val="150000"/>
              </a:lnSpc>
            </a:pPr>
            <a:r>
              <a:rPr lang="zh-CN" altLang="en-US" sz="1600" b="1" dirty="0" smtClean="0">
                <a:solidFill>
                  <a:srgbClr val="000000"/>
                </a:solidFill>
                <a:latin typeface="华文楷体" pitchFamily="2" charset="-122"/>
                <a:ea typeface="华文楷体" pitchFamily="2" charset="-122"/>
              </a:rPr>
              <a:t>片等植物器官组成的均一介质，并把比尔（</a:t>
            </a:r>
            <a:r>
              <a:rPr lang="en-US" altLang="zh-CN" sz="1600" b="1" dirty="0" smtClean="0">
                <a:solidFill>
                  <a:srgbClr val="000000"/>
                </a:solidFill>
                <a:latin typeface="华文楷体" pitchFamily="2" charset="-122"/>
                <a:ea typeface="华文楷体" pitchFamily="2" charset="-122"/>
              </a:rPr>
              <a:t>Beer</a:t>
            </a:r>
            <a:r>
              <a:rPr lang="zh-CN" altLang="en-US" sz="1600" b="1" dirty="0" smtClean="0">
                <a:solidFill>
                  <a:srgbClr val="000000"/>
                </a:solidFill>
                <a:latin typeface="华文楷体" pitchFamily="2" charset="-122"/>
                <a:ea typeface="华文楷体" pitchFamily="2" charset="-122"/>
              </a:rPr>
              <a:t>）定律引入到群体中光强垂直分布的研究，提出了著名的门司</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佐伯公式。</a:t>
            </a: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735945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第二章  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4201150"/>
          </a:xfrm>
          <a:prstGeom prst="rect">
            <a:avLst/>
          </a:prstGeom>
        </p:spPr>
        <p:txBody>
          <a:bodyPr wrap="square">
            <a:spAutoFit/>
          </a:bodyPr>
          <a:lstStyle/>
          <a:p>
            <a:pPr>
              <a:lnSpc>
                <a:spcPct val="150000"/>
              </a:lnSpc>
            </a:pPr>
            <a:r>
              <a:rPr lang="en-US" altLang="zh-CN" b="1" dirty="0" smtClean="0">
                <a:solidFill>
                  <a:srgbClr val="CC00FF"/>
                </a:solidFill>
                <a:latin typeface="华文楷体" pitchFamily="2" charset="-122"/>
                <a:ea typeface="华文楷体" pitchFamily="2" charset="-122"/>
              </a:rPr>
              <a:t>4.</a:t>
            </a:r>
            <a:r>
              <a:rPr lang="zh-CN" altLang="en-US" b="1" dirty="0">
                <a:solidFill>
                  <a:srgbClr val="CC00FF"/>
                </a:solidFill>
                <a:latin typeface="华文楷体" pitchFamily="2" charset="-122"/>
                <a:ea typeface="华文楷体" pitchFamily="2" charset="-122"/>
              </a:rPr>
              <a:t>光在群体中的分布</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a:t>
            </a:r>
            <a:r>
              <a:rPr lang="en-US" altLang="zh-CN" sz="1600" b="1" dirty="0">
                <a:solidFill>
                  <a:srgbClr val="CC00FF"/>
                </a:solidFill>
                <a:latin typeface="华文楷体" pitchFamily="2" charset="-122"/>
                <a:ea typeface="华文楷体" pitchFamily="2" charset="-122"/>
              </a:rPr>
              <a:t>3</a:t>
            </a:r>
            <a:r>
              <a:rPr lang="zh-CN" altLang="en-US" sz="1600" b="1" dirty="0">
                <a:solidFill>
                  <a:srgbClr val="CC00FF"/>
                </a:solidFill>
                <a:latin typeface="华文楷体" pitchFamily="2" charset="-122"/>
                <a:ea typeface="华文楷体" pitchFamily="2" charset="-122"/>
              </a:rPr>
              <a:t>）光在群体中垂直分布规律的数学描述</a:t>
            </a:r>
          </a:p>
          <a:p>
            <a:pPr>
              <a:lnSpc>
                <a:spcPct val="150000"/>
              </a:lnSpc>
            </a:pPr>
            <a:r>
              <a:rPr lang="zh-CN" altLang="en-US" sz="1600" b="1" dirty="0" smtClean="0">
                <a:solidFill>
                  <a:srgbClr val="000000"/>
                </a:solidFill>
                <a:latin typeface="华文楷体" pitchFamily="2" charset="-122"/>
                <a:ea typeface="华文楷体" pitchFamily="2" charset="-122"/>
              </a:rPr>
              <a:t>门</a:t>
            </a:r>
            <a:r>
              <a:rPr lang="zh-CN" altLang="en-US" sz="1600" b="1" dirty="0">
                <a:solidFill>
                  <a:srgbClr val="000000"/>
                </a:solidFill>
                <a:latin typeface="华文楷体" pitchFamily="2" charset="-122"/>
                <a:ea typeface="华文楷体" pitchFamily="2" charset="-122"/>
              </a:rPr>
              <a:t>司</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佐伯公式，即</a:t>
            </a:r>
            <a:r>
              <a:rPr lang="en-US" altLang="zh-CN" sz="1600" b="1" dirty="0">
                <a:solidFill>
                  <a:srgbClr val="000000"/>
                </a:solidFill>
                <a:latin typeface="华文楷体" pitchFamily="2" charset="-122"/>
                <a:ea typeface="华文楷体" pitchFamily="2" charset="-122"/>
              </a:rPr>
              <a:t>:</a:t>
            </a:r>
          </a:p>
          <a:p>
            <a:pPr>
              <a:lnSpc>
                <a:spcPct val="150000"/>
              </a:lnSpc>
            </a:pPr>
            <a:r>
              <a:rPr lang="en-US" altLang="zh-CN" sz="1600" b="1" dirty="0">
                <a:solidFill>
                  <a:srgbClr val="000000"/>
                </a:solidFill>
                <a:latin typeface="华文楷体" pitchFamily="2" charset="-122"/>
                <a:ea typeface="华文楷体" pitchFamily="2" charset="-122"/>
              </a:rPr>
              <a:t>    I = I</a:t>
            </a:r>
            <a:r>
              <a:rPr lang="en-US" altLang="zh-CN" sz="1600" b="1" baseline="-25000" dirty="0">
                <a:solidFill>
                  <a:srgbClr val="000000"/>
                </a:solidFill>
                <a:latin typeface="华文楷体" pitchFamily="2" charset="-122"/>
                <a:ea typeface="华文楷体" pitchFamily="2" charset="-122"/>
              </a:rPr>
              <a:t>0</a:t>
            </a:r>
            <a:r>
              <a:rPr lang="en-US" altLang="zh-CN" sz="1600" b="1" dirty="0">
                <a:solidFill>
                  <a:srgbClr val="000000"/>
                </a:solidFill>
                <a:latin typeface="华文楷体" pitchFamily="2" charset="-122"/>
                <a:ea typeface="华文楷体" pitchFamily="2" charset="-122"/>
              </a:rPr>
              <a:t> </a:t>
            </a:r>
            <a:r>
              <a:rPr lang="en-US" altLang="zh-CN" sz="1600" b="1" dirty="0" err="1">
                <a:solidFill>
                  <a:srgbClr val="000000"/>
                </a:solidFill>
                <a:latin typeface="华文楷体" pitchFamily="2" charset="-122"/>
                <a:ea typeface="华文楷体" pitchFamily="2" charset="-122"/>
              </a:rPr>
              <a:t>exp</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a:t>
            </a:r>
            <a:r>
              <a:rPr lang="en-US" altLang="zh-CN" sz="1600" b="1" dirty="0" err="1">
                <a:solidFill>
                  <a:srgbClr val="000000"/>
                </a:solidFill>
                <a:latin typeface="华文楷体" pitchFamily="2" charset="-122"/>
                <a:ea typeface="华文楷体" pitchFamily="2" charset="-122"/>
              </a:rPr>
              <a:t>kF</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I</a:t>
            </a:r>
            <a:r>
              <a:rPr lang="en-US" altLang="zh-CN" sz="1600" b="1" baseline="-25000"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为冠层（群体顶部）的光强；</a:t>
            </a:r>
            <a:r>
              <a:rPr lang="en-US" altLang="zh-CN" sz="1600" b="1" dirty="0">
                <a:solidFill>
                  <a:srgbClr val="000000"/>
                </a:solidFill>
                <a:latin typeface="华文楷体" pitchFamily="2" charset="-122"/>
                <a:ea typeface="华文楷体" pitchFamily="2" charset="-122"/>
              </a:rPr>
              <a:t>I</a:t>
            </a:r>
            <a:r>
              <a:rPr lang="zh-CN" altLang="en-US" sz="1600" b="1" dirty="0">
                <a:solidFill>
                  <a:srgbClr val="000000"/>
                </a:solidFill>
                <a:latin typeface="华文楷体" pitchFamily="2" charset="-122"/>
                <a:ea typeface="华文楷体" pitchFamily="2" charset="-122"/>
              </a:rPr>
              <a:t>为各</a:t>
            </a:r>
            <a:r>
              <a:rPr lang="zh-CN" altLang="en-US" sz="1600" b="1" dirty="0" smtClean="0">
                <a:solidFill>
                  <a:srgbClr val="000000"/>
                </a:solidFill>
                <a:latin typeface="华文楷体" pitchFamily="2" charset="-122"/>
                <a:ea typeface="华文楷体" pitchFamily="2" charset="-122"/>
              </a:rPr>
              <a:t>层次的</a:t>
            </a:r>
            <a:r>
              <a:rPr lang="zh-CN" altLang="en-US" sz="1600" b="1" dirty="0">
                <a:solidFill>
                  <a:srgbClr val="000000"/>
                </a:solidFill>
                <a:latin typeface="华文楷体" pitchFamily="2" charset="-122"/>
                <a:ea typeface="华文楷体" pitchFamily="2" charset="-122"/>
              </a:rPr>
              <a:t>光强；</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为群体叶层光强衰减系数或群体</a:t>
            </a:r>
            <a:r>
              <a:rPr lang="zh-CN" altLang="en-US" sz="1600" b="1" dirty="0" smtClean="0">
                <a:solidFill>
                  <a:srgbClr val="000000"/>
                </a:solidFill>
                <a:latin typeface="华文楷体" pitchFamily="2" charset="-122"/>
                <a:ea typeface="华文楷体" pitchFamily="2" charset="-122"/>
              </a:rPr>
              <a:t>消光系数</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F</a:t>
            </a:r>
            <a:r>
              <a:rPr lang="zh-CN" altLang="en-US" sz="1600" b="1" dirty="0">
                <a:solidFill>
                  <a:srgbClr val="000000"/>
                </a:solidFill>
                <a:latin typeface="华文楷体" pitchFamily="2" charset="-122"/>
                <a:ea typeface="华文楷体" pitchFamily="2" charset="-122"/>
              </a:rPr>
              <a:t>为各层次以上部分的叶面积之和。</a:t>
            </a:r>
          </a:p>
          <a:p>
            <a:pPr>
              <a:lnSpc>
                <a:spcPct val="150000"/>
              </a:lnSpc>
            </a:pPr>
            <a:r>
              <a:rPr lang="zh-CN" altLang="en-US" sz="1600" b="1" dirty="0">
                <a:solidFill>
                  <a:srgbClr val="000000"/>
                </a:solidFill>
                <a:latin typeface="华文楷体" pitchFamily="2" charset="-122"/>
                <a:ea typeface="华文楷体" pitchFamily="2" charset="-122"/>
              </a:rPr>
              <a:t>群体消光系数</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值可用下式求算</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k =</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a:t>
            </a:r>
            <a:r>
              <a:rPr lang="en-US" altLang="zh-CN" sz="1600" b="1" dirty="0" err="1">
                <a:solidFill>
                  <a:srgbClr val="000000"/>
                </a:solidFill>
                <a:latin typeface="华文楷体" pitchFamily="2" charset="-122"/>
                <a:ea typeface="华文楷体" pitchFamily="2" charset="-122"/>
              </a:rPr>
              <a:t>ln</a:t>
            </a:r>
            <a:r>
              <a:rPr lang="en-US" altLang="zh-CN" sz="1600" b="1" dirty="0">
                <a:solidFill>
                  <a:srgbClr val="000000"/>
                </a:solidFill>
                <a:latin typeface="华文楷体" pitchFamily="2" charset="-122"/>
                <a:ea typeface="华文楷体" pitchFamily="2" charset="-122"/>
              </a:rPr>
              <a:t>(I/I</a:t>
            </a:r>
            <a:r>
              <a:rPr lang="en-US" altLang="zh-CN" sz="1600" b="1" baseline="-25000" dirty="0">
                <a:solidFill>
                  <a:srgbClr val="000000"/>
                </a:solidFill>
                <a:latin typeface="华文楷体" pitchFamily="2" charset="-122"/>
                <a:ea typeface="华文楷体" pitchFamily="2" charset="-122"/>
              </a:rPr>
              <a:t>0</a:t>
            </a:r>
            <a:r>
              <a:rPr lang="en-US" altLang="zh-CN" sz="1600" b="1" dirty="0">
                <a:solidFill>
                  <a:srgbClr val="000000"/>
                </a:solidFill>
                <a:latin typeface="华文楷体" pitchFamily="2" charset="-122"/>
                <a:ea typeface="华文楷体" pitchFamily="2" charset="-122"/>
              </a:rPr>
              <a:t>))/F</a:t>
            </a:r>
          </a:p>
          <a:p>
            <a:pPr>
              <a:lnSpc>
                <a:spcPct val="150000"/>
              </a:lnSpc>
            </a:pPr>
            <a:r>
              <a:rPr lang="zh-CN" altLang="en-US" sz="1600" b="1" dirty="0">
                <a:solidFill>
                  <a:srgbClr val="000000"/>
                </a:solidFill>
                <a:latin typeface="华文楷体" pitchFamily="2" charset="-122"/>
                <a:ea typeface="华文楷体" pitchFamily="2" charset="-122"/>
              </a:rPr>
              <a:t>式中， </a:t>
            </a:r>
            <a:r>
              <a:rPr lang="en-US" altLang="zh-CN" sz="1600" b="1" dirty="0">
                <a:solidFill>
                  <a:srgbClr val="000000"/>
                </a:solidFill>
                <a:latin typeface="华文楷体" pitchFamily="2" charset="-122"/>
                <a:ea typeface="华文楷体" pitchFamily="2" charset="-122"/>
              </a:rPr>
              <a:t>I/I</a:t>
            </a:r>
            <a:r>
              <a:rPr lang="en-US" altLang="zh-CN" sz="1600" b="1" baseline="-25000"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即透光率。 </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值是一个无量纲数，它描述了叶片的遮阴程度，当上层叶面积大时，</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值就大，光强衰减就明显。</a:t>
            </a:r>
          </a:p>
          <a:p>
            <a:pPr>
              <a:lnSpc>
                <a:spcPct val="150000"/>
              </a:lnSpc>
            </a:pPr>
            <a:r>
              <a:rPr lang="zh-CN" altLang="en-US" sz="1600" b="1" dirty="0">
                <a:solidFill>
                  <a:srgbClr val="000000"/>
                </a:solidFill>
                <a:latin typeface="华文楷体" pitchFamily="2" charset="-122"/>
                <a:ea typeface="华文楷体" pitchFamily="2" charset="-122"/>
              </a:rPr>
              <a:t>    </a:t>
            </a:r>
          </a:p>
        </p:txBody>
      </p:sp>
    </p:spTree>
    <p:extLst>
      <p:ext uri="{BB962C8B-B14F-4D97-AF65-F5344CB8AC3E}">
        <p14:creationId xmlns:p14="http://schemas.microsoft.com/office/powerpoint/2010/main" val="1186936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第二章  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280142" y="1484784"/>
            <a:ext cx="6948488" cy="5309146"/>
          </a:xfrm>
          <a:prstGeom prst="rect">
            <a:avLst/>
          </a:prstGeom>
        </p:spPr>
        <p:txBody>
          <a:bodyPr wrap="square">
            <a:spAutoFit/>
          </a:bodyPr>
          <a:lstStyle/>
          <a:p>
            <a:pPr>
              <a:lnSpc>
                <a:spcPct val="150000"/>
              </a:lnSpc>
            </a:pPr>
            <a:r>
              <a:rPr lang="en-US" altLang="zh-CN" b="1" dirty="0" smtClean="0">
                <a:solidFill>
                  <a:srgbClr val="CC00FF"/>
                </a:solidFill>
                <a:latin typeface="华文楷体" pitchFamily="2" charset="-122"/>
                <a:ea typeface="华文楷体" pitchFamily="2" charset="-122"/>
              </a:rPr>
              <a:t>4.</a:t>
            </a:r>
            <a:r>
              <a:rPr lang="zh-CN" altLang="en-US" b="1" dirty="0">
                <a:solidFill>
                  <a:srgbClr val="CC00FF"/>
                </a:solidFill>
                <a:latin typeface="华文楷体" pitchFamily="2" charset="-122"/>
                <a:ea typeface="华文楷体" pitchFamily="2" charset="-122"/>
              </a:rPr>
              <a:t>光在群体中的分布</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a:t>
            </a:r>
            <a:r>
              <a:rPr lang="en-US" altLang="zh-CN" sz="1600" b="1" dirty="0">
                <a:solidFill>
                  <a:srgbClr val="CC00FF"/>
                </a:solidFill>
                <a:latin typeface="华文楷体" pitchFamily="2" charset="-122"/>
                <a:ea typeface="华文楷体" pitchFamily="2" charset="-122"/>
              </a:rPr>
              <a:t>3</a:t>
            </a:r>
            <a:r>
              <a:rPr lang="zh-CN" altLang="en-US" sz="1600" b="1" dirty="0">
                <a:solidFill>
                  <a:srgbClr val="CC00FF"/>
                </a:solidFill>
                <a:latin typeface="华文楷体" pitchFamily="2" charset="-122"/>
                <a:ea typeface="华文楷体" pitchFamily="2" charset="-122"/>
              </a:rPr>
              <a:t>）光在群体中垂直分布规律的数学描述</a:t>
            </a:r>
          </a:p>
          <a:p>
            <a:pPr>
              <a:lnSpc>
                <a:spcPct val="150000"/>
              </a:lnSpc>
            </a:pPr>
            <a:r>
              <a:rPr lang="zh-CN" altLang="en-US" sz="1600" b="1" dirty="0" smtClean="0">
                <a:solidFill>
                  <a:srgbClr val="000000"/>
                </a:solidFill>
                <a:latin typeface="华文楷体" pitchFamily="2" charset="-122"/>
                <a:ea typeface="华文楷体" pitchFamily="2" charset="-122"/>
              </a:rPr>
              <a:t>实际上，大田内部的情况十分复杂，影响</a:t>
            </a:r>
            <a:r>
              <a:rPr lang="en-US" altLang="zh-CN" sz="1600" b="1" dirty="0" smtClean="0">
                <a:solidFill>
                  <a:srgbClr val="000000"/>
                </a:solidFill>
                <a:latin typeface="华文楷体" pitchFamily="2" charset="-122"/>
                <a:ea typeface="华文楷体" pitchFamily="2" charset="-122"/>
              </a:rPr>
              <a:t>K</a:t>
            </a:r>
            <a:r>
              <a:rPr lang="zh-CN" altLang="en-US" sz="1600" b="1" dirty="0" smtClean="0">
                <a:solidFill>
                  <a:srgbClr val="000000"/>
                </a:solidFill>
                <a:latin typeface="华文楷体" pitchFamily="2" charset="-122"/>
                <a:ea typeface="华文楷体" pitchFamily="2" charset="-122"/>
              </a:rPr>
              <a:t>值的因素非常多，包括叶片大小、厚薄、表面光滑度、叶绿素含量及叶片含水量等影响叶片反射、透射和吸收的因素；入射光的方向和光谱成分；叶片的角度及群体结构；季节、天气、时间等；因此</a:t>
            </a:r>
            <a:r>
              <a:rPr lang="en-US" altLang="zh-CN" sz="1600" b="1" dirty="0" smtClean="0">
                <a:solidFill>
                  <a:srgbClr val="000000"/>
                </a:solidFill>
                <a:latin typeface="华文楷体" pitchFamily="2" charset="-122"/>
                <a:ea typeface="华文楷体" pitchFamily="2" charset="-122"/>
              </a:rPr>
              <a:t>K</a:t>
            </a:r>
            <a:r>
              <a:rPr lang="zh-CN" altLang="en-US" sz="1600" b="1" dirty="0" smtClean="0">
                <a:solidFill>
                  <a:srgbClr val="000000"/>
                </a:solidFill>
                <a:latin typeface="华文楷体" pitchFamily="2" charset="-122"/>
                <a:ea typeface="华文楷体" pitchFamily="2" charset="-122"/>
              </a:rPr>
              <a:t>值不是一个稳定的值。</a:t>
            </a:r>
          </a:p>
          <a:p>
            <a:pPr>
              <a:lnSpc>
                <a:spcPct val="150000"/>
              </a:lnSpc>
            </a:pPr>
            <a:r>
              <a:rPr lang="zh-CN" altLang="en-US" sz="1600" b="1" dirty="0" smtClean="0">
                <a:solidFill>
                  <a:srgbClr val="000000"/>
                </a:solidFill>
                <a:latin typeface="华文楷体" pitchFamily="2" charset="-122"/>
                <a:ea typeface="华文楷体" pitchFamily="2" charset="-122"/>
              </a:rPr>
              <a:t>在实际应用中，禾谷类作物的</a:t>
            </a:r>
            <a:r>
              <a:rPr lang="en-US" altLang="zh-CN" sz="1600" b="1" dirty="0" smtClean="0">
                <a:solidFill>
                  <a:srgbClr val="000000"/>
                </a:solidFill>
                <a:latin typeface="华文楷体" pitchFamily="2" charset="-122"/>
                <a:ea typeface="华文楷体" pitchFamily="2" charset="-122"/>
              </a:rPr>
              <a:t>K</a:t>
            </a:r>
            <a:r>
              <a:rPr lang="zh-CN" altLang="en-US" sz="1600" b="1" dirty="0" smtClean="0">
                <a:solidFill>
                  <a:srgbClr val="000000"/>
                </a:solidFill>
                <a:latin typeface="华文楷体" pitchFamily="2" charset="-122"/>
                <a:ea typeface="华文楷体" pitchFamily="2" charset="-122"/>
              </a:rPr>
              <a:t>值比较稳定，因而使用平均值代替。</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一般而言，</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值小于</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。据门司和佐伯测算</a:t>
            </a:r>
            <a:r>
              <a:rPr lang="zh-CN" altLang="en-US" sz="1600" b="1" dirty="0" smtClean="0">
                <a:solidFill>
                  <a:srgbClr val="000000"/>
                </a:solidFill>
                <a:latin typeface="华文楷体" pitchFamily="2" charset="-122"/>
                <a:ea typeface="华文楷体" pitchFamily="2" charset="-122"/>
              </a:rPr>
              <a:t>，草</a:t>
            </a:r>
            <a:r>
              <a:rPr lang="zh-CN" altLang="en-US" sz="1600" b="1" dirty="0">
                <a:solidFill>
                  <a:srgbClr val="000000"/>
                </a:solidFill>
                <a:latin typeface="华文楷体" pitchFamily="2" charset="-122"/>
                <a:ea typeface="华文楷体" pitchFamily="2" charset="-122"/>
              </a:rPr>
              <a:t>中</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值为</a:t>
            </a:r>
            <a:r>
              <a:rPr lang="en-US" altLang="zh-CN" sz="1600" b="1" dirty="0">
                <a:solidFill>
                  <a:srgbClr val="000000"/>
                </a:solidFill>
                <a:latin typeface="华文楷体" pitchFamily="2" charset="-122"/>
                <a:ea typeface="华文楷体" pitchFamily="2" charset="-122"/>
              </a:rPr>
              <a:t>0.3</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0.5</a:t>
            </a:r>
            <a:r>
              <a:rPr lang="zh-CN" altLang="en-US" sz="1600" b="1" dirty="0">
                <a:solidFill>
                  <a:srgbClr val="000000"/>
                </a:solidFill>
                <a:latin typeface="华文楷体" pitchFamily="2" charset="-122"/>
                <a:ea typeface="华文楷体" pitchFamily="2" charset="-122"/>
              </a:rPr>
              <a:t>，水平叶子作物层中</a:t>
            </a:r>
            <a:r>
              <a:rPr lang="en-US" altLang="zh-CN" sz="1600" b="1" dirty="0">
                <a:solidFill>
                  <a:srgbClr val="000000"/>
                </a:solidFill>
                <a:latin typeface="华文楷体" pitchFamily="2" charset="-122"/>
                <a:ea typeface="华文楷体" pitchFamily="2" charset="-122"/>
              </a:rPr>
              <a:t>0.7</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1.0</a:t>
            </a:r>
            <a:r>
              <a:rPr lang="zh-CN" altLang="en-US" sz="1600" b="1" dirty="0">
                <a:solidFill>
                  <a:srgbClr val="000000"/>
                </a:solidFill>
                <a:latin typeface="华文楷体" pitchFamily="2" charset="-122"/>
                <a:ea typeface="华文楷体" pitchFamily="2" charset="-122"/>
              </a:rPr>
              <a:t>。而中科院上海植物生理研究所测得的水稻</a:t>
            </a:r>
          </a:p>
          <a:p>
            <a:pPr>
              <a:lnSpc>
                <a:spcPct val="150000"/>
              </a:lnSpc>
            </a:pPr>
            <a:r>
              <a:rPr lang="zh-CN" altLang="en-US" sz="1600" b="1" dirty="0">
                <a:solidFill>
                  <a:srgbClr val="000000"/>
                </a:solidFill>
                <a:latin typeface="华文楷体" pitchFamily="2" charset="-122"/>
                <a:ea typeface="华文楷体" pitchFamily="2" charset="-122"/>
              </a:rPr>
              <a:t>叶层的</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值为</a:t>
            </a:r>
            <a:r>
              <a:rPr lang="en-US" altLang="zh-CN" sz="1600" b="1" dirty="0">
                <a:solidFill>
                  <a:srgbClr val="000000"/>
                </a:solidFill>
                <a:latin typeface="华文楷体" pitchFamily="2" charset="-122"/>
                <a:ea typeface="华文楷体" pitchFamily="2" charset="-122"/>
              </a:rPr>
              <a:t>0.68</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0.74</a:t>
            </a:r>
            <a:r>
              <a:rPr lang="zh-CN" altLang="en-US" sz="1600" b="1" dirty="0">
                <a:solidFill>
                  <a:srgbClr val="000000"/>
                </a:solidFill>
                <a:latin typeface="华文楷体" pitchFamily="2" charset="-122"/>
                <a:ea typeface="华文楷体" pitchFamily="2" charset="-122"/>
              </a:rPr>
              <a:t>，平均为</a:t>
            </a:r>
            <a:r>
              <a:rPr lang="en-US" altLang="zh-CN" sz="1600" b="1" dirty="0">
                <a:solidFill>
                  <a:srgbClr val="000000"/>
                </a:solidFill>
                <a:latin typeface="华文楷体" pitchFamily="2" charset="-122"/>
                <a:ea typeface="华文楷体" pitchFamily="2" charset="-122"/>
              </a:rPr>
              <a:t>0.71</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门司</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佐伯公式适用的条件象均一介质是</a:t>
            </a:r>
            <a:r>
              <a:rPr lang="zh-CN" altLang="en-US" sz="1600" b="1" dirty="0" smtClean="0">
                <a:solidFill>
                  <a:srgbClr val="000000"/>
                </a:solidFill>
                <a:latin typeface="华文楷体" pitchFamily="2" charset="-122"/>
                <a:ea typeface="华文楷体" pitchFamily="2" charset="-122"/>
              </a:rPr>
              <a:t>不可能</a:t>
            </a:r>
            <a:r>
              <a:rPr lang="zh-CN" altLang="en-US" sz="1600" b="1" dirty="0">
                <a:solidFill>
                  <a:srgbClr val="000000"/>
                </a:solidFill>
                <a:latin typeface="华文楷体" pitchFamily="2" charset="-122"/>
                <a:ea typeface="华文楷体" pitchFamily="2" charset="-122"/>
              </a:rPr>
              <a:t>满足的。但在实际观测中，光在群体中的</a:t>
            </a:r>
            <a:r>
              <a:rPr lang="zh-CN" altLang="en-US" sz="1600" b="1" dirty="0" smtClean="0">
                <a:solidFill>
                  <a:srgbClr val="000000"/>
                </a:solidFill>
                <a:latin typeface="华文楷体" pitchFamily="2" charset="-122"/>
                <a:ea typeface="华文楷体" pitchFamily="2" charset="-122"/>
              </a:rPr>
              <a:t>垂直</a:t>
            </a:r>
            <a:r>
              <a:rPr lang="zh-CN" altLang="en-US" sz="1600" b="1" dirty="0">
                <a:solidFill>
                  <a:srgbClr val="000000"/>
                </a:solidFill>
                <a:latin typeface="华文楷体" pitchFamily="2" charset="-122"/>
                <a:ea typeface="华文楷体" pitchFamily="2" charset="-122"/>
              </a:rPr>
              <a:t>变化确实符合负指数规律，所以门司</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佐伯</a:t>
            </a:r>
            <a:r>
              <a:rPr lang="zh-CN" altLang="en-US" sz="1600" b="1" dirty="0" smtClean="0">
                <a:solidFill>
                  <a:srgbClr val="000000"/>
                </a:solidFill>
                <a:latin typeface="华文楷体" pitchFamily="2" charset="-122"/>
                <a:ea typeface="华文楷体" pitchFamily="2" charset="-122"/>
              </a:rPr>
              <a:t>公式</a:t>
            </a:r>
            <a:r>
              <a:rPr lang="zh-CN" altLang="en-US" sz="1600" b="1" dirty="0">
                <a:solidFill>
                  <a:srgbClr val="000000"/>
                </a:solidFill>
                <a:latin typeface="华文楷体" pitchFamily="2" charset="-122"/>
                <a:ea typeface="华文楷体" pitchFamily="2" charset="-122"/>
              </a:rPr>
              <a:t>目前还是得到了广泛的应用。</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507183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第二章  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201150"/>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第二</a:t>
            </a:r>
            <a:r>
              <a:rPr lang="zh-CN" altLang="en-US" b="1" dirty="0" smtClean="0">
                <a:solidFill>
                  <a:srgbClr val="CC00FF"/>
                </a:solidFill>
                <a:latin typeface="华文楷体" pitchFamily="2" charset="-122"/>
                <a:ea typeface="华文楷体" pitchFamily="2" charset="-122"/>
              </a:rPr>
              <a:t>节 光照</a:t>
            </a:r>
            <a:r>
              <a:rPr lang="zh-CN" altLang="en-US" b="1" dirty="0">
                <a:solidFill>
                  <a:srgbClr val="CC00FF"/>
                </a:solidFill>
                <a:latin typeface="华文楷体" pitchFamily="2" charset="-122"/>
                <a:ea typeface="华文楷体" pitchFamily="2" charset="-122"/>
              </a:rPr>
              <a:t>长度对植物的影响</a:t>
            </a:r>
          </a:p>
          <a:p>
            <a:pPr>
              <a:lnSpc>
                <a:spcPct val="150000"/>
              </a:lnSpc>
            </a:pPr>
            <a:r>
              <a:rPr lang="zh-CN" altLang="en-US" sz="1600" b="1" dirty="0" smtClean="0">
                <a:solidFill>
                  <a:srgbClr val="CC00FF"/>
                </a:solidFill>
                <a:latin typeface="华文楷体" pitchFamily="2" charset="-122"/>
                <a:ea typeface="华文楷体" pitchFamily="2" charset="-122"/>
              </a:rPr>
              <a:t>一、日照和日长</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日照</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日照条件通常以测点太阳辐射的时间来表示。某地太阳可能照射的时数取决于地理纬度的高低，并随季节的转变而有所不同。实际上一地日照时数的长短，不仅取决于地理纬度，而且在很大程度上取决于天气的阴晴和云量的多少。</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可能</a:t>
            </a:r>
            <a:r>
              <a:rPr lang="zh-CN" altLang="en-US" sz="1600" b="1" dirty="0" smtClean="0">
                <a:latin typeface="华文楷体" pitchFamily="2" charset="-122"/>
                <a:ea typeface="华文楷体" pitchFamily="2" charset="-122"/>
              </a:rPr>
              <a:t>日照时数和实际日照时数两种数值。</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可能</a:t>
            </a:r>
            <a:r>
              <a:rPr lang="zh-CN" altLang="en-US" sz="1600" b="1" dirty="0" smtClean="0">
                <a:latin typeface="华文楷体" pitchFamily="2" charset="-122"/>
                <a:ea typeface="华文楷体" pitchFamily="2" charset="-122"/>
              </a:rPr>
              <a:t>日照时数（</a:t>
            </a:r>
            <a:r>
              <a:rPr lang="zh-CN" altLang="en-US" sz="1600" b="1" dirty="0">
                <a:latin typeface="华文楷体" pitchFamily="2" charset="-122"/>
                <a:ea typeface="华文楷体" pitchFamily="2" charset="-122"/>
              </a:rPr>
              <a:t>日照长度</a:t>
            </a:r>
            <a:r>
              <a:rPr lang="zh-CN" altLang="en-US" sz="1600" b="1" dirty="0" smtClean="0">
                <a:latin typeface="华文楷体" pitchFamily="2" charset="-122"/>
                <a:ea typeface="华文楷体" pitchFamily="2" charset="-122"/>
              </a:rPr>
              <a:t>）：是</a:t>
            </a:r>
            <a:r>
              <a:rPr lang="zh-CN" altLang="en-US" sz="1600" b="1" dirty="0">
                <a:latin typeface="华文楷体" pitchFamily="2" charset="-122"/>
                <a:ea typeface="华文楷体" pitchFamily="2" charset="-122"/>
              </a:rPr>
              <a:t>指一地每天从日出到日落之间的日照时数，是一种在一定地区各年之间比较稳定的气候要素。 </a:t>
            </a:r>
          </a:p>
          <a:p>
            <a:pPr>
              <a:lnSpc>
                <a:spcPct val="150000"/>
              </a:lnSpc>
            </a:pPr>
            <a:endParaRPr lang="en-US" altLang="zh-CN" sz="1600" b="1" dirty="0" smtClean="0">
              <a:latin typeface="华文楷体" pitchFamily="2" charset="-122"/>
              <a:ea typeface="华文楷体" pitchFamily="2" charset="-122"/>
            </a:endParaRPr>
          </a:p>
        </p:txBody>
      </p:sp>
    </p:spTree>
    <p:extLst>
      <p:ext uri="{BB962C8B-B14F-4D97-AF65-F5344CB8AC3E}">
        <p14:creationId xmlns:p14="http://schemas.microsoft.com/office/powerpoint/2010/main" val="3095174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第二章  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462486"/>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第二</a:t>
            </a:r>
            <a:r>
              <a:rPr lang="zh-CN" altLang="en-US" b="1" dirty="0" smtClean="0">
                <a:solidFill>
                  <a:srgbClr val="CC00FF"/>
                </a:solidFill>
                <a:latin typeface="华文楷体" pitchFamily="2" charset="-122"/>
                <a:ea typeface="华文楷体" pitchFamily="2" charset="-122"/>
              </a:rPr>
              <a:t>节 光照</a:t>
            </a:r>
            <a:r>
              <a:rPr lang="zh-CN" altLang="en-US" b="1" dirty="0">
                <a:solidFill>
                  <a:srgbClr val="CC00FF"/>
                </a:solidFill>
                <a:latin typeface="华文楷体" pitchFamily="2" charset="-122"/>
                <a:ea typeface="华文楷体" pitchFamily="2" charset="-122"/>
              </a:rPr>
              <a:t>长度对植物的影响</a:t>
            </a:r>
          </a:p>
          <a:p>
            <a:pPr>
              <a:lnSpc>
                <a:spcPct val="150000"/>
              </a:lnSpc>
            </a:pPr>
            <a:r>
              <a:rPr lang="zh-CN" altLang="en-US" sz="1600" b="1" dirty="0" smtClean="0">
                <a:solidFill>
                  <a:srgbClr val="CC00FF"/>
                </a:solidFill>
                <a:latin typeface="华文楷体" pitchFamily="2" charset="-122"/>
                <a:ea typeface="华文楷体" pitchFamily="2" charset="-122"/>
              </a:rPr>
              <a:t>一、日照和日长</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日照</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实际日照时数反映一地实际日照时间的绝对值，单位小时；</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日照百分率：实际日照时数和可能日照时数的相对值，为百分比。</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、日长</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包括一天中的可能日照时数和曙暮光。曙暮光是指早上日出前、晚上日落后太阳在地平线以下</a:t>
            </a:r>
            <a:r>
              <a:rPr lang="en-US" altLang="zh-CN" sz="1600" b="1" dirty="0" smtClean="0">
                <a:solidFill>
                  <a:srgbClr val="000000"/>
                </a:solidFill>
                <a:latin typeface="华文楷体" pitchFamily="2" charset="-122"/>
                <a:ea typeface="华文楷体" pitchFamily="2" charset="-122"/>
              </a:rPr>
              <a:t>6°</a:t>
            </a:r>
            <a:r>
              <a:rPr lang="zh-CN" altLang="en-US" sz="1600" b="1" dirty="0" smtClean="0">
                <a:solidFill>
                  <a:srgbClr val="000000"/>
                </a:solidFill>
                <a:latin typeface="华文楷体" pitchFamily="2" charset="-122"/>
                <a:ea typeface="华文楷体" pitchFamily="2" charset="-122"/>
              </a:rPr>
              <a:t>的这一段时间，可由天文年历查到。</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日常</a:t>
            </a:r>
            <a:r>
              <a:rPr lang="zh-CN" altLang="en-US" sz="1600" b="1" dirty="0">
                <a:solidFill>
                  <a:srgbClr val="000000"/>
                </a:solidFill>
                <a:latin typeface="华文楷体" pitchFamily="2" charset="-122"/>
                <a:ea typeface="华文楷体" pitchFamily="2" charset="-122"/>
              </a:rPr>
              <a:t>随纬度和</a:t>
            </a:r>
            <a:r>
              <a:rPr lang="zh-CN" altLang="en-US" sz="1600" b="1" dirty="0" smtClean="0">
                <a:solidFill>
                  <a:srgbClr val="000000"/>
                </a:solidFill>
                <a:latin typeface="华文楷体" pitchFamily="2" charset="-122"/>
                <a:ea typeface="华文楷体" pitchFamily="2" charset="-122"/>
              </a:rPr>
              <a:t>季节变化。</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860815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第二章  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2862322"/>
          </a:xfrm>
          <a:prstGeom prst="rect">
            <a:avLst/>
          </a:prstGeom>
        </p:spPr>
        <p:txBody>
          <a:bodyPr wrap="square">
            <a:spAutoFit/>
          </a:bodyPr>
          <a:lstStyle/>
          <a:p>
            <a:pPr>
              <a:lnSpc>
                <a:spcPct val="150000"/>
              </a:lnSpc>
            </a:pPr>
            <a:r>
              <a:rPr lang="zh-CN" altLang="en-US" sz="2400" b="1" dirty="0">
                <a:solidFill>
                  <a:srgbClr val="CC00FF"/>
                </a:solidFill>
                <a:latin typeface="华文楷体" pitchFamily="2" charset="-122"/>
                <a:ea typeface="华文楷体" pitchFamily="2" charset="-122"/>
              </a:rPr>
              <a:t>第一节  植物的光学特性</a:t>
            </a: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光的生物学意义</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）光合作用效应</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植物光合速率因植物种类品种、生育期、光合产物积累等不同而异，也受光照、</a:t>
            </a:r>
            <a:r>
              <a:rPr lang="en-US" altLang="zh-CN" sz="1600" b="1" dirty="0" smtClean="0">
                <a:solidFill>
                  <a:srgbClr val="000000"/>
                </a:solidFill>
                <a:latin typeface="华文楷体" pitchFamily="2" charset="-122"/>
                <a:ea typeface="华文楷体" pitchFamily="2" charset="-122"/>
              </a:rPr>
              <a:t>CO</a:t>
            </a:r>
            <a:r>
              <a:rPr lang="en-US" altLang="zh-CN" sz="1600" b="1" baseline="-25000"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、温度、水分等环境条件的影响。这些环境因素对光合的影响不是孤立的，是相互联系、共同作用的。在一定范围内，各种条件越适宜，光合速率就越快。</a:t>
            </a:r>
            <a:endParaRPr lang="zh-CN" altLang="en-US" sz="2400" b="1" dirty="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2152630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154984"/>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二、植物的光周期现象</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光周期现象及其相关概念</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光周期现象被发现于十九世纪末。而光周期现象的概念到二十世纪初才由加奈（</a:t>
            </a:r>
            <a:r>
              <a:rPr lang="en-US" altLang="zh-CN" sz="1600" b="1" dirty="0">
                <a:solidFill>
                  <a:srgbClr val="000000"/>
                </a:solidFill>
                <a:latin typeface="华文楷体" pitchFamily="2" charset="-122"/>
                <a:ea typeface="华文楷体" pitchFamily="2" charset="-122"/>
              </a:rPr>
              <a:t>Garner</a:t>
            </a:r>
            <a:r>
              <a:rPr lang="zh-CN" altLang="en-US" sz="1600" b="1" dirty="0">
                <a:solidFill>
                  <a:srgbClr val="000000"/>
                </a:solidFill>
                <a:latin typeface="华文楷体" pitchFamily="2" charset="-122"/>
                <a:ea typeface="华文楷体" pitchFamily="2" charset="-122"/>
              </a:rPr>
              <a:t>）和阿拉德（</a:t>
            </a:r>
            <a:r>
              <a:rPr lang="en-US" altLang="zh-CN" sz="1600" b="1" dirty="0">
                <a:solidFill>
                  <a:srgbClr val="000000"/>
                </a:solidFill>
                <a:latin typeface="华文楷体" pitchFamily="2" charset="-122"/>
                <a:ea typeface="华文楷体" pitchFamily="2" charset="-122"/>
              </a:rPr>
              <a:t>Allard</a:t>
            </a:r>
            <a:r>
              <a:rPr lang="zh-CN" altLang="en-US" sz="1600" b="1" dirty="0">
                <a:solidFill>
                  <a:srgbClr val="000000"/>
                </a:solidFill>
                <a:latin typeface="华文楷体" pitchFamily="2" charset="-122"/>
                <a:ea typeface="华文楷体" pitchFamily="2" charset="-122"/>
              </a:rPr>
              <a:t>）提出</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定义：白天光照和夜晚黑暗的交替及其持续时间对</a:t>
            </a:r>
            <a:r>
              <a:rPr lang="zh-CN" altLang="en-US" sz="1600" b="1" dirty="0" smtClean="0">
                <a:solidFill>
                  <a:srgbClr val="000000"/>
                </a:solidFill>
                <a:latin typeface="华文楷体" pitchFamily="2" charset="-122"/>
                <a:ea typeface="华文楷体" pitchFamily="2" charset="-122"/>
              </a:rPr>
              <a:t>植物</a:t>
            </a:r>
            <a:r>
              <a:rPr lang="zh-CN" altLang="en-US" sz="1600" b="1" dirty="0">
                <a:solidFill>
                  <a:srgbClr val="000000"/>
                </a:solidFill>
                <a:latin typeface="华文楷体" pitchFamily="2" charset="-122"/>
                <a:ea typeface="华文楷体" pitchFamily="2" charset="-122"/>
              </a:rPr>
              <a:t>的开花有很大影响，这种现象称为光周期现象。</a:t>
            </a:r>
          </a:p>
          <a:p>
            <a:pPr>
              <a:lnSpc>
                <a:spcPct val="150000"/>
              </a:lnSpc>
            </a:pPr>
            <a:r>
              <a:rPr lang="zh-CN" altLang="en-US" sz="1600" b="1" dirty="0">
                <a:solidFill>
                  <a:srgbClr val="000000"/>
                </a:solidFill>
                <a:latin typeface="华文楷体" pitchFamily="2" charset="-122"/>
                <a:ea typeface="华文楷体" pitchFamily="2" charset="-122"/>
              </a:rPr>
              <a:t>    光周期现象实质上是指植物的生长发育对</a:t>
            </a:r>
            <a:r>
              <a:rPr lang="zh-CN" altLang="en-US" sz="1600" b="1" dirty="0" smtClean="0">
                <a:solidFill>
                  <a:srgbClr val="000000"/>
                </a:solidFill>
                <a:latin typeface="华文楷体" pitchFamily="2" charset="-122"/>
                <a:ea typeface="华文楷体" pitchFamily="2" charset="-122"/>
              </a:rPr>
              <a:t>昼夜长短</a:t>
            </a:r>
            <a:r>
              <a:rPr lang="zh-CN" altLang="en-US" sz="1600" b="1" dirty="0">
                <a:solidFill>
                  <a:srgbClr val="000000"/>
                </a:solidFill>
                <a:latin typeface="华文楷体" pitchFamily="2" charset="-122"/>
                <a:ea typeface="华文楷体" pitchFamily="2" charset="-122"/>
              </a:rPr>
              <a:t>的不同反应。这种反应在植物的花芽形成期</a:t>
            </a:r>
            <a:r>
              <a:rPr lang="zh-CN" altLang="en-US" sz="1600" b="1" dirty="0" smtClean="0">
                <a:solidFill>
                  <a:srgbClr val="000000"/>
                </a:solidFill>
                <a:latin typeface="华文楷体" pitchFamily="2" charset="-122"/>
                <a:ea typeface="华文楷体" pitchFamily="2" charset="-122"/>
              </a:rPr>
              <a:t>最为</a:t>
            </a:r>
            <a:r>
              <a:rPr lang="zh-CN" altLang="en-US" sz="1600" b="1" dirty="0">
                <a:solidFill>
                  <a:srgbClr val="000000"/>
                </a:solidFill>
                <a:latin typeface="华文楷体" pitchFamily="2" charset="-122"/>
                <a:ea typeface="华文楷体" pitchFamily="2" charset="-122"/>
              </a:rPr>
              <a:t>敏感，它是植物内部节奏生物钟的一种表现，</a:t>
            </a:r>
            <a:r>
              <a:rPr lang="zh-CN" altLang="en-US" sz="1600" b="1" dirty="0" smtClean="0">
                <a:solidFill>
                  <a:srgbClr val="000000"/>
                </a:solidFill>
                <a:latin typeface="华文楷体" pitchFamily="2" charset="-122"/>
                <a:ea typeface="华文楷体" pitchFamily="2" charset="-122"/>
              </a:rPr>
              <a:t>是由</a:t>
            </a:r>
            <a:r>
              <a:rPr lang="zh-CN" altLang="en-US" sz="1600" b="1" dirty="0">
                <a:solidFill>
                  <a:srgbClr val="000000"/>
                </a:solidFill>
                <a:latin typeface="华文楷体" pitchFamily="2" charset="-122"/>
                <a:ea typeface="华文楷体" pitchFamily="2" charset="-122"/>
              </a:rPr>
              <a:t>系统发育所决定的，是植物利用对光长的测量</a:t>
            </a:r>
            <a:r>
              <a:rPr lang="zh-CN" altLang="en-US" sz="1600" b="1" dirty="0" smtClean="0">
                <a:solidFill>
                  <a:srgbClr val="000000"/>
                </a:solidFill>
                <a:latin typeface="华文楷体" pitchFamily="2" charset="-122"/>
                <a:ea typeface="华文楷体" pitchFamily="2" charset="-122"/>
              </a:rPr>
              <a:t>而控制</a:t>
            </a:r>
            <a:r>
              <a:rPr lang="zh-CN" altLang="en-US" sz="1600" b="1" dirty="0">
                <a:solidFill>
                  <a:srgbClr val="000000"/>
                </a:solidFill>
                <a:latin typeface="华文楷体" pitchFamily="2" charset="-122"/>
                <a:ea typeface="华文楷体" pitchFamily="2" charset="-122"/>
              </a:rPr>
              <a:t>植物生理反应的现象。</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4074696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785652"/>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二、植物的光周期现象</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光周期现象及其相关概念</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无论长日植物或短日植物，一般只要求经历一定天数的长日或短日，就能成花，并不要求长期处于那种日照之下。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有些</a:t>
            </a:r>
            <a:r>
              <a:rPr lang="zh-CN" altLang="en-US" sz="1600" b="1" dirty="0" smtClean="0">
                <a:solidFill>
                  <a:srgbClr val="000000"/>
                </a:solidFill>
                <a:latin typeface="华文楷体" pitchFamily="2" charset="-122"/>
                <a:ea typeface="华文楷体" pitchFamily="2" charset="-122"/>
              </a:rPr>
              <a:t>短日植物，如苍耳，甚至一个短日长夜周期即可成花。</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适合的光暗周期使植物从不分化花芽的营养生长阶段转入分化花芽阶段的作用，称为光周期诱导。</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植物达到开花所需适宜光周期天数称诱导周期数，不同植物开花所需诱导周期数是不同的。</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5474083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524315"/>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二、植物的光周期现象</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光周期现象及其相关概念</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少于最低限的诱导周期数，不能诱导花的发端，多于这个数则诱导花发端的效果更好，花形成提前，花的数目增多。</a:t>
            </a:r>
            <a:r>
              <a:rPr lang="en-US" altLang="zh-CN" sz="1600" b="1" dirty="0" smtClean="0">
                <a:solidFill>
                  <a:srgbClr val="000000"/>
                </a:solidFill>
                <a:latin typeface="华文楷体" pitchFamily="2" charset="-122"/>
                <a:ea typeface="华文楷体" pitchFamily="2" charset="-122"/>
              </a:rPr>
              <a:t>        </a:t>
            </a:r>
          </a:p>
          <a:p>
            <a:pPr>
              <a:lnSpc>
                <a:spcPct val="150000"/>
              </a:lnSpc>
            </a:pPr>
            <a:r>
              <a:rPr lang="zh-CN" altLang="en-US" sz="1600" b="1" dirty="0" smtClean="0">
                <a:solidFill>
                  <a:srgbClr val="000000"/>
                </a:solidFill>
                <a:latin typeface="华文楷体" pitchFamily="2" charset="-122"/>
                <a:ea typeface="华文楷体" pitchFamily="2" charset="-122"/>
              </a:rPr>
              <a:t>植物光周期性的形成与原产地发育期间自然光照的绝对长度和它的变化趋势有着密切的关系，是植物长期适应原产地发育期自然光照条件的结果。在人工选育的条件下，植物的光周期是可以改变的。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植物按光周期分类</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）长</a:t>
            </a:r>
            <a:r>
              <a:rPr lang="zh-CN" altLang="en-US" sz="1600" b="1" dirty="0">
                <a:solidFill>
                  <a:srgbClr val="000000"/>
                </a:solidFill>
                <a:latin typeface="华文楷体" pitchFamily="2" charset="-122"/>
                <a:ea typeface="华文楷体" pitchFamily="2" charset="-122"/>
              </a:rPr>
              <a:t>日性植物。指只有在光照长度超过</a:t>
            </a:r>
            <a:r>
              <a:rPr lang="zh-CN" altLang="en-US" sz="1600" b="1" dirty="0" smtClean="0">
                <a:solidFill>
                  <a:srgbClr val="000000"/>
                </a:solidFill>
                <a:latin typeface="华文楷体" pitchFamily="2" charset="-122"/>
                <a:ea typeface="华文楷体" pitchFamily="2" charset="-122"/>
              </a:rPr>
              <a:t>一定临界值</a:t>
            </a:r>
            <a:r>
              <a:rPr lang="zh-CN" altLang="en-US" sz="1600" b="1" dirty="0">
                <a:solidFill>
                  <a:srgbClr val="000000"/>
                </a:solidFill>
                <a:latin typeface="华文楷体" pitchFamily="2" charset="-122"/>
                <a:ea typeface="华文楷体" pitchFamily="2" charset="-122"/>
              </a:rPr>
              <a:t>（临界光长）时开花，否则停留在营养生长</a:t>
            </a:r>
            <a:r>
              <a:rPr lang="zh-CN" altLang="en-US" sz="1600" b="1" dirty="0" smtClean="0">
                <a:solidFill>
                  <a:srgbClr val="000000"/>
                </a:solidFill>
                <a:latin typeface="华文楷体" pitchFamily="2" charset="-122"/>
                <a:ea typeface="华文楷体" pitchFamily="2" charset="-122"/>
              </a:rPr>
              <a:t>状态</a:t>
            </a:r>
            <a:r>
              <a:rPr lang="zh-CN" altLang="en-US" sz="1600" b="1" dirty="0">
                <a:solidFill>
                  <a:srgbClr val="000000"/>
                </a:solidFill>
                <a:latin typeface="华文楷体" pitchFamily="2" charset="-122"/>
                <a:ea typeface="华文楷体" pitchFamily="2" charset="-122"/>
              </a:rPr>
              <a:t>的植物。如麦类、豌豆、亚麻、油菜、胡萝卜等</a:t>
            </a:r>
            <a:r>
              <a:rPr lang="zh-CN" altLang="en-US" sz="1600" b="1" dirty="0" smtClean="0">
                <a:solidFill>
                  <a:srgbClr val="000000"/>
                </a:solidFill>
                <a:latin typeface="华文楷体" pitchFamily="2" charset="-122"/>
                <a:ea typeface="华文楷体" pitchFamily="2" charset="-122"/>
              </a:rPr>
              <a:t>原产</a:t>
            </a:r>
            <a:r>
              <a:rPr lang="zh-CN" altLang="en-US" sz="1600" b="1" dirty="0">
                <a:solidFill>
                  <a:srgbClr val="000000"/>
                </a:solidFill>
                <a:latin typeface="华文楷体" pitchFamily="2" charset="-122"/>
                <a:ea typeface="华文楷体" pitchFamily="2" charset="-122"/>
              </a:rPr>
              <a:t>于高纬度地区的作物。</a:t>
            </a:r>
          </a:p>
          <a:p>
            <a:pPr>
              <a:lnSpc>
                <a:spcPct val="150000"/>
              </a:lnSpc>
            </a:pPr>
            <a:r>
              <a:rPr lang="zh-CN" altLang="en-US" sz="1600" b="1" dirty="0">
                <a:solidFill>
                  <a:srgbClr val="000000"/>
                </a:solidFill>
                <a:latin typeface="华文楷体" pitchFamily="2" charset="-122"/>
                <a:ea typeface="华文楷体" pitchFamily="2" charset="-122"/>
              </a:rPr>
              <a:t>    </a:t>
            </a:r>
          </a:p>
        </p:txBody>
      </p:sp>
    </p:spTree>
    <p:extLst>
      <p:ext uri="{BB962C8B-B14F-4D97-AF65-F5344CB8AC3E}">
        <p14:creationId xmlns:p14="http://schemas.microsoft.com/office/powerpoint/2010/main" val="1368731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785652"/>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二、植物的光周期现象</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植物按光周期分类</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）短</a:t>
            </a:r>
            <a:r>
              <a:rPr lang="zh-CN" altLang="en-US" sz="1600" b="1" dirty="0">
                <a:solidFill>
                  <a:srgbClr val="000000"/>
                </a:solidFill>
                <a:latin typeface="华文楷体" pitchFamily="2" charset="-122"/>
                <a:ea typeface="华文楷体" pitchFamily="2" charset="-122"/>
              </a:rPr>
              <a:t>日性植物。指只有在光照长度短于</a:t>
            </a:r>
            <a:r>
              <a:rPr lang="zh-CN" altLang="en-US" sz="1600" b="1" dirty="0" smtClean="0">
                <a:solidFill>
                  <a:srgbClr val="000000"/>
                </a:solidFill>
                <a:latin typeface="华文楷体" pitchFamily="2" charset="-122"/>
                <a:ea typeface="华文楷体" pitchFamily="2" charset="-122"/>
              </a:rPr>
              <a:t>一定临界值</a:t>
            </a:r>
            <a:r>
              <a:rPr lang="zh-CN" altLang="en-US" sz="1600" b="1" dirty="0">
                <a:solidFill>
                  <a:srgbClr val="000000"/>
                </a:solidFill>
                <a:latin typeface="华文楷体" pitchFamily="2" charset="-122"/>
                <a:ea typeface="华文楷体" pitchFamily="2" charset="-122"/>
              </a:rPr>
              <a:t>时开花的植物。如水稻、玉米、棉花、大豆</a:t>
            </a:r>
            <a:r>
              <a:rPr lang="zh-CN" altLang="en-US" sz="1600" b="1" dirty="0" smtClean="0">
                <a:solidFill>
                  <a:srgbClr val="000000"/>
                </a:solidFill>
                <a:latin typeface="华文楷体" pitchFamily="2" charset="-122"/>
                <a:ea typeface="华文楷体" pitchFamily="2" charset="-122"/>
              </a:rPr>
              <a:t>等原</a:t>
            </a:r>
            <a:r>
              <a:rPr lang="zh-CN" altLang="en-US" sz="1600" b="1" dirty="0">
                <a:solidFill>
                  <a:srgbClr val="000000"/>
                </a:solidFill>
                <a:latin typeface="华文楷体" pitchFamily="2" charset="-122"/>
                <a:ea typeface="华文楷体" pitchFamily="2" charset="-122"/>
              </a:rPr>
              <a:t>产于低纬度地区的作物。</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）中</a:t>
            </a:r>
            <a:r>
              <a:rPr lang="zh-CN" altLang="en-US" sz="1600" b="1" dirty="0">
                <a:solidFill>
                  <a:srgbClr val="000000"/>
                </a:solidFill>
                <a:latin typeface="华文楷体" pitchFamily="2" charset="-122"/>
                <a:ea typeface="华文楷体" pitchFamily="2" charset="-122"/>
              </a:rPr>
              <a:t>日性植物。指当昼夜长短的比例接近</a:t>
            </a:r>
            <a:r>
              <a:rPr lang="zh-CN" altLang="en-US" sz="1600" b="1" dirty="0" smtClean="0">
                <a:solidFill>
                  <a:srgbClr val="000000"/>
                </a:solidFill>
                <a:latin typeface="华文楷体" pitchFamily="2" charset="-122"/>
                <a:ea typeface="华文楷体" pitchFamily="2" charset="-122"/>
              </a:rPr>
              <a:t>于相等</a:t>
            </a:r>
            <a:r>
              <a:rPr lang="zh-CN" altLang="en-US" sz="1600" b="1" dirty="0">
                <a:solidFill>
                  <a:srgbClr val="000000"/>
                </a:solidFill>
                <a:latin typeface="华文楷体" pitchFamily="2" charset="-122"/>
                <a:ea typeface="华文楷体" pitchFamily="2" charset="-122"/>
              </a:rPr>
              <a:t>时才能开花的植物。如甘蔗等。</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）中间型</a:t>
            </a:r>
            <a:r>
              <a:rPr lang="zh-CN" altLang="en-US" sz="1600" b="1" dirty="0">
                <a:solidFill>
                  <a:srgbClr val="000000"/>
                </a:solidFill>
                <a:latin typeface="华文楷体" pitchFamily="2" charset="-122"/>
                <a:ea typeface="华文楷体" pitchFamily="2" charset="-122"/>
              </a:rPr>
              <a:t>植物。指开花受光长影响较小的</a:t>
            </a:r>
            <a:r>
              <a:rPr lang="zh-CN" altLang="en-US" sz="1600" b="1" dirty="0" smtClean="0">
                <a:solidFill>
                  <a:srgbClr val="000000"/>
                </a:solidFill>
                <a:latin typeface="华文楷体" pitchFamily="2" charset="-122"/>
                <a:ea typeface="华文楷体" pitchFamily="2" charset="-122"/>
              </a:rPr>
              <a:t>植物</a:t>
            </a:r>
            <a:r>
              <a:rPr lang="zh-CN" altLang="en-US" sz="1600" b="1" dirty="0">
                <a:solidFill>
                  <a:srgbClr val="000000"/>
                </a:solidFill>
                <a:latin typeface="华文楷体" pitchFamily="2" charset="-122"/>
                <a:ea typeface="华文楷体" pitchFamily="2" charset="-122"/>
              </a:rPr>
              <a:t>，又称光期钝感植物。如西红柿、黄瓜等。</a:t>
            </a:r>
          </a:p>
          <a:p>
            <a:pPr>
              <a:lnSpc>
                <a:spcPct val="150000"/>
              </a:lnSpc>
            </a:pPr>
            <a:r>
              <a:rPr lang="zh-CN" altLang="en-US" sz="1600" b="1" dirty="0">
                <a:solidFill>
                  <a:srgbClr val="000000"/>
                </a:solidFill>
                <a:latin typeface="华文楷体" pitchFamily="2" charset="-122"/>
                <a:ea typeface="华文楷体" pitchFamily="2" charset="-122"/>
              </a:rPr>
              <a:t>    另外，还发现了长短日性和短长日性植物等。</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221211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046988"/>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二、植物的光周期现象</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临界日长和临界暗期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将植物分成短日性或长日性植物，需要有一</a:t>
            </a:r>
            <a:r>
              <a:rPr lang="zh-CN" altLang="en-US" sz="1600" b="1" dirty="0" smtClean="0">
                <a:solidFill>
                  <a:srgbClr val="000000"/>
                </a:solidFill>
                <a:latin typeface="华文楷体" pitchFamily="2" charset="-122"/>
                <a:ea typeface="华文楷体" pitchFamily="2" charset="-122"/>
              </a:rPr>
              <a:t>个客观</a:t>
            </a:r>
            <a:r>
              <a:rPr lang="zh-CN" altLang="en-US" sz="1600" b="1" dirty="0">
                <a:solidFill>
                  <a:srgbClr val="000000"/>
                </a:solidFill>
                <a:latin typeface="华文楷体" pitchFamily="2" charset="-122"/>
                <a:ea typeface="华文楷体" pitchFamily="2" charset="-122"/>
              </a:rPr>
              <a:t>的光照时数标准。</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 </a:t>
            </a:r>
            <a:r>
              <a:rPr lang="zh-CN" altLang="en-US" sz="1600" b="1" dirty="0" smtClean="0">
                <a:solidFill>
                  <a:srgbClr val="CC00FF"/>
                </a:solidFill>
                <a:latin typeface="华文楷体" pitchFamily="2" charset="-122"/>
                <a:ea typeface="华文楷体" pitchFamily="2" charset="-122"/>
              </a:rPr>
              <a:t>临界日长：</a:t>
            </a:r>
            <a:r>
              <a:rPr lang="zh-CN" altLang="en-US" sz="1600" b="1" dirty="0" smtClean="0">
                <a:solidFill>
                  <a:srgbClr val="000000"/>
                </a:solidFill>
                <a:latin typeface="华文楷体" pitchFamily="2" charset="-122"/>
                <a:ea typeface="华文楷体" pitchFamily="2" charset="-122"/>
              </a:rPr>
              <a:t>是指诱导植物</a:t>
            </a:r>
            <a:r>
              <a:rPr lang="zh-CN" altLang="en-US" sz="1600" b="1" dirty="0">
                <a:solidFill>
                  <a:srgbClr val="000000"/>
                </a:solidFill>
                <a:latin typeface="华文楷体" pitchFamily="2" charset="-122"/>
                <a:ea typeface="华文楷体" pitchFamily="2" charset="-122"/>
              </a:rPr>
              <a:t>开花的光照长度</a:t>
            </a:r>
            <a:r>
              <a:rPr lang="zh-CN" altLang="en-US" sz="1600" b="1" dirty="0" smtClean="0">
                <a:solidFill>
                  <a:srgbClr val="000000"/>
                </a:solidFill>
                <a:latin typeface="华文楷体" pitchFamily="2" charset="-122"/>
                <a:ea typeface="华文楷体" pitchFamily="2" charset="-122"/>
              </a:rPr>
              <a:t>界限 </a:t>
            </a:r>
            <a:r>
              <a:rPr lang="zh-CN" altLang="en-US" sz="1600" b="1" dirty="0">
                <a:solidFill>
                  <a:srgbClr val="000000"/>
                </a:solidFill>
                <a:latin typeface="华文楷体" pitchFamily="2" charset="-122"/>
                <a:ea typeface="华文楷体" pitchFamily="2" charset="-122"/>
              </a:rPr>
              <a:t>。长日性植物开花</a:t>
            </a:r>
            <a:r>
              <a:rPr lang="zh-CN" altLang="en-US" sz="1600" b="1" dirty="0" smtClean="0">
                <a:solidFill>
                  <a:srgbClr val="000000"/>
                </a:solidFill>
                <a:latin typeface="华文楷体" pitchFamily="2" charset="-122"/>
                <a:ea typeface="华文楷体" pitchFamily="2" charset="-122"/>
              </a:rPr>
              <a:t>要求日长</a:t>
            </a:r>
            <a:r>
              <a:rPr lang="zh-CN" altLang="en-US" sz="1600" b="1" dirty="0">
                <a:solidFill>
                  <a:srgbClr val="000000"/>
                </a:solidFill>
                <a:latin typeface="华文楷体" pitchFamily="2" charset="-122"/>
                <a:ea typeface="华文楷体" pitchFamily="2" charset="-122"/>
              </a:rPr>
              <a:t>不能短于这个界限</a:t>
            </a:r>
            <a:r>
              <a:rPr lang="zh-CN" altLang="en-US" sz="1600" b="1" dirty="0" smtClean="0">
                <a:solidFill>
                  <a:srgbClr val="000000"/>
                </a:solidFill>
                <a:latin typeface="华文楷体" pitchFamily="2" charset="-122"/>
                <a:ea typeface="华文楷体" pitchFamily="2" charset="-122"/>
              </a:rPr>
              <a:t>长度</a:t>
            </a:r>
            <a:r>
              <a:rPr lang="zh-CN" altLang="en-US" sz="1600" b="1" dirty="0">
                <a:solidFill>
                  <a:srgbClr val="000000"/>
                </a:solidFill>
                <a:latin typeface="华文楷体" pitchFamily="2" charset="-122"/>
                <a:ea typeface="华文楷体" pitchFamily="2" charset="-122"/>
              </a:rPr>
              <a:t>，而短日性植物开花不能长于这个界限长度。</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临界日长</a:t>
            </a:r>
            <a:r>
              <a:rPr lang="zh-CN" altLang="en-US" sz="1600" b="1" dirty="0">
                <a:solidFill>
                  <a:srgbClr val="000000"/>
                </a:solidFill>
                <a:latin typeface="华文楷体" pitchFamily="2" charset="-122"/>
                <a:ea typeface="华文楷体" pitchFamily="2" charset="-122"/>
              </a:rPr>
              <a:t>是植物识别合适季节的度量，其</a:t>
            </a:r>
            <a:r>
              <a:rPr lang="zh-CN" altLang="en-US" sz="1600" b="1" dirty="0" smtClean="0">
                <a:solidFill>
                  <a:srgbClr val="000000"/>
                </a:solidFill>
                <a:latin typeface="华文楷体" pitchFamily="2" charset="-122"/>
                <a:ea typeface="华文楷体" pitchFamily="2" charset="-122"/>
              </a:rPr>
              <a:t>数值与</a:t>
            </a:r>
            <a:r>
              <a:rPr lang="zh-CN" altLang="en-US" sz="1600" b="1" dirty="0">
                <a:solidFill>
                  <a:srgbClr val="000000"/>
                </a:solidFill>
                <a:latin typeface="华文楷体" pitchFamily="2" charset="-122"/>
                <a:ea typeface="华文楷体" pitchFamily="2" charset="-122"/>
              </a:rPr>
              <a:t>生态环境有密切关系，且随着生态环境所处</a:t>
            </a:r>
            <a:r>
              <a:rPr lang="zh-CN" altLang="en-US" sz="1600" b="1" dirty="0" smtClean="0">
                <a:solidFill>
                  <a:srgbClr val="000000"/>
                </a:solidFill>
                <a:latin typeface="华文楷体" pitchFamily="2" charset="-122"/>
                <a:ea typeface="华文楷体" pitchFamily="2" charset="-122"/>
              </a:rPr>
              <a:t>纬度的</a:t>
            </a:r>
            <a:r>
              <a:rPr lang="zh-CN" altLang="en-US" sz="1600" b="1" dirty="0">
                <a:solidFill>
                  <a:srgbClr val="000000"/>
                </a:solidFill>
                <a:latin typeface="华文楷体" pitchFamily="2" charset="-122"/>
                <a:ea typeface="华文楷体" pitchFamily="2" charset="-122"/>
              </a:rPr>
              <a:t>改变而改变。</a:t>
            </a:r>
          </a:p>
          <a:p>
            <a:pPr>
              <a:lnSpc>
                <a:spcPct val="150000"/>
              </a:lnSpc>
            </a:pPr>
            <a:r>
              <a:rPr lang="zh-CN" altLang="en-US" sz="1600" b="1" dirty="0">
                <a:solidFill>
                  <a:srgbClr val="000000"/>
                </a:solidFill>
                <a:latin typeface="华文楷体" pitchFamily="2" charset="-122"/>
                <a:ea typeface="华文楷体" pitchFamily="2" charset="-122"/>
              </a:rPr>
              <a:t>    光周期反应中受温度的影响较小，但温度的</a:t>
            </a:r>
            <a:r>
              <a:rPr lang="zh-CN" altLang="en-US" sz="1600" b="1" dirty="0" smtClean="0">
                <a:solidFill>
                  <a:srgbClr val="000000"/>
                </a:solidFill>
                <a:latin typeface="华文楷体" pitchFamily="2" charset="-122"/>
                <a:ea typeface="华文楷体" pitchFamily="2" charset="-122"/>
              </a:rPr>
              <a:t>高低</a:t>
            </a:r>
            <a:r>
              <a:rPr lang="zh-CN" altLang="en-US" sz="1600" b="1" dirty="0">
                <a:solidFill>
                  <a:srgbClr val="000000"/>
                </a:solidFill>
                <a:latin typeface="华文楷体" pitchFamily="2" charset="-122"/>
                <a:ea typeface="华文楷体" pitchFamily="2" charset="-122"/>
              </a:rPr>
              <a:t>对开花的数量影响很大。</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4109171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785652"/>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二、植物的光周期现象</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临界日长和临界暗期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将植物分成短日性或长日性植物，需要有一</a:t>
            </a:r>
            <a:r>
              <a:rPr lang="zh-CN" altLang="en-US" sz="1600" b="1" dirty="0" smtClean="0">
                <a:solidFill>
                  <a:srgbClr val="000000"/>
                </a:solidFill>
                <a:latin typeface="华文楷体" pitchFamily="2" charset="-122"/>
                <a:ea typeface="华文楷体" pitchFamily="2" charset="-122"/>
              </a:rPr>
              <a:t>个客观</a:t>
            </a:r>
            <a:r>
              <a:rPr lang="zh-CN" altLang="en-US" sz="1600" b="1" dirty="0">
                <a:solidFill>
                  <a:srgbClr val="000000"/>
                </a:solidFill>
                <a:latin typeface="华文楷体" pitchFamily="2" charset="-122"/>
                <a:ea typeface="华文楷体" pitchFamily="2" charset="-122"/>
              </a:rPr>
              <a:t>的光照时数标准。</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 </a:t>
            </a:r>
            <a:r>
              <a:rPr lang="zh-CN" altLang="en-US" sz="1600" b="1" dirty="0" smtClean="0">
                <a:solidFill>
                  <a:srgbClr val="CC00FF"/>
                </a:solidFill>
                <a:latin typeface="华文楷体" pitchFamily="2" charset="-122"/>
                <a:ea typeface="华文楷体" pitchFamily="2" charset="-122"/>
              </a:rPr>
              <a:t>临界暗期：</a:t>
            </a:r>
            <a:r>
              <a:rPr lang="zh-CN" altLang="en-US" sz="1600" b="1" dirty="0" smtClean="0">
                <a:solidFill>
                  <a:srgbClr val="000000"/>
                </a:solidFill>
                <a:latin typeface="华文楷体" pitchFamily="2" charset="-122"/>
                <a:ea typeface="华文楷体" pitchFamily="2" charset="-122"/>
              </a:rPr>
              <a:t>是指在昼夜周期中长日植物能够开花的最长暗期长度或短日植物开花的最短暗期长度。</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光周期感应的时期：所谓感应的时期，即感应的是光期长度</a:t>
            </a:r>
            <a:r>
              <a:rPr lang="zh-CN" altLang="en-US" sz="1600" b="1" dirty="0" smtClean="0">
                <a:solidFill>
                  <a:srgbClr val="CC00FF"/>
                </a:solidFill>
                <a:latin typeface="华文楷体" pitchFamily="2" charset="-122"/>
                <a:ea typeface="华文楷体" pitchFamily="2" charset="-122"/>
              </a:rPr>
              <a:t>还是暗期长度？加</a:t>
            </a:r>
            <a:r>
              <a:rPr lang="zh-CN" altLang="en-US" sz="1600" b="1" dirty="0">
                <a:solidFill>
                  <a:srgbClr val="CC00FF"/>
                </a:solidFill>
                <a:latin typeface="华文楷体" pitchFamily="2" charset="-122"/>
                <a:ea typeface="华文楷体" pitchFamily="2" charset="-122"/>
              </a:rPr>
              <a:t>奈和阿拉德的</a:t>
            </a:r>
            <a:r>
              <a:rPr lang="zh-CN" altLang="en-US" sz="1600" b="1" dirty="0" smtClean="0">
                <a:solidFill>
                  <a:srgbClr val="CC00FF"/>
                </a:solidFill>
                <a:latin typeface="华文楷体" pitchFamily="2" charset="-122"/>
                <a:ea typeface="华文楷体" pitchFamily="2" charset="-122"/>
              </a:rPr>
              <a:t>实验结果表明：</a:t>
            </a:r>
            <a:r>
              <a:rPr lang="zh-CN" altLang="en-US" sz="1600" b="1" dirty="0">
                <a:solidFill>
                  <a:srgbClr val="000000"/>
                </a:solidFill>
                <a:latin typeface="华文楷体" pitchFamily="2" charset="-122"/>
                <a:ea typeface="华文楷体" pitchFamily="2" charset="-122"/>
              </a:rPr>
              <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光周期效应决定于暗期长度而不决定</a:t>
            </a:r>
            <a:r>
              <a:rPr lang="zh-CN" altLang="en-US" sz="1600" b="1" dirty="0" smtClean="0">
                <a:solidFill>
                  <a:srgbClr val="000000"/>
                </a:solidFill>
                <a:latin typeface="华文楷体" pitchFamily="2" charset="-122"/>
                <a:ea typeface="华文楷体" pitchFamily="2" charset="-122"/>
              </a:rPr>
              <a:t>于光期</a:t>
            </a:r>
            <a:r>
              <a:rPr lang="zh-CN" altLang="en-US" sz="1600" b="1" dirty="0">
                <a:solidFill>
                  <a:srgbClr val="000000"/>
                </a:solidFill>
                <a:latin typeface="华文楷体" pitchFamily="2" charset="-122"/>
                <a:ea typeface="华文楷体" pitchFamily="2" charset="-122"/>
              </a:rPr>
              <a:t>长度或光暗期之比。短日性植物需要</a:t>
            </a:r>
            <a:r>
              <a:rPr lang="zh-CN" altLang="en-US" sz="1600" b="1" dirty="0" smtClean="0">
                <a:solidFill>
                  <a:srgbClr val="000000"/>
                </a:solidFill>
                <a:latin typeface="华文楷体" pitchFamily="2" charset="-122"/>
                <a:ea typeface="华文楷体" pitchFamily="2" charset="-122"/>
              </a:rPr>
              <a:t>一定时间</a:t>
            </a:r>
            <a:r>
              <a:rPr lang="zh-CN" altLang="en-US" sz="1600" b="1" dirty="0">
                <a:solidFill>
                  <a:srgbClr val="000000"/>
                </a:solidFill>
                <a:latin typeface="华文楷体" pitchFamily="2" charset="-122"/>
                <a:ea typeface="华文楷体" pitchFamily="2" charset="-122"/>
              </a:rPr>
              <a:t>以上的暗期才能开花，而长日性植物</a:t>
            </a:r>
            <a:r>
              <a:rPr lang="zh-CN" altLang="en-US" sz="1600" b="1" dirty="0" smtClean="0">
                <a:solidFill>
                  <a:srgbClr val="000000"/>
                </a:solidFill>
                <a:latin typeface="华文楷体" pitchFamily="2" charset="-122"/>
                <a:ea typeface="华文楷体" pitchFamily="2" charset="-122"/>
              </a:rPr>
              <a:t>暗期过</a:t>
            </a:r>
            <a:r>
              <a:rPr lang="zh-CN" altLang="en-US" sz="1600" b="1" dirty="0">
                <a:solidFill>
                  <a:srgbClr val="000000"/>
                </a:solidFill>
                <a:latin typeface="华文楷体" pitchFamily="2" charset="-122"/>
                <a:ea typeface="华文楷体" pitchFamily="2" charset="-122"/>
              </a:rPr>
              <a:t>长也不能开花。</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382313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181600" y="5943600"/>
            <a:ext cx="3505200" cy="457200"/>
          </a:xfrm>
        </p:spPr>
        <p:txBody>
          <a:bodyPr/>
          <a:lstStyle/>
          <a:p>
            <a:pPr algn="l"/>
            <a:endParaRPr lang="zh-CN" altLang="en-US"/>
          </a:p>
        </p:txBody>
      </p:sp>
      <p:sp>
        <p:nvSpPr>
          <p:cNvPr id="80899" name="Rectangle 3"/>
          <p:cNvSpPr>
            <a:spLocks noGrp="1" noChangeArrowheads="1"/>
          </p:cNvSpPr>
          <p:nvPr>
            <p:ph type="body" idx="1"/>
          </p:nvPr>
        </p:nvSpPr>
        <p:spPr>
          <a:xfrm>
            <a:off x="685800" y="1219200"/>
            <a:ext cx="7772400" cy="3962400"/>
          </a:xfrm>
        </p:spPr>
        <p:txBody>
          <a:bodyPr/>
          <a:lstStyle/>
          <a:p>
            <a:pPr algn="just">
              <a:buFont typeface="Wingdings" pitchFamily="2" charset="2"/>
              <a:buNone/>
            </a:pPr>
            <a:endParaRPr lang="zh-CN" altLang="en-US" sz="2400">
              <a:latin typeface="宋体" charset="-122"/>
            </a:endParaRPr>
          </a:p>
          <a:p>
            <a:pPr>
              <a:buFont typeface="Wingdings" pitchFamily="2" charset="2"/>
              <a:buNone/>
            </a:pPr>
            <a:endParaRPr lang="zh-CN" altLang="en-US"/>
          </a:p>
        </p:txBody>
      </p:sp>
      <p:graphicFrame>
        <p:nvGraphicFramePr>
          <p:cNvPr id="80903" name="Object 7"/>
          <p:cNvGraphicFramePr>
            <a:graphicFrameLocks noChangeAspect="1"/>
          </p:cNvGraphicFramePr>
          <p:nvPr>
            <p:extLst>
              <p:ext uri="{D42A27DB-BD31-4B8C-83A1-F6EECF244321}">
                <p14:modId xmlns:p14="http://schemas.microsoft.com/office/powerpoint/2010/main" val="2735246299"/>
              </p:ext>
            </p:extLst>
          </p:nvPr>
        </p:nvGraphicFramePr>
        <p:xfrm>
          <a:off x="473075" y="258763"/>
          <a:ext cx="8426450" cy="8610600"/>
        </p:xfrm>
        <a:graphic>
          <a:graphicData uri="http://schemas.openxmlformats.org/presentationml/2006/ole">
            <mc:AlternateContent xmlns:mc="http://schemas.openxmlformats.org/markup-compatibility/2006">
              <mc:Choice xmlns:v="urn:schemas-microsoft-com:vml" Requires="v">
                <p:oleObj spid="_x0000_s1049" name="Document" r:id="rId3" imgW="8497912" imgH="8675485" progId="Word.Document.8">
                  <p:embed/>
                </p:oleObj>
              </mc:Choice>
              <mc:Fallback>
                <p:oleObj name="Document" r:id="rId3" imgW="8497912" imgH="8675485" progId="Word.Document.8">
                  <p:embed/>
                  <p:pic>
                    <p:nvPicPr>
                      <p:cNvPr id="0" name=""/>
                      <p:cNvPicPr>
                        <a:picLocks noChangeAspect="1" noChangeArrowheads="1"/>
                      </p:cNvPicPr>
                      <p:nvPr/>
                    </p:nvPicPr>
                    <p:blipFill>
                      <a:blip r:embed="rId4"/>
                      <a:srcRect/>
                      <a:stretch>
                        <a:fillRect/>
                      </a:stretch>
                    </p:blipFill>
                    <p:spPr bwMode="auto">
                      <a:xfrm>
                        <a:off x="473075" y="258763"/>
                        <a:ext cx="8426450" cy="86106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67146101"/>
      </p:ext>
    </p:extLst>
  </p:cSld>
  <p:clrMapOvr>
    <a:masterClrMapping/>
  </p:clrMapOvr>
  <p:transition spd="med">
    <p:cover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3416320"/>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二、植物的光周期现象</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临界日长和临界暗期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加</a:t>
            </a:r>
            <a:r>
              <a:rPr lang="zh-CN" altLang="en-US" sz="1600" b="1" dirty="0">
                <a:solidFill>
                  <a:srgbClr val="CC00FF"/>
                </a:solidFill>
                <a:latin typeface="华文楷体" pitchFamily="2" charset="-122"/>
                <a:ea typeface="华文楷体" pitchFamily="2" charset="-122"/>
              </a:rPr>
              <a:t>奈和阿拉德的</a:t>
            </a:r>
            <a:r>
              <a:rPr lang="zh-CN" altLang="en-US" sz="1600" b="1" dirty="0" smtClean="0">
                <a:solidFill>
                  <a:srgbClr val="CC00FF"/>
                </a:solidFill>
                <a:latin typeface="华文楷体" pitchFamily="2" charset="-122"/>
                <a:ea typeface="华文楷体" pitchFamily="2" charset="-122"/>
              </a:rPr>
              <a:t>实验结果表明：</a:t>
            </a:r>
            <a:r>
              <a:rPr lang="zh-CN" altLang="en-US" sz="1600" b="1" dirty="0">
                <a:solidFill>
                  <a:srgbClr val="000000"/>
                </a:solidFill>
                <a:latin typeface="华文楷体" pitchFamily="2" charset="-122"/>
                <a:ea typeface="华文楷体" pitchFamily="2" charset="-122"/>
              </a:rPr>
              <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即使给予足够长的暗期，如暗期</a:t>
            </a:r>
            <a:r>
              <a:rPr lang="zh-CN" altLang="en-US" sz="1600" b="1" dirty="0" smtClean="0">
                <a:solidFill>
                  <a:srgbClr val="000000"/>
                </a:solidFill>
                <a:latin typeface="华文楷体" pitchFamily="2" charset="-122"/>
                <a:ea typeface="华文楷体" pitchFamily="2" charset="-122"/>
              </a:rPr>
              <a:t>中途给以</a:t>
            </a:r>
            <a:r>
              <a:rPr lang="zh-CN" altLang="en-US" sz="1600" b="1" dirty="0">
                <a:solidFill>
                  <a:srgbClr val="000000"/>
                </a:solidFill>
                <a:latin typeface="华文楷体" pitchFamily="2" charset="-122"/>
                <a:ea typeface="华文楷体" pitchFamily="2" charset="-122"/>
              </a:rPr>
              <a:t>“光中断”，则暗期效果消失，而</a:t>
            </a:r>
            <a:r>
              <a:rPr lang="zh-CN" altLang="en-US" sz="1600" b="1" dirty="0" smtClean="0">
                <a:solidFill>
                  <a:srgbClr val="000000"/>
                </a:solidFill>
                <a:latin typeface="华文楷体" pitchFamily="2" charset="-122"/>
                <a:ea typeface="华文楷体" pitchFamily="2" charset="-122"/>
              </a:rPr>
              <a:t>光期中途</a:t>
            </a:r>
            <a:r>
              <a:rPr lang="zh-CN" altLang="en-US" sz="1600" b="1" dirty="0">
                <a:solidFill>
                  <a:srgbClr val="000000"/>
                </a:solidFill>
                <a:latin typeface="华文楷体" pitchFamily="2" charset="-122"/>
                <a:ea typeface="华文楷体" pitchFamily="2" charset="-122"/>
              </a:rPr>
              <a:t>的“暗中断”处理则无变化。</a:t>
            </a:r>
          </a:p>
          <a:p>
            <a:pPr>
              <a:lnSpc>
                <a:spcPct val="150000"/>
              </a:lnSpc>
            </a:pPr>
            <a:r>
              <a:rPr lang="zh-CN" altLang="en-US" sz="1600" b="1" dirty="0">
                <a:solidFill>
                  <a:srgbClr val="000000"/>
                </a:solidFill>
                <a:latin typeface="华文楷体" pitchFamily="2" charset="-122"/>
                <a:ea typeface="华文楷体" pitchFamily="2" charset="-122"/>
              </a:rPr>
              <a:t>    因此在研究植物光照阶段的发育速度时</a:t>
            </a:r>
            <a:r>
              <a:rPr lang="zh-CN" altLang="en-US" sz="1600" b="1" dirty="0" smtClean="0">
                <a:solidFill>
                  <a:srgbClr val="000000"/>
                </a:solidFill>
                <a:latin typeface="华文楷体" pitchFamily="2" charset="-122"/>
                <a:ea typeface="华文楷体" pitchFamily="2" charset="-122"/>
              </a:rPr>
              <a:t>，有人</a:t>
            </a:r>
            <a:r>
              <a:rPr lang="zh-CN" altLang="en-US" sz="1600" b="1" dirty="0">
                <a:solidFill>
                  <a:srgbClr val="000000"/>
                </a:solidFill>
                <a:latin typeface="华文楷体" pitchFamily="2" charset="-122"/>
                <a:ea typeface="华文楷体" pitchFamily="2" charset="-122"/>
              </a:rPr>
              <a:t>提出暗长积量的概念，即将光照阶段</a:t>
            </a:r>
            <a:r>
              <a:rPr lang="zh-CN" altLang="en-US" sz="1600" b="1" dirty="0" smtClean="0">
                <a:solidFill>
                  <a:srgbClr val="000000"/>
                </a:solidFill>
                <a:latin typeface="华文楷体" pitchFamily="2" charset="-122"/>
                <a:ea typeface="华文楷体" pitchFamily="2" charset="-122"/>
              </a:rPr>
              <a:t>内每日</a:t>
            </a:r>
            <a:r>
              <a:rPr lang="zh-CN" altLang="en-US" sz="1600" b="1" dirty="0">
                <a:solidFill>
                  <a:srgbClr val="000000"/>
                </a:solidFill>
                <a:latin typeface="华文楷体" pitchFamily="2" charset="-122"/>
                <a:ea typeface="华文楷体" pitchFamily="2" charset="-122"/>
              </a:rPr>
              <a:t>暗期时间之和称为暗长积量，认为</a:t>
            </a:r>
            <a:r>
              <a:rPr lang="zh-CN" altLang="en-US" sz="1600" b="1" dirty="0" smtClean="0">
                <a:solidFill>
                  <a:srgbClr val="000000"/>
                </a:solidFill>
                <a:latin typeface="华文楷体" pitchFamily="2" charset="-122"/>
                <a:ea typeface="华文楷体" pitchFamily="2" charset="-122"/>
              </a:rPr>
              <a:t>满足所</a:t>
            </a:r>
            <a:r>
              <a:rPr lang="zh-CN" altLang="en-US" sz="1600" b="1" dirty="0">
                <a:solidFill>
                  <a:srgbClr val="000000"/>
                </a:solidFill>
                <a:latin typeface="华文楷体" pitchFamily="2" charset="-122"/>
                <a:ea typeface="华文楷体" pitchFamily="2" charset="-122"/>
              </a:rPr>
              <a:t>需的暗长积量，作物才能完成光照阶段。</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4262573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154984"/>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二、植物的光周期现象</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近似昼夜周期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光间断效应的大小和正负，与它在光周期中的时刻有关。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许多</a:t>
            </a:r>
            <a:r>
              <a:rPr lang="zh-CN" altLang="en-US" sz="1600" b="1" dirty="0" smtClean="0">
                <a:solidFill>
                  <a:srgbClr val="000000"/>
                </a:solidFill>
                <a:latin typeface="华文楷体" pitchFamily="2" charset="-122"/>
                <a:ea typeface="华文楷体" pitchFamily="2" charset="-122"/>
              </a:rPr>
              <a:t>植物体内有一种内在节奏，称为生物钟或生理钟。它的周期接近但不等于</a:t>
            </a:r>
            <a:r>
              <a:rPr lang="en-US" altLang="zh-CN" sz="1600" b="1" dirty="0" smtClean="0">
                <a:solidFill>
                  <a:srgbClr val="000000"/>
                </a:solidFill>
                <a:latin typeface="华文楷体" pitchFamily="2" charset="-122"/>
                <a:ea typeface="华文楷体" pitchFamily="2" charset="-122"/>
              </a:rPr>
              <a:t>24h</a:t>
            </a:r>
            <a:r>
              <a:rPr lang="zh-CN" altLang="en-US" sz="1600" b="1" dirty="0" smtClean="0">
                <a:solidFill>
                  <a:srgbClr val="000000"/>
                </a:solidFill>
                <a:latin typeface="华文楷体" pitchFamily="2" charset="-122"/>
                <a:ea typeface="华文楷体" pitchFamily="2" charset="-122"/>
              </a:rPr>
              <a:t>，一般在</a:t>
            </a:r>
            <a:r>
              <a:rPr lang="en-US" altLang="zh-CN" sz="1600" b="1" dirty="0" smtClean="0">
                <a:solidFill>
                  <a:srgbClr val="000000"/>
                </a:solidFill>
                <a:latin typeface="华文楷体" pitchFamily="2" charset="-122"/>
                <a:ea typeface="华文楷体" pitchFamily="2" charset="-122"/>
              </a:rPr>
              <a:t>21~28h</a:t>
            </a:r>
            <a:r>
              <a:rPr lang="zh-CN" altLang="en-US" sz="1600" b="1" dirty="0" smtClean="0">
                <a:solidFill>
                  <a:srgbClr val="000000"/>
                </a:solidFill>
                <a:latin typeface="华文楷体" pitchFamily="2" charset="-122"/>
                <a:ea typeface="华文楷体" pitchFamily="2" charset="-122"/>
              </a:rPr>
              <a:t>之间。这个周期称为近似昼夜周期。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在周期</a:t>
            </a:r>
            <a:r>
              <a:rPr lang="zh-CN" altLang="en-US" sz="1600" b="1" dirty="0" smtClean="0">
                <a:solidFill>
                  <a:srgbClr val="000000"/>
                </a:solidFill>
                <a:latin typeface="华文楷体" pitchFamily="2" charset="-122"/>
                <a:ea typeface="华文楷体" pitchFamily="2" charset="-122"/>
              </a:rPr>
              <a:t>的不同位相上，植物对光或暗处理的敏感性不同。</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5.</a:t>
            </a:r>
            <a:r>
              <a:rPr lang="zh-CN" altLang="en-US" sz="1600" b="1" dirty="0" smtClean="0">
                <a:solidFill>
                  <a:srgbClr val="000000"/>
                </a:solidFill>
                <a:latin typeface="华文楷体" pitchFamily="2" charset="-122"/>
                <a:ea typeface="华文楷体" pitchFamily="2" charset="-122"/>
              </a:rPr>
              <a:t>光周期对光强、光质的要求</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植物</a:t>
            </a:r>
            <a:r>
              <a:rPr lang="zh-CN" altLang="en-US" sz="1600" b="1" dirty="0">
                <a:solidFill>
                  <a:srgbClr val="000000"/>
                </a:solidFill>
                <a:latin typeface="华文楷体" pitchFamily="2" charset="-122"/>
                <a:ea typeface="华文楷体" pitchFamily="2" charset="-122"/>
              </a:rPr>
              <a:t>的光周期反应不需要很强的光强</a:t>
            </a:r>
            <a:r>
              <a:rPr lang="zh-CN" altLang="en-US" sz="1600" b="1" dirty="0" smtClean="0">
                <a:solidFill>
                  <a:srgbClr val="000000"/>
                </a:solidFill>
                <a:latin typeface="华文楷体" pitchFamily="2" charset="-122"/>
                <a:ea typeface="华文楷体" pitchFamily="2" charset="-122"/>
              </a:rPr>
              <a:t>，几</a:t>
            </a:r>
            <a:r>
              <a:rPr lang="zh-CN" altLang="en-US" sz="1600" b="1" dirty="0">
                <a:solidFill>
                  <a:srgbClr val="000000"/>
                </a:solidFill>
                <a:latin typeface="华文楷体" pitchFamily="2" charset="-122"/>
                <a:ea typeface="华文楷体" pitchFamily="2" charset="-122"/>
              </a:rPr>
              <a:t>个勒克司的弱光即对光周期反应有效。几个勒克司的弱光例如曙暮光和路灯</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虽</a:t>
            </a:r>
            <a:r>
              <a:rPr lang="zh-CN" altLang="en-US" sz="1600" b="1" dirty="0">
                <a:solidFill>
                  <a:srgbClr val="000000"/>
                </a:solidFill>
                <a:latin typeface="华文楷体" pitchFamily="2" charset="-122"/>
                <a:ea typeface="华文楷体" pitchFamily="2" charset="-122"/>
              </a:rPr>
              <a:t>不能使植物进行光合作用，但仍能起到</a:t>
            </a:r>
            <a:r>
              <a:rPr lang="zh-CN" altLang="en-US" sz="1600" b="1" dirty="0" smtClean="0">
                <a:solidFill>
                  <a:srgbClr val="000000"/>
                </a:solidFill>
                <a:latin typeface="华文楷体" pitchFamily="2" charset="-122"/>
                <a:ea typeface="华文楷体" pitchFamily="2" charset="-122"/>
              </a:rPr>
              <a:t>延长光照</a:t>
            </a:r>
            <a:r>
              <a:rPr lang="zh-CN" altLang="en-US" sz="1600" b="1" dirty="0">
                <a:solidFill>
                  <a:srgbClr val="000000"/>
                </a:solidFill>
                <a:latin typeface="华文楷体" pitchFamily="2" charset="-122"/>
                <a:ea typeface="华文楷体" pitchFamily="2" charset="-122"/>
              </a:rPr>
              <a:t>长度的作用。</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480861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524315"/>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二、植物的光周期现象</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5.</a:t>
            </a:r>
            <a:r>
              <a:rPr lang="zh-CN" altLang="en-US" sz="1600" b="1" dirty="0" smtClean="0">
                <a:solidFill>
                  <a:srgbClr val="000000"/>
                </a:solidFill>
                <a:latin typeface="华文楷体" pitchFamily="2" charset="-122"/>
                <a:ea typeface="华文楷体" pitchFamily="2" charset="-122"/>
              </a:rPr>
              <a:t>光周期对光强、光质的要求</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光周期反应与光合作用强度无关，</a:t>
            </a:r>
            <a:r>
              <a:rPr lang="zh-CN" altLang="en-US" sz="1600" b="1" dirty="0" smtClean="0">
                <a:solidFill>
                  <a:srgbClr val="000000"/>
                </a:solidFill>
                <a:latin typeface="华文楷体" pitchFamily="2" charset="-122"/>
                <a:ea typeface="华文楷体" pitchFamily="2" charset="-122"/>
              </a:rPr>
              <a:t>但是光合作用</a:t>
            </a:r>
            <a:r>
              <a:rPr lang="zh-CN" altLang="en-US" sz="1600" b="1" dirty="0">
                <a:solidFill>
                  <a:srgbClr val="000000"/>
                </a:solidFill>
                <a:latin typeface="华文楷体" pitchFamily="2" charset="-122"/>
                <a:ea typeface="华文楷体" pitchFamily="2" charset="-122"/>
              </a:rPr>
              <a:t>强度长期过弱，使植物获得养分少</a:t>
            </a:r>
            <a:r>
              <a:rPr lang="zh-CN" altLang="en-US" sz="1600" b="1" dirty="0" smtClean="0">
                <a:solidFill>
                  <a:srgbClr val="000000"/>
                </a:solidFill>
                <a:latin typeface="华文楷体" pitchFamily="2" charset="-122"/>
                <a:ea typeface="华文楷体" pitchFamily="2" charset="-122"/>
              </a:rPr>
              <a:t>，花芽</a:t>
            </a:r>
            <a:r>
              <a:rPr lang="zh-CN" altLang="en-US" sz="1600" b="1" dirty="0">
                <a:solidFill>
                  <a:srgbClr val="000000"/>
                </a:solidFill>
                <a:latin typeface="华文楷体" pitchFamily="2" charset="-122"/>
                <a:ea typeface="华文楷体" pitchFamily="2" charset="-122"/>
              </a:rPr>
              <a:t>分化和形成受到影响，也会降低开花效应。</a:t>
            </a:r>
            <a:br>
              <a:rPr lang="zh-CN" altLang="en-US" sz="1600" b="1" dirty="0">
                <a:solidFill>
                  <a:srgbClr val="000000"/>
                </a:solidFill>
                <a:latin typeface="华文楷体" pitchFamily="2" charset="-122"/>
                <a:ea typeface="华文楷体" pitchFamily="2" charset="-122"/>
              </a:rPr>
            </a:br>
            <a:r>
              <a:rPr lang="zh-CN" altLang="en-US" sz="1600" b="1" dirty="0" smtClean="0">
                <a:solidFill>
                  <a:srgbClr val="000000"/>
                </a:solidFill>
                <a:latin typeface="华文楷体" pitchFamily="2" charset="-122"/>
                <a:ea typeface="华文楷体" pitchFamily="2" charset="-122"/>
              </a:rPr>
              <a:t>    在可见光中，光照诱导成花或光间断破坏诱导的效应，以</a:t>
            </a:r>
            <a:r>
              <a:rPr lang="en-US" altLang="zh-CN" sz="1600" b="1" dirty="0" smtClean="0">
                <a:solidFill>
                  <a:srgbClr val="000000"/>
                </a:solidFill>
                <a:latin typeface="华文楷体" pitchFamily="2" charset="-122"/>
                <a:ea typeface="华文楷体" pitchFamily="2" charset="-122"/>
              </a:rPr>
              <a:t>660nm</a:t>
            </a:r>
            <a:r>
              <a:rPr lang="zh-CN" altLang="en-US" sz="1600" b="1" dirty="0" smtClean="0">
                <a:solidFill>
                  <a:srgbClr val="000000"/>
                </a:solidFill>
                <a:latin typeface="华文楷体" pitchFamily="2" charset="-122"/>
                <a:ea typeface="华文楷体" pitchFamily="2" charset="-122"/>
              </a:rPr>
              <a:t>的红光为最有效。这种作用可以被</a:t>
            </a:r>
            <a:r>
              <a:rPr lang="en-US" altLang="zh-CN" sz="1600" b="1" dirty="0" smtClean="0">
                <a:solidFill>
                  <a:srgbClr val="000000"/>
                </a:solidFill>
                <a:latin typeface="华文楷体" pitchFamily="2" charset="-122"/>
                <a:ea typeface="华文楷体" pitchFamily="2" charset="-122"/>
              </a:rPr>
              <a:t>730nm</a:t>
            </a:r>
            <a:r>
              <a:rPr lang="zh-CN" altLang="en-US" sz="1600" b="1" dirty="0" smtClean="0">
                <a:solidFill>
                  <a:srgbClr val="000000"/>
                </a:solidFill>
                <a:latin typeface="华文楷体" pitchFamily="2" charset="-122"/>
                <a:ea typeface="华文楷体" pitchFamily="2" charset="-122"/>
              </a:rPr>
              <a:t>的远红光解除，又可以被</a:t>
            </a:r>
            <a:r>
              <a:rPr lang="en-US" altLang="zh-CN" sz="1600" b="1" dirty="0" smtClean="0">
                <a:solidFill>
                  <a:srgbClr val="000000"/>
                </a:solidFill>
                <a:latin typeface="华文楷体" pitchFamily="2" charset="-122"/>
                <a:ea typeface="华文楷体" pitchFamily="2" charset="-122"/>
              </a:rPr>
              <a:t>660nm</a:t>
            </a:r>
            <a:r>
              <a:rPr lang="zh-CN" altLang="en-US" sz="1600" b="1" dirty="0" smtClean="0">
                <a:solidFill>
                  <a:srgbClr val="000000"/>
                </a:solidFill>
                <a:latin typeface="华文楷体" pitchFamily="2" charset="-122"/>
                <a:ea typeface="华文楷体" pitchFamily="2" charset="-122"/>
              </a:rPr>
              <a:t>的红光恢复。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6. </a:t>
            </a:r>
            <a:r>
              <a:rPr lang="zh-CN" altLang="en-US" sz="1600" b="1" dirty="0" smtClean="0">
                <a:solidFill>
                  <a:srgbClr val="000000"/>
                </a:solidFill>
                <a:latin typeface="华文楷体" pitchFamily="2" charset="-122"/>
                <a:ea typeface="华文楷体" pitchFamily="2" charset="-122"/>
              </a:rPr>
              <a:t>光周期的生态学意义</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植物</a:t>
            </a:r>
            <a:r>
              <a:rPr lang="zh-CN" altLang="en-US" sz="1600" b="1" dirty="0">
                <a:solidFill>
                  <a:srgbClr val="000000"/>
                </a:solidFill>
                <a:latin typeface="华文楷体" pitchFamily="2" charset="-122"/>
                <a:ea typeface="华文楷体" pitchFamily="2" charset="-122"/>
              </a:rPr>
              <a:t>光周期性的形成与原产地发育期</a:t>
            </a:r>
            <a:r>
              <a:rPr lang="zh-CN" altLang="en-US" sz="1600" b="1" dirty="0" smtClean="0">
                <a:solidFill>
                  <a:srgbClr val="000000"/>
                </a:solidFill>
                <a:latin typeface="华文楷体" pitchFamily="2" charset="-122"/>
                <a:ea typeface="华文楷体" pitchFamily="2" charset="-122"/>
              </a:rPr>
              <a:t>间自然</a:t>
            </a:r>
            <a:r>
              <a:rPr lang="zh-CN" altLang="en-US" sz="1600" b="1" dirty="0">
                <a:solidFill>
                  <a:srgbClr val="000000"/>
                </a:solidFill>
                <a:latin typeface="华文楷体" pitchFamily="2" charset="-122"/>
                <a:ea typeface="华文楷体" pitchFamily="2" charset="-122"/>
              </a:rPr>
              <a:t>光照的绝对长度和它的变化趋势有着</a:t>
            </a:r>
            <a:r>
              <a:rPr lang="zh-CN" altLang="en-US" sz="1600" b="1" dirty="0" smtClean="0">
                <a:solidFill>
                  <a:srgbClr val="000000"/>
                </a:solidFill>
                <a:latin typeface="华文楷体" pitchFamily="2" charset="-122"/>
                <a:ea typeface="华文楷体" pitchFamily="2" charset="-122"/>
              </a:rPr>
              <a:t>密切的</a:t>
            </a:r>
            <a:r>
              <a:rPr lang="zh-CN" altLang="en-US" sz="1600" b="1" dirty="0">
                <a:solidFill>
                  <a:srgbClr val="000000"/>
                </a:solidFill>
                <a:latin typeface="华文楷体" pitchFamily="2" charset="-122"/>
                <a:ea typeface="华文楷体" pitchFamily="2" charset="-122"/>
              </a:rPr>
              <a:t>关系。</a:t>
            </a:r>
          </a:p>
          <a:p>
            <a:pPr>
              <a:lnSpc>
                <a:spcPct val="150000"/>
              </a:lnSpc>
            </a:pPr>
            <a:r>
              <a:rPr lang="zh-CN" altLang="en-US" sz="1600" b="1" dirty="0">
                <a:solidFill>
                  <a:srgbClr val="000000"/>
                </a:solidFill>
                <a:latin typeface="华文楷体" pitchFamily="2" charset="-122"/>
                <a:ea typeface="华文楷体" pitchFamily="2" charset="-122"/>
              </a:rPr>
              <a:t>植物光周期性的形成是植物长期适应</a:t>
            </a:r>
            <a:r>
              <a:rPr lang="zh-CN" altLang="en-US" sz="1600" b="1" dirty="0" smtClean="0">
                <a:solidFill>
                  <a:srgbClr val="000000"/>
                </a:solidFill>
                <a:latin typeface="华文楷体" pitchFamily="2" charset="-122"/>
                <a:ea typeface="华文楷体" pitchFamily="2" charset="-122"/>
              </a:rPr>
              <a:t>原产地</a:t>
            </a:r>
            <a:r>
              <a:rPr lang="zh-CN" altLang="en-US" sz="1600" b="1" dirty="0">
                <a:solidFill>
                  <a:srgbClr val="000000"/>
                </a:solidFill>
                <a:latin typeface="华文楷体" pitchFamily="2" charset="-122"/>
                <a:ea typeface="华文楷体" pitchFamily="2" charset="-122"/>
              </a:rPr>
              <a:t>发育期间自然光照条件的结果。</a:t>
            </a:r>
          </a:p>
          <a:p>
            <a:pPr>
              <a:lnSpc>
                <a:spcPct val="150000"/>
              </a:lnSpc>
            </a:pPr>
            <a:r>
              <a:rPr lang="zh-CN" altLang="en-US" sz="1600" b="1" dirty="0">
                <a:solidFill>
                  <a:srgbClr val="000000"/>
                </a:solidFill>
                <a:latin typeface="华文楷体" pitchFamily="2" charset="-122"/>
                <a:ea typeface="华文楷体" pitchFamily="2" charset="-122"/>
              </a:rPr>
              <a:t>在人工选育的条件下，植物的</a:t>
            </a:r>
            <a:r>
              <a:rPr lang="zh-CN" altLang="en-US" sz="1600" b="1" dirty="0" smtClean="0">
                <a:solidFill>
                  <a:srgbClr val="000000"/>
                </a:solidFill>
                <a:latin typeface="华文楷体" pitchFamily="2" charset="-122"/>
                <a:ea typeface="华文楷体" pitchFamily="2" charset="-122"/>
              </a:rPr>
              <a:t>光周期性是</a:t>
            </a:r>
            <a:r>
              <a:rPr lang="zh-CN" altLang="en-US" sz="1600" b="1" dirty="0">
                <a:solidFill>
                  <a:srgbClr val="000000"/>
                </a:solidFill>
                <a:latin typeface="华文楷体" pitchFamily="2" charset="-122"/>
                <a:ea typeface="华文楷体" pitchFamily="2" charset="-122"/>
              </a:rPr>
              <a:t>可以改变的。</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216687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第二章  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4893647"/>
          </a:xfrm>
          <a:prstGeom prst="rect">
            <a:avLst/>
          </a:prstGeom>
        </p:spPr>
        <p:txBody>
          <a:bodyPr wrap="square">
            <a:spAutoFit/>
          </a:bodyPr>
          <a:lstStyle/>
          <a:p>
            <a:pPr>
              <a:lnSpc>
                <a:spcPct val="150000"/>
              </a:lnSpc>
            </a:pPr>
            <a:r>
              <a:rPr lang="zh-CN" altLang="en-US" sz="2400" b="1" dirty="0">
                <a:solidFill>
                  <a:srgbClr val="CC00FF"/>
                </a:solidFill>
                <a:latin typeface="华文楷体" pitchFamily="2" charset="-122"/>
                <a:ea typeface="华文楷体" pitchFamily="2" charset="-122"/>
              </a:rPr>
              <a:t>第一节  植物的光学特性</a:t>
            </a: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光的生物学意义</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）光的形态效应</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光调节植物生长发育，以便更好的适应外界环境。这种依赖光控制细胞的分化、结构和功能的改变，最终会继承组织和器官的建成，成为光形态建设，也称光控制发育过程。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主要</a:t>
            </a:r>
            <a:r>
              <a:rPr lang="zh-CN" altLang="en-US" sz="1600" b="1" dirty="0" smtClean="0">
                <a:solidFill>
                  <a:srgbClr val="000000"/>
                </a:solidFill>
                <a:latin typeface="华文楷体" pitchFamily="2" charset="-122"/>
                <a:ea typeface="华文楷体" pitchFamily="2" charset="-122"/>
              </a:rPr>
              <a:t>过程：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、蓝紫光对植物的生长特别是对茎的伸长生长有强烈的抑制作用，生长在黑暗中的幼苗为黄化苗。</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、蓝紫光在植物的向光性中起作用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、红光通过光敏色素影响植物生长发育的诸多过程，如种子的萌发</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2400" b="1" dirty="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5923926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154984"/>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a:t>
            </a:r>
            <a:r>
              <a:rPr lang="zh-CN" altLang="en-US" sz="1600" b="1" dirty="0" smtClean="0">
                <a:solidFill>
                  <a:srgbClr val="CC00FF"/>
                </a:solidFill>
                <a:latin typeface="华文楷体" pitchFamily="2" charset="-122"/>
                <a:ea typeface="华文楷体" pitchFamily="2" charset="-122"/>
              </a:rPr>
              <a:t>光周期</a:t>
            </a:r>
            <a:r>
              <a:rPr lang="zh-CN" altLang="en-US" sz="1600" b="1" dirty="0">
                <a:solidFill>
                  <a:srgbClr val="CC00FF"/>
                </a:solidFill>
                <a:latin typeface="华文楷体" pitchFamily="2" charset="-122"/>
                <a:ea typeface="华文楷体" pitchFamily="2" charset="-122"/>
              </a:rPr>
              <a:t>理论</a:t>
            </a:r>
            <a:r>
              <a:rPr lang="zh-CN" altLang="en-US" sz="1600" b="1" dirty="0" smtClean="0">
                <a:solidFill>
                  <a:srgbClr val="CC00FF"/>
                </a:solidFill>
                <a:latin typeface="华文楷体" pitchFamily="2" charset="-122"/>
                <a:ea typeface="华文楷体" pitchFamily="2" charset="-122"/>
              </a:rPr>
              <a:t>在农业上的</a:t>
            </a:r>
            <a:r>
              <a:rPr lang="zh-CN" altLang="en-US" sz="1600" b="1" dirty="0">
                <a:solidFill>
                  <a:srgbClr val="CC00FF"/>
                </a:solidFill>
                <a:latin typeface="华文楷体" pitchFamily="2" charset="-122"/>
                <a:ea typeface="华文楷体" pitchFamily="2" charset="-122"/>
              </a:rPr>
              <a:t>应用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作物异地引种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光周期学说应用于作物引种时应注意：</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）短日性作物的北方品种向南引种时</a:t>
            </a:r>
            <a:r>
              <a:rPr lang="zh-CN" altLang="en-US" sz="1600" b="1" dirty="0" smtClean="0">
                <a:solidFill>
                  <a:srgbClr val="000000"/>
                </a:solidFill>
                <a:latin typeface="华文楷体" pitchFamily="2" charset="-122"/>
                <a:ea typeface="华文楷体" pitchFamily="2" charset="-122"/>
              </a:rPr>
              <a:t>，由于</a:t>
            </a:r>
            <a:r>
              <a:rPr lang="zh-CN" altLang="en-US" sz="1600" b="1" dirty="0">
                <a:solidFill>
                  <a:srgbClr val="000000"/>
                </a:solidFill>
                <a:latin typeface="华文楷体" pitchFamily="2" charset="-122"/>
                <a:ea typeface="华文楷体" pitchFamily="2" charset="-122"/>
              </a:rPr>
              <a:t>光照变短，温度升高，导致生育期缩短</a:t>
            </a:r>
            <a:r>
              <a:rPr lang="zh-CN" altLang="en-US" sz="1600" b="1" dirty="0" smtClean="0">
                <a:solidFill>
                  <a:srgbClr val="000000"/>
                </a:solidFill>
                <a:latin typeface="华文楷体" pitchFamily="2" charset="-122"/>
                <a:ea typeface="华文楷体" pitchFamily="2" charset="-122"/>
              </a:rPr>
              <a:t>，可能</a:t>
            </a:r>
            <a:r>
              <a:rPr lang="zh-CN" altLang="en-US" sz="1600" b="1" dirty="0">
                <a:solidFill>
                  <a:srgbClr val="000000"/>
                </a:solidFill>
                <a:latin typeface="华文楷体" pitchFamily="2" charset="-122"/>
                <a:ea typeface="华文楷体" pitchFamily="2" charset="-122"/>
              </a:rPr>
              <a:t>出现早穗现象，穗小粒少。南方品种</a:t>
            </a:r>
            <a:r>
              <a:rPr lang="zh-CN" altLang="en-US" sz="1600" b="1" dirty="0" smtClean="0">
                <a:solidFill>
                  <a:srgbClr val="000000"/>
                </a:solidFill>
                <a:latin typeface="华文楷体" pitchFamily="2" charset="-122"/>
                <a:ea typeface="华文楷体" pitchFamily="2" charset="-122"/>
              </a:rPr>
              <a:t>向北引入</a:t>
            </a:r>
            <a:r>
              <a:rPr lang="zh-CN" altLang="en-US" sz="1600" b="1" dirty="0">
                <a:solidFill>
                  <a:srgbClr val="000000"/>
                </a:solidFill>
                <a:latin typeface="华文楷体" pitchFamily="2" charset="-122"/>
                <a:ea typeface="华文楷体" pitchFamily="2" charset="-122"/>
              </a:rPr>
              <a:t>时，由于光照变长，温度降低，导致</a:t>
            </a:r>
            <a:r>
              <a:rPr lang="zh-CN" altLang="en-US" sz="1600" b="1" dirty="0" smtClean="0">
                <a:solidFill>
                  <a:srgbClr val="000000"/>
                </a:solidFill>
                <a:latin typeface="华文楷体" pitchFamily="2" charset="-122"/>
                <a:ea typeface="华文楷体" pitchFamily="2" charset="-122"/>
              </a:rPr>
              <a:t>延迟成熟</a:t>
            </a:r>
            <a:r>
              <a:rPr lang="zh-CN" altLang="en-US" sz="1600" b="1" dirty="0">
                <a:solidFill>
                  <a:srgbClr val="000000"/>
                </a:solidFill>
                <a:latin typeface="华文楷体" pitchFamily="2" charset="-122"/>
                <a:ea typeface="华文楷体" pitchFamily="2" charset="-122"/>
              </a:rPr>
              <a:t>，甚至不能抽穗开花。</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）长日性作物的北方品种向南引种时</a:t>
            </a:r>
            <a:r>
              <a:rPr lang="zh-CN" altLang="en-US" sz="1600" b="1" dirty="0" smtClean="0">
                <a:solidFill>
                  <a:srgbClr val="000000"/>
                </a:solidFill>
                <a:latin typeface="华文楷体" pitchFamily="2" charset="-122"/>
                <a:ea typeface="华文楷体" pitchFamily="2" charset="-122"/>
              </a:rPr>
              <a:t>，一般</a:t>
            </a:r>
            <a:r>
              <a:rPr lang="zh-CN" altLang="en-US" sz="1600" b="1" dirty="0">
                <a:solidFill>
                  <a:srgbClr val="000000"/>
                </a:solidFill>
                <a:latin typeface="华文楷体" pitchFamily="2" charset="-122"/>
                <a:ea typeface="华文楷体" pitchFamily="2" charset="-122"/>
              </a:rPr>
              <a:t>延迟成熟。但南方温度较高，生育期</a:t>
            </a:r>
            <a:r>
              <a:rPr lang="zh-CN" altLang="en-US" sz="1600" b="1" dirty="0" smtClean="0">
                <a:solidFill>
                  <a:srgbClr val="000000"/>
                </a:solidFill>
                <a:latin typeface="华文楷体" pitchFamily="2" charset="-122"/>
                <a:ea typeface="华文楷体" pitchFamily="2" charset="-122"/>
              </a:rPr>
              <a:t>是否延长</a:t>
            </a:r>
            <a:r>
              <a:rPr lang="zh-CN" altLang="en-US" sz="1600" b="1" dirty="0">
                <a:solidFill>
                  <a:srgbClr val="000000"/>
                </a:solidFill>
                <a:latin typeface="华文楷体" pitchFamily="2" charset="-122"/>
                <a:ea typeface="华文楷体" pitchFamily="2" charset="-122"/>
              </a:rPr>
              <a:t>，还要综合考虑其光温特性。</a:t>
            </a:r>
          </a:p>
          <a:p>
            <a:pPr>
              <a:lnSpc>
                <a:spcPct val="150000"/>
              </a:lnSpc>
            </a:pPr>
            <a:r>
              <a:rPr lang="zh-CN" altLang="en-US" sz="1600" b="1" dirty="0">
                <a:solidFill>
                  <a:srgbClr val="000000"/>
                </a:solidFill>
                <a:latin typeface="华文楷体" pitchFamily="2" charset="-122"/>
                <a:ea typeface="华文楷体" pitchFamily="2" charset="-122"/>
              </a:rPr>
              <a:t>    而南方品种向北引入时，一般提早成熟</a:t>
            </a:r>
            <a:r>
              <a:rPr lang="zh-CN" altLang="en-US" sz="1600" b="1" dirty="0" smtClean="0">
                <a:solidFill>
                  <a:srgbClr val="000000"/>
                </a:solidFill>
                <a:latin typeface="华文楷体" pitchFamily="2" charset="-122"/>
                <a:ea typeface="华文楷体" pitchFamily="2" charset="-122"/>
              </a:rPr>
              <a:t>，但</a:t>
            </a:r>
            <a:r>
              <a:rPr lang="zh-CN" altLang="en-US" sz="1600" b="1" dirty="0">
                <a:solidFill>
                  <a:srgbClr val="000000"/>
                </a:solidFill>
                <a:latin typeface="华文楷体" pitchFamily="2" charset="-122"/>
                <a:ea typeface="华文楷体" pitchFamily="2" charset="-122"/>
              </a:rPr>
              <a:t>北方温度较低，发育速度减慢，生育期</a:t>
            </a:r>
            <a:r>
              <a:rPr lang="zh-CN" altLang="en-US" sz="1600" b="1" dirty="0" smtClean="0">
                <a:solidFill>
                  <a:srgbClr val="000000"/>
                </a:solidFill>
                <a:latin typeface="华文楷体" pitchFamily="2" charset="-122"/>
                <a:ea typeface="华文楷体" pitchFamily="2" charset="-122"/>
              </a:rPr>
              <a:t>是否缩短</a:t>
            </a:r>
            <a:r>
              <a:rPr lang="zh-CN" altLang="en-US" sz="1600" b="1" dirty="0">
                <a:solidFill>
                  <a:srgbClr val="000000"/>
                </a:solidFill>
                <a:latin typeface="华文楷体" pitchFamily="2" charset="-122"/>
                <a:ea typeface="华文楷体" pitchFamily="2" charset="-122"/>
              </a:rPr>
              <a:t>也应综合考虑。</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3903671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524315"/>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a:t>
            </a:r>
            <a:r>
              <a:rPr lang="zh-CN" altLang="en-US" sz="1600" b="1" dirty="0" smtClean="0">
                <a:solidFill>
                  <a:srgbClr val="CC00FF"/>
                </a:solidFill>
                <a:latin typeface="华文楷体" pitchFamily="2" charset="-122"/>
                <a:ea typeface="华文楷体" pitchFamily="2" charset="-122"/>
              </a:rPr>
              <a:t>光周期</a:t>
            </a:r>
            <a:r>
              <a:rPr lang="zh-CN" altLang="en-US" sz="1600" b="1" dirty="0">
                <a:solidFill>
                  <a:srgbClr val="CC00FF"/>
                </a:solidFill>
                <a:latin typeface="华文楷体" pitchFamily="2" charset="-122"/>
                <a:ea typeface="华文楷体" pitchFamily="2" charset="-122"/>
              </a:rPr>
              <a:t>理论</a:t>
            </a:r>
            <a:r>
              <a:rPr lang="zh-CN" altLang="en-US" sz="1600" b="1" dirty="0" smtClean="0">
                <a:solidFill>
                  <a:srgbClr val="CC00FF"/>
                </a:solidFill>
                <a:latin typeface="华文楷体" pitchFamily="2" charset="-122"/>
                <a:ea typeface="华文楷体" pitchFamily="2" charset="-122"/>
              </a:rPr>
              <a:t>在农业上的</a:t>
            </a:r>
            <a:r>
              <a:rPr lang="zh-CN" altLang="en-US" sz="1600" b="1" dirty="0">
                <a:solidFill>
                  <a:srgbClr val="CC00FF"/>
                </a:solidFill>
                <a:latin typeface="华文楷体" pitchFamily="2" charset="-122"/>
                <a:ea typeface="华文楷体" pitchFamily="2" charset="-122"/>
              </a:rPr>
              <a:t>应用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作物异地引种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光周期学说应用于作物引种时应注意：</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）纬度</a:t>
            </a:r>
            <a:r>
              <a:rPr lang="zh-CN" altLang="en-US" sz="1600" b="1" dirty="0">
                <a:solidFill>
                  <a:srgbClr val="000000"/>
                </a:solidFill>
                <a:latin typeface="华文楷体" pitchFamily="2" charset="-122"/>
                <a:ea typeface="华文楷体" pitchFamily="2" charset="-122"/>
              </a:rPr>
              <a:t>和海拔相近地区相互间引种</a:t>
            </a:r>
            <a:r>
              <a:rPr lang="zh-CN" altLang="en-US" sz="1600" b="1" dirty="0" smtClean="0">
                <a:solidFill>
                  <a:srgbClr val="000000"/>
                </a:solidFill>
                <a:latin typeface="华文楷体" pitchFamily="2" charset="-122"/>
                <a:ea typeface="华文楷体" pitchFamily="2" charset="-122"/>
              </a:rPr>
              <a:t>，光</a:t>
            </a:r>
            <a:r>
              <a:rPr lang="zh-CN" altLang="en-US" sz="1600" b="1" dirty="0">
                <a:solidFill>
                  <a:srgbClr val="000000"/>
                </a:solidFill>
                <a:latin typeface="华文楷体" pitchFamily="2" charset="-122"/>
                <a:ea typeface="华文楷体" pitchFamily="2" charset="-122"/>
              </a:rPr>
              <a:t>温条件大致相似，较易成功</a:t>
            </a:r>
            <a:r>
              <a:rPr lang="zh-CN" altLang="en-US" sz="1600" b="1" dirty="0" smtClean="0">
                <a:solidFill>
                  <a:srgbClr val="000000"/>
                </a:solidFill>
                <a:latin typeface="华文楷体" pitchFamily="2" charset="-122"/>
                <a:ea typeface="华文楷体" pitchFamily="2" charset="-122"/>
              </a:rPr>
              <a:t>。</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）同一地区平原与高原间相互引种</a:t>
            </a:r>
            <a:r>
              <a:rPr lang="zh-CN" altLang="en-US" sz="1600" b="1" dirty="0" smtClean="0">
                <a:solidFill>
                  <a:srgbClr val="000000"/>
                </a:solidFill>
                <a:latin typeface="华文楷体" pitchFamily="2" charset="-122"/>
                <a:ea typeface="华文楷体" pitchFamily="2" charset="-122"/>
              </a:rPr>
              <a:t>，光照</a:t>
            </a:r>
            <a:r>
              <a:rPr lang="zh-CN" altLang="en-US" sz="1600" b="1" dirty="0">
                <a:solidFill>
                  <a:srgbClr val="000000"/>
                </a:solidFill>
                <a:latin typeface="华文楷体" pitchFamily="2" charset="-122"/>
                <a:ea typeface="华文楷体" pitchFamily="2" charset="-122"/>
              </a:rPr>
              <a:t>条件没有变化，其延长或缩短生育期</a:t>
            </a:r>
            <a:r>
              <a:rPr lang="zh-CN" altLang="en-US" sz="1600" b="1" dirty="0" smtClean="0">
                <a:solidFill>
                  <a:srgbClr val="000000"/>
                </a:solidFill>
                <a:latin typeface="华文楷体" pitchFamily="2" charset="-122"/>
                <a:ea typeface="华文楷体" pitchFamily="2" charset="-122"/>
              </a:rPr>
              <a:t>的日</a:t>
            </a:r>
            <a:r>
              <a:rPr lang="zh-CN" altLang="en-US" sz="1600" b="1" dirty="0">
                <a:solidFill>
                  <a:srgbClr val="000000"/>
                </a:solidFill>
                <a:latin typeface="华文楷体" pitchFamily="2" charset="-122"/>
                <a:ea typeface="华文楷体" pitchFamily="2" charset="-122"/>
              </a:rPr>
              <a:t>数，决定于高度差引起的温度变化。</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5</a:t>
            </a:r>
            <a:r>
              <a:rPr lang="zh-CN" altLang="en-US" sz="1600" b="1" dirty="0">
                <a:solidFill>
                  <a:srgbClr val="000000"/>
                </a:solidFill>
                <a:latin typeface="华文楷体" pitchFamily="2" charset="-122"/>
                <a:ea typeface="华文楷体" pitchFamily="2" charset="-122"/>
              </a:rPr>
              <a:t>）同一地区早中稻作晚稻种植时，</a:t>
            </a:r>
            <a:r>
              <a:rPr lang="zh-CN" altLang="en-US" sz="1600" b="1" dirty="0" smtClean="0">
                <a:solidFill>
                  <a:srgbClr val="000000"/>
                </a:solidFill>
                <a:latin typeface="华文楷体" pitchFamily="2" charset="-122"/>
                <a:ea typeface="华文楷体" pitchFamily="2" charset="-122"/>
              </a:rPr>
              <a:t>提早成熟</a:t>
            </a:r>
            <a:r>
              <a:rPr lang="zh-CN" altLang="en-US" sz="1600" b="1" dirty="0">
                <a:solidFill>
                  <a:srgbClr val="000000"/>
                </a:solidFill>
                <a:latin typeface="华文楷体" pitchFamily="2" charset="-122"/>
                <a:ea typeface="华文楷体" pitchFamily="2" charset="-122"/>
              </a:rPr>
              <a:t>，而晚稻早播时，延迟成熟。</a:t>
            </a:r>
          </a:p>
          <a:p>
            <a:pPr>
              <a:lnSpc>
                <a:spcPct val="150000"/>
              </a:lnSpc>
            </a:pPr>
            <a:r>
              <a:rPr lang="zh-CN" altLang="en-US" sz="1600" b="1" dirty="0">
                <a:solidFill>
                  <a:srgbClr val="000000"/>
                </a:solidFill>
                <a:latin typeface="华文楷体" pitchFamily="2" charset="-122"/>
                <a:ea typeface="华文楷体" pitchFamily="2" charset="-122"/>
              </a:rPr>
              <a:t>    因此在双季稻区，早稻可用作晚稻栽培</a:t>
            </a:r>
            <a:r>
              <a:rPr lang="zh-CN" altLang="en-US" sz="1600" b="1" dirty="0" smtClean="0">
                <a:solidFill>
                  <a:srgbClr val="000000"/>
                </a:solidFill>
                <a:latin typeface="华文楷体" pitchFamily="2" charset="-122"/>
                <a:ea typeface="华文楷体" pitchFamily="2" charset="-122"/>
              </a:rPr>
              <a:t>，而</a:t>
            </a:r>
            <a:r>
              <a:rPr lang="zh-CN" altLang="en-US" sz="1600" b="1" dirty="0">
                <a:solidFill>
                  <a:srgbClr val="000000"/>
                </a:solidFill>
                <a:latin typeface="华文楷体" pitchFamily="2" charset="-122"/>
                <a:ea typeface="华文楷体" pitchFamily="2" charset="-122"/>
              </a:rPr>
              <a:t>晚稻不能用作早稻栽培。</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作物育种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杂交育种常因亲本花期不一，给</a:t>
            </a:r>
            <a:r>
              <a:rPr lang="zh-CN" altLang="en-US" sz="1600" b="1" dirty="0" smtClean="0">
                <a:solidFill>
                  <a:srgbClr val="000000"/>
                </a:solidFill>
                <a:latin typeface="华文楷体" pitchFamily="2" charset="-122"/>
                <a:ea typeface="华文楷体" pitchFamily="2" charset="-122"/>
              </a:rPr>
              <a:t>育种工作</a:t>
            </a:r>
            <a:r>
              <a:rPr lang="zh-CN" altLang="en-US" sz="1600" b="1" dirty="0">
                <a:solidFill>
                  <a:srgbClr val="000000"/>
                </a:solidFill>
                <a:latin typeface="华文楷体" pitchFamily="2" charset="-122"/>
                <a:ea typeface="华文楷体" pitchFamily="2" charset="-122"/>
              </a:rPr>
              <a:t>带来困难。</a:t>
            </a:r>
          </a:p>
          <a:p>
            <a:pPr>
              <a:lnSpc>
                <a:spcPct val="150000"/>
              </a:lnSpc>
            </a:pPr>
            <a:r>
              <a:rPr lang="zh-CN" altLang="en-US" sz="1600" b="1" dirty="0">
                <a:solidFill>
                  <a:srgbClr val="000000"/>
                </a:solidFill>
                <a:latin typeface="华文楷体" pitchFamily="2" charset="-122"/>
                <a:ea typeface="华文楷体" pitchFamily="2" charset="-122"/>
              </a:rPr>
              <a:t>    而采用人工光照处理可解决这一问题。</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5918288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第二节 光照长度对植物的影响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524315"/>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a:t>
            </a:r>
            <a:r>
              <a:rPr lang="zh-CN" altLang="en-US" sz="1600" b="1" dirty="0" smtClean="0">
                <a:solidFill>
                  <a:srgbClr val="CC00FF"/>
                </a:solidFill>
                <a:latin typeface="华文楷体" pitchFamily="2" charset="-122"/>
                <a:ea typeface="华文楷体" pitchFamily="2" charset="-122"/>
              </a:rPr>
              <a:t>光周期</a:t>
            </a:r>
            <a:r>
              <a:rPr lang="zh-CN" altLang="en-US" sz="1600" b="1" dirty="0">
                <a:solidFill>
                  <a:srgbClr val="CC00FF"/>
                </a:solidFill>
                <a:latin typeface="华文楷体" pitchFamily="2" charset="-122"/>
                <a:ea typeface="华文楷体" pitchFamily="2" charset="-122"/>
              </a:rPr>
              <a:t>理论</a:t>
            </a:r>
            <a:r>
              <a:rPr lang="zh-CN" altLang="en-US" sz="1600" b="1" dirty="0" smtClean="0">
                <a:solidFill>
                  <a:srgbClr val="CC00FF"/>
                </a:solidFill>
                <a:latin typeface="华文楷体" pitchFamily="2" charset="-122"/>
                <a:ea typeface="华文楷体" pitchFamily="2" charset="-122"/>
              </a:rPr>
              <a:t>在农业上的</a:t>
            </a:r>
            <a:r>
              <a:rPr lang="zh-CN" altLang="en-US" sz="1600" b="1" dirty="0">
                <a:solidFill>
                  <a:srgbClr val="CC00FF"/>
                </a:solidFill>
                <a:latin typeface="华文楷体" pitchFamily="2" charset="-122"/>
                <a:ea typeface="华文楷体" pitchFamily="2" charset="-122"/>
              </a:rPr>
              <a:t>应用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3</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控制花期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利用人工</a:t>
            </a:r>
            <a:r>
              <a:rPr lang="zh-CN" altLang="en-US" sz="1600" b="1" dirty="0" smtClean="0">
                <a:solidFill>
                  <a:srgbClr val="000000"/>
                </a:solidFill>
                <a:latin typeface="华文楷体" pitchFamily="2" charset="-122"/>
                <a:ea typeface="华文楷体" pitchFamily="2" charset="-122"/>
              </a:rPr>
              <a:t>控制日照长短的方法可提早或推迟花期，这在花卉栽培上很重要。</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控制</a:t>
            </a:r>
            <a:r>
              <a:rPr lang="zh-CN" altLang="en-US" sz="1600" b="1" dirty="0" smtClean="0">
                <a:solidFill>
                  <a:srgbClr val="000000"/>
                </a:solidFill>
                <a:latin typeface="华文楷体" pitchFamily="2" charset="-122"/>
                <a:ea typeface="华文楷体" pitchFamily="2" charset="-122"/>
              </a:rPr>
              <a:t>花期在育种上对克服杂交亲本花期不遇也很重要。如利用人工控制日照长短的方法使双亲本同时开花，便于进行杂交，扩大远缘杂交范围。</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 </a:t>
            </a:r>
            <a:r>
              <a:rPr lang="zh-CN" altLang="en-US" sz="1600" b="1" dirty="0" smtClean="0">
                <a:solidFill>
                  <a:srgbClr val="000000"/>
                </a:solidFill>
                <a:latin typeface="华文楷体" pitchFamily="2" charset="-122"/>
                <a:ea typeface="华文楷体" pitchFamily="2" charset="-122"/>
              </a:rPr>
              <a:t>维持作物营养生长</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收获营养器官的作物，如果开花结实，会降低营养器官的产量和品质，因而需阻止或延迟这类植物的开花。</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甘蔗有些品种是短日作物，在短日照来临时，可用光来间断暗期，以抑制甘蔗开花，一般只需在午夜用强的闪光进行处理，就可以继续维持其营养生长而不开花，使蔗茎产量提高，含糖量增加。</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892566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一、光强和光合作用</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2000" b="1" kern="0" dirty="0">
                <a:solidFill>
                  <a:srgbClr val="CC00FF"/>
                </a:solidFill>
                <a:latin typeface="Times New Roman" pitchFamily="18" charset="0"/>
                <a:ea typeface="华文楷体"/>
              </a:rPr>
              <a:t> </a:t>
            </a:r>
            <a:r>
              <a:rPr lang="zh-CN" altLang="en-US" sz="2000" b="1" kern="0" dirty="0" smtClean="0">
                <a:solidFill>
                  <a:srgbClr val="CC00FF"/>
                </a:solidFill>
                <a:latin typeface="Times New Roman" pitchFamily="18" charset="0"/>
                <a:ea typeface="华文楷体"/>
              </a:rPr>
              <a:t>      </a:t>
            </a:r>
            <a:r>
              <a:rPr lang="zh-CN" altLang="en-US" sz="1600" b="1" kern="0" dirty="0" smtClean="0">
                <a:latin typeface="Times New Roman" pitchFamily="18" charset="0"/>
                <a:ea typeface="华文楷体"/>
              </a:rPr>
              <a:t>研究</a:t>
            </a:r>
            <a:r>
              <a:rPr lang="zh-CN" altLang="en-US" sz="1600" b="1" kern="0" dirty="0">
                <a:latin typeface="Times New Roman" pitchFamily="18" charset="0"/>
                <a:ea typeface="华文楷体"/>
              </a:rPr>
              <a:t>光强对光合作用的影响以及光强和</a:t>
            </a:r>
            <a:r>
              <a:rPr lang="zh-CN" altLang="en-US" sz="1600" b="1" kern="0" dirty="0" smtClean="0">
                <a:latin typeface="Times New Roman" pitchFamily="18" charset="0"/>
                <a:ea typeface="华文楷体"/>
              </a:rPr>
              <a:t>光合作用</a:t>
            </a:r>
            <a:r>
              <a:rPr lang="zh-CN" altLang="en-US" sz="1600" b="1" kern="0" dirty="0">
                <a:latin typeface="Times New Roman" pitchFamily="18" charset="0"/>
                <a:ea typeface="华文楷体"/>
              </a:rPr>
              <a:t>的关系，对于建立作物数值模拟模式尤为</a:t>
            </a:r>
            <a:r>
              <a:rPr lang="zh-CN" altLang="en-US" sz="1600" b="1" kern="0" dirty="0" smtClean="0">
                <a:latin typeface="Times New Roman" pitchFamily="18" charset="0"/>
                <a:ea typeface="华文楷体"/>
              </a:rPr>
              <a:t>重要，同时也是估算作物群体光能利用率和作物光能</a:t>
            </a:r>
            <a:r>
              <a:rPr lang="zh-CN" altLang="en-US" sz="1600" b="1" kern="0" dirty="0">
                <a:latin typeface="Times New Roman" pitchFamily="18" charset="0"/>
                <a:ea typeface="华文楷体"/>
              </a:rPr>
              <a:t>生产潜力的基础。</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b="1" kern="0" dirty="0" smtClean="0">
                <a:solidFill>
                  <a:srgbClr val="CC00FF"/>
                </a:solidFill>
                <a:latin typeface="Times New Roman" pitchFamily="18" charset="0"/>
                <a:ea typeface="华文楷体"/>
              </a:rPr>
              <a:t>1.</a:t>
            </a:r>
            <a:r>
              <a:rPr lang="zh-CN" altLang="en-US" b="1" kern="0" dirty="0" smtClean="0">
                <a:solidFill>
                  <a:srgbClr val="CC00FF"/>
                </a:solidFill>
                <a:latin typeface="Times New Roman" pitchFamily="18" charset="0"/>
                <a:ea typeface="华文楷体"/>
              </a:rPr>
              <a:t>光强和光合作用的关系</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光合作用是植物生长发育和产量形成</a:t>
            </a:r>
            <a:r>
              <a:rPr lang="zh-CN" altLang="en-US" sz="1600" b="1" kern="0" dirty="0" smtClean="0">
                <a:latin typeface="Times New Roman" pitchFamily="18" charset="0"/>
                <a:ea typeface="华文楷体"/>
              </a:rPr>
              <a:t>的物质</a:t>
            </a:r>
            <a:r>
              <a:rPr lang="zh-CN" altLang="en-US" sz="1600" b="1" kern="0" dirty="0">
                <a:latin typeface="Times New Roman" pitchFamily="18" charset="0"/>
                <a:ea typeface="华文楷体"/>
              </a:rPr>
              <a:t>基础</a:t>
            </a:r>
            <a:r>
              <a:rPr lang="zh-CN" altLang="en-US" sz="1600" b="1" kern="0" dirty="0" smtClean="0">
                <a:latin typeface="Times New Roman" pitchFamily="18" charset="0"/>
                <a:ea typeface="华文楷体"/>
              </a:rPr>
              <a:t>，没有</a:t>
            </a:r>
            <a:r>
              <a:rPr lang="zh-CN" altLang="en-US" sz="1600" b="1" kern="0" dirty="0">
                <a:latin typeface="Times New Roman" pitchFamily="18" charset="0"/>
                <a:ea typeface="华文楷体"/>
              </a:rPr>
              <a:t>光便没有光合作用</a:t>
            </a:r>
            <a:r>
              <a:rPr lang="zh-CN" altLang="en-US" sz="1600" b="1" kern="0" dirty="0" smtClean="0">
                <a:latin typeface="Times New Roman" pitchFamily="18" charset="0"/>
                <a:ea typeface="华文楷体"/>
              </a:rPr>
              <a:t>。因此</a:t>
            </a:r>
            <a:r>
              <a:rPr lang="zh-CN" altLang="en-US" sz="1600" b="1" kern="0" dirty="0">
                <a:latin typeface="Times New Roman" pitchFamily="18" charset="0"/>
                <a:ea typeface="华文楷体"/>
              </a:rPr>
              <a:t>，光强对植物生长发育的影响</a:t>
            </a:r>
            <a:r>
              <a:rPr lang="zh-CN" altLang="en-US" sz="1600" b="1" kern="0" dirty="0" smtClean="0">
                <a:latin typeface="Times New Roman" pitchFamily="18" charset="0"/>
                <a:ea typeface="华文楷体"/>
              </a:rPr>
              <a:t>主要是</a:t>
            </a:r>
            <a:r>
              <a:rPr lang="zh-CN" altLang="en-US" sz="1600" b="1" kern="0" dirty="0">
                <a:latin typeface="Times New Roman" pitchFamily="18" charset="0"/>
                <a:ea typeface="华文楷体"/>
              </a:rPr>
              <a:t>通过对光合作用强度的影响来体现的</a:t>
            </a:r>
            <a:r>
              <a:rPr lang="zh-CN" altLang="en-US" sz="1600" b="1" kern="0" dirty="0" smtClean="0">
                <a:latin typeface="Times New Roman" pitchFamily="18" charset="0"/>
                <a:ea typeface="华文楷体"/>
              </a:rPr>
              <a:t>。植物</a:t>
            </a:r>
            <a:r>
              <a:rPr lang="zh-CN" altLang="en-US" sz="1600" b="1" kern="0" dirty="0">
                <a:latin typeface="Times New Roman" pitchFamily="18" charset="0"/>
                <a:ea typeface="华文楷体"/>
              </a:rPr>
              <a:t>的光合作用强度在很大程度上决定</a:t>
            </a:r>
            <a:r>
              <a:rPr lang="zh-CN" altLang="en-US" sz="1600" b="1" kern="0" dirty="0" smtClean="0">
                <a:latin typeface="Times New Roman" pitchFamily="18" charset="0"/>
                <a:ea typeface="华文楷体"/>
              </a:rPr>
              <a:t>于光照强度</a:t>
            </a:r>
            <a:r>
              <a:rPr lang="zh-CN" altLang="en-US" sz="1600" b="1" kern="0" dirty="0">
                <a:latin typeface="Times New Roman" pitchFamily="18" charset="0"/>
                <a:ea typeface="华文楷体"/>
              </a:rPr>
              <a:t>。</a:t>
            </a:r>
          </a:p>
          <a:p>
            <a:pPr eaLnBrk="0" fontAlgn="base" hangingPunct="0">
              <a:lnSpc>
                <a:spcPct val="150000"/>
              </a:lnSpc>
              <a:spcBef>
                <a:spcPct val="0"/>
              </a:spcBef>
              <a:spcAft>
                <a:spcPct val="0"/>
              </a:spcAft>
              <a:buClr>
                <a:srgbClr val="330066"/>
              </a:buClr>
              <a:defRPr/>
            </a:pPr>
            <a:endParaRPr lang="zh-CN" altLang="en-US" sz="1600" b="1" kern="0" dirty="0">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b="1" kern="0" dirty="0" smtClean="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smtClean="0">
                <a:solidFill>
                  <a:srgbClr val="CC00CC"/>
                </a:solidFill>
                <a:latin typeface="楷体_GB2312" pitchFamily="49" charset="-122"/>
                <a:ea typeface="楷体_GB2312" pitchFamily="49" charset="-122"/>
                <a:cs typeface="+mn-cs"/>
              </a:rPr>
              <a:t>第三节 光照强度对植物的影响</a:t>
            </a:r>
            <a:endParaRPr kumimoji="1" lang="zh-CN" altLang="en-US" sz="3200" kern="1200" dirty="0">
              <a:solidFill>
                <a:srgbClr val="CC00CC"/>
              </a:solidFill>
              <a:latin typeface="楷体_GB2312" pitchFamily="49" charset="-122"/>
              <a:ea typeface="楷体_GB2312" pitchFamily="49" charset="-122"/>
              <a:cs typeface="+mn-cs"/>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29105" y="4460784"/>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7788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一、光强和光合作用</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b="1" kern="0" dirty="0" smtClean="0">
                <a:solidFill>
                  <a:srgbClr val="CC00FF"/>
                </a:solidFill>
                <a:latin typeface="Times New Roman" pitchFamily="18" charset="0"/>
                <a:ea typeface="华文楷体"/>
              </a:rPr>
              <a:t>1.</a:t>
            </a:r>
            <a:r>
              <a:rPr lang="zh-CN" altLang="en-US" b="1" kern="0" dirty="0" smtClean="0">
                <a:solidFill>
                  <a:srgbClr val="CC00FF"/>
                </a:solidFill>
                <a:latin typeface="Times New Roman" pitchFamily="18" charset="0"/>
                <a:ea typeface="华文楷体"/>
              </a:rPr>
              <a:t>光强和光合作用的关系</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光强与光合作用的关系呈双曲线型。</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光强与光合作用关系会因植物群体的</a:t>
            </a:r>
            <a:r>
              <a:rPr lang="zh-CN" altLang="en-US" sz="1600" b="1" kern="0" dirty="0" smtClean="0">
                <a:solidFill>
                  <a:srgbClr val="000000"/>
                </a:solidFill>
                <a:latin typeface="Times New Roman" pitchFamily="18" charset="0"/>
                <a:ea typeface="华文楷体"/>
              </a:rPr>
              <a:t>繁茂程度</a:t>
            </a:r>
            <a:r>
              <a:rPr lang="zh-CN" altLang="en-US" sz="1600" b="1" kern="0" dirty="0">
                <a:solidFill>
                  <a:srgbClr val="000000"/>
                </a:solidFill>
                <a:latin typeface="Times New Roman" pitchFamily="18" charset="0"/>
                <a:ea typeface="华文楷体"/>
              </a:rPr>
              <a:t>而有明显差异。</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不同植物的光</a:t>
            </a:r>
            <a:r>
              <a:rPr lang="en-US" altLang="zh-CN" sz="1600" b="1" kern="0" dirty="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光合作用曲线不尽相同。</a:t>
            </a: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“强光</a:t>
            </a:r>
            <a:r>
              <a:rPr lang="en-US" altLang="zh-CN" sz="1600" b="1" kern="0" dirty="0">
                <a:latin typeface="Times New Roman" pitchFamily="18" charset="0"/>
                <a:ea typeface="华文楷体"/>
              </a:rPr>
              <a:t>—</a:t>
            </a:r>
            <a:r>
              <a:rPr lang="zh-CN" altLang="en-US" sz="1600" b="1" kern="0" dirty="0">
                <a:latin typeface="Times New Roman" pitchFamily="18" charset="0"/>
                <a:ea typeface="华文楷体"/>
              </a:rPr>
              <a:t>弱光”缓慢交替会在一定程度</a:t>
            </a:r>
            <a:r>
              <a:rPr lang="zh-CN" altLang="en-US" sz="1600" b="1" kern="0" dirty="0" smtClean="0">
                <a:latin typeface="Times New Roman" pitchFamily="18" charset="0"/>
                <a:ea typeface="华文楷体"/>
              </a:rPr>
              <a:t>上提高</a:t>
            </a:r>
            <a:r>
              <a:rPr lang="zh-CN" altLang="en-US" sz="1600" b="1" kern="0" dirty="0">
                <a:latin typeface="Times New Roman" pitchFamily="18" charset="0"/>
                <a:ea typeface="华文楷体"/>
              </a:rPr>
              <a:t>植物的光能利用率</a:t>
            </a:r>
            <a:r>
              <a:rPr lang="zh-CN" altLang="en-US" sz="1600" b="1" kern="0" dirty="0" smtClean="0">
                <a:latin typeface="Times New Roman" pitchFamily="18" charset="0"/>
                <a:ea typeface="华文楷体"/>
              </a:rPr>
              <a:t>。    </a:t>
            </a:r>
            <a:r>
              <a:rPr lang="zh-CN" altLang="en-US" sz="1600" b="1" kern="0" dirty="0">
                <a:latin typeface="Times New Roman" pitchFamily="18" charset="0"/>
                <a:ea typeface="华文楷体"/>
              </a:rPr>
              <a:t>而在自然条件下，植物叶片所接受的光强</a:t>
            </a:r>
            <a:r>
              <a:rPr lang="zh-CN" altLang="en-US" sz="1600" b="1" kern="0" dirty="0" smtClean="0">
                <a:latin typeface="Times New Roman" pitchFamily="18" charset="0"/>
                <a:ea typeface="华文楷体"/>
              </a:rPr>
              <a:t>，会</a:t>
            </a:r>
            <a:r>
              <a:rPr lang="zh-CN" altLang="en-US" sz="1600" b="1" kern="0" dirty="0">
                <a:latin typeface="Times New Roman" pitchFamily="18" charset="0"/>
                <a:ea typeface="华文楷体"/>
              </a:rPr>
              <a:t>因为云层的有无以及风速等因素的变化而</a:t>
            </a:r>
            <a:r>
              <a:rPr lang="zh-CN" altLang="en-US" sz="1600" b="1" kern="0" dirty="0" smtClean="0">
                <a:latin typeface="Times New Roman" pitchFamily="18" charset="0"/>
                <a:ea typeface="华文楷体"/>
              </a:rPr>
              <a:t>产生差异</a:t>
            </a:r>
            <a:r>
              <a:rPr lang="zh-CN" altLang="en-US" sz="1600" b="1" kern="0" dirty="0">
                <a:latin typeface="Times New Roman" pitchFamily="18" charset="0"/>
                <a:ea typeface="华文楷体"/>
              </a:rPr>
              <a:t>。 </a:t>
            </a:r>
          </a:p>
          <a:p>
            <a:pPr eaLnBrk="0" fontAlgn="base" hangingPunct="0">
              <a:lnSpc>
                <a:spcPct val="150000"/>
              </a:lnSpc>
              <a:spcBef>
                <a:spcPct val="0"/>
              </a:spcBef>
              <a:spcAft>
                <a:spcPct val="0"/>
              </a:spcAft>
              <a:buClr>
                <a:srgbClr val="330066"/>
              </a:buClr>
              <a:defRPr/>
            </a:pPr>
            <a:endParaRPr lang="en-US" altLang="zh-CN" b="1" kern="0" dirty="0" smtClean="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smtClean="0">
                <a:solidFill>
                  <a:srgbClr val="CC00CC"/>
                </a:solidFill>
                <a:latin typeface="楷体_GB2312" pitchFamily="49" charset="-122"/>
                <a:ea typeface="楷体_GB2312" pitchFamily="49" charset="-122"/>
                <a:cs typeface="+mn-cs"/>
              </a:rPr>
              <a:t>第三节 光照强度对植物的影响</a:t>
            </a:r>
            <a:endParaRPr kumimoji="1" lang="zh-CN" altLang="en-US" sz="3200" kern="1200" dirty="0">
              <a:solidFill>
                <a:srgbClr val="CC00CC"/>
              </a:solidFill>
              <a:latin typeface="楷体_GB2312" pitchFamily="49" charset="-122"/>
              <a:ea typeface="楷体_GB2312" pitchFamily="49" charset="-122"/>
              <a:cs typeface="+mn-cs"/>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650" y="5733256"/>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8123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20" name="Line 8"/>
          <p:cNvSpPr>
            <a:spLocks noChangeShapeType="1"/>
          </p:cNvSpPr>
          <p:nvPr/>
        </p:nvSpPr>
        <p:spPr bwMode="auto">
          <a:xfrm>
            <a:off x="2411413" y="5013325"/>
            <a:ext cx="4465637"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43721" name="Line 9"/>
          <p:cNvSpPr>
            <a:spLocks noChangeShapeType="1"/>
          </p:cNvSpPr>
          <p:nvPr/>
        </p:nvSpPr>
        <p:spPr bwMode="auto">
          <a:xfrm flipV="1">
            <a:off x="2411413" y="1557338"/>
            <a:ext cx="0" cy="3455987"/>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43735" name="Rectangle 23"/>
          <p:cNvSpPr>
            <a:spLocks noChangeArrowheads="1"/>
          </p:cNvSpPr>
          <p:nvPr/>
        </p:nvSpPr>
        <p:spPr bwMode="auto">
          <a:xfrm>
            <a:off x="1763713" y="1052513"/>
            <a:ext cx="5903912"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400" b="1" dirty="0" smtClean="0">
                <a:solidFill>
                  <a:srgbClr val="FFFFFF"/>
                </a:solidFill>
              </a:rPr>
              <a:t>          </a:t>
            </a:r>
            <a:r>
              <a:rPr kumimoji="1" lang="zh-CN" altLang="en-US" b="1" dirty="0" smtClean="0">
                <a:solidFill>
                  <a:srgbClr val="FFFFFF"/>
                </a:solidFill>
                <a:latin typeface="宋体" charset="-122"/>
              </a:rPr>
              <a:t>光合速度</a:t>
            </a:r>
            <a:r>
              <a:rPr kumimoji="1" lang="en-US" altLang="zh-CN" b="1" dirty="0" smtClean="0">
                <a:solidFill>
                  <a:srgbClr val="FFFFFF"/>
                </a:solidFill>
                <a:latin typeface="宋体" charset="-122"/>
              </a:rPr>
              <a:t>(mgCO</a:t>
            </a:r>
            <a:r>
              <a:rPr kumimoji="1" lang="en-US" altLang="zh-CN" b="1" baseline="-25000" dirty="0" smtClean="0">
                <a:solidFill>
                  <a:srgbClr val="FFFFFF"/>
                </a:solidFill>
                <a:latin typeface="宋体" charset="-122"/>
              </a:rPr>
              <a:t>2</a:t>
            </a:r>
            <a:r>
              <a:rPr kumimoji="1" lang="en-US" altLang="zh-CN" b="1" dirty="0" smtClean="0">
                <a:solidFill>
                  <a:srgbClr val="FFFFFF"/>
                </a:solidFill>
                <a:latin typeface="宋体" charset="-122"/>
              </a:rPr>
              <a:t>/dm</a:t>
            </a:r>
            <a:r>
              <a:rPr kumimoji="1" lang="en-US" altLang="zh-CN" b="1" baseline="30000" dirty="0" smtClean="0">
                <a:solidFill>
                  <a:srgbClr val="FFFFFF"/>
                </a:solidFill>
                <a:latin typeface="宋体" charset="-122"/>
              </a:rPr>
              <a:t>2</a:t>
            </a:r>
            <a:r>
              <a:rPr kumimoji="1" lang="en-US" altLang="zh-CN" b="1" dirty="0" smtClean="0">
                <a:solidFill>
                  <a:srgbClr val="FFFFFF"/>
                </a:solidFill>
                <a:latin typeface="宋体" charset="-122"/>
              </a:rPr>
              <a:t>·h)</a:t>
            </a:r>
          </a:p>
          <a:p>
            <a:pPr fontAlgn="base">
              <a:lnSpc>
                <a:spcPct val="150000"/>
              </a:lnSpc>
              <a:spcBef>
                <a:spcPct val="0"/>
              </a:spcBef>
              <a:spcAft>
                <a:spcPct val="0"/>
              </a:spcAft>
            </a:pPr>
            <a:r>
              <a:rPr kumimoji="1" lang="en-US" altLang="zh-CN" sz="2400" b="1" dirty="0" smtClean="0">
                <a:solidFill>
                  <a:srgbClr val="FFFFFF"/>
                </a:solidFill>
              </a:rPr>
              <a:t>60</a:t>
            </a:r>
          </a:p>
          <a:p>
            <a:pPr fontAlgn="base">
              <a:lnSpc>
                <a:spcPct val="150000"/>
              </a:lnSpc>
              <a:spcBef>
                <a:spcPct val="0"/>
              </a:spcBef>
              <a:spcAft>
                <a:spcPct val="0"/>
              </a:spcAft>
            </a:pPr>
            <a:r>
              <a:rPr kumimoji="1" lang="en-US" altLang="zh-CN" sz="2400" b="1" dirty="0" smtClean="0">
                <a:solidFill>
                  <a:srgbClr val="FFFFFF"/>
                </a:solidFill>
              </a:rPr>
              <a:t>50                    </a:t>
            </a:r>
            <a:r>
              <a:rPr kumimoji="1" lang="en-US" altLang="zh-CN" sz="2000" b="1" dirty="0" smtClean="0">
                <a:solidFill>
                  <a:srgbClr val="FFFFFF"/>
                </a:solidFill>
              </a:rPr>
              <a:t>C</a:t>
            </a:r>
            <a:r>
              <a:rPr kumimoji="1" lang="en-US" altLang="zh-CN" sz="2000" b="1" baseline="-25000" dirty="0" smtClean="0">
                <a:solidFill>
                  <a:srgbClr val="FFFFFF"/>
                </a:solidFill>
              </a:rPr>
              <a:t>4</a:t>
            </a:r>
            <a:r>
              <a:rPr kumimoji="1" lang="zh-CN" altLang="en-US" sz="2000" b="1" dirty="0" smtClean="0">
                <a:solidFill>
                  <a:srgbClr val="FFFFFF"/>
                </a:solidFill>
              </a:rPr>
              <a:t>植物</a:t>
            </a:r>
          </a:p>
          <a:p>
            <a:pPr fontAlgn="base">
              <a:lnSpc>
                <a:spcPct val="150000"/>
              </a:lnSpc>
              <a:spcBef>
                <a:spcPct val="0"/>
              </a:spcBef>
              <a:spcAft>
                <a:spcPct val="0"/>
              </a:spcAft>
            </a:pPr>
            <a:r>
              <a:rPr kumimoji="1" lang="en-US" altLang="zh-CN" sz="2400" b="1" dirty="0" smtClean="0">
                <a:solidFill>
                  <a:srgbClr val="FFFFFF"/>
                </a:solidFill>
              </a:rPr>
              <a:t>40</a:t>
            </a:r>
          </a:p>
          <a:p>
            <a:pPr fontAlgn="base">
              <a:lnSpc>
                <a:spcPct val="150000"/>
              </a:lnSpc>
              <a:spcBef>
                <a:spcPct val="0"/>
              </a:spcBef>
              <a:spcAft>
                <a:spcPct val="0"/>
              </a:spcAft>
            </a:pPr>
            <a:r>
              <a:rPr kumimoji="1" lang="en-US" altLang="zh-CN" sz="2400" b="1" dirty="0" smtClean="0">
                <a:solidFill>
                  <a:srgbClr val="FFFFFF"/>
                </a:solidFill>
              </a:rPr>
              <a:t>30            </a:t>
            </a:r>
            <a:r>
              <a:rPr kumimoji="1" lang="en-US" altLang="zh-CN" sz="2000" b="1" dirty="0" smtClean="0">
                <a:solidFill>
                  <a:srgbClr val="FFFFFF"/>
                </a:solidFill>
              </a:rPr>
              <a:t>C</a:t>
            </a:r>
            <a:r>
              <a:rPr kumimoji="1" lang="en-US" altLang="zh-CN" sz="2000" b="1" baseline="-25000" dirty="0" smtClean="0">
                <a:solidFill>
                  <a:srgbClr val="FFFFFF"/>
                </a:solidFill>
              </a:rPr>
              <a:t>3</a:t>
            </a:r>
            <a:r>
              <a:rPr kumimoji="1" lang="zh-CN" altLang="en-US" sz="2000" b="1" dirty="0" smtClean="0">
                <a:solidFill>
                  <a:srgbClr val="FFFFFF"/>
                </a:solidFill>
              </a:rPr>
              <a:t>植物</a:t>
            </a:r>
          </a:p>
          <a:p>
            <a:pPr fontAlgn="base">
              <a:lnSpc>
                <a:spcPct val="150000"/>
              </a:lnSpc>
              <a:spcBef>
                <a:spcPct val="0"/>
              </a:spcBef>
              <a:spcAft>
                <a:spcPct val="0"/>
              </a:spcAft>
            </a:pPr>
            <a:r>
              <a:rPr kumimoji="1" lang="en-US" altLang="zh-CN" sz="2400" b="1" dirty="0" smtClean="0">
                <a:solidFill>
                  <a:srgbClr val="FFFFFF"/>
                </a:solidFill>
              </a:rPr>
              <a:t>20</a:t>
            </a:r>
          </a:p>
          <a:p>
            <a:pPr fontAlgn="base">
              <a:lnSpc>
                <a:spcPct val="150000"/>
              </a:lnSpc>
              <a:spcBef>
                <a:spcPct val="0"/>
              </a:spcBef>
              <a:spcAft>
                <a:spcPct val="40000"/>
              </a:spcAft>
            </a:pPr>
            <a:r>
              <a:rPr kumimoji="1" lang="en-US" altLang="zh-CN" sz="2400" b="1" dirty="0" smtClean="0">
                <a:solidFill>
                  <a:srgbClr val="FFFFFF"/>
                </a:solidFill>
              </a:rPr>
              <a:t>10 </a:t>
            </a:r>
          </a:p>
          <a:p>
            <a:pPr fontAlgn="base">
              <a:lnSpc>
                <a:spcPct val="130000"/>
              </a:lnSpc>
              <a:spcBef>
                <a:spcPct val="0"/>
              </a:spcBef>
              <a:spcAft>
                <a:spcPct val="0"/>
              </a:spcAft>
            </a:pPr>
            <a:r>
              <a:rPr kumimoji="1" lang="en-US" altLang="zh-CN" sz="2400" b="1" dirty="0" smtClean="0">
                <a:solidFill>
                  <a:srgbClr val="FFFFFF"/>
                </a:solidFill>
              </a:rPr>
              <a:t>       0         20         40         60         80</a:t>
            </a:r>
          </a:p>
          <a:p>
            <a:pPr fontAlgn="base">
              <a:lnSpc>
                <a:spcPct val="125000"/>
              </a:lnSpc>
              <a:spcBef>
                <a:spcPct val="0"/>
              </a:spcBef>
              <a:spcAft>
                <a:spcPct val="0"/>
              </a:spcAft>
            </a:pPr>
            <a:r>
              <a:rPr kumimoji="1" lang="zh-CN" altLang="en-US" sz="2400" b="1" dirty="0" smtClean="0">
                <a:solidFill>
                  <a:srgbClr val="FFFFFF"/>
                </a:solidFill>
              </a:rPr>
              <a:t>                         </a:t>
            </a:r>
            <a:r>
              <a:rPr kumimoji="1" lang="zh-CN" altLang="en-US" b="1" dirty="0" smtClean="0">
                <a:solidFill>
                  <a:srgbClr val="FFFFFF"/>
                </a:solidFill>
              </a:rPr>
              <a:t>光强度（千勒克司）</a:t>
            </a:r>
          </a:p>
          <a:p>
            <a:pPr fontAlgn="base">
              <a:lnSpc>
                <a:spcPct val="150000"/>
              </a:lnSpc>
              <a:spcBef>
                <a:spcPct val="0"/>
              </a:spcBef>
              <a:spcAft>
                <a:spcPct val="0"/>
              </a:spcAft>
            </a:pPr>
            <a:r>
              <a:rPr kumimoji="1" lang="zh-CN" altLang="en-US" sz="2000" b="1" dirty="0" smtClean="0">
                <a:solidFill>
                  <a:srgbClr val="FFFFFF"/>
                </a:solidFill>
                <a:latin typeface="宋体" charset="-122"/>
              </a:rPr>
              <a:t>       光对单叶光合作用的直接影响</a:t>
            </a:r>
          </a:p>
        </p:txBody>
      </p:sp>
      <p:sp>
        <p:nvSpPr>
          <p:cNvPr id="243737" name="Freeform 25"/>
          <p:cNvSpPr>
            <a:spLocks/>
          </p:cNvSpPr>
          <p:nvPr/>
        </p:nvSpPr>
        <p:spPr bwMode="auto">
          <a:xfrm>
            <a:off x="2411413" y="3549650"/>
            <a:ext cx="4032250" cy="1463675"/>
          </a:xfrm>
          <a:custGeom>
            <a:avLst/>
            <a:gdLst>
              <a:gd name="T0" fmla="*/ 0 w 2540"/>
              <a:gd name="T1" fmla="*/ 922 h 922"/>
              <a:gd name="T2" fmla="*/ 635 w 2540"/>
              <a:gd name="T3" fmla="*/ 151 h 922"/>
              <a:gd name="T4" fmla="*/ 2540 w 2540"/>
              <a:gd name="T5" fmla="*/ 15 h 922"/>
            </a:gdLst>
            <a:ahLst/>
            <a:cxnLst>
              <a:cxn ang="0">
                <a:pos x="T0" y="T1"/>
              </a:cxn>
              <a:cxn ang="0">
                <a:pos x="T2" y="T3"/>
              </a:cxn>
              <a:cxn ang="0">
                <a:pos x="T4" y="T5"/>
              </a:cxn>
            </a:cxnLst>
            <a:rect l="0" t="0" r="r" b="b"/>
            <a:pathLst>
              <a:path w="2540" h="922">
                <a:moveTo>
                  <a:pt x="0" y="922"/>
                </a:moveTo>
                <a:cubicBezTo>
                  <a:pt x="106" y="612"/>
                  <a:pt x="212" y="302"/>
                  <a:pt x="635" y="151"/>
                </a:cubicBezTo>
                <a:cubicBezTo>
                  <a:pt x="1058" y="0"/>
                  <a:pt x="2223" y="38"/>
                  <a:pt x="2540" y="15"/>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43738" name="Freeform 26"/>
          <p:cNvSpPr>
            <a:spLocks/>
          </p:cNvSpPr>
          <p:nvPr/>
        </p:nvSpPr>
        <p:spPr bwMode="auto">
          <a:xfrm>
            <a:off x="2411413" y="1700213"/>
            <a:ext cx="3816350" cy="3241675"/>
          </a:xfrm>
          <a:custGeom>
            <a:avLst/>
            <a:gdLst>
              <a:gd name="T0" fmla="*/ 0 w 2404"/>
              <a:gd name="T1" fmla="*/ 2042 h 2042"/>
              <a:gd name="T2" fmla="*/ 635 w 2404"/>
              <a:gd name="T3" fmla="*/ 454 h 2042"/>
              <a:gd name="T4" fmla="*/ 2404 w 2404"/>
              <a:gd name="T5" fmla="*/ 0 h 2042"/>
            </a:gdLst>
            <a:ahLst/>
            <a:cxnLst>
              <a:cxn ang="0">
                <a:pos x="T0" y="T1"/>
              </a:cxn>
              <a:cxn ang="0">
                <a:pos x="T2" y="T3"/>
              </a:cxn>
              <a:cxn ang="0">
                <a:pos x="T4" y="T5"/>
              </a:cxn>
            </a:cxnLst>
            <a:rect l="0" t="0" r="r" b="b"/>
            <a:pathLst>
              <a:path w="2404" h="2042">
                <a:moveTo>
                  <a:pt x="0" y="2042"/>
                </a:moveTo>
                <a:cubicBezTo>
                  <a:pt x="117" y="1418"/>
                  <a:pt x="235" y="794"/>
                  <a:pt x="635" y="454"/>
                </a:cubicBezTo>
                <a:cubicBezTo>
                  <a:pt x="1035" y="114"/>
                  <a:pt x="2109" y="76"/>
                  <a:pt x="2404" y="0"/>
                </a:cubicBezTo>
              </a:path>
            </a:pathLst>
          </a:custGeom>
          <a:noFill/>
          <a:ln w="25400" cap="flat"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1510798541"/>
      </p:ext>
    </p:extLst>
  </p:cSld>
  <p:clrMapOvr>
    <a:masterClrMapping/>
  </p:clrMapOvr>
  <p:transition spd="med">
    <p:cover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547813" y="1052513"/>
            <a:ext cx="6624637" cy="5184775"/>
          </a:xfrm>
        </p:spPr>
        <p:txBody>
          <a:bodyPr/>
          <a:lstStyle/>
          <a:p>
            <a:pPr>
              <a:buFont typeface="Wingdings" pitchFamily="2" charset="2"/>
              <a:buNone/>
            </a:pPr>
            <a:r>
              <a:rPr lang="zh-CN" altLang="en-US" sz="2000" b="1" dirty="0"/>
              <a:t>光</a:t>
            </a:r>
          </a:p>
          <a:p>
            <a:pPr>
              <a:buFont typeface="Wingdings" pitchFamily="2" charset="2"/>
              <a:buNone/>
            </a:pPr>
            <a:r>
              <a:rPr lang="zh-CN" altLang="en-US" sz="2000" b="1" dirty="0"/>
              <a:t>合            叶面积系数</a:t>
            </a:r>
          </a:p>
          <a:p>
            <a:pPr>
              <a:buFont typeface="Wingdings" pitchFamily="2" charset="2"/>
              <a:buNone/>
            </a:pPr>
            <a:r>
              <a:rPr lang="zh-CN" altLang="en-US" sz="2000" b="1" dirty="0"/>
              <a:t>作</a:t>
            </a:r>
          </a:p>
          <a:p>
            <a:pPr>
              <a:buFont typeface="Wingdings" pitchFamily="2" charset="2"/>
              <a:buNone/>
            </a:pPr>
            <a:r>
              <a:rPr lang="zh-CN" altLang="en-US" sz="2000" b="1" dirty="0"/>
              <a:t>用                      大</a:t>
            </a:r>
          </a:p>
          <a:p>
            <a:pPr>
              <a:buFont typeface="Wingdings" pitchFamily="2" charset="2"/>
              <a:buNone/>
            </a:pPr>
            <a:r>
              <a:rPr lang="zh-CN" altLang="en-US" sz="2000" b="1" dirty="0"/>
              <a:t>                        </a:t>
            </a:r>
          </a:p>
          <a:p>
            <a:pPr>
              <a:buFont typeface="Wingdings" pitchFamily="2" charset="2"/>
              <a:buNone/>
            </a:pPr>
            <a:r>
              <a:rPr lang="zh-CN" altLang="en-US" sz="2000" b="1" dirty="0"/>
              <a:t>                                  中</a:t>
            </a:r>
          </a:p>
          <a:p>
            <a:pPr>
              <a:buFont typeface="Wingdings" pitchFamily="2" charset="2"/>
              <a:buNone/>
            </a:pPr>
            <a:endParaRPr lang="zh-CN" altLang="en-US" sz="2000" b="1" dirty="0"/>
          </a:p>
          <a:p>
            <a:pPr>
              <a:buFont typeface="Wingdings" pitchFamily="2" charset="2"/>
              <a:buNone/>
            </a:pPr>
            <a:endParaRPr lang="zh-CN" altLang="en-US" sz="2000" b="1" dirty="0"/>
          </a:p>
          <a:p>
            <a:pPr>
              <a:buFont typeface="Wingdings" pitchFamily="2" charset="2"/>
              <a:buNone/>
            </a:pPr>
            <a:r>
              <a:rPr lang="zh-CN" altLang="en-US" sz="2000" b="1" dirty="0"/>
              <a:t>                                           小</a:t>
            </a:r>
          </a:p>
          <a:p>
            <a:pPr>
              <a:buFont typeface="Wingdings" pitchFamily="2" charset="2"/>
              <a:buNone/>
            </a:pPr>
            <a:endParaRPr lang="zh-CN" altLang="en-US" sz="2000" b="1" dirty="0"/>
          </a:p>
          <a:p>
            <a:pPr>
              <a:buFont typeface="Wingdings" pitchFamily="2" charset="2"/>
              <a:buNone/>
            </a:pPr>
            <a:endParaRPr lang="zh-CN" altLang="en-US" sz="2000" b="1" dirty="0"/>
          </a:p>
          <a:p>
            <a:pPr>
              <a:spcBef>
                <a:spcPct val="65000"/>
              </a:spcBef>
              <a:buFont typeface="Wingdings" pitchFamily="2" charset="2"/>
              <a:buNone/>
            </a:pPr>
            <a:r>
              <a:rPr lang="zh-CN" altLang="en-US" sz="2000" b="1" dirty="0"/>
              <a:t>                                           光强度</a:t>
            </a:r>
          </a:p>
          <a:p>
            <a:pPr>
              <a:buFont typeface="Wingdings" pitchFamily="2" charset="2"/>
              <a:buNone/>
            </a:pPr>
            <a:r>
              <a:rPr lang="zh-CN" altLang="en-US" sz="2000" b="1" dirty="0" smtClean="0"/>
              <a:t>             不同</a:t>
            </a:r>
            <a:r>
              <a:rPr lang="zh-CN" altLang="en-US" sz="2000" b="1" dirty="0"/>
              <a:t>叶面积系数的光</a:t>
            </a:r>
            <a:r>
              <a:rPr lang="en-US" altLang="zh-CN" sz="2000" b="1" dirty="0"/>
              <a:t>-</a:t>
            </a:r>
            <a:r>
              <a:rPr lang="zh-CN" altLang="en-US" sz="2000" b="1" dirty="0"/>
              <a:t>光合作用示意图</a:t>
            </a:r>
          </a:p>
        </p:txBody>
      </p:sp>
      <p:sp>
        <p:nvSpPr>
          <p:cNvPr id="265220" name="Line 4"/>
          <p:cNvSpPr>
            <a:spLocks noChangeShapeType="1"/>
          </p:cNvSpPr>
          <p:nvPr/>
        </p:nvSpPr>
        <p:spPr bwMode="auto">
          <a:xfrm>
            <a:off x="2195513" y="5157788"/>
            <a:ext cx="5400675"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5221" name="Line 5"/>
          <p:cNvSpPr>
            <a:spLocks noChangeShapeType="1"/>
          </p:cNvSpPr>
          <p:nvPr/>
        </p:nvSpPr>
        <p:spPr bwMode="auto">
          <a:xfrm flipV="1">
            <a:off x="2195513" y="1052513"/>
            <a:ext cx="0" cy="4105275"/>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5222" name="Freeform 6"/>
          <p:cNvSpPr>
            <a:spLocks/>
          </p:cNvSpPr>
          <p:nvPr/>
        </p:nvSpPr>
        <p:spPr bwMode="auto">
          <a:xfrm>
            <a:off x="2195513" y="3860800"/>
            <a:ext cx="5113337" cy="1296988"/>
          </a:xfrm>
          <a:custGeom>
            <a:avLst/>
            <a:gdLst>
              <a:gd name="T0" fmla="*/ 0 w 3221"/>
              <a:gd name="T1" fmla="*/ 817 h 817"/>
              <a:gd name="T2" fmla="*/ 681 w 3221"/>
              <a:gd name="T3" fmla="*/ 136 h 817"/>
              <a:gd name="T4" fmla="*/ 3221 w 3221"/>
              <a:gd name="T5" fmla="*/ 0 h 817"/>
            </a:gdLst>
            <a:ahLst/>
            <a:cxnLst>
              <a:cxn ang="0">
                <a:pos x="T0" y="T1"/>
              </a:cxn>
              <a:cxn ang="0">
                <a:pos x="T2" y="T3"/>
              </a:cxn>
              <a:cxn ang="0">
                <a:pos x="T4" y="T5"/>
              </a:cxn>
            </a:cxnLst>
            <a:rect l="0" t="0" r="r" b="b"/>
            <a:pathLst>
              <a:path w="3221" h="817">
                <a:moveTo>
                  <a:pt x="0" y="817"/>
                </a:moveTo>
                <a:cubicBezTo>
                  <a:pt x="72" y="544"/>
                  <a:pt x="144" y="272"/>
                  <a:pt x="681" y="136"/>
                </a:cubicBezTo>
                <a:cubicBezTo>
                  <a:pt x="1218" y="0"/>
                  <a:pt x="2798" y="23"/>
                  <a:pt x="3221" y="0"/>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5224" name="Freeform 8"/>
          <p:cNvSpPr>
            <a:spLocks/>
          </p:cNvSpPr>
          <p:nvPr/>
        </p:nvSpPr>
        <p:spPr bwMode="auto">
          <a:xfrm>
            <a:off x="2195513" y="2636838"/>
            <a:ext cx="4897437" cy="2520950"/>
          </a:xfrm>
          <a:custGeom>
            <a:avLst/>
            <a:gdLst>
              <a:gd name="T0" fmla="*/ 0 w 3085"/>
              <a:gd name="T1" fmla="*/ 1588 h 1588"/>
              <a:gd name="T2" fmla="*/ 726 w 3085"/>
              <a:gd name="T3" fmla="*/ 272 h 1588"/>
              <a:gd name="T4" fmla="*/ 3085 w 3085"/>
              <a:gd name="T5" fmla="*/ 0 h 1588"/>
            </a:gdLst>
            <a:ahLst/>
            <a:cxnLst>
              <a:cxn ang="0">
                <a:pos x="T0" y="T1"/>
              </a:cxn>
              <a:cxn ang="0">
                <a:pos x="T2" y="T3"/>
              </a:cxn>
              <a:cxn ang="0">
                <a:pos x="T4" y="T5"/>
              </a:cxn>
            </a:cxnLst>
            <a:rect l="0" t="0" r="r" b="b"/>
            <a:pathLst>
              <a:path w="3085" h="1588">
                <a:moveTo>
                  <a:pt x="0" y="1588"/>
                </a:moveTo>
                <a:cubicBezTo>
                  <a:pt x="106" y="1062"/>
                  <a:pt x="212" y="537"/>
                  <a:pt x="726" y="272"/>
                </a:cubicBezTo>
                <a:cubicBezTo>
                  <a:pt x="1240" y="7"/>
                  <a:pt x="2692" y="45"/>
                  <a:pt x="3085" y="0"/>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5225" name="Freeform 9"/>
          <p:cNvSpPr>
            <a:spLocks/>
          </p:cNvSpPr>
          <p:nvPr/>
        </p:nvSpPr>
        <p:spPr bwMode="auto">
          <a:xfrm>
            <a:off x="2195513" y="1341438"/>
            <a:ext cx="4681537" cy="3816350"/>
          </a:xfrm>
          <a:custGeom>
            <a:avLst/>
            <a:gdLst>
              <a:gd name="T0" fmla="*/ 0 w 2949"/>
              <a:gd name="T1" fmla="*/ 2404 h 2404"/>
              <a:gd name="T2" fmla="*/ 635 w 2949"/>
              <a:gd name="T3" fmla="*/ 589 h 2404"/>
              <a:gd name="T4" fmla="*/ 2949 w 2949"/>
              <a:gd name="T5" fmla="*/ 0 h 2404"/>
            </a:gdLst>
            <a:ahLst/>
            <a:cxnLst>
              <a:cxn ang="0">
                <a:pos x="T0" y="T1"/>
              </a:cxn>
              <a:cxn ang="0">
                <a:pos x="T2" y="T3"/>
              </a:cxn>
              <a:cxn ang="0">
                <a:pos x="T4" y="T5"/>
              </a:cxn>
            </a:cxnLst>
            <a:rect l="0" t="0" r="r" b="b"/>
            <a:pathLst>
              <a:path w="2949" h="2404">
                <a:moveTo>
                  <a:pt x="0" y="2404"/>
                </a:moveTo>
                <a:cubicBezTo>
                  <a:pt x="71" y="1697"/>
                  <a:pt x="143" y="990"/>
                  <a:pt x="635" y="589"/>
                </a:cubicBezTo>
                <a:cubicBezTo>
                  <a:pt x="1127" y="188"/>
                  <a:pt x="2564" y="98"/>
                  <a:pt x="2949" y="0"/>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3123299817"/>
      </p:ext>
    </p:extLst>
  </p:cSld>
  <p:clrMapOvr>
    <a:masterClrMapping/>
  </p:clrMapOvr>
  <p:transition spd="med">
    <p:cover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a:xfrm>
            <a:off x="1763713" y="692150"/>
            <a:ext cx="6337300" cy="5689600"/>
          </a:xfrm>
        </p:spPr>
        <p:txBody>
          <a:bodyPr/>
          <a:lstStyle/>
          <a:p>
            <a:pPr>
              <a:lnSpc>
                <a:spcPct val="180000"/>
              </a:lnSpc>
              <a:spcBef>
                <a:spcPct val="0"/>
              </a:spcBef>
              <a:buFont typeface="Wingdings" pitchFamily="2" charset="2"/>
              <a:buNone/>
            </a:pPr>
            <a:r>
              <a:rPr lang="en-US" altLang="zh-CN" sz="2000" b="1" dirty="0">
                <a:latin typeface="宋体" charset="-122"/>
              </a:rPr>
              <a:t>60</a:t>
            </a:r>
            <a:r>
              <a:rPr lang="zh-CN" altLang="en-US" sz="2000" b="1" dirty="0">
                <a:latin typeface="宋体" charset="-122"/>
              </a:rPr>
              <a:t>     光合速度</a:t>
            </a:r>
            <a:r>
              <a:rPr lang="en-US" altLang="zh-CN" sz="2000" b="1" dirty="0">
                <a:latin typeface="宋体" charset="-122"/>
              </a:rPr>
              <a:t>(mgCO</a:t>
            </a:r>
            <a:r>
              <a:rPr lang="en-US" altLang="zh-CN" sz="2000" b="1" baseline="-25000" dirty="0">
                <a:latin typeface="宋体" charset="-122"/>
              </a:rPr>
              <a:t>2</a:t>
            </a:r>
            <a:r>
              <a:rPr lang="en-US" altLang="zh-CN" sz="2000" b="1" dirty="0">
                <a:latin typeface="宋体" charset="-122"/>
              </a:rPr>
              <a:t>/dm</a:t>
            </a:r>
            <a:r>
              <a:rPr lang="en-US" altLang="zh-CN" sz="2000" b="1" baseline="30000" dirty="0">
                <a:latin typeface="宋体" charset="-122"/>
              </a:rPr>
              <a:t>2</a:t>
            </a:r>
            <a:r>
              <a:rPr lang="en-US" altLang="zh-CN" sz="2000" b="1" dirty="0">
                <a:latin typeface="宋体" charset="-122"/>
              </a:rPr>
              <a:t>·h)</a:t>
            </a:r>
          </a:p>
          <a:p>
            <a:pPr>
              <a:lnSpc>
                <a:spcPct val="180000"/>
              </a:lnSpc>
              <a:buFont typeface="Wingdings" pitchFamily="2" charset="2"/>
              <a:buNone/>
            </a:pPr>
            <a:r>
              <a:rPr lang="en-US" altLang="zh-CN" sz="2000" b="1" dirty="0">
                <a:latin typeface="宋体" charset="-122"/>
              </a:rPr>
              <a:t>50                    </a:t>
            </a:r>
            <a:r>
              <a:rPr lang="zh-CN" altLang="en-US" sz="2000" b="1" dirty="0">
                <a:latin typeface="宋体" charset="-122"/>
              </a:rPr>
              <a:t>玉米</a:t>
            </a:r>
          </a:p>
          <a:p>
            <a:pPr>
              <a:lnSpc>
                <a:spcPct val="180000"/>
              </a:lnSpc>
              <a:buFont typeface="Wingdings" pitchFamily="2" charset="2"/>
              <a:buNone/>
            </a:pPr>
            <a:r>
              <a:rPr lang="en-US" altLang="zh-CN" sz="2000" b="1" dirty="0">
                <a:latin typeface="宋体" charset="-122"/>
              </a:rPr>
              <a:t>40   </a:t>
            </a:r>
            <a:r>
              <a:rPr lang="zh-CN" altLang="en-US" sz="2000" b="1" dirty="0">
                <a:latin typeface="宋体" charset="-122"/>
              </a:rPr>
              <a:t>水稻     大豆</a:t>
            </a:r>
          </a:p>
          <a:p>
            <a:pPr>
              <a:lnSpc>
                <a:spcPct val="180000"/>
              </a:lnSpc>
              <a:buFont typeface="Wingdings" pitchFamily="2" charset="2"/>
              <a:buNone/>
            </a:pPr>
            <a:r>
              <a:rPr lang="en-US" altLang="zh-CN" sz="2000" b="1" dirty="0">
                <a:latin typeface="宋体" charset="-122"/>
              </a:rPr>
              <a:t>30                </a:t>
            </a:r>
            <a:r>
              <a:rPr lang="zh-CN" altLang="en-US" sz="2000" b="1" dirty="0">
                <a:latin typeface="宋体" charset="-122"/>
              </a:rPr>
              <a:t>小麦</a:t>
            </a:r>
          </a:p>
          <a:p>
            <a:pPr>
              <a:lnSpc>
                <a:spcPct val="180000"/>
              </a:lnSpc>
              <a:buFont typeface="Wingdings" pitchFamily="2" charset="2"/>
              <a:buNone/>
            </a:pPr>
            <a:r>
              <a:rPr lang="en-US" altLang="zh-CN" sz="2000" b="1" dirty="0">
                <a:latin typeface="宋体" charset="-122"/>
              </a:rPr>
              <a:t>20              </a:t>
            </a:r>
            <a:r>
              <a:rPr lang="zh-CN" altLang="en-US" sz="2000" b="1" dirty="0">
                <a:latin typeface="宋体" charset="-122"/>
              </a:rPr>
              <a:t>鸭茅</a:t>
            </a:r>
          </a:p>
          <a:p>
            <a:pPr>
              <a:lnSpc>
                <a:spcPct val="180000"/>
              </a:lnSpc>
              <a:buFont typeface="Wingdings" pitchFamily="2" charset="2"/>
              <a:buNone/>
            </a:pPr>
            <a:r>
              <a:rPr lang="en-US" altLang="zh-CN" sz="2000" b="1" dirty="0">
                <a:latin typeface="宋体" charset="-122"/>
              </a:rPr>
              <a:t>10               </a:t>
            </a:r>
            <a:r>
              <a:rPr lang="zh-CN" altLang="en-US" sz="2000" b="1" dirty="0">
                <a:latin typeface="宋体" charset="-122"/>
              </a:rPr>
              <a:t>榉</a:t>
            </a:r>
          </a:p>
          <a:p>
            <a:pPr>
              <a:lnSpc>
                <a:spcPct val="180000"/>
              </a:lnSpc>
              <a:buFont typeface="Wingdings" pitchFamily="2" charset="2"/>
              <a:buNone/>
            </a:pPr>
            <a:r>
              <a:rPr lang="en-US" altLang="zh-CN" sz="2000" b="1" dirty="0">
                <a:latin typeface="宋体" charset="-122"/>
              </a:rPr>
              <a:t> 0</a:t>
            </a:r>
          </a:p>
          <a:p>
            <a:pPr>
              <a:spcBef>
                <a:spcPct val="0"/>
              </a:spcBef>
              <a:buFont typeface="Wingdings" pitchFamily="2" charset="2"/>
              <a:buNone/>
            </a:pPr>
            <a:r>
              <a:rPr lang="en-US" altLang="zh-CN" sz="2000" b="1" dirty="0">
                <a:latin typeface="宋体" charset="-122"/>
              </a:rPr>
              <a:t>       20   40   60   80   100</a:t>
            </a:r>
          </a:p>
          <a:p>
            <a:pPr>
              <a:lnSpc>
                <a:spcPct val="90000"/>
              </a:lnSpc>
              <a:buFont typeface="Wingdings" pitchFamily="2" charset="2"/>
              <a:buNone/>
            </a:pPr>
            <a:r>
              <a:rPr lang="zh-CN" altLang="en-US" sz="2000" b="1" dirty="0">
                <a:latin typeface="宋体" charset="-122"/>
              </a:rPr>
              <a:t>          光强度（千勒克司）</a:t>
            </a:r>
          </a:p>
          <a:p>
            <a:pPr>
              <a:lnSpc>
                <a:spcPct val="90000"/>
              </a:lnSpc>
              <a:buFont typeface="Wingdings" pitchFamily="2" charset="2"/>
              <a:buNone/>
            </a:pPr>
            <a:r>
              <a:rPr lang="zh-CN" altLang="en-US" sz="2000" b="1" dirty="0" smtClean="0">
                <a:latin typeface="宋体" charset="-122"/>
              </a:rPr>
              <a:t>各种</a:t>
            </a:r>
            <a:r>
              <a:rPr lang="zh-CN" altLang="en-US" sz="2000" b="1" dirty="0">
                <a:latin typeface="宋体" charset="-122"/>
              </a:rPr>
              <a:t>植物的光</a:t>
            </a:r>
            <a:r>
              <a:rPr lang="en-US" altLang="zh-CN" sz="2000" b="1" dirty="0">
                <a:latin typeface="宋体" charset="-122"/>
              </a:rPr>
              <a:t>-</a:t>
            </a:r>
            <a:r>
              <a:rPr lang="zh-CN" altLang="en-US" sz="2000" b="1" dirty="0">
                <a:latin typeface="宋体" charset="-122"/>
              </a:rPr>
              <a:t>光合作用曲线（</a:t>
            </a:r>
            <a:r>
              <a:rPr lang="en-US" altLang="zh-CN" sz="2000" b="1" dirty="0">
                <a:latin typeface="宋体" charset="-122"/>
              </a:rPr>
              <a:t>CO</a:t>
            </a:r>
            <a:r>
              <a:rPr lang="en-US" altLang="zh-CN" sz="2000" b="1" baseline="-25000" dirty="0">
                <a:latin typeface="宋体" charset="-122"/>
              </a:rPr>
              <a:t>2</a:t>
            </a:r>
            <a:r>
              <a:rPr lang="zh-CN" altLang="en-US" sz="2000" b="1" dirty="0">
                <a:latin typeface="宋体" charset="-122"/>
              </a:rPr>
              <a:t>浓度</a:t>
            </a:r>
            <a:r>
              <a:rPr lang="en-US" altLang="zh-CN" sz="2000" b="1" dirty="0">
                <a:latin typeface="宋体" charset="-122"/>
              </a:rPr>
              <a:t>0.03%</a:t>
            </a:r>
            <a:r>
              <a:rPr lang="zh-CN" altLang="en-US" sz="2000" b="1" dirty="0">
                <a:latin typeface="宋体" charset="-122"/>
              </a:rPr>
              <a:t>）</a:t>
            </a:r>
            <a:endParaRPr lang="en-US" altLang="zh-CN" sz="2000" b="1" dirty="0">
              <a:latin typeface="宋体" charset="-122"/>
            </a:endParaRPr>
          </a:p>
        </p:txBody>
      </p:sp>
      <p:sp>
        <p:nvSpPr>
          <p:cNvPr id="266244" name="Line 4"/>
          <p:cNvSpPr>
            <a:spLocks noChangeShapeType="1"/>
          </p:cNvSpPr>
          <p:nvPr/>
        </p:nvSpPr>
        <p:spPr bwMode="auto">
          <a:xfrm flipV="1">
            <a:off x="2339975" y="836613"/>
            <a:ext cx="0" cy="3960812"/>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6245" name="Line 5"/>
          <p:cNvSpPr>
            <a:spLocks noChangeShapeType="1"/>
          </p:cNvSpPr>
          <p:nvPr/>
        </p:nvSpPr>
        <p:spPr bwMode="auto">
          <a:xfrm>
            <a:off x="2339975" y="4797425"/>
            <a:ext cx="3455988"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6246" name="Freeform 6"/>
          <p:cNvSpPr>
            <a:spLocks/>
          </p:cNvSpPr>
          <p:nvPr/>
        </p:nvSpPr>
        <p:spPr bwMode="auto">
          <a:xfrm>
            <a:off x="2339975" y="1916113"/>
            <a:ext cx="1944688" cy="2881312"/>
          </a:xfrm>
          <a:custGeom>
            <a:avLst/>
            <a:gdLst>
              <a:gd name="T0" fmla="*/ 0 w 1225"/>
              <a:gd name="T1" fmla="*/ 1815 h 1815"/>
              <a:gd name="T2" fmla="*/ 453 w 1225"/>
              <a:gd name="T3" fmla="*/ 318 h 1815"/>
              <a:gd name="T4" fmla="*/ 1225 w 1225"/>
              <a:gd name="T5" fmla="*/ 0 h 1815"/>
            </a:gdLst>
            <a:ahLst/>
            <a:cxnLst>
              <a:cxn ang="0">
                <a:pos x="T0" y="T1"/>
              </a:cxn>
              <a:cxn ang="0">
                <a:pos x="T2" y="T3"/>
              </a:cxn>
              <a:cxn ang="0">
                <a:pos x="T4" y="T5"/>
              </a:cxn>
            </a:cxnLst>
            <a:rect l="0" t="0" r="r" b="b"/>
            <a:pathLst>
              <a:path w="1225" h="1815">
                <a:moveTo>
                  <a:pt x="0" y="1815"/>
                </a:moveTo>
                <a:cubicBezTo>
                  <a:pt x="124" y="1217"/>
                  <a:pt x="249" y="620"/>
                  <a:pt x="453" y="318"/>
                </a:cubicBezTo>
                <a:cubicBezTo>
                  <a:pt x="657" y="16"/>
                  <a:pt x="1096" y="53"/>
                  <a:pt x="1225" y="0"/>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6247" name="Freeform 7"/>
          <p:cNvSpPr>
            <a:spLocks/>
          </p:cNvSpPr>
          <p:nvPr/>
        </p:nvSpPr>
        <p:spPr bwMode="auto">
          <a:xfrm>
            <a:off x="2339975" y="1557338"/>
            <a:ext cx="2376488" cy="3167062"/>
          </a:xfrm>
          <a:custGeom>
            <a:avLst/>
            <a:gdLst>
              <a:gd name="T0" fmla="*/ 0 w 1497"/>
              <a:gd name="T1" fmla="*/ 1995 h 1995"/>
              <a:gd name="T2" fmla="*/ 453 w 1497"/>
              <a:gd name="T3" fmla="*/ 680 h 1995"/>
              <a:gd name="T4" fmla="*/ 1497 w 1497"/>
              <a:gd name="T5" fmla="*/ 0 h 1995"/>
            </a:gdLst>
            <a:ahLst/>
            <a:cxnLst>
              <a:cxn ang="0">
                <a:pos x="T0" y="T1"/>
              </a:cxn>
              <a:cxn ang="0">
                <a:pos x="T2" y="T3"/>
              </a:cxn>
              <a:cxn ang="0">
                <a:pos x="T4" y="T5"/>
              </a:cxn>
            </a:cxnLst>
            <a:rect l="0" t="0" r="r" b="b"/>
            <a:pathLst>
              <a:path w="1497" h="1995">
                <a:moveTo>
                  <a:pt x="0" y="1995"/>
                </a:moveTo>
                <a:cubicBezTo>
                  <a:pt x="102" y="1503"/>
                  <a:pt x="204" y="1012"/>
                  <a:pt x="453" y="680"/>
                </a:cubicBezTo>
                <a:cubicBezTo>
                  <a:pt x="702" y="348"/>
                  <a:pt x="1323" y="113"/>
                  <a:pt x="1497" y="0"/>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6248" name="Freeform 8"/>
          <p:cNvSpPr>
            <a:spLocks/>
          </p:cNvSpPr>
          <p:nvPr/>
        </p:nvSpPr>
        <p:spPr bwMode="auto">
          <a:xfrm>
            <a:off x="2339975" y="2420938"/>
            <a:ext cx="1295400" cy="2303462"/>
          </a:xfrm>
          <a:custGeom>
            <a:avLst/>
            <a:gdLst>
              <a:gd name="T0" fmla="*/ 0 w 816"/>
              <a:gd name="T1" fmla="*/ 1451 h 1451"/>
              <a:gd name="T2" fmla="*/ 453 w 816"/>
              <a:gd name="T3" fmla="*/ 317 h 1451"/>
              <a:gd name="T4" fmla="*/ 816 w 816"/>
              <a:gd name="T5" fmla="*/ 0 h 1451"/>
            </a:gdLst>
            <a:ahLst/>
            <a:cxnLst>
              <a:cxn ang="0">
                <a:pos x="T0" y="T1"/>
              </a:cxn>
              <a:cxn ang="0">
                <a:pos x="T2" y="T3"/>
              </a:cxn>
              <a:cxn ang="0">
                <a:pos x="T4" y="T5"/>
              </a:cxn>
            </a:cxnLst>
            <a:rect l="0" t="0" r="r" b="b"/>
            <a:pathLst>
              <a:path w="816" h="1451">
                <a:moveTo>
                  <a:pt x="0" y="1451"/>
                </a:moveTo>
                <a:cubicBezTo>
                  <a:pt x="158" y="1005"/>
                  <a:pt x="317" y="559"/>
                  <a:pt x="453" y="317"/>
                </a:cubicBezTo>
                <a:cubicBezTo>
                  <a:pt x="589" y="75"/>
                  <a:pt x="755" y="53"/>
                  <a:pt x="816" y="0"/>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6249" name="Freeform 9"/>
          <p:cNvSpPr>
            <a:spLocks/>
          </p:cNvSpPr>
          <p:nvPr/>
        </p:nvSpPr>
        <p:spPr bwMode="auto">
          <a:xfrm>
            <a:off x="2339975" y="2852738"/>
            <a:ext cx="1800225" cy="1871662"/>
          </a:xfrm>
          <a:custGeom>
            <a:avLst/>
            <a:gdLst>
              <a:gd name="T0" fmla="*/ 0 w 1134"/>
              <a:gd name="T1" fmla="*/ 1179 h 1179"/>
              <a:gd name="T2" fmla="*/ 363 w 1134"/>
              <a:gd name="T3" fmla="*/ 318 h 1179"/>
              <a:gd name="T4" fmla="*/ 1134 w 1134"/>
              <a:gd name="T5" fmla="*/ 0 h 1179"/>
            </a:gdLst>
            <a:ahLst/>
            <a:cxnLst>
              <a:cxn ang="0">
                <a:pos x="T0" y="T1"/>
              </a:cxn>
              <a:cxn ang="0">
                <a:pos x="T2" y="T3"/>
              </a:cxn>
              <a:cxn ang="0">
                <a:pos x="T4" y="T5"/>
              </a:cxn>
            </a:cxnLst>
            <a:rect l="0" t="0" r="r" b="b"/>
            <a:pathLst>
              <a:path w="1134" h="1179">
                <a:moveTo>
                  <a:pt x="0" y="1179"/>
                </a:moveTo>
                <a:cubicBezTo>
                  <a:pt x="87" y="846"/>
                  <a:pt x="174" y="514"/>
                  <a:pt x="363" y="318"/>
                </a:cubicBezTo>
                <a:cubicBezTo>
                  <a:pt x="552" y="122"/>
                  <a:pt x="1006" y="53"/>
                  <a:pt x="1134" y="0"/>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6251" name="Freeform 11"/>
          <p:cNvSpPr>
            <a:spLocks/>
          </p:cNvSpPr>
          <p:nvPr/>
        </p:nvSpPr>
        <p:spPr bwMode="auto">
          <a:xfrm>
            <a:off x="2339975" y="3933825"/>
            <a:ext cx="1944688" cy="790575"/>
          </a:xfrm>
          <a:custGeom>
            <a:avLst/>
            <a:gdLst>
              <a:gd name="T0" fmla="*/ 0 w 1225"/>
              <a:gd name="T1" fmla="*/ 498 h 498"/>
              <a:gd name="T2" fmla="*/ 317 w 1225"/>
              <a:gd name="T3" fmla="*/ 90 h 498"/>
              <a:gd name="T4" fmla="*/ 1225 w 1225"/>
              <a:gd name="T5" fmla="*/ 0 h 498"/>
            </a:gdLst>
            <a:ahLst/>
            <a:cxnLst>
              <a:cxn ang="0">
                <a:pos x="T0" y="T1"/>
              </a:cxn>
              <a:cxn ang="0">
                <a:pos x="T2" y="T3"/>
              </a:cxn>
              <a:cxn ang="0">
                <a:pos x="T4" y="T5"/>
              </a:cxn>
            </a:cxnLst>
            <a:rect l="0" t="0" r="r" b="b"/>
            <a:pathLst>
              <a:path w="1225" h="498">
                <a:moveTo>
                  <a:pt x="0" y="498"/>
                </a:moveTo>
                <a:cubicBezTo>
                  <a:pt x="56" y="335"/>
                  <a:pt x="113" y="173"/>
                  <a:pt x="317" y="90"/>
                </a:cubicBezTo>
                <a:cubicBezTo>
                  <a:pt x="521" y="7"/>
                  <a:pt x="1074" y="15"/>
                  <a:pt x="1225" y="0"/>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66252" name="Freeform 12"/>
          <p:cNvSpPr>
            <a:spLocks/>
          </p:cNvSpPr>
          <p:nvPr/>
        </p:nvSpPr>
        <p:spPr bwMode="auto">
          <a:xfrm>
            <a:off x="2339975" y="3357563"/>
            <a:ext cx="1944688" cy="1366837"/>
          </a:xfrm>
          <a:custGeom>
            <a:avLst/>
            <a:gdLst>
              <a:gd name="T0" fmla="*/ 0 w 1225"/>
              <a:gd name="T1" fmla="*/ 861 h 861"/>
              <a:gd name="T2" fmla="*/ 408 w 1225"/>
              <a:gd name="T3" fmla="*/ 181 h 861"/>
              <a:gd name="T4" fmla="*/ 1225 w 1225"/>
              <a:gd name="T5" fmla="*/ 0 h 861"/>
            </a:gdLst>
            <a:ahLst/>
            <a:cxnLst>
              <a:cxn ang="0">
                <a:pos x="T0" y="T1"/>
              </a:cxn>
              <a:cxn ang="0">
                <a:pos x="T2" y="T3"/>
              </a:cxn>
              <a:cxn ang="0">
                <a:pos x="T4" y="T5"/>
              </a:cxn>
            </a:cxnLst>
            <a:rect l="0" t="0" r="r" b="b"/>
            <a:pathLst>
              <a:path w="1225" h="861">
                <a:moveTo>
                  <a:pt x="0" y="861"/>
                </a:moveTo>
                <a:cubicBezTo>
                  <a:pt x="102" y="593"/>
                  <a:pt x="204" y="325"/>
                  <a:pt x="408" y="181"/>
                </a:cubicBezTo>
                <a:cubicBezTo>
                  <a:pt x="612" y="37"/>
                  <a:pt x="1089" y="30"/>
                  <a:pt x="1225" y="0"/>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1187035543"/>
      </p:ext>
    </p:extLst>
  </p:cSld>
  <p:clrMapOvr>
    <a:masterClrMapping/>
  </p:clrMapOvr>
  <p:transition spd="med">
    <p:cover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一、光强和光合作用</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b="1" kern="0" dirty="0">
                <a:solidFill>
                  <a:srgbClr val="CC00FF"/>
                </a:solidFill>
                <a:latin typeface="Times New Roman" pitchFamily="18" charset="0"/>
                <a:ea typeface="华文楷体"/>
              </a:rPr>
              <a:t>2</a:t>
            </a:r>
            <a:r>
              <a:rPr lang="zh-CN" altLang="en-US" b="1" kern="0" dirty="0">
                <a:solidFill>
                  <a:srgbClr val="CC00FF"/>
                </a:solidFill>
                <a:latin typeface="Times New Roman" pitchFamily="18" charset="0"/>
                <a:ea typeface="华文楷体"/>
              </a:rPr>
              <a:t>、光饱和点与</a:t>
            </a:r>
            <a:r>
              <a:rPr lang="zh-CN" altLang="en-US" b="1" kern="0" dirty="0" smtClean="0">
                <a:solidFill>
                  <a:srgbClr val="CC00FF"/>
                </a:solidFill>
                <a:latin typeface="Times New Roman" pitchFamily="18" charset="0"/>
                <a:ea typeface="华文楷体"/>
              </a:rPr>
              <a:t>光补偿点</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光饱和点</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    在</a:t>
            </a:r>
            <a:r>
              <a:rPr lang="zh-CN" altLang="en-US" sz="1600" b="1" kern="0" dirty="0">
                <a:solidFill>
                  <a:srgbClr val="000000"/>
                </a:solidFill>
                <a:latin typeface="Times New Roman" pitchFamily="18" charset="0"/>
                <a:ea typeface="华文楷体"/>
              </a:rPr>
              <a:t>一定的光照强度范围内，光合作用强度</a:t>
            </a:r>
            <a:r>
              <a:rPr lang="zh-CN" altLang="en-US" sz="1600" b="1" kern="0" dirty="0" smtClean="0">
                <a:solidFill>
                  <a:srgbClr val="000000"/>
                </a:solidFill>
                <a:latin typeface="Times New Roman" pitchFamily="18" charset="0"/>
                <a:ea typeface="华文楷体"/>
              </a:rPr>
              <a:t>随着光照强度</a:t>
            </a:r>
            <a:r>
              <a:rPr lang="zh-CN" altLang="en-US" sz="1600" b="1" kern="0" dirty="0">
                <a:solidFill>
                  <a:srgbClr val="000000"/>
                </a:solidFill>
                <a:latin typeface="Times New Roman" pitchFamily="18" charset="0"/>
                <a:ea typeface="华文楷体"/>
              </a:rPr>
              <a:t>的增强而增强。当光照强度达到一定</a:t>
            </a:r>
            <a:r>
              <a:rPr lang="zh-CN" altLang="en-US" sz="1600" b="1" kern="0" dirty="0" smtClean="0">
                <a:solidFill>
                  <a:srgbClr val="000000"/>
                </a:solidFill>
                <a:latin typeface="Times New Roman" pitchFamily="18" charset="0"/>
                <a:ea typeface="华文楷体"/>
              </a:rPr>
              <a:t>强度之后</a:t>
            </a:r>
            <a:r>
              <a:rPr lang="zh-CN" altLang="en-US" sz="1600" b="1" kern="0" dirty="0">
                <a:solidFill>
                  <a:srgbClr val="000000"/>
                </a:solidFill>
                <a:latin typeface="Times New Roman" pitchFamily="18" charset="0"/>
                <a:ea typeface="华文楷体"/>
              </a:rPr>
              <a:t>，光合作用强度不再相应增强，而是趋近于一</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条渐近线，这种现象称为光饱和现象。这个光的</a:t>
            </a:r>
            <a:r>
              <a:rPr lang="zh-CN" altLang="en-US" sz="1600" b="1" kern="0" dirty="0" smtClean="0">
                <a:solidFill>
                  <a:srgbClr val="000000"/>
                </a:solidFill>
                <a:latin typeface="Times New Roman" pitchFamily="18" charset="0"/>
                <a:ea typeface="华文楷体"/>
              </a:rPr>
              <a:t>临界点</a:t>
            </a:r>
            <a:r>
              <a:rPr lang="zh-CN" altLang="en-US" sz="1600" b="1" kern="0" dirty="0">
                <a:solidFill>
                  <a:srgbClr val="000000"/>
                </a:solidFill>
                <a:latin typeface="Times New Roman" pitchFamily="18" charset="0"/>
                <a:ea typeface="华文楷体"/>
              </a:rPr>
              <a:t>称为光饱和点。</a:t>
            </a: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        若</a:t>
            </a:r>
            <a:r>
              <a:rPr lang="zh-CN" altLang="en-US" sz="1600" b="1" kern="0" dirty="0">
                <a:latin typeface="Times New Roman" pitchFamily="18" charset="0"/>
                <a:ea typeface="华文楷体"/>
              </a:rPr>
              <a:t>光强高于光饱和点，不仅不会使植物</a:t>
            </a:r>
            <a:r>
              <a:rPr lang="zh-CN" altLang="en-US" sz="1600" b="1" kern="0" dirty="0" smtClean="0">
                <a:latin typeface="Times New Roman" pitchFamily="18" charset="0"/>
                <a:ea typeface="华文楷体"/>
              </a:rPr>
              <a:t>光合作用</a:t>
            </a:r>
            <a:r>
              <a:rPr lang="zh-CN" altLang="en-US" sz="1600" b="1" kern="0" dirty="0">
                <a:latin typeface="Times New Roman" pitchFamily="18" charset="0"/>
                <a:ea typeface="华文楷体"/>
              </a:rPr>
              <a:t>强度增强，反而会导致叶温升高、气孔关闭，</a:t>
            </a:r>
            <a:r>
              <a:rPr lang="zh-CN" altLang="en-US" sz="1600" b="1" kern="0" dirty="0" smtClean="0">
                <a:latin typeface="Times New Roman" pitchFamily="18" charset="0"/>
                <a:ea typeface="华文楷体"/>
              </a:rPr>
              <a:t>叶绿素</a:t>
            </a:r>
            <a:r>
              <a:rPr lang="zh-CN" altLang="en-US" sz="1600" b="1" kern="0" dirty="0">
                <a:latin typeface="Times New Roman" pitchFamily="18" charset="0"/>
                <a:ea typeface="华文楷体"/>
              </a:rPr>
              <a:t>钝化、分解、破坏及植物组织灼伤，使</a:t>
            </a:r>
            <a:r>
              <a:rPr lang="zh-CN" altLang="en-US" sz="1600" b="1" kern="0" dirty="0" smtClean="0">
                <a:latin typeface="Times New Roman" pitchFamily="18" charset="0"/>
                <a:ea typeface="华文楷体"/>
              </a:rPr>
              <a:t>光合作用</a:t>
            </a:r>
            <a:r>
              <a:rPr lang="zh-CN" altLang="en-US" sz="1600" b="1" kern="0" dirty="0">
                <a:latin typeface="Times New Roman" pitchFamily="18" charset="0"/>
                <a:ea typeface="华文楷体"/>
              </a:rPr>
              <a:t>强度下降。所以在实际测量时，光强过高时的</a:t>
            </a:r>
            <a:r>
              <a:rPr lang="zh-CN" altLang="en-US" sz="1600" b="1" kern="0" dirty="0" smtClean="0">
                <a:latin typeface="Times New Roman" pitchFamily="18" charset="0"/>
                <a:ea typeface="华文楷体"/>
              </a:rPr>
              <a:t>光</a:t>
            </a:r>
            <a:r>
              <a:rPr lang="en-US" altLang="zh-CN" sz="1600" b="1" kern="0" dirty="0" smtClean="0">
                <a:latin typeface="Times New Roman" pitchFamily="18" charset="0"/>
                <a:ea typeface="华文楷体"/>
              </a:rPr>
              <a:t>—</a:t>
            </a:r>
            <a:r>
              <a:rPr lang="zh-CN" altLang="en-US" sz="1600" b="1" kern="0" dirty="0">
                <a:latin typeface="Times New Roman" pitchFamily="18" charset="0"/>
                <a:ea typeface="华文楷体"/>
              </a:rPr>
              <a:t>光合作用曲线会呈抛物线状。</a:t>
            </a:r>
          </a:p>
          <a:p>
            <a:pPr eaLnBrk="0" fontAlgn="base" hangingPunct="0">
              <a:lnSpc>
                <a:spcPct val="150000"/>
              </a:lnSpc>
              <a:spcBef>
                <a:spcPct val="0"/>
              </a:spcBef>
              <a:spcAft>
                <a:spcPct val="0"/>
              </a:spcAft>
              <a:buClr>
                <a:srgbClr val="330066"/>
              </a:buClr>
              <a:defRPr/>
            </a:pPr>
            <a:endParaRPr lang="en-US" altLang="zh-CN" b="1" kern="0" dirty="0" smtClean="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smtClean="0">
                <a:solidFill>
                  <a:srgbClr val="CC00CC"/>
                </a:solidFill>
                <a:latin typeface="楷体_GB2312" pitchFamily="49" charset="-122"/>
                <a:ea typeface="楷体_GB2312" pitchFamily="49" charset="-122"/>
                <a:cs typeface="+mn-cs"/>
              </a:rPr>
              <a:t>第三节 光照强度对植物的影响</a:t>
            </a:r>
            <a:endParaRPr kumimoji="1" lang="zh-CN" altLang="en-US" sz="3200" kern="1200" dirty="0">
              <a:solidFill>
                <a:srgbClr val="CC00CC"/>
              </a:solidFill>
              <a:latin typeface="楷体_GB2312" pitchFamily="49" charset="-122"/>
              <a:ea typeface="楷体_GB2312" pitchFamily="49" charset="-122"/>
              <a:cs typeface="+mn-cs"/>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650" y="5733256"/>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0026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一、光强和光合作用</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b="1" kern="0" dirty="0">
                <a:solidFill>
                  <a:srgbClr val="CC00FF"/>
                </a:solidFill>
                <a:latin typeface="Times New Roman" pitchFamily="18" charset="0"/>
                <a:ea typeface="华文楷体"/>
              </a:rPr>
              <a:t>2</a:t>
            </a:r>
            <a:r>
              <a:rPr lang="zh-CN" altLang="en-US" b="1" kern="0" dirty="0">
                <a:solidFill>
                  <a:srgbClr val="CC00FF"/>
                </a:solidFill>
                <a:latin typeface="Times New Roman" pitchFamily="18" charset="0"/>
                <a:ea typeface="华文楷体"/>
              </a:rPr>
              <a:t>、光饱和点与</a:t>
            </a:r>
            <a:r>
              <a:rPr lang="zh-CN" altLang="en-US" b="1" kern="0" dirty="0" smtClean="0">
                <a:solidFill>
                  <a:srgbClr val="CC00FF"/>
                </a:solidFill>
                <a:latin typeface="Times New Roman" pitchFamily="18" charset="0"/>
                <a:ea typeface="华文楷体"/>
              </a:rPr>
              <a:t>光补偿点</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光补偿点</a:t>
            </a: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    植物</a:t>
            </a:r>
            <a:r>
              <a:rPr lang="zh-CN" altLang="en-US" sz="1600" b="1" kern="0" dirty="0">
                <a:latin typeface="Times New Roman" pitchFamily="18" charset="0"/>
                <a:ea typeface="华文楷体"/>
              </a:rPr>
              <a:t>的光合作用强度和呼吸作用强度达到</a:t>
            </a:r>
            <a:r>
              <a:rPr lang="zh-CN" altLang="en-US" sz="1600" b="1" kern="0" dirty="0" smtClean="0">
                <a:latin typeface="Times New Roman" pitchFamily="18" charset="0"/>
                <a:ea typeface="华文楷体"/>
              </a:rPr>
              <a:t>相等时</a:t>
            </a:r>
            <a:r>
              <a:rPr lang="zh-CN" altLang="en-US" sz="1600" b="1" kern="0" dirty="0">
                <a:latin typeface="Times New Roman" pitchFamily="18" charset="0"/>
                <a:ea typeface="华文楷体"/>
              </a:rPr>
              <a:t>的光强值称为光补偿点。</a:t>
            </a: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这</a:t>
            </a:r>
            <a:r>
              <a:rPr lang="zh-CN" altLang="en-US" sz="1600" b="1" kern="0" dirty="0">
                <a:latin typeface="Times New Roman" pitchFamily="18" charset="0"/>
                <a:ea typeface="华文楷体"/>
              </a:rPr>
              <a:t>一光强下，光合作用制造的产物与</a:t>
            </a:r>
            <a:r>
              <a:rPr lang="zh-CN" altLang="en-US" sz="1600" b="1" kern="0" dirty="0" smtClean="0">
                <a:latin typeface="Times New Roman" pitchFamily="18" charset="0"/>
                <a:ea typeface="华文楷体"/>
              </a:rPr>
              <a:t>呼吸作用</a:t>
            </a:r>
            <a:r>
              <a:rPr lang="zh-CN" altLang="en-US" sz="1600" b="1" kern="0" dirty="0">
                <a:latin typeface="Times New Roman" pitchFamily="18" charset="0"/>
                <a:ea typeface="华文楷体"/>
              </a:rPr>
              <a:t>消耗的产物相等；或者说同一叶片在同一时间内</a:t>
            </a:r>
            <a:r>
              <a:rPr lang="zh-CN" altLang="en-US" sz="1600" b="1" kern="0" dirty="0" smtClean="0">
                <a:latin typeface="Times New Roman" pitchFamily="18" charset="0"/>
                <a:ea typeface="华文楷体"/>
              </a:rPr>
              <a:t>，光</a:t>
            </a:r>
            <a:r>
              <a:rPr lang="zh-CN" altLang="en-US" sz="1600" b="1" kern="0" dirty="0">
                <a:latin typeface="Times New Roman" pitchFamily="18" charset="0"/>
                <a:ea typeface="华文楷体"/>
              </a:rPr>
              <a:t>合过程吸收的</a:t>
            </a:r>
            <a:r>
              <a:rPr lang="en-US" altLang="zh-CN" sz="1600" b="1" kern="0" dirty="0">
                <a:latin typeface="Times New Roman" pitchFamily="18" charset="0"/>
                <a:ea typeface="华文楷体"/>
              </a:rPr>
              <a:t>CO</a:t>
            </a:r>
            <a:r>
              <a:rPr lang="en-US" altLang="zh-CN" sz="1600" b="1" kern="0" baseline="-25000" dirty="0">
                <a:latin typeface="Times New Roman" pitchFamily="18" charset="0"/>
                <a:ea typeface="华文楷体"/>
              </a:rPr>
              <a:t>2</a:t>
            </a:r>
            <a:r>
              <a:rPr lang="zh-CN" altLang="en-US" sz="1600" b="1" kern="0" dirty="0">
                <a:latin typeface="Times New Roman" pitchFamily="18" charset="0"/>
                <a:ea typeface="华文楷体"/>
              </a:rPr>
              <a:t>和呼吸过程放出的</a:t>
            </a:r>
            <a:r>
              <a:rPr lang="en-US" altLang="zh-CN" sz="1600" b="1" kern="0" dirty="0">
                <a:latin typeface="Times New Roman" pitchFamily="18" charset="0"/>
                <a:ea typeface="华文楷体"/>
              </a:rPr>
              <a:t>CO</a:t>
            </a:r>
            <a:r>
              <a:rPr lang="en-US" altLang="zh-CN" sz="1600" b="1" kern="0" baseline="-25000" dirty="0">
                <a:latin typeface="Times New Roman" pitchFamily="18" charset="0"/>
                <a:ea typeface="华文楷体"/>
              </a:rPr>
              <a:t>2</a:t>
            </a:r>
            <a:r>
              <a:rPr lang="zh-CN" altLang="en-US" sz="1600" b="1" kern="0" dirty="0">
                <a:latin typeface="Times New Roman" pitchFamily="18" charset="0"/>
                <a:ea typeface="华文楷体"/>
              </a:rPr>
              <a:t>等量。  </a:t>
            </a: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    当光强在光补偿点以上，植物可以积累有机</a:t>
            </a:r>
            <a:r>
              <a:rPr lang="zh-CN" altLang="en-US" sz="1600" b="1" kern="0" dirty="0" smtClean="0">
                <a:latin typeface="Times New Roman" pitchFamily="18" charset="0"/>
                <a:ea typeface="华文楷体"/>
              </a:rPr>
              <a:t>物质</a:t>
            </a:r>
            <a:r>
              <a:rPr lang="zh-CN" altLang="en-US" sz="1600" b="1" kern="0" dirty="0">
                <a:latin typeface="Times New Roman" pitchFamily="18" charset="0"/>
                <a:ea typeface="华文楷体"/>
              </a:rPr>
              <a:t>。当光强处于补偿点，植物无干物质积累</a:t>
            </a:r>
            <a:r>
              <a:rPr lang="zh-CN" altLang="en-US" sz="1600" b="1" kern="0" dirty="0" smtClean="0">
                <a:latin typeface="Times New Roman" pitchFamily="18" charset="0"/>
                <a:ea typeface="华文楷体"/>
              </a:rPr>
              <a:t>。长期</a:t>
            </a:r>
            <a:r>
              <a:rPr lang="zh-CN" altLang="en-US" sz="1600" b="1" kern="0" dirty="0">
                <a:latin typeface="Times New Roman" pitchFamily="18" charset="0"/>
                <a:ea typeface="华文楷体"/>
              </a:rPr>
              <a:t>处于光补偿点以下时，植物的干物质积累小于</a:t>
            </a:r>
            <a:r>
              <a:rPr lang="zh-CN" altLang="en-US" sz="1600" b="1" kern="0" dirty="0" smtClean="0">
                <a:latin typeface="Times New Roman" pitchFamily="18" charset="0"/>
                <a:ea typeface="华文楷体"/>
              </a:rPr>
              <a:t>支出</a:t>
            </a:r>
            <a:r>
              <a:rPr lang="zh-CN" altLang="en-US" sz="1600" b="1" kern="0" dirty="0">
                <a:latin typeface="Times New Roman" pitchFamily="18" charset="0"/>
                <a:ea typeface="华文楷体"/>
              </a:rPr>
              <a:t>，植物便会因饥饿而生长不良甚至死亡。</a:t>
            </a:r>
          </a:p>
          <a:p>
            <a:pPr eaLnBrk="0" fontAlgn="base" hangingPunct="0">
              <a:lnSpc>
                <a:spcPct val="150000"/>
              </a:lnSpc>
              <a:spcBef>
                <a:spcPct val="0"/>
              </a:spcBef>
              <a:spcAft>
                <a:spcPct val="0"/>
              </a:spcAft>
              <a:buClr>
                <a:srgbClr val="330066"/>
              </a:buClr>
              <a:defRPr/>
            </a:pPr>
            <a:endParaRPr lang="en-US" altLang="zh-CN" sz="1600" b="1" kern="0" dirty="0" smtClean="0">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smtClean="0">
                <a:solidFill>
                  <a:srgbClr val="CC00CC"/>
                </a:solidFill>
                <a:latin typeface="楷体_GB2312" pitchFamily="49" charset="-122"/>
                <a:ea typeface="楷体_GB2312" pitchFamily="49" charset="-122"/>
                <a:cs typeface="+mn-cs"/>
              </a:rPr>
              <a:t>第三节 光照强度对植物的影响</a:t>
            </a:r>
            <a:endParaRPr kumimoji="1" lang="zh-CN" altLang="en-US" sz="3200" kern="1200" dirty="0">
              <a:solidFill>
                <a:srgbClr val="CC00CC"/>
              </a:solidFill>
              <a:latin typeface="楷体_GB2312" pitchFamily="49" charset="-122"/>
              <a:ea typeface="楷体_GB2312" pitchFamily="49" charset="-122"/>
              <a:cs typeface="+mn-cs"/>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650" y="5733256"/>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28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第二章  太阳辐射对农业的影响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766984" y="1765044"/>
            <a:ext cx="6476904" cy="2862322"/>
          </a:xfrm>
          <a:prstGeom prst="rect">
            <a:avLst/>
          </a:prstGeom>
        </p:spPr>
        <p:txBody>
          <a:bodyPr wrap="square">
            <a:spAutoFit/>
          </a:bodyPr>
          <a:lstStyle/>
          <a:p>
            <a:pPr>
              <a:lnSpc>
                <a:spcPct val="150000"/>
              </a:lnSpc>
            </a:pPr>
            <a:r>
              <a:rPr lang="zh-CN" altLang="en-US" sz="2400" b="1" dirty="0">
                <a:solidFill>
                  <a:srgbClr val="CC00FF"/>
                </a:solidFill>
                <a:latin typeface="华文楷体" pitchFamily="2" charset="-122"/>
                <a:ea typeface="华文楷体" pitchFamily="2" charset="-122"/>
              </a:rPr>
              <a:t>第一节  植物的光学特性</a:t>
            </a: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光的生物学意义</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）光的热效应</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光产生的热会增加或维持植物的体温，而且没有一定的光强，植物叶片的气孔不能张开，叶片不能进行蒸腾作用，会使植物体温过高而“</a:t>
            </a:r>
            <a:r>
              <a:rPr lang="zh-CN" altLang="en-US" sz="1600" b="1" dirty="0">
                <a:solidFill>
                  <a:srgbClr val="000000"/>
                </a:solidFill>
                <a:latin typeface="华文楷体" pitchFamily="2" charset="-122"/>
                <a:ea typeface="华文楷体" pitchFamily="2" charset="-122"/>
              </a:rPr>
              <a:t>灼</a:t>
            </a:r>
            <a:r>
              <a:rPr lang="zh-CN" altLang="en-US" sz="1600" b="1" dirty="0" smtClean="0">
                <a:solidFill>
                  <a:srgbClr val="000000"/>
                </a:solidFill>
                <a:latin typeface="华文楷体" pitchFamily="2" charset="-122"/>
                <a:ea typeface="华文楷体" pitchFamily="2" charset="-122"/>
              </a:rPr>
              <a:t>” 死。</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光还在</a:t>
            </a:r>
            <a:r>
              <a:rPr lang="zh-CN" altLang="en-US" sz="1600" b="1" dirty="0" smtClean="0">
                <a:solidFill>
                  <a:srgbClr val="000000"/>
                </a:solidFill>
                <a:latin typeface="华文楷体" pitchFamily="2" charset="-122"/>
                <a:ea typeface="华文楷体" pitchFamily="2" charset="-122"/>
              </a:rPr>
              <a:t>相当程度上影响着植物的地理分布。</a:t>
            </a:r>
            <a:endParaRPr lang="zh-CN" altLang="en-US" sz="2400" b="1" dirty="0">
              <a:solidFill>
                <a:srgbClr val="CC00FF"/>
              </a:solidFill>
              <a:latin typeface="华文楷体" pitchFamily="2" charset="-122"/>
              <a:ea typeface="华文楷体" pitchFamily="2" charset="-122"/>
            </a:endParaRPr>
          </a:p>
        </p:txBody>
      </p:sp>
    </p:spTree>
    <p:extLst>
      <p:ext uri="{BB962C8B-B14F-4D97-AF65-F5344CB8AC3E}">
        <p14:creationId xmlns:p14="http://schemas.microsoft.com/office/powerpoint/2010/main" val="25557133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b="1" kern="0" dirty="0" smtClean="0">
                <a:solidFill>
                  <a:srgbClr val="CC00FF"/>
                </a:solidFill>
                <a:latin typeface="Times New Roman" pitchFamily="18" charset="0"/>
                <a:ea typeface="华文楷体"/>
              </a:rPr>
              <a:t>2</a:t>
            </a:r>
            <a:r>
              <a:rPr lang="zh-CN" altLang="en-US" b="1" kern="0" dirty="0">
                <a:solidFill>
                  <a:srgbClr val="CC00FF"/>
                </a:solidFill>
                <a:latin typeface="Times New Roman" pitchFamily="18" charset="0"/>
                <a:ea typeface="华文楷体"/>
              </a:rPr>
              <a:t>、光饱和点与</a:t>
            </a:r>
            <a:r>
              <a:rPr lang="zh-CN" altLang="en-US" b="1" kern="0" dirty="0" smtClean="0">
                <a:solidFill>
                  <a:srgbClr val="CC00FF"/>
                </a:solidFill>
                <a:latin typeface="Times New Roman" pitchFamily="18" charset="0"/>
                <a:ea typeface="华文楷体"/>
              </a:rPr>
              <a:t>光补偿点</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CC00FF"/>
                </a:solidFill>
                <a:latin typeface="Times New Roman" pitchFamily="18" charset="0"/>
                <a:ea typeface="华文楷体"/>
              </a:rPr>
              <a:t>光补偿点</a:t>
            </a: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    </a:t>
            </a:r>
            <a:r>
              <a:rPr lang="zh-CN" altLang="en-US" sz="1600" b="1" kern="0" dirty="0">
                <a:solidFill>
                  <a:srgbClr val="000000"/>
                </a:solidFill>
                <a:latin typeface="Times New Roman" pitchFamily="18" charset="0"/>
                <a:ea typeface="华文楷体"/>
              </a:rPr>
              <a:t>●不同植物（如喜阴、喜阳、</a:t>
            </a:r>
            <a:r>
              <a:rPr lang="en-US" altLang="zh-CN" sz="1600" b="1" kern="0" dirty="0">
                <a:solidFill>
                  <a:srgbClr val="000000"/>
                </a:solidFill>
                <a:latin typeface="Times New Roman" pitchFamily="18" charset="0"/>
                <a:ea typeface="华文楷体"/>
              </a:rPr>
              <a:t>C</a:t>
            </a:r>
            <a:r>
              <a:rPr lang="en-US" altLang="zh-CN" sz="1600" b="1" kern="0" baseline="-25000" dirty="0">
                <a:solidFill>
                  <a:srgbClr val="000000"/>
                </a:solidFill>
                <a:latin typeface="Times New Roman" pitchFamily="18" charset="0"/>
                <a:ea typeface="华文楷体"/>
              </a:rPr>
              <a:t>3</a:t>
            </a:r>
            <a:r>
              <a:rPr lang="zh-CN" altLang="en-US" sz="1600" b="1" kern="0" dirty="0">
                <a:solidFill>
                  <a:srgbClr val="000000"/>
                </a:solidFill>
                <a:latin typeface="Times New Roman" pitchFamily="18" charset="0"/>
                <a:ea typeface="华文楷体"/>
              </a:rPr>
              <a:t>、</a:t>
            </a:r>
            <a:r>
              <a:rPr lang="en-US" altLang="zh-CN" sz="1600" b="1" kern="0" dirty="0">
                <a:solidFill>
                  <a:srgbClr val="000000"/>
                </a:solidFill>
                <a:latin typeface="Times New Roman" pitchFamily="18" charset="0"/>
                <a:ea typeface="华文楷体"/>
              </a:rPr>
              <a:t>C</a:t>
            </a:r>
            <a:r>
              <a:rPr lang="en-US" altLang="zh-CN" sz="1600" b="1" kern="0" baseline="-25000" dirty="0">
                <a:solidFill>
                  <a:srgbClr val="000000"/>
                </a:solidFill>
                <a:latin typeface="Times New Roman" pitchFamily="18" charset="0"/>
                <a:ea typeface="华文楷体"/>
              </a:rPr>
              <a:t>4</a:t>
            </a:r>
            <a:r>
              <a:rPr lang="zh-CN" altLang="en-US" sz="1600" b="1" kern="0" dirty="0">
                <a:solidFill>
                  <a:srgbClr val="000000"/>
                </a:solidFill>
                <a:latin typeface="Times New Roman" pitchFamily="18" charset="0"/>
                <a:ea typeface="华文楷体"/>
              </a:rPr>
              <a:t>），</a:t>
            </a:r>
            <a:r>
              <a:rPr lang="zh-CN" altLang="en-US" sz="1600" b="1" kern="0" dirty="0" smtClean="0">
                <a:solidFill>
                  <a:srgbClr val="000000"/>
                </a:solidFill>
                <a:latin typeface="Times New Roman" pitchFamily="18" charset="0"/>
                <a:ea typeface="华文楷体"/>
              </a:rPr>
              <a:t>同一</a:t>
            </a:r>
            <a:r>
              <a:rPr lang="zh-CN" altLang="en-US" sz="1600" b="1" kern="0" dirty="0">
                <a:solidFill>
                  <a:srgbClr val="000000"/>
                </a:solidFill>
                <a:latin typeface="Times New Roman" pitchFamily="18" charset="0"/>
                <a:ea typeface="华文楷体"/>
              </a:rPr>
              <a:t>作物的不同品种，同一品种的不同发育期及</a:t>
            </a:r>
            <a:r>
              <a:rPr lang="zh-CN" altLang="en-US" sz="1600" b="1" kern="0" dirty="0" smtClean="0">
                <a:solidFill>
                  <a:srgbClr val="000000"/>
                </a:solidFill>
                <a:latin typeface="Times New Roman" pitchFamily="18" charset="0"/>
                <a:ea typeface="华文楷体"/>
              </a:rPr>
              <a:t>不同</a:t>
            </a:r>
            <a:r>
              <a:rPr lang="zh-CN" altLang="en-US" sz="1600" b="1" kern="0" dirty="0">
                <a:solidFill>
                  <a:srgbClr val="000000"/>
                </a:solidFill>
                <a:latin typeface="Times New Roman" pitchFamily="18" charset="0"/>
                <a:ea typeface="华文楷体"/>
              </a:rPr>
              <a:t>部位的叶片的光饱和点和光补偿点不同。</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●光饱和点和光补偿点还因温度、水分、</a:t>
            </a:r>
            <a:r>
              <a:rPr lang="en-US" altLang="zh-CN" sz="1600" b="1" kern="0" dirty="0" smtClean="0">
                <a:solidFill>
                  <a:srgbClr val="000000"/>
                </a:solidFill>
                <a:latin typeface="Times New Roman" pitchFamily="18" charset="0"/>
                <a:ea typeface="华文楷体"/>
              </a:rPr>
              <a:t>CO</a:t>
            </a:r>
            <a:r>
              <a:rPr lang="en-US" altLang="zh-CN" sz="1600" b="1" kern="0" baseline="-25000" dirty="0">
                <a:solidFill>
                  <a:srgbClr val="000000"/>
                </a:solidFill>
                <a:latin typeface="Times New Roman" pitchFamily="18" charset="0"/>
                <a:ea typeface="华文楷体"/>
              </a:rPr>
              <a:t>2</a:t>
            </a:r>
            <a:r>
              <a:rPr lang="zh-CN" altLang="en-US" sz="1600" b="1" kern="0" dirty="0" smtClean="0">
                <a:solidFill>
                  <a:srgbClr val="000000"/>
                </a:solidFill>
                <a:latin typeface="Times New Roman" pitchFamily="18" charset="0"/>
                <a:ea typeface="华文楷体"/>
              </a:rPr>
              <a:t>浓度</a:t>
            </a:r>
            <a:r>
              <a:rPr lang="zh-CN" altLang="en-US" sz="1600" b="1" kern="0" dirty="0">
                <a:solidFill>
                  <a:srgbClr val="000000"/>
                </a:solidFill>
                <a:latin typeface="Times New Roman" pitchFamily="18" charset="0"/>
                <a:ea typeface="华文楷体"/>
              </a:rPr>
              <a:t>等因子的不同而变化。</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●群体的光饱和点和光补偿点均高于单叶</a:t>
            </a:r>
            <a:r>
              <a:rPr lang="zh-CN" altLang="en-US" sz="1600" b="1" kern="0" dirty="0" smtClean="0">
                <a:solidFill>
                  <a:srgbClr val="000000"/>
                </a:solidFill>
                <a:latin typeface="Times New Roman" pitchFamily="18" charset="0"/>
                <a:ea typeface="华文楷体"/>
              </a:rPr>
              <a:t>。</a:t>
            </a:r>
            <a:endParaRPr lang="zh-CN" altLang="en-US"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    ●</a:t>
            </a:r>
            <a:r>
              <a:rPr lang="zh-CN" altLang="en-US" sz="1600" b="1" kern="0" dirty="0">
                <a:solidFill>
                  <a:srgbClr val="000000"/>
                </a:solidFill>
                <a:latin typeface="Times New Roman" pitchFamily="18" charset="0"/>
                <a:ea typeface="华文楷体"/>
              </a:rPr>
              <a:t>也有学者否认植物群体有光饱和点存在。原因有二：一是早期的测定方法存在问题、实测资料业已证明；二是</a:t>
            </a:r>
            <a:r>
              <a:rPr lang="en-US" altLang="zh-CN" sz="1600" b="1" kern="0" dirty="0">
                <a:solidFill>
                  <a:srgbClr val="000000"/>
                </a:solidFill>
                <a:latin typeface="Times New Roman" pitchFamily="18" charset="0"/>
                <a:ea typeface="华文楷体"/>
              </a:rPr>
              <a:t>Blackman</a:t>
            </a:r>
            <a:r>
              <a:rPr lang="zh-CN" altLang="en-US" sz="1600" b="1" kern="0" dirty="0">
                <a:solidFill>
                  <a:srgbClr val="000000"/>
                </a:solidFill>
                <a:latin typeface="Times New Roman" pitchFamily="18" charset="0"/>
                <a:ea typeface="华文楷体"/>
              </a:rPr>
              <a:t>限制因子学说。</a:t>
            </a: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smtClean="0">
                <a:solidFill>
                  <a:srgbClr val="CC00CC"/>
                </a:solidFill>
                <a:latin typeface="楷体_GB2312" pitchFamily="49" charset="-122"/>
                <a:ea typeface="楷体_GB2312" pitchFamily="49" charset="-122"/>
                <a:cs typeface="+mn-cs"/>
              </a:rPr>
              <a:t>第三节 光照强度对植物的影响</a:t>
            </a:r>
            <a:endParaRPr kumimoji="1" lang="zh-CN" altLang="en-US" sz="3200" kern="1200" dirty="0">
              <a:solidFill>
                <a:srgbClr val="CC00CC"/>
              </a:solidFill>
              <a:latin typeface="楷体_GB2312" pitchFamily="49" charset="-122"/>
              <a:ea typeface="楷体_GB2312" pitchFamily="49" charset="-122"/>
              <a:cs typeface="+mn-cs"/>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650" y="5733256"/>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6579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50044"/>
            <a:ext cx="6912762"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b="1" kern="0" dirty="0" smtClean="0">
                <a:solidFill>
                  <a:srgbClr val="CC00FF"/>
                </a:solidFill>
                <a:latin typeface="Times New Roman" pitchFamily="18" charset="0"/>
                <a:ea typeface="华文楷体"/>
              </a:rPr>
              <a:t>2</a:t>
            </a:r>
            <a:r>
              <a:rPr lang="zh-CN" altLang="en-US" b="1" kern="0" dirty="0">
                <a:solidFill>
                  <a:srgbClr val="CC00FF"/>
                </a:solidFill>
                <a:latin typeface="Times New Roman" pitchFamily="18" charset="0"/>
                <a:ea typeface="华文楷体"/>
              </a:rPr>
              <a:t>、光饱和点与</a:t>
            </a:r>
            <a:r>
              <a:rPr lang="zh-CN" altLang="en-US" b="1" kern="0" dirty="0" smtClean="0">
                <a:solidFill>
                  <a:srgbClr val="CC00FF"/>
                </a:solidFill>
                <a:latin typeface="Times New Roman" pitchFamily="18" charset="0"/>
                <a:ea typeface="华文楷体"/>
              </a:rPr>
              <a:t>光补偿点</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根据植物与光照强度的关系，可分为三种生态类型：阳性植物、阴性植物、中性植物。</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a:t>
            </a:r>
            <a:r>
              <a:rPr lang="en-US" altLang="zh-CN" sz="1600" b="1" kern="0" dirty="0" smtClean="0">
                <a:solidFill>
                  <a:srgbClr val="000000"/>
                </a:solidFill>
                <a:latin typeface="Times New Roman" pitchFamily="18" charset="0"/>
                <a:ea typeface="华文楷体"/>
              </a:rPr>
              <a:t>1</a:t>
            </a:r>
            <a:r>
              <a:rPr lang="zh-CN" altLang="en-US" sz="1600" b="1" kern="0" dirty="0" smtClean="0">
                <a:solidFill>
                  <a:srgbClr val="000000"/>
                </a:solidFill>
                <a:latin typeface="Times New Roman" pitchFamily="18" charset="0"/>
                <a:ea typeface="华文楷体"/>
              </a:rPr>
              <a:t>）阳性植物：在全日照下生长良好而不能忍受荫蔽的植物。</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a:t>
            </a:r>
            <a:r>
              <a:rPr lang="en-US" altLang="zh-CN" sz="1600" b="1" kern="0" dirty="0" smtClean="0">
                <a:solidFill>
                  <a:srgbClr val="000000"/>
                </a:solidFill>
                <a:latin typeface="Times New Roman" pitchFamily="18" charset="0"/>
                <a:ea typeface="华文楷体"/>
              </a:rPr>
              <a:t>2</a:t>
            </a:r>
            <a:r>
              <a:rPr lang="zh-CN" altLang="en-US" sz="1600" b="1" kern="0" dirty="0" smtClean="0">
                <a:solidFill>
                  <a:srgbClr val="000000"/>
                </a:solidFill>
                <a:latin typeface="Times New Roman" pitchFamily="18" charset="0"/>
                <a:ea typeface="华文楷体"/>
              </a:rPr>
              <a:t>）阴性植物：在较弱的光照条件下比在全光照下生长良好。</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a:t>
            </a:r>
            <a:r>
              <a:rPr lang="en-US" altLang="zh-CN" sz="1600" b="1" kern="0" dirty="0" smtClean="0">
                <a:solidFill>
                  <a:srgbClr val="000000"/>
                </a:solidFill>
                <a:latin typeface="Times New Roman" pitchFamily="18" charset="0"/>
                <a:ea typeface="华文楷体"/>
              </a:rPr>
              <a:t>3</a:t>
            </a:r>
            <a:r>
              <a:rPr lang="zh-CN" altLang="en-US" sz="1600" b="1" kern="0" dirty="0" smtClean="0">
                <a:solidFill>
                  <a:srgbClr val="000000"/>
                </a:solidFill>
                <a:latin typeface="Times New Roman" pitchFamily="18" charset="0"/>
                <a:ea typeface="华文楷体"/>
              </a:rPr>
              <a:t>）中性植物：在充足的阳光下生长最好，亦有不同程度的耐荫能力，在高温干旱时在全光照下生长受抑制。</a:t>
            </a: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smtClean="0">
                <a:solidFill>
                  <a:srgbClr val="CC00CC"/>
                </a:solidFill>
                <a:latin typeface="楷体_GB2312" pitchFamily="49" charset="-122"/>
                <a:ea typeface="楷体_GB2312" pitchFamily="49" charset="-122"/>
                <a:cs typeface="+mn-cs"/>
              </a:rPr>
              <a:t>第三节 光照强度对植物的影响</a:t>
            </a:r>
            <a:endParaRPr kumimoji="1" lang="zh-CN" altLang="en-US" sz="3200" kern="1200" dirty="0">
              <a:solidFill>
                <a:srgbClr val="CC00CC"/>
              </a:solidFill>
              <a:latin typeface="楷体_GB2312" pitchFamily="49" charset="-122"/>
              <a:ea typeface="楷体_GB2312" pitchFamily="49" charset="-122"/>
              <a:cs typeface="+mn-cs"/>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0650" y="5733256"/>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875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光照强度对植物的影响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mc:AlternateContent xmlns:mc="http://schemas.openxmlformats.org/markup-compatibility/2006" xmlns:a14="http://schemas.microsoft.com/office/drawing/2010/main">
        <mc:Choice Requires="a14">
          <p:sp>
            <p:nvSpPr>
              <p:cNvPr id="163846" name="矩形 1"/>
              <p:cNvSpPr>
                <a:spLocks noChangeArrowheads="1"/>
              </p:cNvSpPr>
              <p:nvPr/>
            </p:nvSpPr>
            <p:spPr bwMode="auto">
              <a:xfrm>
                <a:off x="1558908" y="1909763"/>
                <a:ext cx="6408737" cy="42061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二、植物群体光</a:t>
                </a:r>
                <a:r>
                  <a:rPr lang="zh-CN" altLang="en-US" b="1" dirty="0">
                    <a:solidFill>
                      <a:srgbClr val="CC00FF"/>
                    </a:solidFill>
                    <a:latin typeface="华文楷体" pitchFamily="2" charset="-122"/>
                    <a:ea typeface="华文楷体" pitchFamily="2" charset="-122"/>
                  </a:rPr>
                  <a:t>合产量</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1.</a:t>
                </a:r>
                <a:r>
                  <a:rPr lang="zh-CN" altLang="en-US" sz="1600" b="1" dirty="0">
                    <a:solidFill>
                      <a:srgbClr val="CC00FF"/>
                    </a:solidFill>
                    <a:latin typeface="华文楷体" pitchFamily="2" charset="-122"/>
                    <a:ea typeface="华文楷体" pitchFamily="2" charset="-122"/>
                  </a:rPr>
                  <a:t>单叶光合作用与光强的关系</a:t>
                </a:r>
              </a:p>
              <a:p>
                <a:pPr>
                  <a:lnSpc>
                    <a:spcPct val="150000"/>
                  </a:lnSpc>
                </a:pPr>
                <a:r>
                  <a:rPr lang="zh-CN" altLang="en-US" sz="1600" b="1" dirty="0">
                    <a:solidFill>
                      <a:srgbClr val="000000"/>
                    </a:solidFill>
                    <a:latin typeface="华文楷体" pitchFamily="2" charset="-122"/>
                    <a:ea typeface="华文楷体" pitchFamily="2" charset="-122"/>
                  </a:rPr>
                  <a:t>根据实测资料，植物单叶的光合作用强度</a:t>
                </a:r>
                <a:r>
                  <a:rPr lang="zh-CN" altLang="en-US" sz="1600" b="1" dirty="0" smtClean="0">
                    <a:solidFill>
                      <a:srgbClr val="000000"/>
                    </a:solidFill>
                    <a:latin typeface="华文楷体" pitchFamily="2" charset="-122"/>
                    <a:ea typeface="华文楷体" pitchFamily="2" charset="-122"/>
                  </a:rPr>
                  <a:t>随着</a:t>
                </a:r>
                <a:r>
                  <a:rPr lang="zh-CN" altLang="en-US" sz="1600" b="1" dirty="0">
                    <a:solidFill>
                      <a:srgbClr val="000000"/>
                    </a:solidFill>
                    <a:latin typeface="华文楷体" pitchFamily="2" charset="-122"/>
                    <a:ea typeface="华文楷体" pitchFamily="2" charset="-122"/>
                  </a:rPr>
                  <a:t>光强的变化成直角双曲线型，其关系可用下</a:t>
                </a:r>
                <a:r>
                  <a:rPr lang="zh-CN" altLang="en-US" sz="1600" b="1" dirty="0" smtClean="0">
                    <a:solidFill>
                      <a:srgbClr val="000000"/>
                    </a:solidFill>
                    <a:latin typeface="华文楷体" pitchFamily="2" charset="-122"/>
                    <a:ea typeface="华文楷体" pitchFamily="2" charset="-122"/>
                  </a:rPr>
                  <a:t>式表示</a:t>
                </a:r>
                <a:r>
                  <a:rPr lang="zh-CN" altLang="en-US" sz="1600" b="1" dirty="0">
                    <a:solidFill>
                      <a:srgbClr val="000000"/>
                    </a:solidFill>
                    <a:latin typeface="华文楷体" pitchFamily="2" charset="-122"/>
                    <a:ea typeface="华文楷体" pitchFamily="2" charset="-122"/>
                  </a:rPr>
                  <a:t>：</a:t>
                </a:r>
              </a:p>
              <a:p>
                <a:pPr algn="just">
                  <a:spcAft>
                    <a:spcPts val="0"/>
                  </a:spcAft>
                </a:pPr>
                <a:r>
                  <a:rPr lang="en-US" altLang="zh-CN" sz="1600" b="1" dirty="0" smtClean="0">
                    <a:solidFill>
                      <a:srgbClr val="000000"/>
                    </a:solidFill>
                    <a:latin typeface="华文楷体" pitchFamily="2" charset="-122"/>
                    <a:ea typeface="华文楷体" pitchFamily="2" charset="-122"/>
                  </a:rPr>
                  <a:t>      </a:t>
                </a:r>
                <a14:m>
                  <m:oMath xmlns:m="http://schemas.openxmlformats.org/officeDocument/2006/math">
                    <m:r>
                      <a:rPr lang="en-US" altLang="zh-CN" sz="2800" i="1">
                        <a:latin typeface="Cambria Math"/>
                        <a:ea typeface="Cambria Math"/>
                        <a:cs typeface="Cambria Math"/>
                      </a:rPr>
                      <m:t>𝑃</m:t>
                    </m:r>
                    <m:r>
                      <a:rPr lang="en-US" altLang="zh-CN" sz="2800">
                        <a:effectLst/>
                        <a:latin typeface="Cambria Math"/>
                        <a:ea typeface="Cambria Math"/>
                        <a:cs typeface="Cambria Math"/>
                      </a:rPr>
                      <m:t>=</m:t>
                    </m:r>
                    <m:f>
                      <m:fPr>
                        <m:ctrlPr>
                          <a:rPr lang="zh-CN" altLang="zh-CN" sz="2800" i="1">
                            <a:effectLst/>
                            <a:latin typeface="Cambria Math"/>
                            <a:ea typeface="Cambria Math"/>
                          </a:rPr>
                        </m:ctrlPr>
                      </m:fPr>
                      <m:num>
                        <m:r>
                          <a:rPr lang="en-US" altLang="zh-CN" sz="2800" i="1">
                            <a:effectLst/>
                            <a:latin typeface="Cambria Math"/>
                            <a:ea typeface="Cambria Math"/>
                            <a:cs typeface="Times New Roman"/>
                          </a:rPr>
                          <m:t>𝑏𝐼</m:t>
                        </m:r>
                      </m:num>
                      <m:den>
                        <m:r>
                          <a:rPr lang="en-US" altLang="zh-CN" sz="2800" i="1">
                            <a:effectLst/>
                            <a:latin typeface="Cambria Math"/>
                            <a:ea typeface="Cambria Math"/>
                            <a:cs typeface="Cambria Math"/>
                          </a:rPr>
                          <m:t>1+</m:t>
                        </m:r>
                        <m:r>
                          <a:rPr lang="en-US" altLang="zh-CN" sz="2800" i="1">
                            <a:effectLst/>
                            <a:latin typeface="Cambria Math"/>
                            <a:ea typeface="Cambria Math"/>
                            <a:cs typeface="Cambria Math"/>
                          </a:rPr>
                          <m:t>𝑎𝐼</m:t>
                        </m:r>
                      </m:den>
                    </m:f>
                  </m:oMath>
                </a14:m>
                <a:endParaRPr lang="en-US" altLang="zh-CN" sz="1600" b="1" dirty="0" smtClean="0">
                  <a:solidFill>
                    <a:srgbClr val="000000"/>
                  </a:solidFill>
                  <a:latin typeface="华文楷体" pitchFamily="2" charset="-122"/>
                  <a:ea typeface="华文楷体" pitchFamily="2" charset="-122"/>
                </a:endParaRPr>
              </a:p>
              <a:p>
                <a:pPr algn="just">
                  <a:spcAft>
                    <a:spcPts val="0"/>
                  </a:spcAft>
                </a:pPr>
                <a:endParaRPr lang="en-US" altLang="zh-CN" sz="1600" b="1" dirty="0">
                  <a:solidFill>
                    <a:srgbClr val="000000"/>
                  </a:solidFill>
                  <a:latin typeface="华文楷体" pitchFamily="2" charset="-122"/>
                  <a:ea typeface="华文楷体" pitchFamily="2" charset="-122"/>
                </a:endParaRPr>
              </a:p>
              <a:p>
                <a:pPr algn="just">
                  <a:spcAft>
                    <a:spcPts val="0"/>
                  </a:spcAft>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P</a:t>
                </a:r>
                <a:r>
                  <a:rPr lang="zh-CN" altLang="en-US" sz="1600" b="1" dirty="0">
                    <a:solidFill>
                      <a:srgbClr val="000000"/>
                    </a:solidFill>
                    <a:latin typeface="华文楷体" pitchFamily="2" charset="-122"/>
                    <a:ea typeface="华文楷体" pitchFamily="2" charset="-122"/>
                  </a:rPr>
                  <a:t>为光合作用强度（</a:t>
                </a:r>
                <a:r>
                  <a:rPr lang="en-US" altLang="zh-CN" sz="1600" b="1" dirty="0">
                    <a:solidFill>
                      <a:srgbClr val="000000"/>
                    </a:solidFill>
                    <a:latin typeface="华文楷体" pitchFamily="2" charset="-122"/>
                    <a:ea typeface="华文楷体" pitchFamily="2" charset="-122"/>
                  </a:rPr>
                  <a:t>mgCO</a:t>
                </a:r>
                <a:r>
                  <a:rPr lang="en-US" altLang="zh-CN" sz="1600" b="1" baseline="-25000" dirty="0">
                    <a:solidFill>
                      <a:srgbClr val="000000"/>
                    </a:solidFill>
                    <a:latin typeface="华文楷体" pitchFamily="2" charset="-122"/>
                    <a:ea typeface="华文楷体" pitchFamily="2" charset="-122"/>
                  </a:rPr>
                  <a:t>2</a:t>
                </a:r>
                <a:r>
                  <a:rPr lang="en-US" altLang="zh-CN" sz="1600" b="1" dirty="0">
                    <a:solidFill>
                      <a:srgbClr val="000000"/>
                    </a:solidFill>
                    <a:latin typeface="华文楷体" pitchFamily="2" charset="-122"/>
                    <a:ea typeface="华文楷体" pitchFamily="2" charset="-122"/>
                  </a:rPr>
                  <a:t>/dm</a:t>
                </a:r>
                <a:r>
                  <a:rPr lang="en-US" altLang="zh-CN" sz="1600" b="1" baseline="30000" dirty="0">
                    <a:solidFill>
                      <a:srgbClr val="000000"/>
                    </a:solidFill>
                    <a:latin typeface="华文楷体" pitchFamily="2" charset="-122"/>
                    <a:ea typeface="华文楷体" pitchFamily="2" charset="-122"/>
                  </a:rPr>
                  <a:t>2.</a:t>
                </a:r>
                <a:r>
                  <a:rPr lang="en-US" altLang="zh-CN" sz="1600" b="1" dirty="0">
                    <a:solidFill>
                      <a:srgbClr val="000000"/>
                    </a:solidFill>
                    <a:latin typeface="华文楷体" pitchFamily="2" charset="-122"/>
                    <a:ea typeface="华文楷体" pitchFamily="2" charset="-122"/>
                  </a:rPr>
                  <a:t>h</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I</a:t>
                </a:r>
                <a:r>
                  <a:rPr lang="zh-CN" altLang="en-US" sz="1600" b="1" dirty="0">
                    <a:solidFill>
                      <a:srgbClr val="000000"/>
                    </a:solidFill>
                    <a:latin typeface="华文楷体" pitchFamily="2" charset="-122"/>
                    <a:ea typeface="华文楷体" pitchFamily="2" charset="-122"/>
                  </a:rPr>
                  <a:t>为</a:t>
                </a:r>
                <a:r>
                  <a:rPr lang="zh-CN" altLang="en-US" sz="1600" b="1" dirty="0" smtClean="0">
                    <a:solidFill>
                      <a:srgbClr val="000000"/>
                    </a:solidFill>
                    <a:latin typeface="华文楷体" pitchFamily="2" charset="-122"/>
                    <a:ea typeface="华文楷体" pitchFamily="2" charset="-122"/>
                  </a:rPr>
                  <a:t>受光强</a:t>
                </a:r>
                <a:r>
                  <a:rPr lang="zh-CN" altLang="en-US" sz="1600" b="1" dirty="0">
                    <a:solidFill>
                      <a:srgbClr val="000000"/>
                    </a:solidFill>
                    <a:latin typeface="华文楷体" pitchFamily="2" charset="-122"/>
                    <a:ea typeface="华文楷体" pitchFamily="2" charset="-122"/>
                  </a:rPr>
                  <a:t>度，</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为常数。</a:t>
                </a:r>
              </a:p>
              <a:p>
                <a:pPr algn="just">
                  <a:spcAft>
                    <a:spcPts val="0"/>
                  </a:spcAft>
                </a:pPr>
                <a:r>
                  <a:rPr lang="zh-CN" altLang="en-US" sz="1600" b="1" dirty="0">
                    <a:solidFill>
                      <a:srgbClr val="000000"/>
                    </a:solidFill>
                    <a:latin typeface="华文楷体" pitchFamily="2" charset="-122"/>
                    <a:ea typeface="华文楷体" pitchFamily="2" charset="-122"/>
                  </a:rPr>
                  <a:t>常数</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的生物学</a:t>
                </a:r>
                <a:r>
                  <a:rPr lang="zh-CN" altLang="en-US" sz="1600" b="1" dirty="0" smtClean="0">
                    <a:solidFill>
                      <a:srgbClr val="000000"/>
                    </a:solidFill>
                    <a:latin typeface="华文楷体" pitchFamily="2" charset="-122"/>
                    <a:ea typeface="华文楷体" pitchFamily="2" charset="-122"/>
                  </a:rPr>
                  <a:t>意义：</a:t>
                </a:r>
                <a:endParaRPr lang="en-US" altLang="zh-CN" sz="1600" b="1" dirty="0" smtClean="0">
                  <a:solidFill>
                    <a:srgbClr val="000000"/>
                  </a:solidFill>
                  <a:latin typeface="华文楷体" pitchFamily="2" charset="-122"/>
                  <a:ea typeface="华文楷体" pitchFamily="2" charset="-122"/>
                </a:endParaRPr>
              </a:p>
              <a:p>
                <a:pPr algn="just">
                  <a:spcAft>
                    <a:spcPts val="0"/>
                  </a:spcAft>
                </a:pPr>
                <a:r>
                  <a:rPr lang="zh-CN" altLang="en-US" sz="1600" b="1" dirty="0" smtClean="0">
                    <a:solidFill>
                      <a:srgbClr val="000000"/>
                    </a:solidFill>
                    <a:latin typeface="华文楷体" pitchFamily="2" charset="-122"/>
                    <a:ea typeface="华文楷体" pitchFamily="2" charset="-122"/>
                  </a:rPr>
                  <a:t> ●当</a:t>
                </a:r>
                <a:r>
                  <a:rPr lang="en-US" altLang="zh-CN" sz="1600" b="1" dirty="0" smtClean="0">
                    <a:solidFill>
                      <a:srgbClr val="000000"/>
                    </a:solidFill>
                    <a:latin typeface="华文楷体" pitchFamily="2" charset="-122"/>
                    <a:ea typeface="华文楷体" pitchFamily="2" charset="-122"/>
                  </a:rPr>
                  <a:t>I→∞</a:t>
                </a:r>
                <a:r>
                  <a:rPr lang="zh-CN" altLang="en-US" sz="1600" b="1" dirty="0" smtClean="0">
                    <a:solidFill>
                      <a:srgbClr val="000000"/>
                    </a:solidFill>
                    <a:latin typeface="华文楷体" pitchFamily="2" charset="-122"/>
                    <a:ea typeface="华文楷体" pitchFamily="2" charset="-122"/>
                  </a:rPr>
                  <a:t>，</a:t>
                </a:r>
                <a:r>
                  <a:rPr lang="en-US" altLang="zh-CN" sz="1600" b="1" dirty="0" err="1" smtClean="0">
                    <a:solidFill>
                      <a:srgbClr val="000000"/>
                    </a:solidFill>
                    <a:latin typeface="华文楷体" pitchFamily="2" charset="-122"/>
                    <a:ea typeface="华文楷体" pitchFamily="2" charset="-122"/>
                  </a:rPr>
                  <a:t>P→b</a:t>
                </a: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；显然</a:t>
                </a:r>
                <a:r>
                  <a:rPr lang="en-US" altLang="zh-CN" sz="1600" b="1" dirty="0" smtClean="0">
                    <a:solidFill>
                      <a:srgbClr val="000000"/>
                    </a:solidFill>
                    <a:latin typeface="华文楷体" pitchFamily="2" charset="-122"/>
                    <a:ea typeface="华文楷体" pitchFamily="2" charset="-122"/>
                  </a:rPr>
                  <a:t>b/a</a:t>
                </a:r>
                <a:r>
                  <a:rPr lang="zh-CN" altLang="en-US" sz="1600" b="1" dirty="0" smtClean="0">
                    <a:solidFill>
                      <a:srgbClr val="000000"/>
                    </a:solidFill>
                    <a:latin typeface="华文楷体" pitchFamily="2" charset="-122"/>
                    <a:ea typeface="华文楷体" pitchFamily="2" charset="-122"/>
                  </a:rPr>
                  <a:t>为光合作用强度的极限值，也就是说 ，</a:t>
                </a:r>
                <a:r>
                  <a:rPr lang="en-US" altLang="zh-CN" sz="1600" b="1" dirty="0" smtClean="0">
                    <a:solidFill>
                      <a:srgbClr val="000000"/>
                    </a:solidFill>
                    <a:latin typeface="华文楷体" pitchFamily="2" charset="-122"/>
                    <a:ea typeface="华文楷体" pitchFamily="2" charset="-122"/>
                  </a:rPr>
                  <a:t>b/a</a:t>
                </a:r>
                <a:r>
                  <a:rPr lang="zh-CN" altLang="en-US" sz="1600" b="1" dirty="0" smtClean="0">
                    <a:solidFill>
                      <a:srgbClr val="000000"/>
                    </a:solidFill>
                    <a:latin typeface="华文楷体" pitchFamily="2" charset="-122"/>
                    <a:ea typeface="华文楷体" pitchFamily="2" charset="-122"/>
                  </a:rPr>
                  <a:t>是光饱和点时的光合作用强度。</a:t>
                </a:r>
              </a:p>
              <a:p>
                <a:pPr algn="just">
                  <a:spcAft>
                    <a:spcPts val="0"/>
                  </a:spcAft>
                </a:pPr>
                <a:r>
                  <a:rPr lang="zh-CN" altLang="en-US" sz="1600" b="1" dirty="0" smtClean="0">
                    <a:solidFill>
                      <a:srgbClr val="000000"/>
                    </a:solidFill>
                    <a:latin typeface="华文楷体" pitchFamily="2" charset="-122"/>
                    <a:ea typeface="华文楷体" pitchFamily="2" charset="-122"/>
                  </a:rPr>
                  <a:t>  ●当</a:t>
                </a:r>
                <a:r>
                  <a:rPr lang="en-US" altLang="zh-CN" sz="1600" b="1" dirty="0" smtClean="0">
                    <a:solidFill>
                      <a:srgbClr val="000000"/>
                    </a:solidFill>
                    <a:latin typeface="华文楷体" pitchFamily="2" charset="-122"/>
                    <a:ea typeface="华文楷体" pitchFamily="2" charset="-122"/>
                  </a:rPr>
                  <a:t>I→0</a:t>
                </a:r>
                <a:r>
                  <a:rPr lang="zh-CN" altLang="en-US" sz="1600" b="1" dirty="0" smtClean="0">
                    <a:solidFill>
                      <a:srgbClr val="000000"/>
                    </a:solidFill>
                    <a:latin typeface="华文楷体" pitchFamily="2" charset="-122"/>
                    <a:ea typeface="华文楷体" pitchFamily="2" charset="-122"/>
                  </a:rPr>
                  <a:t>时，</a:t>
                </a:r>
                <a:r>
                  <a:rPr lang="en-US" altLang="zh-CN" sz="1600" b="1" dirty="0" smtClean="0">
                    <a:solidFill>
                      <a:srgbClr val="000000"/>
                    </a:solidFill>
                    <a:latin typeface="华文楷体" pitchFamily="2" charset="-122"/>
                    <a:ea typeface="华文楷体" pitchFamily="2" charset="-122"/>
                  </a:rPr>
                  <a:t>P/</a:t>
                </a:r>
                <a:r>
                  <a:rPr lang="en-US" altLang="zh-CN" sz="1600" b="1" dirty="0" err="1" smtClean="0">
                    <a:solidFill>
                      <a:srgbClr val="000000"/>
                    </a:solidFill>
                    <a:latin typeface="华文楷体" pitchFamily="2" charset="-122"/>
                    <a:ea typeface="华文楷体" pitchFamily="2" charset="-122"/>
                  </a:rPr>
                  <a:t>I→b</a:t>
                </a:r>
                <a:r>
                  <a:rPr lang="zh-CN" altLang="en-US" sz="1600" b="1" dirty="0" smtClean="0">
                    <a:solidFill>
                      <a:srgbClr val="000000"/>
                    </a:solidFill>
                    <a:latin typeface="华文楷体" pitchFamily="2" charset="-122"/>
                    <a:ea typeface="华文楷体" pitchFamily="2" charset="-122"/>
                  </a:rPr>
                  <a:t>；显然 </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为光</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光合作用曲线起点（</a:t>
                </a:r>
                <a:r>
                  <a:rPr lang="en-US" altLang="zh-CN" sz="1600" b="1" dirty="0" smtClean="0">
                    <a:solidFill>
                      <a:srgbClr val="000000"/>
                    </a:solidFill>
                    <a:latin typeface="华文楷体" pitchFamily="2" charset="-122"/>
                    <a:ea typeface="华文楷体" pitchFamily="2" charset="-122"/>
                  </a:rPr>
                  <a:t>I=0</a:t>
                </a:r>
                <a:r>
                  <a:rPr lang="zh-CN" altLang="en-US" sz="1600" b="1" dirty="0" smtClean="0">
                    <a:solidFill>
                      <a:srgbClr val="000000"/>
                    </a:solidFill>
                    <a:latin typeface="华文楷体" pitchFamily="2" charset="-122"/>
                    <a:ea typeface="华文楷体" pitchFamily="2" charset="-122"/>
                  </a:rPr>
                  <a:t>）处的斜率。</a:t>
                </a:r>
              </a:p>
              <a:p>
                <a:pPr algn="just">
                  <a:spcAft>
                    <a:spcPts val="0"/>
                  </a:spcAft>
                </a:pPr>
                <a:endParaRPr lang="en-US" altLang="zh-CN" sz="1600" b="1" dirty="0" smtClean="0">
                  <a:solidFill>
                    <a:srgbClr val="000000"/>
                  </a:solidFill>
                  <a:latin typeface="华文楷体" pitchFamily="2" charset="-122"/>
                  <a:ea typeface="华文楷体" pitchFamily="2" charset="-122"/>
                </a:endParaRPr>
              </a:p>
            </p:txBody>
          </p:sp>
        </mc:Choice>
        <mc:Fallback xmlns="">
          <p:sp>
            <p:nvSpPr>
              <p:cNvPr id="163846" name="矩形 1"/>
              <p:cNvSpPr>
                <a:spLocks noRot="1" noChangeAspect="1" noMove="1" noResize="1" noEditPoints="1" noAdjustHandles="1" noChangeArrowheads="1" noChangeShapeType="1" noTextEdit="1"/>
              </p:cNvSpPr>
              <p:nvPr/>
            </p:nvSpPr>
            <p:spPr bwMode="auto">
              <a:xfrm>
                <a:off x="1558908" y="1909763"/>
                <a:ext cx="6408737" cy="4206151"/>
              </a:xfrm>
              <a:prstGeom prst="rect">
                <a:avLst/>
              </a:prstGeom>
              <a:blipFill rotWithShape="1">
                <a:blip r:embed="rId4"/>
                <a:stretch>
                  <a:fillRect l="-856" r="-36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1091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光照强度对植物的影响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58908" y="1909763"/>
            <a:ext cx="6408737" cy="333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二、植物群体光</a:t>
            </a:r>
            <a:r>
              <a:rPr lang="zh-CN" altLang="en-US" b="1" dirty="0">
                <a:solidFill>
                  <a:srgbClr val="CC00FF"/>
                </a:solidFill>
                <a:latin typeface="华文楷体" pitchFamily="2" charset="-122"/>
                <a:ea typeface="华文楷体" pitchFamily="2" charset="-122"/>
              </a:rPr>
              <a:t>合产量</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1.</a:t>
            </a:r>
            <a:r>
              <a:rPr lang="zh-CN" altLang="en-US" sz="1600" b="1" dirty="0">
                <a:solidFill>
                  <a:srgbClr val="CC00FF"/>
                </a:solidFill>
                <a:latin typeface="华文楷体" pitchFamily="2" charset="-122"/>
                <a:ea typeface="华文楷体" pitchFamily="2" charset="-122"/>
              </a:rPr>
              <a:t>单叶光合作用与光强的关系</a:t>
            </a:r>
          </a:p>
          <a:p>
            <a:pPr algn="just"/>
            <a:r>
              <a:rPr lang="zh-CN" altLang="en-US" sz="1600" b="1" dirty="0">
                <a:solidFill>
                  <a:srgbClr val="000000"/>
                </a:solidFill>
                <a:latin typeface="华文楷体" pitchFamily="2" charset="-122"/>
                <a:ea typeface="华文楷体" pitchFamily="2" charset="-122"/>
              </a:rPr>
              <a:t>自然条件下单叶光合作用的特点</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gn="just"/>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晴天条件下，一般是中午的光合作用强度</a:t>
            </a:r>
            <a:r>
              <a:rPr lang="zh-CN" altLang="en-US" sz="1600" b="1" dirty="0" smtClean="0">
                <a:solidFill>
                  <a:srgbClr val="000000"/>
                </a:solidFill>
                <a:latin typeface="华文楷体" pitchFamily="2" charset="-122"/>
                <a:ea typeface="华文楷体" pitchFamily="2" charset="-122"/>
              </a:rPr>
              <a:t>大于</a:t>
            </a:r>
            <a:r>
              <a:rPr lang="zh-CN" altLang="en-US" sz="1600" b="1" dirty="0">
                <a:solidFill>
                  <a:srgbClr val="000000"/>
                </a:solidFill>
                <a:latin typeface="华文楷体" pitchFamily="2" charset="-122"/>
                <a:ea typeface="华文楷体" pitchFamily="2" charset="-122"/>
              </a:rPr>
              <a:t>早晚。但若夏天光强过强且伴有高温，则中</a:t>
            </a:r>
            <a:r>
              <a:rPr lang="zh-CN" altLang="en-US" sz="1600" b="1" dirty="0" smtClean="0">
                <a:solidFill>
                  <a:srgbClr val="000000"/>
                </a:solidFill>
                <a:latin typeface="华文楷体" pitchFamily="2" charset="-122"/>
                <a:ea typeface="华文楷体" pitchFamily="2" charset="-122"/>
              </a:rPr>
              <a:t>午会出现</a:t>
            </a:r>
            <a:r>
              <a:rPr lang="zh-CN" altLang="en-US" sz="1600" b="1" dirty="0">
                <a:solidFill>
                  <a:srgbClr val="000000"/>
                </a:solidFill>
                <a:latin typeface="华文楷体" pitchFamily="2" charset="-122"/>
                <a:ea typeface="华文楷体" pitchFamily="2" charset="-122"/>
              </a:rPr>
              <a:t>光合作用减弱，即人们常说的“午休”现象，</a:t>
            </a:r>
            <a:r>
              <a:rPr lang="zh-CN" altLang="en-US" sz="1600" b="1" dirty="0" smtClean="0">
                <a:solidFill>
                  <a:srgbClr val="000000"/>
                </a:solidFill>
                <a:latin typeface="华文楷体" pitchFamily="2" charset="-122"/>
                <a:ea typeface="华文楷体" pitchFamily="2" charset="-122"/>
              </a:rPr>
              <a:t>但并非</a:t>
            </a:r>
            <a:r>
              <a:rPr lang="zh-CN" altLang="en-US" sz="1600" b="1" dirty="0">
                <a:solidFill>
                  <a:srgbClr val="000000"/>
                </a:solidFill>
                <a:latin typeface="华文楷体" pitchFamily="2" charset="-122"/>
                <a:ea typeface="华文楷体" pitchFamily="2" charset="-122"/>
              </a:rPr>
              <a:t>每种作物都有“午休”现象。</a:t>
            </a:r>
          </a:p>
          <a:p>
            <a:pPr algn="just"/>
            <a:r>
              <a:rPr lang="zh-CN" altLang="en-US" sz="1600" b="1" dirty="0">
                <a:solidFill>
                  <a:srgbClr val="000000"/>
                </a:solidFill>
                <a:latin typeface="华文楷体" pitchFamily="2" charset="-122"/>
                <a:ea typeface="华文楷体" pitchFamily="2" charset="-122"/>
              </a:rPr>
              <a:t>     ●在同样的光强下，阴天的光合作用强度</a:t>
            </a:r>
            <a:r>
              <a:rPr lang="zh-CN" altLang="en-US" sz="1600" b="1" dirty="0" smtClean="0">
                <a:solidFill>
                  <a:srgbClr val="000000"/>
                </a:solidFill>
                <a:latin typeface="华文楷体" pitchFamily="2" charset="-122"/>
                <a:ea typeface="华文楷体" pitchFamily="2" charset="-122"/>
              </a:rPr>
              <a:t>大于晴天</a:t>
            </a:r>
            <a:r>
              <a:rPr lang="zh-CN" altLang="en-US" sz="1600" b="1" dirty="0">
                <a:solidFill>
                  <a:srgbClr val="000000"/>
                </a:solidFill>
                <a:latin typeface="华文楷体" pitchFamily="2" charset="-122"/>
                <a:ea typeface="华文楷体" pitchFamily="2" charset="-122"/>
              </a:rPr>
              <a:t>。因为阴天太阳辐射主要以散射光为主，而</a:t>
            </a:r>
            <a:r>
              <a:rPr lang="zh-CN" altLang="en-US" sz="1600" b="1" dirty="0" smtClean="0">
                <a:solidFill>
                  <a:srgbClr val="000000"/>
                </a:solidFill>
                <a:latin typeface="华文楷体" pitchFamily="2" charset="-122"/>
                <a:ea typeface="华文楷体" pitchFamily="2" charset="-122"/>
              </a:rPr>
              <a:t>散射光</a:t>
            </a:r>
            <a:r>
              <a:rPr lang="zh-CN" altLang="en-US" sz="1600" b="1" dirty="0">
                <a:solidFill>
                  <a:srgbClr val="000000"/>
                </a:solidFill>
                <a:latin typeface="华文楷体" pitchFamily="2" charset="-122"/>
                <a:ea typeface="华文楷体" pitchFamily="2" charset="-122"/>
              </a:rPr>
              <a:t>的穿透能力比直射光强，叶片吸收的光能多。</a:t>
            </a:r>
          </a:p>
          <a:p>
            <a:pPr algn="just"/>
            <a:r>
              <a:rPr lang="zh-CN" altLang="en-US" sz="1600" b="1" dirty="0">
                <a:solidFill>
                  <a:srgbClr val="000000"/>
                </a:solidFill>
                <a:latin typeface="华文楷体" pitchFamily="2" charset="-122"/>
                <a:ea typeface="华文楷体" pitchFamily="2" charset="-122"/>
              </a:rPr>
              <a:t>     ●由于云的变化、叶片的相互遮挡和风引起</a:t>
            </a:r>
            <a:r>
              <a:rPr lang="zh-CN" altLang="en-US" sz="1600" b="1" dirty="0" smtClean="0">
                <a:solidFill>
                  <a:srgbClr val="000000"/>
                </a:solidFill>
                <a:latin typeface="华文楷体" pitchFamily="2" charset="-122"/>
                <a:ea typeface="华文楷体" pitchFamily="2" charset="-122"/>
              </a:rPr>
              <a:t>的叶片</a:t>
            </a:r>
            <a:r>
              <a:rPr lang="zh-CN" altLang="en-US" sz="1600" b="1" dirty="0">
                <a:solidFill>
                  <a:srgbClr val="000000"/>
                </a:solidFill>
                <a:latin typeface="华文楷体" pitchFamily="2" charset="-122"/>
                <a:ea typeface="华文楷体" pitchFamily="2" charset="-122"/>
              </a:rPr>
              <a:t>摆动，均会造成同一植株上的不同叶片甚至</a:t>
            </a:r>
            <a:r>
              <a:rPr lang="zh-CN" altLang="en-US" sz="1600" b="1" dirty="0" smtClean="0">
                <a:solidFill>
                  <a:srgbClr val="000000"/>
                </a:solidFill>
                <a:latin typeface="华文楷体" pitchFamily="2" charset="-122"/>
                <a:ea typeface="华文楷体" pitchFamily="2" charset="-122"/>
              </a:rPr>
              <a:t>是同</a:t>
            </a:r>
            <a:r>
              <a:rPr lang="zh-CN" altLang="en-US" sz="1600" b="1" dirty="0">
                <a:solidFill>
                  <a:srgbClr val="000000"/>
                </a:solidFill>
                <a:latin typeface="华文楷体" pitchFamily="2" charset="-122"/>
                <a:ea typeface="华文楷体" pitchFamily="2" charset="-122"/>
              </a:rPr>
              <a:t>一叶片上不同部位的光强不同，光质也不同，</a:t>
            </a:r>
            <a:r>
              <a:rPr lang="zh-CN" altLang="en-US" sz="1600" b="1" dirty="0" smtClean="0">
                <a:solidFill>
                  <a:srgbClr val="000000"/>
                </a:solidFill>
                <a:latin typeface="华文楷体" pitchFamily="2" charset="-122"/>
                <a:ea typeface="华文楷体" pitchFamily="2" charset="-122"/>
              </a:rPr>
              <a:t>从而</a:t>
            </a:r>
            <a:r>
              <a:rPr lang="zh-CN" altLang="en-US" sz="1600" b="1" dirty="0">
                <a:solidFill>
                  <a:srgbClr val="000000"/>
                </a:solidFill>
                <a:latin typeface="华文楷体" pitchFamily="2" charset="-122"/>
                <a:ea typeface="华文楷体" pitchFamily="2" charset="-122"/>
              </a:rPr>
              <a:t>导致其光合作用强度不同。</a:t>
            </a: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715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光照强度对植物的影响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二、植物群体光</a:t>
            </a:r>
            <a:r>
              <a:rPr lang="zh-CN" altLang="en-US" b="1" dirty="0">
                <a:solidFill>
                  <a:srgbClr val="CC00FF"/>
                </a:solidFill>
                <a:latin typeface="华文楷体" pitchFamily="2" charset="-122"/>
                <a:ea typeface="华文楷体" pitchFamily="2" charset="-122"/>
              </a:rPr>
              <a:t>合产量</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群体的</a:t>
            </a:r>
            <a:r>
              <a:rPr lang="zh-CN" altLang="en-US" sz="1600" b="1" dirty="0" smtClean="0">
                <a:solidFill>
                  <a:srgbClr val="CC00FF"/>
                </a:solidFill>
                <a:latin typeface="华文楷体" pitchFamily="2" charset="-122"/>
                <a:ea typeface="华文楷体" pitchFamily="2" charset="-122"/>
              </a:rPr>
              <a:t>光合作用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将</a:t>
            </a:r>
            <a:r>
              <a:rPr lang="zh-CN" altLang="en-US" sz="1600" b="1" dirty="0">
                <a:solidFill>
                  <a:srgbClr val="000000"/>
                </a:solidFill>
                <a:latin typeface="华文楷体" pitchFamily="2" charset="-122"/>
                <a:ea typeface="华文楷体" pitchFamily="2" charset="-122"/>
              </a:rPr>
              <a:t>群体内光强的垂直分布模型即门司</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佐</a:t>
            </a:r>
            <a:r>
              <a:rPr lang="zh-CN" altLang="en-US" sz="1600" b="1" dirty="0" smtClean="0">
                <a:solidFill>
                  <a:srgbClr val="000000"/>
                </a:solidFill>
                <a:latin typeface="华文楷体" pitchFamily="2" charset="-122"/>
                <a:ea typeface="华文楷体" pitchFamily="2" charset="-122"/>
              </a:rPr>
              <a:t>伯公式</a:t>
            </a:r>
            <a:r>
              <a:rPr lang="zh-CN" altLang="en-US" sz="1600" b="1" dirty="0">
                <a:solidFill>
                  <a:srgbClr val="000000"/>
                </a:solidFill>
                <a:latin typeface="华文楷体" pitchFamily="2" charset="-122"/>
                <a:ea typeface="华文楷体" pitchFamily="2" charset="-122"/>
              </a:rPr>
              <a:t>代入到单叶光合作用强度公式中，并考虑</a:t>
            </a:r>
            <a:r>
              <a:rPr lang="zh-CN" altLang="en-US" sz="1600" b="1" dirty="0" smtClean="0">
                <a:solidFill>
                  <a:srgbClr val="000000"/>
                </a:solidFill>
                <a:latin typeface="华文楷体" pitchFamily="2" charset="-122"/>
                <a:ea typeface="华文楷体" pitchFamily="2" charset="-122"/>
              </a:rPr>
              <a:t>植物</a:t>
            </a:r>
            <a:r>
              <a:rPr lang="zh-CN" altLang="en-US" sz="1600" b="1" dirty="0">
                <a:solidFill>
                  <a:srgbClr val="000000"/>
                </a:solidFill>
                <a:latin typeface="华文楷体" pitchFamily="2" charset="-122"/>
                <a:ea typeface="华文楷体" pitchFamily="2" charset="-122"/>
              </a:rPr>
              <a:t>的呼吸作用，就可以得到一定光强下任意一</a:t>
            </a:r>
            <a:r>
              <a:rPr lang="zh-CN" altLang="en-US" sz="1600" b="1" dirty="0" smtClean="0">
                <a:solidFill>
                  <a:srgbClr val="000000"/>
                </a:solidFill>
                <a:latin typeface="华文楷体" pitchFamily="2" charset="-122"/>
                <a:ea typeface="华文楷体" pitchFamily="2" charset="-122"/>
              </a:rPr>
              <a:t>层叶面</a:t>
            </a:r>
            <a:r>
              <a:rPr lang="zh-CN" altLang="en-US" sz="1600" b="1" dirty="0">
                <a:solidFill>
                  <a:srgbClr val="000000"/>
                </a:solidFill>
                <a:latin typeface="华文楷体" pitchFamily="2" charset="-122"/>
                <a:ea typeface="华文楷体" pitchFamily="2" charset="-122"/>
              </a:rPr>
              <a:t>的净光合强度计算公式：</a:t>
            </a: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P</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I</a:t>
            </a:r>
            <a:r>
              <a:rPr lang="en-US" altLang="zh-CN" sz="1600" b="1" baseline="-25000"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F</a:t>
            </a:r>
            <a:r>
              <a:rPr lang="zh-CN" altLang="en-US" sz="1600" b="1" dirty="0">
                <a:solidFill>
                  <a:srgbClr val="000000"/>
                </a:solidFill>
                <a:latin typeface="华文楷体" pitchFamily="2" charset="-122"/>
                <a:ea typeface="华文楷体" pitchFamily="2" charset="-122"/>
              </a:rPr>
              <a:t>的含义同前，</a:t>
            </a:r>
            <a:r>
              <a:rPr lang="en-US" altLang="zh-CN" sz="1600" b="1" dirty="0">
                <a:solidFill>
                  <a:srgbClr val="000000"/>
                </a:solidFill>
                <a:latin typeface="华文楷体" pitchFamily="2" charset="-122"/>
                <a:ea typeface="华文楷体" pitchFamily="2" charset="-122"/>
              </a:rPr>
              <a:t>r</a:t>
            </a:r>
            <a:r>
              <a:rPr lang="zh-CN" altLang="en-US" sz="1600" b="1" dirty="0">
                <a:solidFill>
                  <a:srgbClr val="000000"/>
                </a:solidFill>
                <a:latin typeface="华文楷体" pitchFamily="2" charset="-122"/>
                <a:ea typeface="华文楷体" pitchFamily="2" charset="-122"/>
              </a:rPr>
              <a:t>为</a:t>
            </a:r>
            <a:r>
              <a:rPr lang="zh-CN" altLang="en-US" sz="1600" b="1" dirty="0" smtClean="0">
                <a:solidFill>
                  <a:srgbClr val="000000"/>
                </a:solidFill>
                <a:latin typeface="华文楷体" pitchFamily="2" charset="-122"/>
                <a:ea typeface="华文楷体" pitchFamily="2" charset="-122"/>
              </a:rPr>
              <a:t>单位叶面积</a:t>
            </a:r>
            <a:r>
              <a:rPr lang="zh-CN" altLang="en-US" sz="1600" b="1" dirty="0">
                <a:solidFill>
                  <a:srgbClr val="000000"/>
                </a:solidFill>
                <a:latin typeface="华文楷体" pitchFamily="2" charset="-122"/>
                <a:ea typeface="华文楷体" pitchFamily="2" charset="-122"/>
              </a:rPr>
              <a:t>的呼吸作用强度。</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矩形 1"/>
              <p:cNvSpPr/>
              <p:nvPr/>
            </p:nvSpPr>
            <p:spPr>
              <a:xfrm>
                <a:off x="2251612" y="3789040"/>
                <a:ext cx="3833357" cy="700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a:ea typeface="Cambria Math"/>
                            </a:rPr>
                          </m:ctrlPr>
                        </m:sSubPr>
                        <m:e>
                          <m:r>
                            <a:rPr lang="en-US" altLang="zh-CN" i="1">
                              <a:latin typeface="Cambria Math"/>
                              <a:cs typeface="Times New Roman"/>
                            </a:rPr>
                            <m:t>𝑃</m:t>
                          </m:r>
                        </m:e>
                        <m:sub>
                          <m:r>
                            <a:rPr lang="zh-CN" altLang="zh-CN">
                              <a:latin typeface="Cambria Math"/>
                              <a:cs typeface="Times New Roman"/>
                            </a:rPr>
                            <m:t>净</m:t>
                          </m:r>
                        </m:sub>
                      </m:sSub>
                      <m:r>
                        <a:rPr lang="en-US" altLang="zh-CN" i="1">
                          <a:latin typeface="Cambria Math"/>
                          <a:cs typeface="Times New Roman"/>
                        </a:rPr>
                        <m:t>=</m:t>
                      </m:r>
                      <m:f>
                        <m:fPr>
                          <m:ctrlPr>
                            <a:rPr lang="zh-CN" altLang="zh-CN" i="1">
                              <a:effectLst/>
                              <a:latin typeface="Cambria Math"/>
                              <a:ea typeface="Cambria Math"/>
                            </a:rPr>
                          </m:ctrlPr>
                        </m:fPr>
                        <m:num>
                          <m:r>
                            <a:rPr lang="en-US" altLang="zh-CN" i="1">
                              <a:latin typeface="Cambria Math"/>
                              <a:cs typeface="Times New Roman"/>
                            </a:rPr>
                            <m:t>𝑏𝐼</m:t>
                          </m:r>
                        </m:num>
                        <m:den>
                          <m:r>
                            <a:rPr lang="en-US" altLang="zh-CN" i="1">
                              <a:latin typeface="Cambria Math"/>
                              <a:cs typeface="Times New Roman"/>
                            </a:rPr>
                            <m:t>1+</m:t>
                          </m:r>
                          <m:r>
                            <a:rPr lang="en-US" altLang="zh-CN" i="1">
                              <a:latin typeface="Cambria Math"/>
                              <a:cs typeface="Times New Roman"/>
                            </a:rPr>
                            <m:t>𝑎𝐼</m:t>
                          </m:r>
                        </m:den>
                      </m:f>
                      <m:r>
                        <a:rPr lang="en-US" altLang="zh-CN" i="1">
                          <a:latin typeface="Cambria Math"/>
                          <a:cs typeface="Times New Roman"/>
                        </a:rPr>
                        <m:t>−</m:t>
                      </m:r>
                      <m:r>
                        <a:rPr lang="en-US" altLang="zh-CN" i="1">
                          <a:latin typeface="Cambria Math"/>
                          <a:cs typeface="Times New Roman"/>
                        </a:rPr>
                        <m:t>𝑟</m:t>
                      </m:r>
                      <m:r>
                        <a:rPr lang="en-US" altLang="zh-CN" i="1">
                          <a:latin typeface="Cambria Math"/>
                          <a:cs typeface="Times New Roman"/>
                        </a:rPr>
                        <m:t>=</m:t>
                      </m:r>
                      <m:f>
                        <m:fPr>
                          <m:ctrlPr>
                            <a:rPr lang="zh-CN" altLang="zh-CN" i="1">
                              <a:effectLst/>
                              <a:latin typeface="Cambria Math"/>
                              <a:ea typeface="Cambria Math"/>
                            </a:rPr>
                          </m:ctrlPr>
                        </m:fPr>
                        <m:num>
                          <m:r>
                            <a:rPr lang="en-US" altLang="zh-CN" i="1">
                              <a:latin typeface="Cambria Math"/>
                              <a:cs typeface="Times New Roman"/>
                            </a:rPr>
                            <m:t>𝑏</m:t>
                          </m:r>
                          <m:sSub>
                            <m:sSubPr>
                              <m:ctrlPr>
                                <a:rPr lang="zh-CN" altLang="zh-CN" i="1">
                                  <a:effectLst/>
                                  <a:latin typeface="Cambria Math"/>
                                  <a:ea typeface="Cambria Math"/>
                                </a:rPr>
                              </m:ctrlPr>
                            </m:sSubPr>
                            <m:e>
                              <m:r>
                                <a:rPr lang="en-US" altLang="zh-CN" i="1">
                                  <a:latin typeface="Cambria Math"/>
                                  <a:cs typeface="Times New Roman"/>
                                </a:rPr>
                                <m:t>𝐼</m:t>
                              </m:r>
                            </m:e>
                            <m:sub>
                              <m:r>
                                <a:rPr lang="en-US" altLang="zh-CN" i="1">
                                  <a:latin typeface="Cambria Math"/>
                                  <a:cs typeface="Times New Roman"/>
                                </a:rPr>
                                <m:t>0</m:t>
                              </m:r>
                            </m:sub>
                          </m:sSub>
                          <m:sSup>
                            <m:sSupPr>
                              <m:ctrlPr>
                                <a:rPr lang="zh-CN" altLang="zh-CN" i="1">
                                  <a:effectLst/>
                                  <a:latin typeface="Cambria Math"/>
                                  <a:ea typeface="Cambria Math"/>
                                </a:rPr>
                              </m:ctrlPr>
                            </m:sSupPr>
                            <m:e>
                              <m:r>
                                <a:rPr lang="en-US" altLang="zh-CN" i="1">
                                  <a:latin typeface="Cambria Math"/>
                                  <a:cs typeface="Times New Roman"/>
                                </a:rPr>
                                <m:t>𝑒</m:t>
                              </m:r>
                            </m:e>
                            <m:sup>
                              <m:r>
                                <a:rPr lang="en-US" altLang="zh-CN" i="1">
                                  <a:latin typeface="Cambria Math"/>
                                  <a:cs typeface="Times New Roman"/>
                                </a:rPr>
                                <m:t>−</m:t>
                              </m:r>
                              <m:r>
                                <a:rPr lang="en-US" altLang="zh-CN" i="1">
                                  <a:latin typeface="Cambria Math"/>
                                  <a:cs typeface="Times New Roman"/>
                                </a:rPr>
                                <m:t>𝑘𝐹</m:t>
                              </m:r>
                            </m:sup>
                          </m:sSup>
                        </m:num>
                        <m:den>
                          <m:r>
                            <a:rPr lang="en-US" altLang="zh-CN" i="1">
                              <a:latin typeface="Cambria Math"/>
                              <a:cs typeface="Times New Roman"/>
                            </a:rPr>
                            <m:t>1+</m:t>
                          </m:r>
                          <m:r>
                            <a:rPr lang="en-US" altLang="zh-CN" i="1">
                              <a:latin typeface="Cambria Math"/>
                              <a:cs typeface="Times New Roman"/>
                            </a:rPr>
                            <m:t>𝑎</m:t>
                          </m:r>
                          <m:sSub>
                            <m:sSubPr>
                              <m:ctrlPr>
                                <a:rPr lang="zh-CN" altLang="zh-CN" i="1">
                                  <a:effectLst/>
                                  <a:latin typeface="Cambria Math"/>
                                  <a:ea typeface="Cambria Math"/>
                                </a:rPr>
                              </m:ctrlPr>
                            </m:sSubPr>
                            <m:e>
                              <m:r>
                                <a:rPr lang="en-US" altLang="zh-CN" i="1">
                                  <a:latin typeface="Cambria Math"/>
                                  <a:cs typeface="Times New Roman"/>
                                </a:rPr>
                                <m:t>𝐼</m:t>
                              </m:r>
                            </m:e>
                            <m:sub>
                              <m:r>
                                <a:rPr lang="en-US" altLang="zh-CN" i="1">
                                  <a:latin typeface="Cambria Math"/>
                                  <a:cs typeface="Times New Roman"/>
                                </a:rPr>
                                <m:t>0</m:t>
                              </m:r>
                            </m:sub>
                          </m:sSub>
                          <m:sSup>
                            <m:sSupPr>
                              <m:ctrlPr>
                                <a:rPr lang="zh-CN" altLang="zh-CN" i="1">
                                  <a:effectLst/>
                                  <a:latin typeface="Cambria Math"/>
                                  <a:ea typeface="Cambria Math"/>
                                </a:rPr>
                              </m:ctrlPr>
                            </m:sSupPr>
                            <m:e>
                              <m:r>
                                <a:rPr lang="en-US" altLang="zh-CN" i="1">
                                  <a:latin typeface="Cambria Math"/>
                                  <a:cs typeface="Times New Roman"/>
                                </a:rPr>
                                <m:t>𝑒</m:t>
                              </m:r>
                            </m:e>
                            <m:sup>
                              <m:r>
                                <a:rPr lang="en-US" altLang="zh-CN" i="1">
                                  <a:latin typeface="Cambria Math"/>
                                  <a:cs typeface="Times New Roman"/>
                                </a:rPr>
                                <m:t>−</m:t>
                              </m:r>
                              <m:r>
                                <a:rPr lang="en-US" altLang="zh-CN" i="1">
                                  <a:latin typeface="Cambria Math"/>
                                  <a:cs typeface="Times New Roman"/>
                                </a:rPr>
                                <m:t>𝑘𝐹</m:t>
                              </m:r>
                            </m:sup>
                          </m:sSup>
                        </m:den>
                      </m:f>
                      <m:r>
                        <a:rPr lang="en-US" altLang="zh-CN" i="1">
                          <a:latin typeface="Cambria Math"/>
                          <a:cs typeface="Times New Roman"/>
                        </a:rPr>
                        <m:t>−</m:t>
                      </m:r>
                      <m:r>
                        <a:rPr lang="en-US" altLang="zh-CN" i="1">
                          <a:latin typeface="Cambria Math"/>
                          <a:cs typeface="Times New Roman"/>
                        </a:rPr>
                        <m:t>𝑟</m:t>
                      </m:r>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251612" y="3789040"/>
                <a:ext cx="3833357" cy="700961"/>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93891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光照强度对植物的影响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mc:AlternateContent xmlns:mc="http://schemas.openxmlformats.org/markup-compatibility/2006" xmlns:a14="http://schemas.microsoft.com/office/drawing/2010/main">
        <mc:Choice Requires="a14">
          <p:sp>
            <p:nvSpPr>
              <p:cNvPr id="163846" name="矩形 1"/>
              <p:cNvSpPr>
                <a:spLocks noChangeArrowheads="1"/>
              </p:cNvSpPr>
              <p:nvPr/>
            </p:nvSpPr>
            <p:spPr bwMode="auto">
              <a:xfrm>
                <a:off x="1529858" y="1412776"/>
                <a:ext cx="6408737" cy="56434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二、植物群体光</a:t>
                </a:r>
                <a:r>
                  <a:rPr lang="zh-CN" altLang="en-US" b="1" dirty="0">
                    <a:solidFill>
                      <a:srgbClr val="CC00FF"/>
                    </a:solidFill>
                    <a:latin typeface="华文楷体" pitchFamily="2" charset="-122"/>
                    <a:ea typeface="华文楷体" pitchFamily="2" charset="-122"/>
                  </a:rPr>
                  <a:t>合产量</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a:solidFill>
                      <a:srgbClr val="CC00FF"/>
                    </a:solidFill>
                    <a:latin typeface="华文楷体" pitchFamily="2" charset="-122"/>
                    <a:ea typeface="华文楷体" pitchFamily="2" charset="-122"/>
                  </a:rPr>
                  <a:t>3</a:t>
                </a:r>
                <a:r>
                  <a:rPr lang="en-US" altLang="zh-CN" sz="1600" b="1" dirty="0" smtClean="0">
                    <a:solidFill>
                      <a:srgbClr val="CC00FF"/>
                    </a:solidFill>
                    <a:latin typeface="华文楷体" pitchFamily="2" charset="-122"/>
                    <a:ea typeface="华文楷体" pitchFamily="2" charset="-122"/>
                  </a:rPr>
                  <a:t>.</a:t>
                </a:r>
                <a:r>
                  <a:rPr lang="zh-CN" altLang="en-US" sz="1600" b="1" dirty="0" smtClean="0">
                    <a:solidFill>
                      <a:srgbClr val="CC00FF"/>
                    </a:solidFill>
                    <a:latin typeface="华文楷体" pitchFamily="2" charset="-122"/>
                    <a:ea typeface="华文楷体" pitchFamily="2" charset="-122"/>
                  </a:rPr>
                  <a:t> 最</a:t>
                </a:r>
                <a:r>
                  <a:rPr lang="zh-CN" altLang="en-US" sz="1600" b="1" dirty="0">
                    <a:solidFill>
                      <a:srgbClr val="CC00FF"/>
                    </a:solidFill>
                    <a:latin typeface="华文楷体" pitchFamily="2" charset="-122"/>
                    <a:ea typeface="华文楷体" pitchFamily="2" charset="-122"/>
                  </a:rPr>
                  <a:t>适叶面积系数（指数）</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群体</a:t>
                </a:r>
                <a:r>
                  <a:rPr lang="zh-CN" altLang="en-US" sz="1600" b="1" dirty="0">
                    <a:solidFill>
                      <a:srgbClr val="000000"/>
                    </a:solidFill>
                    <a:latin typeface="华文楷体" pitchFamily="2" charset="-122"/>
                    <a:ea typeface="华文楷体" pitchFamily="2" charset="-122"/>
                  </a:rPr>
                  <a:t>净生产率达到最大值时的叶面积指数</a:t>
                </a:r>
                <a:r>
                  <a:rPr lang="zh-CN" altLang="en-US" sz="1600" b="1" dirty="0" smtClean="0">
                    <a:solidFill>
                      <a:srgbClr val="000000"/>
                    </a:solidFill>
                    <a:latin typeface="华文楷体" pitchFamily="2" charset="-122"/>
                    <a:ea typeface="华文楷体" pitchFamily="2" charset="-122"/>
                  </a:rPr>
                  <a:t>称为最</a:t>
                </a:r>
                <a:r>
                  <a:rPr lang="zh-CN" altLang="en-US" sz="1600" b="1" dirty="0">
                    <a:solidFill>
                      <a:srgbClr val="000000"/>
                    </a:solidFill>
                    <a:latin typeface="华文楷体" pitchFamily="2" charset="-122"/>
                    <a:ea typeface="华文楷体" pitchFamily="2" charset="-122"/>
                  </a:rPr>
                  <a:t>适叶面积指数。此时，群体最下部叶片的</a:t>
                </a:r>
                <a:r>
                  <a:rPr lang="zh-CN" altLang="en-US" sz="1600" b="1" dirty="0" smtClean="0">
                    <a:solidFill>
                      <a:srgbClr val="000000"/>
                    </a:solidFill>
                    <a:latin typeface="华文楷体" pitchFamily="2" charset="-122"/>
                    <a:ea typeface="华文楷体" pitchFamily="2" charset="-122"/>
                  </a:rPr>
                  <a:t>光合作用</a:t>
                </a:r>
                <a:r>
                  <a:rPr lang="zh-CN" altLang="en-US" sz="1600" b="1" dirty="0">
                    <a:solidFill>
                      <a:srgbClr val="000000"/>
                    </a:solidFill>
                    <a:latin typeface="华文楷体" pitchFamily="2" charset="-122"/>
                    <a:ea typeface="华文楷体" pitchFamily="2" charset="-122"/>
                  </a:rPr>
                  <a:t>与呼吸作用完全抵消。</a:t>
                </a:r>
                <a:endParaRPr lang="en-US" altLang="zh-CN" sz="1600" i="1" dirty="0" smtClean="0">
                  <a:latin typeface="Cambria Math"/>
                  <a:ea typeface="Cambria Math"/>
                </a:endParaRPr>
              </a:p>
              <a:p>
                <a:pPr>
                  <a:lnSpc>
                    <a:spcPct val="150000"/>
                  </a:lnSpc>
                </a:pPr>
                <a14:m>
                  <m:oMathPara xmlns:m="http://schemas.openxmlformats.org/officeDocument/2006/math">
                    <m:oMathParaPr>
                      <m:jc m:val="centerGroup"/>
                    </m:oMathParaPr>
                    <m:oMath xmlns:m="http://schemas.openxmlformats.org/officeDocument/2006/math">
                      <m:sSub>
                        <m:sSubPr>
                          <m:ctrlPr>
                            <a:rPr lang="zh-CN" altLang="zh-CN" sz="1600" i="1">
                              <a:latin typeface="Cambria Math"/>
                              <a:ea typeface="Cambria Math"/>
                            </a:rPr>
                          </m:ctrlPr>
                        </m:sSubPr>
                        <m:e>
                          <m:r>
                            <a:rPr lang="en-US" altLang="zh-CN" sz="1600" i="1">
                              <a:latin typeface="Cambria Math"/>
                              <a:cs typeface="Times New Roman"/>
                            </a:rPr>
                            <m:t>𝐿𝐴𝐼</m:t>
                          </m:r>
                        </m:e>
                        <m:sub>
                          <m:r>
                            <m:rPr>
                              <m:sty m:val="p"/>
                            </m:rPr>
                            <a:rPr lang="en-US" altLang="zh-CN" sz="1600">
                              <a:latin typeface="Cambria Math"/>
                              <a:cs typeface="Times New Roman"/>
                            </a:rPr>
                            <m:t>opt</m:t>
                          </m:r>
                        </m:sub>
                      </m:sSub>
                      <m:r>
                        <a:rPr lang="en-US" altLang="zh-CN" sz="1600" i="1">
                          <a:latin typeface="Cambria Math"/>
                          <a:cs typeface="Times New Roman"/>
                        </a:rPr>
                        <m:t>=</m:t>
                      </m:r>
                      <m:f>
                        <m:fPr>
                          <m:ctrlPr>
                            <a:rPr lang="zh-CN" altLang="zh-CN" sz="1600" i="1">
                              <a:effectLst/>
                              <a:latin typeface="Cambria Math"/>
                              <a:ea typeface="Cambria Math"/>
                            </a:rPr>
                          </m:ctrlPr>
                        </m:fPr>
                        <m:num>
                          <m:r>
                            <a:rPr lang="en-US" altLang="zh-CN" sz="1600" i="1">
                              <a:latin typeface="Cambria Math"/>
                              <a:cs typeface="Times New Roman"/>
                            </a:rPr>
                            <m:t>1</m:t>
                          </m:r>
                        </m:num>
                        <m:den>
                          <m:r>
                            <a:rPr lang="en-US" altLang="zh-CN" sz="1600" i="1">
                              <a:latin typeface="Cambria Math"/>
                              <a:cs typeface="Times New Roman"/>
                            </a:rPr>
                            <m:t>𝑘</m:t>
                          </m:r>
                        </m:den>
                      </m:f>
                      <m:r>
                        <a:rPr lang="en-US" altLang="zh-CN" sz="1600" i="1">
                          <a:latin typeface="Cambria Math"/>
                          <a:cs typeface="Times New Roman"/>
                        </a:rPr>
                        <m:t>𝑙𝑛</m:t>
                      </m:r>
                      <m:f>
                        <m:fPr>
                          <m:ctrlPr>
                            <a:rPr lang="zh-CN" altLang="zh-CN" sz="1600" i="1">
                              <a:effectLst/>
                              <a:latin typeface="Cambria Math"/>
                              <a:ea typeface="Cambria Math"/>
                            </a:rPr>
                          </m:ctrlPr>
                        </m:fPr>
                        <m:num>
                          <m:sSub>
                            <m:sSubPr>
                              <m:ctrlPr>
                                <a:rPr lang="zh-CN" altLang="zh-CN" sz="1600" i="1">
                                  <a:effectLst/>
                                  <a:latin typeface="Cambria Math"/>
                                  <a:ea typeface="Cambria Math"/>
                                </a:rPr>
                              </m:ctrlPr>
                            </m:sSubPr>
                            <m:e>
                              <m:r>
                                <a:rPr lang="en-US" altLang="zh-CN" sz="1600" i="1">
                                  <a:latin typeface="Cambria Math"/>
                                  <a:cs typeface="Times New Roman"/>
                                </a:rPr>
                                <m:t>𝐼</m:t>
                              </m:r>
                            </m:e>
                            <m:sub>
                              <m:r>
                                <a:rPr lang="en-US" altLang="zh-CN" sz="1600" i="1">
                                  <a:latin typeface="Cambria Math"/>
                                  <a:cs typeface="Times New Roman"/>
                                </a:rPr>
                                <m:t>0</m:t>
                              </m:r>
                            </m:sub>
                          </m:sSub>
                          <m:r>
                            <a:rPr lang="en-US" altLang="zh-CN" sz="1600" i="1">
                              <a:latin typeface="Cambria Math"/>
                              <a:cs typeface="Times New Roman"/>
                            </a:rPr>
                            <m:t>(</m:t>
                          </m:r>
                          <m:r>
                            <a:rPr lang="en-US" altLang="zh-CN" sz="1600" i="1">
                              <a:latin typeface="Cambria Math"/>
                              <a:cs typeface="Times New Roman"/>
                            </a:rPr>
                            <m:t>𝑏</m:t>
                          </m:r>
                          <m:r>
                            <a:rPr lang="en-US" altLang="zh-CN" sz="1600" i="1">
                              <a:latin typeface="Cambria Math"/>
                              <a:cs typeface="Times New Roman"/>
                            </a:rPr>
                            <m:t>−2</m:t>
                          </m:r>
                          <m:r>
                            <a:rPr lang="en-US" altLang="zh-CN" sz="1600" i="1">
                              <a:latin typeface="Cambria Math"/>
                              <a:cs typeface="Times New Roman"/>
                            </a:rPr>
                            <m:t>𝑎𝑟</m:t>
                          </m:r>
                          <m:r>
                            <a:rPr lang="en-US" altLang="zh-CN" sz="1600" i="1">
                              <a:latin typeface="Cambria Math"/>
                              <a:cs typeface="Times New Roman"/>
                            </a:rPr>
                            <m:t>)</m:t>
                          </m:r>
                        </m:num>
                        <m:den>
                          <m:r>
                            <a:rPr lang="en-US" altLang="zh-CN" sz="1600" i="1">
                              <a:latin typeface="Cambria Math"/>
                              <a:cs typeface="Times New Roman"/>
                            </a:rPr>
                            <m:t>2</m:t>
                          </m:r>
                          <m:r>
                            <a:rPr lang="en-US" altLang="zh-CN" sz="1600" i="1">
                              <a:latin typeface="Cambria Math"/>
                              <a:cs typeface="Times New Roman"/>
                            </a:rPr>
                            <m:t>𝑟</m:t>
                          </m:r>
                        </m:den>
                      </m:f>
                    </m:oMath>
                  </m:oMathPara>
                </a14:m>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上式中，</a:t>
                </a:r>
                <a:r>
                  <a:rPr lang="en-US" altLang="zh-CN" sz="1600" b="1" dirty="0">
                    <a:solidFill>
                      <a:srgbClr val="000000"/>
                    </a:solidFill>
                    <a:latin typeface="华文楷体" pitchFamily="2" charset="-122"/>
                    <a:ea typeface="华文楷体" pitchFamily="2" charset="-122"/>
                  </a:rPr>
                  <a:t>r</a:t>
                </a:r>
                <a:r>
                  <a:rPr lang="zh-CN" altLang="en-US" sz="1600" b="1" dirty="0">
                    <a:solidFill>
                      <a:srgbClr val="000000"/>
                    </a:solidFill>
                    <a:latin typeface="华文楷体" pitchFamily="2" charset="-122"/>
                    <a:ea typeface="华文楷体" pitchFamily="2" charset="-122"/>
                  </a:rPr>
                  <a:t>可以通过实测确定，</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则由</a:t>
                </a:r>
                <a:r>
                  <a:rPr lang="zh-CN" altLang="en-US" sz="1600" b="1" dirty="0" smtClean="0">
                    <a:solidFill>
                      <a:srgbClr val="000000"/>
                    </a:solidFill>
                    <a:latin typeface="华文楷体" pitchFamily="2" charset="-122"/>
                    <a:ea typeface="华文楷体" pitchFamily="2" charset="-122"/>
                  </a:rPr>
                  <a:t>叶片</a:t>
                </a:r>
                <a:r>
                  <a:rPr lang="zh-CN" altLang="en-US" sz="1600" b="1" dirty="0">
                    <a:solidFill>
                      <a:srgbClr val="000000"/>
                    </a:solidFill>
                    <a:latin typeface="华文楷体" pitchFamily="2" charset="-122"/>
                    <a:ea typeface="华文楷体" pitchFamily="2" charset="-122"/>
                  </a:rPr>
                  <a:t>光合特性所决定，主要</a:t>
                </a:r>
                <a:r>
                  <a:rPr lang="zh-CN" altLang="en-US" sz="1600" b="1" dirty="0" smtClean="0">
                    <a:solidFill>
                      <a:srgbClr val="000000"/>
                    </a:solidFill>
                    <a:latin typeface="华文楷体" pitchFamily="2" charset="-122"/>
                    <a:ea typeface="华文楷体" pitchFamily="2" charset="-122"/>
                  </a:rPr>
                  <a:t>是</a:t>
                </a:r>
                <a:r>
                  <a:rPr lang="en-US" altLang="zh-CN" sz="1600" b="1" dirty="0" smtClean="0">
                    <a:solidFill>
                      <a:srgbClr val="000000"/>
                    </a:solidFill>
                    <a:latin typeface="华文楷体" pitchFamily="2" charset="-122"/>
                    <a:ea typeface="华文楷体" pitchFamily="2" charset="-122"/>
                  </a:rPr>
                  <a:t>LAI</a:t>
                </a:r>
                <a:r>
                  <a:rPr lang="zh-CN" altLang="en-US" sz="1600" b="1" dirty="0" smtClean="0">
                    <a:solidFill>
                      <a:srgbClr val="000000"/>
                    </a:solidFill>
                    <a:latin typeface="华文楷体" pitchFamily="2" charset="-122"/>
                    <a:ea typeface="华文楷体" pitchFamily="2" charset="-122"/>
                  </a:rPr>
                  <a:t>与</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能有一个</a:t>
                </a:r>
                <a:r>
                  <a:rPr lang="zh-CN" altLang="en-US" sz="1600" b="1" dirty="0" smtClean="0">
                    <a:solidFill>
                      <a:srgbClr val="000000"/>
                    </a:solidFill>
                    <a:latin typeface="华文楷体" pitchFamily="2" charset="-122"/>
                    <a:ea typeface="华文楷体" pitchFamily="2" charset="-122"/>
                  </a:rPr>
                  <a:t>合适的</a:t>
                </a:r>
                <a:r>
                  <a:rPr lang="zh-CN" altLang="en-US" sz="1600" b="1" dirty="0">
                    <a:solidFill>
                      <a:srgbClr val="000000"/>
                    </a:solidFill>
                    <a:latin typeface="华文楷体" pitchFamily="2" charset="-122"/>
                    <a:ea typeface="华文楷体" pitchFamily="2" charset="-122"/>
                  </a:rPr>
                  <a:t>比例关系。</a:t>
                </a:r>
              </a:p>
              <a:p>
                <a:pPr>
                  <a:lnSpc>
                    <a:spcPct val="150000"/>
                  </a:lnSpc>
                </a:pPr>
                <a:r>
                  <a:rPr lang="zh-CN" altLang="en-US" sz="1600" b="1" dirty="0">
                    <a:solidFill>
                      <a:srgbClr val="000000"/>
                    </a:solidFill>
                    <a:latin typeface="华文楷体" pitchFamily="2" charset="-122"/>
                    <a:ea typeface="华文楷体" pitchFamily="2" charset="-122"/>
                  </a:rPr>
                  <a:t>    ●实测结果</a:t>
                </a:r>
              </a:p>
              <a:p>
                <a:pPr>
                  <a:lnSpc>
                    <a:spcPct val="150000"/>
                  </a:lnSpc>
                </a:pPr>
                <a:r>
                  <a:rPr lang="zh-CN" altLang="en-US" sz="1600" b="1" dirty="0">
                    <a:solidFill>
                      <a:srgbClr val="000000"/>
                    </a:solidFill>
                    <a:latin typeface="华文楷体" pitchFamily="2" charset="-122"/>
                    <a:ea typeface="华文楷体" pitchFamily="2" charset="-122"/>
                  </a:rPr>
                  <a:t>    一般大田作物在封行后的最适叶面积指数在</a:t>
                </a:r>
                <a:r>
                  <a:rPr lang="en-US" altLang="zh-CN" sz="1600" b="1"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5</a:t>
                </a:r>
                <a:r>
                  <a:rPr lang="zh-CN" altLang="en-US" sz="1600" b="1" dirty="0">
                    <a:solidFill>
                      <a:srgbClr val="000000"/>
                    </a:solidFill>
                    <a:latin typeface="华文楷体" pitchFamily="2" charset="-122"/>
                    <a:ea typeface="华文楷体" pitchFamily="2" charset="-122"/>
                  </a:rPr>
                  <a:t>之间。</a:t>
                </a:r>
              </a:p>
              <a:p>
                <a:pPr>
                  <a:lnSpc>
                    <a:spcPct val="150000"/>
                  </a:lnSpc>
                </a:pPr>
                <a:r>
                  <a:rPr lang="zh-CN" altLang="en-US" sz="1600" b="1" dirty="0">
                    <a:solidFill>
                      <a:srgbClr val="000000"/>
                    </a:solidFill>
                    <a:latin typeface="华文楷体" pitchFamily="2" charset="-122"/>
                    <a:ea typeface="华文楷体" pitchFamily="2" charset="-122"/>
                  </a:rPr>
                  <a:t>光</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光合作用之间的这种双曲线关系，</a:t>
                </a:r>
                <a:r>
                  <a:rPr lang="zh-CN" altLang="en-US" sz="1600" b="1" dirty="0" smtClean="0">
                    <a:solidFill>
                      <a:srgbClr val="000000"/>
                    </a:solidFill>
                    <a:latin typeface="华文楷体" pitchFamily="2" charset="-122"/>
                    <a:ea typeface="华文楷体" pitchFamily="2" charset="-122"/>
                  </a:rPr>
                  <a:t>现已</a:t>
                </a:r>
                <a:r>
                  <a:rPr lang="zh-CN" altLang="en-US" sz="1600" b="1" dirty="0">
                    <a:solidFill>
                      <a:srgbClr val="000000"/>
                    </a:solidFill>
                    <a:latin typeface="华文楷体" pitchFamily="2" charset="-122"/>
                    <a:ea typeface="华文楷体" pitchFamily="2" charset="-122"/>
                  </a:rPr>
                  <a:t>广泛应用。但光合作用还受温度、</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浓度</a:t>
                </a:r>
                <a:r>
                  <a:rPr lang="zh-CN" altLang="en-US" sz="1600" b="1" dirty="0" smtClean="0">
                    <a:solidFill>
                      <a:srgbClr val="000000"/>
                    </a:solidFill>
                    <a:latin typeface="华文楷体" pitchFamily="2" charset="-122"/>
                    <a:ea typeface="华文楷体" pitchFamily="2" charset="-122"/>
                  </a:rPr>
                  <a:t>、水分</a:t>
                </a:r>
                <a:r>
                  <a:rPr lang="zh-CN" altLang="en-US" sz="1600" b="1" dirty="0">
                    <a:solidFill>
                      <a:srgbClr val="000000"/>
                    </a:solidFill>
                    <a:latin typeface="华文楷体" pitchFamily="2" charset="-122"/>
                    <a:ea typeface="华文楷体" pitchFamily="2" charset="-122"/>
                  </a:rPr>
                  <a:t>等其它环境条件的影响，因此在进行数值</a:t>
                </a:r>
              </a:p>
              <a:p>
                <a:pPr>
                  <a:lnSpc>
                    <a:spcPct val="150000"/>
                  </a:lnSpc>
                </a:pPr>
                <a:r>
                  <a:rPr lang="zh-CN" altLang="en-US" sz="1600" b="1" dirty="0">
                    <a:solidFill>
                      <a:srgbClr val="000000"/>
                    </a:solidFill>
                    <a:latin typeface="华文楷体" pitchFamily="2" charset="-122"/>
                    <a:ea typeface="华文楷体" pitchFamily="2" charset="-122"/>
                  </a:rPr>
                  <a:t>模拟时，应加以考虑。</a:t>
                </a: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mc:Choice>
        <mc:Fallback xmlns="">
          <p:sp>
            <p:nvSpPr>
              <p:cNvPr id="163846" name="矩形 1"/>
              <p:cNvSpPr>
                <a:spLocks noRot="1" noChangeAspect="1" noMove="1" noResize="1" noEditPoints="1" noAdjustHandles="1" noChangeArrowheads="1" noChangeShapeType="1" noTextEdit="1"/>
              </p:cNvSpPr>
              <p:nvPr/>
            </p:nvSpPr>
            <p:spPr bwMode="auto">
              <a:xfrm>
                <a:off x="1529858" y="1412776"/>
                <a:ext cx="6408737" cy="5643404"/>
              </a:xfrm>
              <a:prstGeom prst="rect">
                <a:avLst/>
              </a:prstGeom>
              <a:blipFill rotWithShape="1">
                <a:blip r:embed="rId4"/>
                <a:stretch>
                  <a:fillRect l="-8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6844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type="body" idx="1"/>
          </p:nvPr>
        </p:nvSpPr>
        <p:spPr>
          <a:xfrm>
            <a:off x="1547813" y="1341438"/>
            <a:ext cx="6764337" cy="4751387"/>
          </a:xfrm>
        </p:spPr>
        <p:txBody>
          <a:bodyPr/>
          <a:lstStyle/>
          <a:p>
            <a:pPr algn="just">
              <a:lnSpc>
                <a:spcPct val="90000"/>
              </a:lnSpc>
              <a:buFont typeface="Wingdings" pitchFamily="2" charset="2"/>
              <a:buNone/>
            </a:pPr>
            <a:r>
              <a:rPr kumimoji="0" lang="zh-CN" altLang="en-US" sz="2400" b="1" dirty="0">
                <a:latin typeface="宋体" charset="-122"/>
              </a:rPr>
              <a:t>● </a:t>
            </a:r>
            <a:r>
              <a:rPr kumimoji="0" lang="zh-CN" altLang="en-US" sz="2800" b="1" dirty="0">
                <a:latin typeface="宋体" charset="-122"/>
              </a:rPr>
              <a:t>现象</a:t>
            </a:r>
          </a:p>
          <a:p>
            <a:pPr algn="just">
              <a:lnSpc>
                <a:spcPct val="90000"/>
              </a:lnSpc>
              <a:buFont typeface="Wingdings" pitchFamily="2" charset="2"/>
              <a:buNone/>
            </a:pPr>
            <a:endParaRPr kumimoji="0" lang="zh-CN" altLang="en-US" sz="2800" b="1" dirty="0">
              <a:latin typeface="宋体" charset="-122"/>
            </a:endParaRPr>
          </a:p>
          <a:p>
            <a:pPr algn="just">
              <a:lnSpc>
                <a:spcPct val="90000"/>
              </a:lnSpc>
              <a:buFont typeface="Wingdings" pitchFamily="2" charset="2"/>
              <a:buNone/>
            </a:pPr>
            <a:r>
              <a:rPr kumimoji="0" lang="zh-CN" altLang="en-US" sz="2000" b="1" dirty="0">
                <a:latin typeface="宋体" charset="-122"/>
              </a:rPr>
              <a:t>光</a:t>
            </a:r>
            <a:endParaRPr kumimoji="0" lang="en-US" altLang="zh-CN" sz="2000" b="1" dirty="0">
              <a:latin typeface="宋体" charset="-122"/>
            </a:endParaRPr>
          </a:p>
          <a:p>
            <a:pPr algn="just">
              <a:lnSpc>
                <a:spcPct val="90000"/>
              </a:lnSpc>
              <a:spcBef>
                <a:spcPct val="0"/>
              </a:spcBef>
              <a:spcAft>
                <a:spcPct val="30000"/>
              </a:spcAft>
              <a:buFont typeface="Wingdings" pitchFamily="2" charset="2"/>
              <a:buNone/>
            </a:pPr>
            <a:r>
              <a:rPr kumimoji="0" lang="zh-CN" altLang="en-US" sz="2000" b="1" dirty="0">
                <a:latin typeface="宋体" charset="-122"/>
              </a:rPr>
              <a:t>合          </a:t>
            </a:r>
            <a:r>
              <a:rPr kumimoji="0" lang="en-US" altLang="zh-CN" sz="2000" b="1" dirty="0">
                <a:latin typeface="宋体" charset="-122"/>
              </a:rPr>
              <a:t>P</a:t>
            </a:r>
            <a:endParaRPr kumimoji="0" lang="zh-CN" altLang="en-US" sz="2000" b="1" dirty="0">
              <a:latin typeface="宋体" charset="-122"/>
            </a:endParaRPr>
          </a:p>
          <a:p>
            <a:pPr algn="just">
              <a:lnSpc>
                <a:spcPct val="90000"/>
              </a:lnSpc>
              <a:buFont typeface="Wingdings" pitchFamily="2" charset="2"/>
              <a:buNone/>
            </a:pPr>
            <a:r>
              <a:rPr kumimoji="0" lang="zh-CN" altLang="en-US" sz="2000" b="1" dirty="0">
                <a:latin typeface="宋体" charset="-122"/>
              </a:rPr>
              <a:t>呼</a:t>
            </a:r>
          </a:p>
          <a:p>
            <a:pPr algn="just">
              <a:lnSpc>
                <a:spcPct val="90000"/>
              </a:lnSpc>
              <a:spcBef>
                <a:spcPct val="0"/>
              </a:spcBef>
              <a:spcAft>
                <a:spcPct val="30000"/>
              </a:spcAft>
              <a:buFont typeface="Wingdings" pitchFamily="2" charset="2"/>
              <a:buNone/>
            </a:pPr>
            <a:r>
              <a:rPr kumimoji="0" lang="zh-CN" altLang="en-US" sz="2000" b="1" dirty="0">
                <a:latin typeface="宋体" charset="-122"/>
              </a:rPr>
              <a:t>吸          </a:t>
            </a:r>
            <a:r>
              <a:rPr kumimoji="0" lang="en-US" altLang="zh-CN" sz="2000" b="1" dirty="0">
                <a:latin typeface="宋体" charset="-122"/>
              </a:rPr>
              <a:t>P</a:t>
            </a:r>
            <a:r>
              <a:rPr kumimoji="0" lang="zh-CN" altLang="en-US" sz="2000" b="1" dirty="0">
                <a:latin typeface="宋体" charset="-122"/>
              </a:rPr>
              <a:t>净</a:t>
            </a:r>
          </a:p>
          <a:p>
            <a:pPr algn="just">
              <a:lnSpc>
                <a:spcPct val="90000"/>
              </a:lnSpc>
              <a:buFont typeface="Wingdings" pitchFamily="2" charset="2"/>
              <a:buNone/>
            </a:pPr>
            <a:r>
              <a:rPr kumimoji="0" lang="zh-CN" altLang="en-US" sz="2000" b="1" dirty="0">
                <a:latin typeface="宋体" charset="-122"/>
              </a:rPr>
              <a:t>净</a:t>
            </a:r>
          </a:p>
          <a:p>
            <a:pPr algn="just">
              <a:lnSpc>
                <a:spcPct val="90000"/>
              </a:lnSpc>
              <a:buFont typeface="Wingdings" pitchFamily="2" charset="2"/>
              <a:buNone/>
            </a:pPr>
            <a:r>
              <a:rPr kumimoji="0" lang="zh-CN" altLang="en-US" sz="2000" b="1" dirty="0">
                <a:latin typeface="宋体" charset="-122"/>
              </a:rPr>
              <a:t>生           </a:t>
            </a:r>
            <a:r>
              <a:rPr kumimoji="0" lang="en-US" altLang="zh-CN" sz="2000" b="1" dirty="0">
                <a:latin typeface="宋体" charset="-122"/>
              </a:rPr>
              <a:t>R</a:t>
            </a:r>
          </a:p>
          <a:p>
            <a:pPr algn="just">
              <a:lnSpc>
                <a:spcPct val="90000"/>
              </a:lnSpc>
              <a:buFont typeface="Wingdings" pitchFamily="2" charset="2"/>
              <a:buNone/>
            </a:pPr>
            <a:r>
              <a:rPr kumimoji="0" lang="zh-CN" altLang="en-US" sz="2000" b="1" dirty="0">
                <a:latin typeface="宋体" charset="-122"/>
              </a:rPr>
              <a:t>产</a:t>
            </a:r>
          </a:p>
          <a:p>
            <a:pPr algn="just">
              <a:lnSpc>
                <a:spcPct val="90000"/>
              </a:lnSpc>
              <a:buFont typeface="Wingdings" pitchFamily="2" charset="2"/>
              <a:buNone/>
            </a:pPr>
            <a:endParaRPr lang="zh-CN" altLang="en-US" sz="2400" b="1" dirty="0">
              <a:latin typeface="宋体" charset="-122"/>
            </a:endParaRPr>
          </a:p>
          <a:p>
            <a:pPr algn="just">
              <a:spcBef>
                <a:spcPct val="0"/>
              </a:spcBef>
              <a:spcAft>
                <a:spcPct val="30000"/>
              </a:spcAft>
              <a:buFont typeface="Wingdings" pitchFamily="2" charset="2"/>
              <a:buNone/>
            </a:pPr>
            <a:r>
              <a:rPr lang="zh-CN" altLang="en-US" sz="2000" b="1" dirty="0">
                <a:latin typeface="宋体" charset="-122"/>
              </a:rPr>
              <a:t>              最适叶面积系数</a:t>
            </a:r>
          </a:p>
          <a:p>
            <a:pPr algn="just">
              <a:lnSpc>
                <a:spcPct val="90000"/>
              </a:lnSpc>
              <a:buFont typeface="Wingdings" pitchFamily="2" charset="2"/>
              <a:buNone/>
            </a:pPr>
            <a:r>
              <a:rPr lang="zh-CN" altLang="en-US" sz="2400" b="1" dirty="0" smtClean="0">
                <a:latin typeface="宋体" charset="-122"/>
              </a:rPr>
              <a:t>       叶面积</a:t>
            </a:r>
            <a:r>
              <a:rPr lang="zh-CN" altLang="en-US" sz="2400" b="1" dirty="0">
                <a:latin typeface="宋体" charset="-122"/>
              </a:rPr>
              <a:t>系数与光合作用的关系</a:t>
            </a:r>
          </a:p>
        </p:txBody>
      </p:sp>
      <p:sp>
        <p:nvSpPr>
          <p:cNvPr id="250884" name="Line 4"/>
          <p:cNvSpPr>
            <a:spLocks noChangeShapeType="1"/>
          </p:cNvSpPr>
          <p:nvPr/>
        </p:nvSpPr>
        <p:spPr bwMode="auto">
          <a:xfrm>
            <a:off x="2124075" y="4868863"/>
            <a:ext cx="4537075"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50885" name="Line 5"/>
          <p:cNvSpPr>
            <a:spLocks noChangeShapeType="1"/>
          </p:cNvSpPr>
          <p:nvPr/>
        </p:nvSpPr>
        <p:spPr bwMode="auto">
          <a:xfrm flipV="1">
            <a:off x="2124075" y="1989138"/>
            <a:ext cx="0" cy="2879725"/>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50886" name="Freeform 6"/>
          <p:cNvSpPr>
            <a:spLocks/>
          </p:cNvSpPr>
          <p:nvPr/>
        </p:nvSpPr>
        <p:spPr bwMode="auto">
          <a:xfrm>
            <a:off x="2124075" y="3357563"/>
            <a:ext cx="4032250" cy="1511300"/>
          </a:xfrm>
          <a:custGeom>
            <a:avLst/>
            <a:gdLst>
              <a:gd name="T0" fmla="*/ 0 w 2540"/>
              <a:gd name="T1" fmla="*/ 952 h 952"/>
              <a:gd name="T2" fmla="*/ 2540 w 2540"/>
              <a:gd name="T3" fmla="*/ 0 h 952"/>
            </a:gdLst>
            <a:ahLst/>
            <a:cxnLst>
              <a:cxn ang="0">
                <a:pos x="T0" y="T1"/>
              </a:cxn>
              <a:cxn ang="0">
                <a:pos x="T2" y="T3"/>
              </a:cxn>
            </a:cxnLst>
            <a:rect l="0" t="0" r="r" b="b"/>
            <a:pathLst>
              <a:path w="2540" h="952">
                <a:moveTo>
                  <a:pt x="0" y="952"/>
                </a:moveTo>
                <a:cubicBezTo>
                  <a:pt x="1058" y="555"/>
                  <a:pt x="2117" y="159"/>
                  <a:pt x="2540" y="0"/>
                </a:cubicBezTo>
              </a:path>
            </a:pathLst>
          </a:custGeom>
          <a:noFill/>
          <a:ln w="25400" cap="flat"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50891" name="Freeform 11"/>
          <p:cNvSpPr>
            <a:spLocks/>
          </p:cNvSpPr>
          <p:nvPr/>
        </p:nvSpPr>
        <p:spPr bwMode="auto">
          <a:xfrm>
            <a:off x="2124075" y="2060575"/>
            <a:ext cx="3743325" cy="2808288"/>
          </a:xfrm>
          <a:custGeom>
            <a:avLst/>
            <a:gdLst>
              <a:gd name="T0" fmla="*/ 0 w 2358"/>
              <a:gd name="T1" fmla="*/ 1769 h 1769"/>
              <a:gd name="T2" fmla="*/ 499 w 2358"/>
              <a:gd name="T3" fmla="*/ 681 h 1769"/>
              <a:gd name="T4" fmla="*/ 1633 w 2358"/>
              <a:gd name="T5" fmla="*/ 136 h 1769"/>
              <a:gd name="T6" fmla="*/ 2358 w 2358"/>
              <a:gd name="T7" fmla="*/ 0 h 1769"/>
            </a:gdLst>
            <a:ahLst/>
            <a:cxnLst>
              <a:cxn ang="0">
                <a:pos x="T0" y="T1"/>
              </a:cxn>
              <a:cxn ang="0">
                <a:pos x="T2" y="T3"/>
              </a:cxn>
              <a:cxn ang="0">
                <a:pos x="T4" y="T5"/>
              </a:cxn>
              <a:cxn ang="0">
                <a:pos x="T6" y="T7"/>
              </a:cxn>
            </a:cxnLst>
            <a:rect l="0" t="0" r="r" b="b"/>
            <a:pathLst>
              <a:path w="2358" h="1769">
                <a:moveTo>
                  <a:pt x="0" y="1769"/>
                </a:moveTo>
                <a:cubicBezTo>
                  <a:pt x="113" y="1361"/>
                  <a:pt x="227" y="953"/>
                  <a:pt x="499" y="681"/>
                </a:cubicBezTo>
                <a:cubicBezTo>
                  <a:pt x="771" y="409"/>
                  <a:pt x="1323" y="250"/>
                  <a:pt x="1633" y="136"/>
                </a:cubicBezTo>
                <a:cubicBezTo>
                  <a:pt x="1943" y="22"/>
                  <a:pt x="2237" y="23"/>
                  <a:pt x="2358" y="0"/>
                </a:cubicBezTo>
              </a:path>
            </a:pathLst>
          </a:custGeom>
          <a:noFill/>
          <a:ln w="25400" cap="flat"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50892" name="Freeform 12"/>
          <p:cNvSpPr>
            <a:spLocks/>
          </p:cNvSpPr>
          <p:nvPr/>
        </p:nvSpPr>
        <p:spPr bwMode="auto">
          <a:xfrm>
            <a:off x="2124075" y="3128963"/>
            <a:ext cx="4032250" cy="1739900"/>
          </a:xfrm>
          <a:custGeom>
            <a:avLst/>
            <a:gdLst>
              <a:gd name="T0" fmla="*/ 0 w 2540"/>
              <a:gd name="T1" fmla="*/ 1096 h 1096"/>
              <a:gd name="T2" fmla="*/ 1134 w 2540"/>
              <a:gd name="T3" fmla="*/ 144 h 1096"/>
              <a:gd name="T4" fmla="*/ 2540 w 2540"/>
              <a:gd name="T5" fmla="*/ 234 h 1096"/>
            </a:gdLst>
            <a:ahLst/>
            <a:cxnLst>
              <a:cxn ang="0">
                <a:pos x="T0" y="T1"/>
              </a:cxn>
              <a:cxn ang="0">
                <a:pos x="T2" y="T3"/>
              </a:cxn>
              <a:cxn ang="0">
                <a:pos x="T4" y="T5"/>
              </a:cxn>
            </a:cxnLst>
            <a:rect l="0" t="0" r="r" b="b"/>
            <a:pathLst>
              <a:path w="2540" h="1096">
                <a:moveTo>
                  <a:pt x="0" y="1096"/>
                </a:moveTo>
                <a:cubicBezTo>
                  <a:pt x="355" y="692"/>
                  <a:pt x="711" y="288"/>
                  <a:pt x="1134" y="144"/>
                </a:cubicBezTo>
                <a:cubicBezTo>
                  <a:pt x="1557" y="0"/>
                  <a:pt x="2306" y="219"/>
                  <a:pt x="2540" y="234"/>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50893" name="Line 13"/>
          <p:cNvSpPr>
            <a:spLocks noChangeShapeType="1"/>
          </p:cNvSpPr>
          <p:nvPr/>
        </p:nvSpPr>
        <p:spPr bwMode="auto">
          <a:xfrm>
            <a:off x="4284663" y="3284538"/>
            <a:ext cx="0" cy="1584325"/>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2242866699"/>
      </p:ext>
    </p:extLst>
  </p:cSld>
  <p:clrMapOvr>
    <a:masterClrMapping/>
  </p:clrMapOvr>
  <p:transition spd="med">
    <p:cover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光照强度对植物的影响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765044"/>
            <a:ext cx="6840240" cy="4524315"/>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三、光照强度</a:t>
            </a:r>
            <a:r>
              <a:rPr lang="zh-CN" altLang="en-US" sz="1600" b="1" dirty="0" smtClean="0">
                <a:solidFill>
                  <a:srgbClr val="CC00FF"/>
                </a:solidFill>
                <a:latin typeface="华文楷体" pitchFamily="2" charset="-122"/>
                <a:ea typeface="华文楷体" pitchFamily="2" charset="-122"/>
              </a:rPr>
              <a:t>对植物代谢的</a:t>
            </a:r>
            <a:r>
              <a:rPr lang="zh-CN" altLang="en-US" sz="1600" b="1" dirty="0">
                <a:solidFill>
                  <a:srgbClr val="CC00FF"/>
                </a:solidFill>
                <a:latin typeface="华文楷体" pitchFamily="2" charset="-122"/>
                <a:ea typeface="华文楷体" pitchFamily="2" charset="-122"/>
              </a:rPr>
              <a:t>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影响氧化酶系统及抗氧化胁迫能力</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高</a:t>
            </a:r>
            <a:r>
              <a:rPr lang="zh-CN" altLang="en-US" sz="1600" b="1" dirty="0" smtClean="0">
                <a:solidFill>
                  <a:srgbClr val="000000"/>
                </a:solidFill>
                <a:latin typeface="华文楷体" pitchFamily="2" charset="-122"/>
                <a:ea typeface="华文楷体" pitchFamily="2" charset="-122"/>
              </a:rPr>
              <a:t>光强和低光强都会对植物产生伤害，活性酶的含量会下降，但有些植物在适应外界环境的过程中活性酶含量不得不升高以维持其生存。</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影响植物代谢和果实品质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光强会对果实产生直接影响，遮光处理会影响蔗糖代谢和色素代谢相关酶的活性，进而对果实中的糖运输、代谢与积累及着色起调节作用。光强还可以通过对叶片的光合速率、光合产物产生影响，以致影响整个植株。因而，在生产中可利用光强来调节果实香味与糖分含量。</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 </a:t>
            </a:r>
            <a:r>
              <a:rPr lang="zh-CN" altLang="en-US" sz="1600" b="1" dirty="0" smtClean="0">
                <a:solidFill>
                  <a:srgbClr val="000000"/>
                </a:solidFill>
                <a:latin typeface="华文楷体" pitchFamily="2" charset="-122"/>
                <a:ea typeface="华文楷体" pitchFamily="2" charset="-122"/>
              </a:rPr>
              <a:t>对植物结构特征的影响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植物长期生长在不同的光照条件下，其叶片的解剖结构、叶绿体数目和大小会有明显不同。</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40565635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cs typeface="+mn-cs"/>
              </a:rPr>
              <a:t>第四节 不同光谱成分对</a:t>
            </a:r>
            <a:r>
              <a:rPr kumimoji="1" lang="zh-CN" altLang="en-US" sz="3200" kern="1200" dirty="0">
                <a:solidFill>
                  <a:srgbClr val="CC00CC"/>
                </a:solidFill>
                <a:latin typeface="楷体_GB2312" pitchFamily="49" charset="-122"/>
                <a:ea typeface="楷体_GB2312" pitchFamily="49" charset="-122"/>
                <a:cs typeface="+mn-cs"/>
              </a:rPr>
              <a:t>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524315"/>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一、太阳光谱</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众所周知，太阳辐射是非均质的，是由各种</a:t>
            </a:r>
            <a:r>
              <a:rPr lang="zh-CN" altLang="en-US" sz="1600" b="1" dirty="0" smtClean="0">
                <a:solidFill>
                  <a:srgbClr val="000000"/>
                </a:solidFill>
                <a:latin typeface="华文楷体" pitchFamily="2" charset="-122"/>
                <a:ea typeface="华文楷体" pitchFamily="2" charset="-122"/>
              </a:rPr>
              <a:t>不同</a:t>
            </a:r>
            <a:r>
              <a:rPr lang="zh-CN" altLang="en-US" sz="1600" b="1" dirty="0">
                <a:solidFill>
                  <a:srgbClr val="000000"/>
                </a:solidFill>
                <a:latin typeface="华文楷体" pitchFamily="2" charset="-122"/>
                <a:ea typeface="华文楷体" pitchFamily="2" charset="-122"/>
              </a:rPr>
              <a:t>波长的辐射组成的</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、太阳辐射光谱组成</a:t>
            </a:r>
          </a:p>
          <a:p>
            <a:pPr>
              <a:lnSpc>
                <a:spcPct val="150000"/>
              </a:lnSpc>
            </a:pPr>
            <a:r>
              <a:rPr lang="zh-CN" altLang="en-US" sz="1600" b="1" dirty="0">
                <a:solidFill>
                  <a:srgbClr val="000000"/>
                </a:solidFill>
                <a:latin typeface="华文楷体" pitchFamily="2" charset="-122"/>
                <a:ea typeface="华文楷体" pitchFamily="2" charset="-122"/>
              </a:rPr>
              <a:t>    主要包括无线电波、红外线、可见光、紫外线</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X</a:t>
            </a:r>
            <a:r>
              <a:rPr lang="zh-CN" altLang="en-US" sz="1600" b="1" dirty="0">
                <a:solidFill>
                  <a:srgbClr val="000000"/>
                </a:solidFill>
                <a:latin typeface="华文楷体" pitchFamily="2" charset="-122"/>
                <a:ea typeface="华文楷体" pitchFamily="2" charset="-122"/>
              </a:rPr>
              <a:t>射线、</a:t>
            </a:r>
            <a:r>
              <a:rPr lang="en-US" altLang="zh-CN" sz="1600" b="1" dirty="0">
                <a:solidFill>
                  <a:srgbClr val="000000"/>
                </a:solidFill>
                <a:latin typeface="华文楷体" pitchFamily="2" charset="-122"/>
                <a:ea typeface="华文楷体" pitchFamily="2" charset="-122"/>
              </a:rPr>
              <a:t>γ</a:t>
            </a:r>
            <a:r>
              <a:rPr lang="zh-CN" altLang="en-US" sz="1600" b="1" dirty="0">
                <a:solidFill>
                  <a:srgbClr val="000000"/>
                </a:solidFill>
                <a:latin typeface="华文楷体" pitchFamily="2" charset="-122"/>
                <a:ea typeface="华文楷体" pitchFamily="2" charset="-122"/>
              </a:rPr>
              <a:t>射线和宇宙射线等几个波谱范围。</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、太阳光谱的能量分布</a:t>
            </a:r>
          </a:p>
          <a:p>
            <a:pPr>
              <a:lnSpc>
                <a:spcPct val="150000"/>
              </a:lnSpc>
            </a:pPr>
            <a:r>
              <a:rPr lang="zh-CN" altLang="en-US" sz="1600" b="1" dirty="0">
                <a:solidFill>
                  <a:srgbClr val="000000"/>
                </a:solidFill>
                <a:latin typeface="华文楷体" pitchFamily="2" charset="-122"/>
                <a:ea typeface="华文楷体" pitchFamily="2" charset="-122"/>
              </a:rPr>
              <a:t>    太阳光谱中能量密度最大波长在</a:t>
            </a:r>
            <a:r>
              <a:rPr lang="en-US" altLang="zh-CN" sz="1600" b="1" dirty="0">
                <a:solidFill>
                  <a:srgbClr val="000000"/>
                </a:solidFill>
                <a:latin typeface="华文楷体" pitchFamily="2" charset="-122"/>
                <a:ea typeface="华文楷体" pitchFamily="2" charset="-122"/>
              </a:rPr>
              <a:t>475nm</a:t>
            </a:r>
            <a:r>
              <a:rPr lang="zh-CN" altLang="en-US" sz="1600" b="1" dirty="0">
                <a:solidFill>
                  <a:srgbClr val="000000"/>
                </a:solidFill>
                <a:latin typeface="华文楷体" pitchFamily="2" charset="-122"/>
                <a:ea typeface="华文楷体" pitchFamily="2" charset="-122"/>
              </a:rPr>
              <a:t>（蓝光</a:t>
            </a:r>
            <a:r>
              <a:rPr lang="zh-CN" altLang="en-US" sz="1600" b="1" dirty="0" smtClean="0">
                <a:solidFill>
                  <a:srgbClr val="000000"/>
                </a:solidFill>
                <a:latin typeface="华文楷体" pitchFamily="2" charset="-122"/>
                <a:ea typeface="华文楷体" pitchFamily="2" charset="-122"/>
              </a:rPr>
              <a:t>），由此</a:t>
            </a:r>
            <a:r>
              <a:rPr lang="zh-CN" altLang="en-US" sz="1600" b="1" dirty="0">
                <a:solidFill>
                  <a:srgbClr val="000000"/>
                </a:solidFill>
                <a:latin typeface="华文楷体" pitchFamily="2" charset="-122"/>
                <a:ea typeface="华文楷体" pitchFamily="2" charset="-122"/>
              </a:rPr>
              <a:t>向短波方向，各波长具有的能量急剧降低，</a:t>
            </a:r>
            <a:r>
              <a:rPr lang="zh-CN" altLang="en-US" sz="1600" b="1" dirty="0" smtClean="0">
                <a:solidFill>
                  <a:srgbClr val="000000"/>
                </a:solidFill>
                <a:latin typeface="华文楷体" pitchFamily="2" charset="-122"/>
                <a:ea typeface="华文楷体" pitchFamily="2" charset="-122"/>
              </a:rPr>
              <a:t>向长波</a:t>
            </a:r>
            <a:r>
              <a:rPr lang="zh-CN" altLang="en-US" sz="1600" b="1" dirty="0">
                <a:solidFill>
                  <a:srgbClr val="000000"/>
                </a:solidFill>
                <a:latin typeface="华文楷体" pitchFamily="2" charset="-122"/>
                <a:ea typeface="华文楷体" pitchFamily="2" charset="-122"/>
              </a:rPr>
              <a:t>方向各波长具有的能量则缓慢地减弱。</a:t>
            </a:r>
          </a:p>
          <a:p>
            <a:pPr>
              <a:lnSpc>
                <a:spcPct val="150000"/>
              </a:lnSpc>
            </a:pPr>
            <a:r>
              <a:rPr lang="en-US" altLang="zh-CN" sz="1600" b="1"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、大气上界太阳辐射的能量分布</a:t>
            </a:r>
          </a:p>
          <a:p>
            <a:pPr>
              <a:lnSpc>
                <a:spcPct val="150000"/>
              </a:lnSpc>
            </a:pPr>
            <a:r>
              <a:rPr lang="zh-CN" altLang="en-US" sz="1600" b="1" dirty="0">
                <a:solidFill>
                  <a:srgbClr val="000000"/>
                </a:solidFill>
                <a:latin typeface="华文楷体" pitchFamily="2" charset="-122"/>
                <a:ea typeface="华文楷体" pitchFamily="2" charset="-122"/>
              </a:rPr>
              <a:t>    紫外线以下的波长范围内，</a:t>
            </a:r>
            <a:r>
              <a:rPr lang="en-US" altLang="zh-CN" sz="1600" b="1" dirty="0">
                <a:solidFill>
                  <a:srgbClr val="000000"/>
                </a:solidFill>
                <a:latin typeface="华文楷体" pitchFamily="2" charset="-122"/>
                <a:ea typeface="华文楷体" pitchFamily="2" charset="-122"/>
              </a:rPr>
              <a:t>7% </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可见光</a:t>
            </a:r>
            <a:r>
              <a:rPr lang="zh-CN" altLang="en-US" sz="1600" b="1" dirty="0">
                <a:solidFill>
                  <a:srgbClr val="000000"/>
                </a:solidFill>
                <a:latin typeface="华文楷体" pitchFamily="2" charset="-122"/>
                <a:ea typeface="华文楷体" pitchFamily="2" charset="-122"/>
              </a:rPr>
              <a:t>的范围内，</a:t>
            </a:r>
            <a:r>
              <a:rPr lang="en-US" altLang="zh-CN" sz="1600" b="1" dirty="0">
                <a:solidFill>
                  <a:srgbClr val="000000"/>
                </a:solidFill>
                <a:latin typeface="华文楷体" pitchFamily="2" charset="-122"/>
                <a:ea typeface="华文楷体" pitchFamily="2" charset="-122"/>
              </a:rPr>
              <a:t>47% </a:t>
            </a:r>
            <a:r>
              <a:rPr lang="zh-CN" altLang="en-US" sz="1600" b="1" dirty="0" smtClean="0">
                <a:solidFill>
                  <a:srgbClr val="000000"/>
                </a:solidFill>
                <a:latin typeface="华文楷体" pitchFamily="2" charset="-122"/>
                <a:ea typeface="华文楷体" pitchFamily="2" charset="-122"/>
              </a:rPr>
              <a:t>；红外线</a:t>
            </a:r>
            <a:r>
              <a:rPr lang="zh-CN" altLang="en-US" sz="1600" b="1" dirty="0">
                <a:solidFill>
                  <a:srgbClr val="000000"/>
                </a:solidFill>
                <a:latin typeface="华文楷体" pitchFamily="2" charset="-122"/>
                <a:ea typeface="华文楷体" pitchFamily="2" charset="-122"/>
              </a:rPr>
              <a:t>波长范围内，</a:t>
            </a:r>
            <a:r>
              <a:rPr lang="en-US" altLang="zh-CN" sz="1600" b="1" dirty="0">
                <a:solidFill>
                  <a:srgbClr val="000000"/>
                </a:solidFill>
                <a:latin typeface="华文楷体" pitchFamily="2" charset="-122"/>
                <a:ea typeface="华文楷体" pitchFamily="2" charset="-122"/>
              </a:rPr>
              <a:t>46% </a:t>
            </a:r>
            <a:r>
              <a:rPr lang="zh-CN" altLang="en-US" sz="1600" b="1" dirty="0">
                <a:solidFill>
                  <a:srgbClr val="000000"/>
                </a:solidFill>
                <a:latin typeface="华文楷体" pitchFamily="2" charset="-122"/>
                <a:ea typeface="华文楷体" pitchFamily="2" charset="-122"/>
              </a:rPr>
              <a:t>。</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4217820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cs typeface="+mn-cs"/>
              </a:rPr>
              <a:t>第四节 不同光谱成分对</a:t>
            </a:r>
            <a:r>
              <a:rPr kumimoji="1" lang="zh-CN" altLang="en-US" sz="3200" kern="1200" dirty="0">
                <a:solidFill>
                  <a:srgbClr val="CC00CC"/>
                </a:solidFill>
                <a:latin typeface="楷体_GB2312" pitchFamily="49" charset="-122"/>
                <a:ea typeface="楷体_GB2312" pitchFamily="49" charset="-122"/>
                <a:cs typeface="+mn-cs"/>
              </a:rPr>
              <a:t>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893647"/>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一、太阳光谱</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、到达地球表面的太阳辐射及</a:t>
            </a:r>
            <a:r>
              <a:rPr lang="zh-CN" altLang="en-US" sz="1600" b="1" dirty="0" smtClean="0">
                <a:solidFill>
                  <a:srgbClr val="000000"/>
                </a:solidFill>
                <a:latin typeface="华文楷体" pitchFamily="2" charset="-122"/>
                <a:ea typeface="华文楷体" pitchFamily="2" charset="-122"/>
              </a:rPr>
              <a:t>影响因素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主要为紫外线、可见光和红外线。其中紫</a:t>
            </a:r>
            <a:r>
              <a:rPr lang="zh-CN" altLang="en-US" sz="1600" b="1" dirty="0" smtClean="0">
                <a:solidFill>
                  <a:srgbClr val="000000"/>
                </a:solidFill>
                <a:latin typeface="华文楷体" pitchFamily="2" charset="-122"/>
                <a:ea typeface="华文楷体" pitchFamily="2" charset="-122"/>
              </a:rPr>
              <a:t>外辐射</a:t>
            </a:r>
            <a:r>
              <a:rPr lang="zh-CN" altLang="en-US" sz="1600" b="1" dirty="0">
                <a:solidFill>
                  <a:srgbClr val="000000"/>
                </a:solidFill>
                <a:latin typeface="华文楷体" pitchFamily="2" charset="-122"/>
                <a:ea typeface="华文楷体" pitchFamily="2" charset="-122"/>
              </a:rPr>
              <a:t>波谱区能量占太阳辐射能的比例因臭氧层</a:t>
            </a:r>
            <a:r>
              <a:rPr lang="zh-CN" altLang="en-US" sz="1600" b="1" dirty="0" smtClean="0">
                <a:solidFill>
                  <a:srgbClr val="000000"/>
                </a:solidFill>
                <a:latin typeface="华文楷体" pitchFamily="2" charset="-122"/>
                <a:ea typeface="华文楷体" pitchFamily="2" charset="-122"/>
              </a:rPr>
              <a:t>的大量</a:t>
            </a:r>
            <a:r>
              <a:rPr lang="zh-CN" altLang="en-US" sz="1600" b="1" dirty="0">
                <a:solidFill>
                  <a:srgbClr val="000000"/>
                </a:solidFill>
                <a:latin typeface="华文楷体" pitchFamily="2" charset="-122"/>
                <a:ea typeface="华文楷体" pitchFamily="2" charset="-122"/>
              </a:rPr>
              <a:t>吸收而明显降低，约在</a:t>
            </a:r>
            <a:r>
              <a:rPr lang="en-US" altLang="zh-CN" sz="1600" b="1"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影响到达地球表面的太阳辐射各种光谱</a:t>
            </a:r>
            <a:r>
              <a:rPr lang="zh-CN" altLang="en-US" sz="1600" b="1" dirty="0" smtClean="0">
                <a:solidFill>
                  <a:srgbClr val="000000"/>
                </a:solidFill>
                <a:latin typeface="华文楷体" pitchFamily="2" charset="-122"/>
                <a:ea typeface="华文楷体" pitchFamily="2" charset="-122"/>
              </a:rPr>
              <a:t>比例的</a:t>
            </a:r>
            <a:r>
              <a:rPr lang="zh-CN" altLang="en-US" sz="1600" b="1" dirty="0">
                <a:solidFill>
                  <a:srgbClr val="000000"/>
                </a:solidFill>
                <a:latin typeface="华文楷体" pitchFamily="2" charset="-122"/>
                <a:ea typeface="华文楷体" pitchFamily="2" charset="-122"/>
              </a:rPr>
              <a:t>因素主要有：纬度、海拔、季节和气象条件。</a:t>
            </a:r>
          </a:p>
          <a:p>
            <a:pPr>
              <a:lnSpc>
                <a:spcPct val="150000"/>
              </a:lnSpc>
            </a:pPr>
            <a:r>
              <a:rPr lang="zh-CN" altLang="en-US" sz="1600" b="1" dirty="0">
                <a:solidFill>
                  <a:srgbClr val="CC00FF"/>
                </a:solidFill>
                <a:latin typeface="华文楷体" pitchFamily="2" charset="-122"/>
                <a:ea typeface="华文楷体" pitchFamily="2" charset="-122"/>
              </a:rPr>
              <a:t>二、光合有效辐射（</a:t>
            </a:r>
            <a:r>
              <a:rPr lang="en-US" altLang="zh-CN" sz="1600" b="1" dirty="0">
                <a:solidFill>
                  <a:srgbClr val="CC00FF"/>
                </a:solidFill>
                <a:latin typeface="华文楷体" pitchFamily="2" charset="-122"/>
                <a:ea typeface="华文楷体" pitchFamily="2" charset="-122"/>
              </a:rPr>
              <a:t>PAR</a:t>
            </a:r>
            <a:r>
              <a:rPr lang="zh-CN" altLang="en-US" sz="1600" b="1" dirty="0">
                <a:solidFill>
                  <a:srgbClr val="CC00FF"/>
                </a:solidFill>
                <a:latin typeface="华文楷体" pitchFamily="2" charset="-122"/>
                <a:ea typeface="华文楷体" pitchFamily="2" charset="-122"/>
              </a:rPr>
              <a:t>）</a:t>
            </a: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生理辐射：决定</a:t>
            </a:r>
            <a:r>
              <a:rPr lang="zh-CN" altLang="en-US" sz="1600" b="1" dirty="0">
                <a:solidFill>
                  <a:srgbClr val="000000"/>
                </a:solidFill>
                <a:latin typeface="华文楷体" pitchFamily="2" charset="-122"/>
                <a:ea typeface="华文楷体" pitchFamily="2" charset="-122"/>
              </a:rPr>
              <a:t>着最重要的植物生理过程（包括光合作用</a:t>
            </a:r>
            <a:r>
              <a:rPr lang="zh-CN" altLang="en-US" sz="1600" b="1" dirty="0" smtClean="0">
                <a:solidFill>
                  <a:srgbClr val="000000"/>
                </a:solidFill>
                <a:latin typeface="华文楷体" pitchFamily="2" charset="-122"/>
                <a:ea typeface="华文楷体" pitchFamily="2" charset="-122"/>
              </a:rPr>
              <a:t>、色素</a:t>
            </a:r>
            <a:r>
              <a:rPr lang="zh-CN" altLang="en-US" sz="1600" b="1" dirty="0">
                <a:solidFill>
                  <a:srgbClr val="000000"/>
                </a:solidFill>
                <a:latin typeface="华文楷体" pitchFamily="2" charset="-122"/>
                <a:ea typeface="华文楷体" pitchFamily="2" charset="-122"/>
              </a:rPr>
              <a:t>合成、光周期现象和其它植物生理现象）的</a:t>
            </a:r>
            <a:r>
              <a:rPr lang="zh-CN" altLang="en-US" sz="1600" b="1" dirty="0" smtClean="0">
                <a:solidFill>
                  <a:srgbClr val="000000"/>
                </a:solidFill>
                <a:latin typeface="华文楷体" pitchFamily="2" charset="-122"/>
                <a:ea typeface="华文楷体" pitchFamily="2" charset="-122"/>
              </a:rPr>
              <a:t>光谱区</a:t>
            </a:r>
            <a:r>
              <a:rPr lang="zh-CN" altLang="en-US" sz="1600" b="1" dirty="0">
                <a:solidFill>
                  <a:srgbClr val="000000"/>
                </a:solidFill>
                <a:latin typeface="华文楷体" pitchFamily="2" charset="-122"/>
                <a:ea typeface="华文楷体" pitchFamily="2" charset="-122"/>
              </a:rPr>
              <a:t>称之为辐射的生理有效区，或称为生理辐射。</a:t>
            </a:r>
          </a:p>
          <a:p>
            <a:pPr>
              <a:lnSpc>
                <a:spcPct val="150000"/>
              </a:lnSpc>
            </a:pPr>
            <a:r>
              <a:rPr lang="zh-CN" altLang="en-US" sz="1600" b="1" dirty="0" smtClean="0">
                <a:solidFill>
                  <a:srgbClr val="000000"/>
                </a:solidFill>
                <a:latin typeface="华文楷体" pitchFamily="2" charset="-122"/>
                <a:ea typeface="华文楷体" pitchFamily="2" charset="-122"/>
              </a:rPr>
              <a:t>光合有效辐射： </a:t>
            </a:r>
            <a:r>
              <a:rPr lang="zh-CN" altLang="en-US" sz="1600" b="1" dirty="0">
                <a:solidFill>
                  <a:srgbClr val="000000"/>
                </a:solidFill>
                <a:latin typeface="华文楷体" pitchFamily="2" charset="-122"/>
                <a:ea typeface="华文楷体" pitchFamily="2" charset="-122"/>
              </a:rPr>
              <a:t>使得光合作用进行的光谱区辐射，称之为光合有</a:t>
            </a:r>
          </a:p>
          <a:p>
            <a:pPr>
              <a:lnSpc>
                <a:spcPct val="150000"/>
              </a:lnSpc>
            </a:pPr>
            <a:r>
              <a:rPr lang="zh-CN" altLang="en-US" sz="1600" b="1" dirty="0">
                <a:solidFill>
                  <a:srgbClr val="000000"/>
                </a:solidFill>
                <a:latin typeface="华文楷体" pitchFamily="2" charset="-122"/>
                <a:ea typeface="华文楷体" pitchFamily="2" charset="-122"/>
              </a:rPr>
              <a:t>效辐射，简称</a:t>
            </a:r>
            <a:r>
              <a:rPr lang="en-US" altLang="zh-CN" sz="1600" b="1" dirty="0">
                <a:solidFill>
                  <a:srgbClr val="000000"/>
                </a:solidFill>
                <a:latin typeface="华文楷体" pitchFamily="2" charset="-122"/>
                <a:ea typeface="华文楷体" pitchFamily="2" charset="-122"/>
              </a:rPr>
              <a:t>PAR</a:t>
            </a:r>
            <a:r>
              <a:rPr lang="zh-CN" altLang="en-US" sz="1600" b="1" dirty="0">
                <a:solidFill>
                  <a:srgbClr val="000000"/>
                </a:solidFill>
                <a:latin typeface="华文楷体" pitchFamily="2" charset="-122"/>
                <a:ea typeface="华文楷体" pitchFamily="2" charset="-122"/>
              </a:rPr>
              <a:t>。</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304840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第一节  植物的光学特性</a:t>
            </a:r>
          </a:p>
          <a:p>
            <a:pPr>
              <a:lnSpc>
                <a:spcPct val="150000"/>
              </a:lnSpc>
            </a:pPr>
            <a:r>
              <a:rPr lang="en-US" altLang="zh-CN" b="1" dirty="0" smtClean="0">
                <a:solidFill>
                  <a:srgbClr val="CC00FF"/>
                </a:solidFill>
                <a:latin typeface="华文楷体" pitchFamily="2" charset="-122"/>
                <a:ea typeface="华文楷体" pitchFamily="2" charset="-122"/>
              </a:rPr>
              <a:t>3.</a:t>
            </a:r>
            <a:r>
              <a:rPr lang="zh-CN" altLang="en-US" b="1" dirty="0" smtClean="0">
                <a:solidFill>
                  <a:srgbClr val="CC00FF"/>
                </a:solidFill>
                <a:latin typeface="华文楷体" pitchFamily="2" charset="-122"/>
                <a:ea typeface="华文楷体" pitchFamily="2" charset="-122"/>
              </a:rPr>
              <a:t>研究太阳辐射与农业生产关系的重要意义</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绿色植物通过光合作用所合成的生物学产量占干重的</a:t>
            </a:r>
            <a:r>
              <a:rPr lang="en-US" altLang="zh-CN" sz="1600" b="1" dirty="0" smtClean="0">
                <a:latin typeface="华文楷体" pitchFamily="2" charset="-122"/>
                <a:ea typeface="华文楷体" pitchFamily="2" charset="-122"/>
              </a:rPr>
              <a:t>90~95%</a:t>
            </a:r>
            <a:r>
              <a:rPr lang="zh-CN" altLang="en-US" sz="1600" b="1" dirty="0" smtClean="0">
                <a:latin typeface="华文楷体" pitchFamily="2" charset="-122"/>
                <a:ea typeface="华文楷体" pitchFamily="2" charset="-122"/>
              </a:rPr>
              <a:t>，在土壤中吸收的营养物质、微量元素及水分只占</a:t>
            </a:r>
            <a:r>
              <a:rPr lang="en-US" altLang="zh-CN" sz="1600" b="1" dirty="0" smtClean="0">
                <a:latin typeface="华文楷体" pitchFamily="2" charset="-122"/>
                <a:ea typeface="华文楷体" pitchFamily="2" charset="-122"/>
              </a:rPr>
              <a:t>5~10%</a:t>
            </a:r>
            <a:r>
              <a:rPr lang="zh-CN" altLang="en-US" sz="1600" b="1" dirty="0" smtClean="0">
                <a:latin typeface="华文楷体" pitchFamily="2" charset="-122"/>
                <a:ea typeface="华文楷体" pitchFamily="2" charset="-122"/>
              </a:rPr>
              <a:t>。</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太阳辐射能投射到植物体上真正为植物所利用进行光合作用的部分却很少，太阳能利用率很低。</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农业气象学的任务</a:t>
            </a:r>
            <a:r>
              <a:rPr lang="zh-CN" altLang="en-US" sz="1600" b="1" dirty="0" smtClean="0">
                <a:latin typeface="华文楷体" pitchFamily="2" charset="-122"/>
                <a:ea typeface="华文楷体" pitchFamily="2" charset="-122"/>
              </a:rPr>
              <a:t>之一，就是研究太阳辐射与农业生产之间的关系，以便采取有效措施，达到充分提高光能利用率的目的，最大限度的提高气候生产力。</a:t>
            </a:r>
            <a:endParaRPr lang="en-US" altLang="zh-CN" sz="2000" b="1" dirty="0">
              <a:latin typeface="华文楷体" pitchFamily="2" charset="-122"/>
              <a:ea typeface="华文楷体" pitchFamily="2" charset="-122"/>
            </a:endParaRPr>
          </a:p>
        </p:txBody>
      </p:sp>
      <p:pic>
        <p:nvPicPr>
          <p:cNvPr id="12"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5041960"/>
            <a:ext cx="1498635" cy="123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801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cs typeface="+mn-cs"/>
              </a:rPr>
              <a:t>第四节 不同光谱成分对</a:t>
            </a:r>
            <a:r>
              <a:rPr kumimoji="1" lang="zh-CN" altLang="en-US" sz="3200" kern="1200" dirty="0">
                <a:solidFill>
                  <a:srgbClr val="CC00CC"/>
                </a:solidFill>
                <a:latin typeface="楷体_GB2312" pitchFamily="49" charset="-122"/>
                <a:ea typeface="楷体_GB2312" pitchFamily="49" charset="-122"/>
                <a:cs typeface="+mn-cs"/>
              </a:rPr>
              <a:t>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154984"/>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a:t>
            </a:r>
            <a:r>
              <a:rPr lang="zh-CN" altLang="en-US" sz="1600" b="1" dirty="0">
                <a:solidFill>
                  <a:srgbClr val="CC00FF"/>
                </a:solidFill>
                <a:latin typeface="华文楷体" pitchFamily="2" charset="-122"/>
                <a:ea typeface="华文楷体" pitchFamily="2" charset="-122"/>
              </a:rPr>
              <a:t>、光合有效辐射（</a:t>
            </a:r>
            <a:r>
              <a:rPr lang="en-US" altLang="zh-CN" sz="1600" b="1" dirty="0">
                <a:solidFill>
                  <a:srgbClr val="CC00FF"/>
                </a:solidFill>
                <a:latin typeface="华文楷体" pitchFamily="2" charset="-122"/>
                <a:ea typeface="华文楷体" pitchFamily="2" charset="-122"/>
              </a:rPr>
              <a:t>PAR</a:t>
            </a:r>
            <a:r>
              <a:rPr lang="zh-CN" altLang="en-US" sz="1600" b="1" dirty="0">
                <a:solidFill>
                  <a:srgbClr val="CC00FF"/>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光合有效辐射的波长范围</a:t>
            </a:r>
          </a:p>
          <a:p>
            <a:pPr>
              <a:lnSpc>
                <a:spcPct val="150000"/>
              </a:lnSpc>
            </a:pPr>
            <a:r>
              <a:rPr lang="zh-CN" altLang="en-US" sz="1600" b="1" dirty="0">
                <a:solidFill>
                  <a:srgbClr val="000000"/>
                </a:solidFill>
                <a:latin typeface="华文楷体" pitchFamily="2" charset="-122"/>
                <a:ea typeface="华文楷体" pitchFamily="2" charset="-122"/>
              </a:rPr>
              <a:t>    光合有效辐射的波段大体与可见光（</a:t>
            </a:r>
            <a:r>
              <a:rPr lang="en-US" altLang="zh-CN" sz="1600" b="1" dirty="0">
                <a:solidFill>
                  <a:srgbClr val="000000"/>
                </a:solidFill>
                <a:latin typeface="华文楷体" pitchFamily="2" charset="-122"/>
                <a:ea typeface="华文楷体" pitchFamily="2" charset="-122"/>
              </a:rPr>
              <a:t>400</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760nm</a:t>
            </a:r>
            <a:r>
              <a:rPr lang="zh-CN" altLang="en-US" sz="1600" b="1" dirty="0">
                <a:solidFill>
                  <a:srgbClr val="000000"/>
                </a:solidFill>
                <a:latin typeface="华文楷体" pitchFamily="2" charset="-122"/>
                <a:ea typeface="华文楷体" pitchFamily="2" charset="-122"/>
              </a:rPr>
              <a:t>）范围一致，即</a:t>
            </a:r>
            <a:r>
              <a:rPr lang="en-US" altLang="zh-CN" sz="1600" b="1" dirty="0">
                <a:solidFill>
                  <a:srgbClr val="000000"/>
                </a:solidFill>
                <a:latin typeface="华文楷体" pitchFamily="2" charset="-122"/>
                <a:ea typeface="华文楷体" pitchFamily="2" charset="-122"/>
              </a:rPr>
              <a:t>400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700nm</a:t>
            </a:r>
            <a:r>
              <a:rPr lang="zh-CN" altLang="en-US" sz="1600" b="1" dirty="0">
                <a:solidFill>
                  <a:srgbClr val="000000"/>
                </a:solidFill>
                <a:latin typeface="华文楷体" pitchFamily="2" charset="-122"/>
                <a:ea typeface="华文楷体" pitchFamily="2" charset="-122"/>
              </a:rPr>
              <a:t>（欧、美）或 </a:t>
            </a:r>
            <a:r>
              <a:rPr lang="en-US" altLang="zh-CN" sz="1600" b="1" dirty="0" smtClean="0">
                <a:solidFill>
                  <a:srgbClr val="000000"/>
                </a:solidFill>
                <a:latin typeface="华文楷体" pitchFamily="2" charset="-122"/>
                <a:ea typeface="华文楷体" pitchFamily="2" charset="-122"/>
              </a:rPr>
              <a:t>380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710nm</a:t>
            </a:r>
            <a:r>
              <a:rPr lang="zh-CN" altLang="en-US" sz="1600" b="1" dirty="0">
                <a:solidFill>
                  <a:srgbClr val="000000"/>
                </a:solidFill>
                <a:latin typeface="华文楷体" pitchFamily="2" charset="-122"/>
                <a:ea typeface="华文楷体" pitchFamily="2" charset="-122"/>
              </a:rPr>
              <a:t>（俄）</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光合有效辐射变化特征</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太阳直接辐射中的光合有效辐射系数，即直接辐射中的光合有效辐射与太阳直接辐射之比，随太阳高度角的增大和大气浑浊度的减小而增高。其比值随时间的变化在晴天快，一般早晚低，正午前后高而稳定，夏季高，冬季低。</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散射辐射中的光合有效辐射系数基本上不随太阳高度角改变，但在晴阴不同的天气类型下，却存在一定变化，并比直接辐射中的光合有效辐射系数大，介于</a:t>
            </a:r>
            <a:r>
              <a:rPr lang="en-US" altLang="zh-CN" sz="1600" b="1" dirty="0" smtClean="0">
                <a:solidFill>
                  <a:srgbClr val="000000"/>
                </a:solidFill>
                <a:latin typeface="华文楷体" pitchFamily="2" charset="-122"/>
                <a:ea typeface="华文楷体" pitchFamily="2" charset="-122"/>
              </a:rPr>
              <a:t>0.50~0.60.</a:t>
            </a: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1979316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cs typeface="+mn-cs"/>
              </a:rPr>
              <a:t>第四节 不同光谱成分对</a:t>
            </a:r>
            <a:r>
              <a:rPr kumimoji="1" lang="zh-CN" altLang="en-US" sz="3200" kern="1200" dirty="0">
                <a:solidFill>
                  <a:srgbClr val="CC00CC"/>
                </a:solidFill>
                <a:latin typeface="楷体_GB2312" pitchFamily="49" charset="-122"/>
                <a:ea typeface="楷体_GB2312" pitchFamily="49" charset="-122"/>
                <a:cs typeface="+mn-cs"/>
              </a:rPr>
              <a:t>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3924151"/>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二</a:t>
            </a:r>
            <a:r>
              <a:rPr lang="zh-CN" altLang="en-US" sz="1600" b="1" dirty="0">
                <a:solidFill>
                  <a:srgbClr val="CC00FF"/>
                </a:solidFill>
                <a:latin typeface="华文楷体" pitchFamily="2" charset="-122"/>
                <a:ea typeface="华文楷体" pitchFamily="2" charset="-122"/>
              </a:rPr>
              <a:t>、光合有效辐射（</a:t>
            </a:r>
            <a:r>
              <a:rPr lang="en-US" altLang="zh-CN" sz="1600" b="1" dirty="0">
                <a:solidFill>
                  <a:srgbClr val="CC00FF"/>
                </a:solidFill>
                <a:latin typeface="华文楷体" pitchFamily="2" charset="-122"/>
                <a:ea typeface="华文楷体" pitchFamily="2" charset="-122"/>
              </a:rPr>
              <a:t>PAR</a:t>
            </a:r>
            <a:r>
              <a:rPr lang="zh-CN" altLang="en-US" sz="1600" b="1" dirty="0">
                <a:solidFill>
                  <a:srgbClr val="CC00FF"/>
                </a:solidFill>
                <a:latin typeface="华文楷体" pitchFamily="2" charset="-122"/>
                <a:ea typeface="华文楷体" pitchFamily="2" charset="-122"/>
              </a:rPr>
              <a:t>）</a:t>
            </a: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光合有效辐射的计算</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太阳总辐射由太阳直接辐射和天空散射辐射组</a:t>
            </a:r>
          </a:p>
          <a:p>
            <a:pPr>
              <a:lnSpc>
                <a:spcPct val="150000"/>
              </a:lnSpc>
            </a:pPr>
            <a:r>
              <a:rPr lang="zh-CN" altLang="en-US" sz="1600" b="1" dirty="0">
                <a:solidFill>
                  <a:srgbClr val="000000"/>
                </a:solidFill>
                <a:latin typeface="华文楷体" pitchFamily="2" charset="-122"/>
                <a:ea typeface="华文楷体" pitchFamily="2" charset="-122"/>
              </a:rPr>
              <a:t>成，表达式为：</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Q = S + D</a:t>
            </a:r>
          </a:p>
          <a:p>
            <a:pPr>
              <a:lnSpc>
                <a:spcPct val="150000"/>
              </a:lnSpc>
            </a:pPr>
            <a:r>
              <a:rPr lang="zh-CN" altLang="en-US" sz="1600" b="1" dirty="0">
                <a:solidFill>
                  <a:srgbClr val="000000"/>
                </a:solidFill>
                <a:latin typeface="华文楷体" pitchFamily="2" charset="-122"/>
                <a:ea typeface="华文楷体" pitchFamily="2" charset="-122"/>
              </a:rPr>
              <a:t>写成积分形式：</a:t>
            </a:r>
          </a:p>
          <a:p>
            <a:pPr>
              <a:lnSpc>
                <a:spcPct val="150000"/>
              </a:lnSpc>
            </a:pPr>
            <a:endParaRPr lang="en-US" altLang="zh-CN" sz="1400" b="1" dirty="0" smtClean="0">
              <a:solidFill>
                <a:srgbClr val="000000"/>
              </a:solidFill>
              <a:latin typeface="华文楷体" pitchFamily="2" charset="-122"/>
              <a:ea typeface="华文楷体" pitchFamily="2" charset="-122"/>
            </a:endParaRPr>
          </a:p>
          <a:p>
            <a:pPr>
              <a:lnSpc>
                <a:spcPct val="150000"/>
              </a:lnSpc>
            </a:pPr>
            <a:endParaRPr lang="en-US" altLang="zh-CN" sz="1400" b="1" dirty="0">
              <a:solidFill>
                <a:srgbClr val="000000"/>
              </a:solidFill>
              <a:latin typeface="华文楷体" pitchFamily="2" charset="-122"/>
              <a:ea typeface="华文楷体" pitchFamily="2" charset="-122"/>
            </a:endParaRPr>
          </a:p>
          <a:p>
            <a:pPr>
              <a:lnSpc>
                <a:spcPct val="150000"/>
              </a:lnSpc>
            </a:pPr>
            <a:endParaRPr lang="en-US" altLang="zh-CN" sz="1400" b="1" dirty="0" smtClean="0">
              <a:solidFill>
                <a:srgbClr val="000000"/>
              </a:solidFill>
              <a:latin typeface="华文楷体" pitchFamily="2" charset="-122"/>
              <a:ea typeface="华文楷体" pitchFamily="2" charset="-122"/>
            </a:endParaRPr>
          </a:p>
          <a:p>
            <a:pPr>
              <a:lnSpc>
                <a:spcPct val="150000"/>
              </a:lnSpc>
            </a:pPr>
            <a:r>
              <a:rPr lang="zh-CN" altLang="en-US" sz="1400" b="1" dirty="0">
                <a:solidFill>
                  <a:srgbClr val="000000"/>
                </a:solidFill>
                <a:latin typeface="华文楷体" pitchFamily="2" charset="-122"/>
                <a:ea typeface="华文楷体" pitchFamily="2" charset="-122"/>
              </a:rPr>
              <a:t>式中，</a:t>
            </a:r>
            <a:r>
              <a:rPr lang="en-US" altLang="zh-CN" sz="1400" b="1" dirty="0">
                <a:solidFill>
                  <a:srgbClr val="000000"/>
                </a:solidFill>
                <a:latin typeface="华文楷体" pitchFamily="2" charset="-122"/>
                <a:ea typeface="华文楷体" pitchFamily="2" charset="-122"/>
              </a:rPr>
              <a:t>λ</a:t>
            </a:r>
            <a:r>
              <a:rPr lang="zh-CN" altLang="en-US" sz="1400" b="1" dirty="0">
                <a:solidFill>
                  <a:srgbClr val="000000"/>
                </a:solidFill>
                <a:latin typeface="华文楷体" pitchFamily="2" charset="-122"/>
                <a:ea typeface="华文楷体" pitchFamily="2" charset="-122"/>
              </a:rPr>
              <a:t>为辐射能波长，定积分上下限系人为确定。</a:t>
            </a:r>
          </a:p>
          <a:p>
            <a:pPr>
              <a:lnSpc>
                <a:spcPct val="150000"/>
              </a:lnSpc>
            </a:pPr>
            <a:endParaRPr lang="zh-CN" altLang="en-US" sz="1400" b="1" dirty="0">
              <a:solidFill>
                <a:srgbClr val="000000"/>
              </a:solidFill>
              <a:latin typeface="华文楷体" pitchFamily="2" charset="-122"/>
              <a:ea typeface="华文楷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22186320"/>
              </p:ext>
            </p:extLst>
          </p:nvPr>
        </p:nvGraphicFramePr>
        <p:xfrm>
          <a:off x="1655762" y="3832240"/>
          <a:ext cx="2620553" cy="820896"/>
        </p:xfrm>
        <a:graphic>
          <a:graphicData uri="http://schemas.openxmlformats.org/presentationml/2006/ole">
            <mc:AlternateContent xmlns:mc="http://schemas.openxmlformats.org/markup-compatibility/2006">
              <mc:Choice xmlns:v="urn:schemas-microsoft-com:vml" Requires="v">
                <p:oleObj spid="_x0000_s3090" r:id="rId6" imgW="2108160" imgH="660240" progId="">
                  <p:embed/>
                </p:oleObj>
              </mc:Choice>
              <mc:Fallback>
                <p:oleObj r:id="rId6" imgW="2108160" imgH="66024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762" y="3832240"/>
                        <a:ext cx="2620553" cy="82089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042674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685800" y="457200"/>
            <a:ext cx="8153400" cy="389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5000"/>
              </a:lnSpc>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为了求取光合有效辐射，设：</a:t>
            </a:r>
          </a:p>
          <a:p>
            <a:pPr fontAlgn="base">
              <a:lnSpc>
                <a:spcPct val="115000"/>
              </a:lnSpc>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rPr>
              <a:t> </a:t>
            </a:r>
            <a:endParaRPr kumimoji="1" lang="zh-CN" altLang="en-US" sz="2800" b="1" dirty="0" smtClean="0">
              <a:solidFill>
                <a:srgbClr val="FFFFFF"/>
              </a:solidFill>
              <a:latin typeface="宋体" charset="-122"/>
            </a:endParaRPr>
          </a:p>
          <a:p>
            <a:pPr fontAlgn="base">
              <a:lnSpc>
                <a:spcPct val="115000"/>
              </a:lnSpc>
              <a:spcBef>
                <a:spcPct val="50000"/>
              </a:spcBef>
              <a:spcAft>
                <a:spcPct val="0"/>
              </a:spcAft>
              <a:buClr>
                <a:srgbClr val="3366FF"/>
              </a:buClr>
              <a:buSzPct val="80000"/>
              <a:buFont typeface="Wingdings" pitchFamily="2" charset="2"/>
              <a:buNone/>
            </a:pPr>
            <a:endParaRPr kumimoji="1" lang="zh-CN" altLang="en-US" sz="2800" b="1" dirty="0" smtClean="0">
              <a:solidFill>
                <a:srgbClr val="FFFFFF"/>
              </a:solidFill>
              <a:latin typeface="宋体" charset="-122"/>
            </a:endParaRPr>
          </a:p>
          <a:p>
            <a:pPr fontAlgn="base">
              <a:lnSpc>
                <a:spcPct val="115000"/>
              </a:lnSpc>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式中，</a:t>
            </a:r>
            <a:r>
              <a:rPr kumimoji="1" lang="en-US" altLang="zh-CN" sz="2800" b="1" dirty="0" err="1" smtClean="0">
                <a:solidFill>
                  <a:srgbClr val="FFFFFF"/>
                </a:solidFill>
                <a:latin typeface="宋体" charset="-122"/>
              </a:rPr>
              <a:t>S</a:t>
            </a:r>
            <a:r>
              <a:rPr kumimoji="1" lang="en-US" altLang="zh-CN" sz="2800" b="1" dirty="0" err="1" smtClean="0">
                <a:solidFill>
                  <a:srgbClr val="FFFFFF"/>
                </a:solidFill>
                <a:latin typeface="Courier New" pitchFamily="49" charset="0"/>
                <a:cs typeface="Courier New" pitchFamily="49" charset="0"/>
              </a:rPr>
              <a:t>φ</a:t>
            </a:r>
            <a:r>
              <a:rPr kumimoji="1" lang="en-US" altLang="zh-CN" sz="2800" b="1" dirty="0" smtClean="0">
                <a:solidFill>
                  <a:srgbClr val="FFFFFF"/>
                </a:solidFill>
                <a:latin typeface="宋体" charset="-122"/>
              </a:rPr>
              <a:t> 、</a:t>
            </a:r>
            <a:r>
              <a:rPr kumimoji="1" lang="en-US" altLang="zh-CN" sz="2800" b="1" dirty="0" err="1" smtClean="0">
                <a:solidFill>
                  <a:srgbClr val="FFFFFF"/>
                </a:solidFill>
                <a:latin typeface="宋体" charset="-122"/>
              </a:rPr>
              <a:t>D</a:t>
            </a:r>
            <a:r>
              <a:rPr kumimoji="1" lang="en-US" altLang="zh-CN" sz="2800" b="1" dirty="0" err="1" smtClean="0">
                <a:solidFill>
                  <a:srgbClr val="FFFFFF"/>
                </a:solidFill>
                <a:latin typeface="Courier New" pitchFamily="49" charset="0"/>
                <a:cs typeface="Courier New" pitchFamily="49" charset="0"/>
              </a:rPr>
              <a:t>φ</a:t>
            </a:r>
            <a:r>
              <a:rPr kumimoji="1" lang="zh-CN" altLang="en-US" sz="2800" b="1" dirty="0" smtClean="0">
                <a:solidFill>
                  <a:srgbClr val="FFFFFF"/>
                </a:solidFill>
                <a:latin typeface="宋体" charset="-122"/>
              </a:rPr>
              <a:t>分别为光合有效辐射光谱范围内的直接辐射和散射辐射，则有：</a:t>
            </a:r>
          </a:p>
          <a:p>
            <a:pPr fontAlgn="base">
              <a:lnSpc>
                <a:spcPct val="115000"/>
              </a:lnSpc>
              <a:spcBef>
                <a:spcPct val="50000"/>
              </a:spcBef>
              <a:spcAft>
                <a:spcPct val="0"/>
              </a:spcAft>
              <a:buClr>
                <a:srgbClr val="3366FF"/>
              </a:buClr>
              <a:buSzPct val="80000"/>
              <a:buFont typeface="Wingdings" pitchFamily="2" charset="2"/>
              <a:buNone/>
            </a:pPr>
            <a:endParaRPr kumimoji="1" lang="zh-CN" altLang="en-US" sz="2800" b="1" dirty="0" smtClean="0">
              <a:solidFill>
                <a:srgbClr val="FFFFFF"/>
              </a:solidFill>
              <a:latin typeface="宋体" charset="-122"/>
            </a:endParaRPr>
          </a:p>
        </p:txBody>
      </p:sp>
      <p:graphicFrame>
        <p:nvGraphicFramePr>
          <p:cNvPr id="172035" name="Object 3"/>
          <p:cNvGraphicFramePr>
            <a:graphicFrameLocks noChangeAspect="1"/>
          </p:cNvGraphicFramePr>
          <p:nvPr/>
        </p:nvGraphicFramePr>
        <p:xfrm>
          <a:off x="1447800" y="1066800"/>
          <a:ext cx="7162800" cy="1524000"/>
        </p:xfrm>
        <a:graphic>
          <a:graphicData uri="http://schemas.openxmlformats.org/presentationml/2006/ole">
            <mc:AlternateContent xmlns:mc="http://schemas.openxmlformats.org/markup-compatibility/2006">
              <mc:Choice xmlns:v="urn:schemas-microsoft-com:vml" Requires="v">
                <p:oleObj spid="_x0000_s4129" name="Equation" r:id="rId4" imgW="1930320" imgH="380880" progId="Equation.DSMT4">
                  <p:embed/>
                </p:oleObj>
              </mc:Choice>
              <mc:Fallback>
                <p:oleObj name="Equation" r:id="rId4" imgW="1930320" imgH="380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066800"/>
                        <a:ext cx="7162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2036" name="Object 4"/>
          <p:cNvGraphicFramePr>
            <a:graphicFrameLocks noChangeAspect="1"/>
          </p:cNvGraphicFramePr>
          <p:nvPr/>
        </p:nvGraphicFramePr>
        <p:xfrm>
          <a:off x="1447800" y="3733800"/>
          <a:ext cx="5827713" cy="2181225"/>
        </p:xfrm>
        <a:graphic>
          <a:graphicData uri="http://schemas.openxmlformats.org/presentationml/2006/ole">
            <mc:AlternateContent xmlns:mc="http://schemas.openxmlformats.org/markup-compatibility/2006">
              <mc:Choice xmlns:v="urn:schemas-microsoft-com:vml" Requires="v">
                <p:oleObj spid="_x0000_s4130" name="Equation" r:id="rId6" imgW="1015920" imgH="507960" progId="Equation.3">
                  <p:embed/>
                </p:oleObj>
              </mc:Choice>
              <mc:Fallback>
                <p:oleObj name="Equation" r:id="rId6" imgW="101592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733800"/>
                        <a:ext cx="5827713" cy="2181225"/>
                      </a:xfrm>
                      <a:prstGeom prst="rect">
                        <a:avLst/>
                      </a:prstGeom>
                      <a:noFill/>
                      <a:ln w="0">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3612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914400" y="1066800"/>
            <a:ext cx="7391400"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5000"/>
              </a:lnSpc>
              <a:spcBef>
                <a:spcPct val="50000"/>
              </a:spcBef>
              <a:spcAft>
                <a:spcPct val="0"/>
              </a:spcAft>
              <a:buClr>
                <a:srgbClr val="3366FF"/>
              </a:buClr>
              <a:buSzPct val="80000"/>
              <a:buFont typeface="Wingdings" pitchFamily="2" charset="2"/>
              <a:buNone/>
            </a:pPr>
            <a:r>
              <a:rPr kumimoji="1" lang="zh-CN" altLang="en-US" sz="2800" b="1" smtClean="0">
                <a:solidFill>
                  <a:srgbClr val="FFFFFF"/>
                </a:solidFill>
                <a:latin typeface="宋体" charset="-122"/>
              </a:rPr>
              <a:t>因此，光合有效辐射能量的计算公式为：</a:t>
            </a:r>
          </a:p>
          <a:p>
            <a:pPr fontAlgn="base">
              <a:lnSpc>
                <a:spcPct val="85000"/>
              </a:lnSpc>
              <a:spcBef>
                <a:spcPct val="50000"/>
              </a:spcBef>
              <a:spcAft>
                <a:spcPct val="0"/>
              </a:spcAft>
              <a:buClr>
                <a:srgbClr val="3366FF"/>
              </a:buClr>
              <a:buSzPct val="80000"/>
              <a:buFont typeface="Wingdings" pitchFamily="2" charset="2"/>
              <a:buNone/>
            </a:pPr>
            <a:endParaRPr kumimoji="1" lang="zh-CN" altLang="en-US" sz="2800" b="1" smtClean="0">
              <a:solidFill>
                <a:srgbClr val="FFFFFF"/>
              </a:solidFill>
              <a:latin typeface="宋体" charset="-122"/>
            </a:endParaRPr>
          </a:p>
          <a:p>
            <a:pPr fontAlgn="base">
              <a:lnSpc>
                <a:spcPct val="85000"/>
              </a:lnSpc>
              <a:spcBef>
                <a:spcPct val="50000"/>
              </a:spcBef>
              <a:spcAft>
                <a:spcPct val="0"/>
              </a:spcAft>
              <a:buClr>
                <a:srgbClr val="3366FF"/>
              </a:buClr>
              <a:buSzPct val="80000"/>
              <a:buFont typeface="Wingdings" pitchFamily="2" charset="2"/>
              <a:buNone/>
            </a:pPr>
            <a:endParaRPr kumimoji="1" lang="zh-CN" altLang="en-US" sz="2800" b="1" smtClean="0">
              <a:solidFill>
                <a:srgbClr val="FFFFFF"/>
              </a:solidFill>
              <a:latin typeface="宋体" charset="-122"/>
            </a:endParaRPr>
          </a:p>
          <a:p>
            <a:pPr fontAlgn="base">
              <a:lnSpc>
                <a:spcPct val="95000"/>
              </a:lnSpc>
              <a:spcBef>
                <a:spcPct val="50000"/>
              </a:spcBef>
              <a:spcAft>
                <a:spcPct val="0"/>
              </a:spcAft>
              <a:buClr>
                <a:srgbClr val="3366FF"/>
              </a:buClr>
              <a:buSzPct val="80000"/>
              <a:buFont typeface="Wingdings" pitchFamily="2" charset="2"/>
              <a:buNone/>
            </a:pPr>
            <a:r>
              <a:rPr kumimoji="1" lang="zh-CN" altLang="en-US" sz="2800" b="1" smtClean="0">
                <a:solidFill>
                  <a:srgbClr val="FFFFFF"/>
                </a:solidFill>
                <a:latin typeface="宋体" charset="-122"/>
              </a:rPr>
              <a:t>如果能确定系数</a:t>
            </a:r>
            <a:r>
              <a:rPr kumimoji="1" lang="en-US" altLang="zh-CN" sz="2800" b="1" smtClean="0">
                <a:solidFill>
                  <a:srgbClr val="FFFFFF"/>
                </a:solidFill>
                <a:latin typeface="宋体" charset="-122"/>
              </a:rPr>
              <a:t>K</a:t>
            </a:r>
            <a:r>
              <a:rPr kumimoji="1" lang="en-US" altLang="zh-CN" sz="2800" b="1" baseline="-30000" smtClean="0">
                <a:solidFill>
                  <a:srgbClr val="FFFFFF"/>
                </a:solidFill>
                <a:latin typeface="宋体" charset="-122"/>
              </a:rPr>
              <a:t>S</a:t>
            </a:r>
            <a:r>
              <a:rPr kumimoji="1" lang="en-US" altLang="zh-CN" sz="2800" b="1" smtClean="0">
                <a:solidFill>
                  <a:srgbClr val="FFFFFF"/>
                </a:solidFill>
                <a:latin typeface="宋体" charset="-122"/>
              </a:rPr>
              <a:t>、K</a:t>
            </a:r>
            <a:r>
              <a:rPr kumimoji="1" lang="en-US" altLang="zh-CN" sz="2800" b="1" baseline="-30000" smtClean="0">
                <a:solidFill>
                  <a:srgbClr val="FFFFFF"/>
                </a:solidFill>
                <a:latin typeface="宋体" charset="-122"/>
              </a:rPr>
              <a:t>D</a:t>
            </a:r>
            <a:r>
              <a:rPr kumimoji="1" lang="en-US" altLang="zh-CN" sz="2800" b="1" smtClean="0">
                <a:solidFill>
                  <a:srgbClr val="FFFFFF"/>
                </a:solidFill>
                <a:latin typeface="宋体" charset="-122"/>
              </a:rPr>
              <a:t>，</a:t>
            </a:r>
            <a:r>
              <a:rPr kumimoji="1" lang="zh-CN" altLang="en-US" sz="2800" b="1" smtClean="0">
                <a:solidFill>
                  <a:srgbClr val="FFFFFF"/>
                </a:solidFill>
                <a:latin typeface="宋体" charset="-122"/>
              </a:rPr>
              <a:t>则</a:t>
            </a:r>
            <a:r>
              <a:rPr kumimoji="1" lang="en-US" altLang="zh-CN" sz="2800" b="1" smtClean="0">
                <a:solidFill>
                  <a:srgbClr val="FFFFFF"/>
                </a:solidFill>
                <a:latin typeface="宋体" charset="-122"/>
              </a:rPr>
              <a:t>Q</a:t>
            </a:r>
            <a:r>
              <a:rPr kumimoji="1" lang="en-US" altLang="zh-CN" sz="2800" b="1" smtClean="0">
                <a:solidFill>
                  <a:srgbClr val="FFFFFF"/>
                </a:solidFill>
                <a:latin typeface="Courier New" pitchFamily="49" charset="0"/>
                <a:cs typeface="Courier New" pitchFamily="49" charset="0"/>
              </a:rPr>
              <a:t>φ</a:t>
            </a:r>
            <a:r>
              <a:rPr kumimoji="1" lang="zh-CN" altLang="en-US" sz="2800" b="1" smtClean="0">
                <a:solidFill>
                  <a:srgbClr val="FFFFFF"/>
                </a:solidFill>
                <a:latin typeface="宋体" charset="-122"/>
              </a:rPr>
              <a:t>即可求得。</a:t>
            </a:r>
          </a:p>
          <a:p>
            <a:pPr fontAlgn="base">
              <a:lnSpc>
                <a:spcPct val="95000"/>
              </a:lnSpc>
              <a:spcBef>
                <a:spcPct val="50000"/>
              </a:spcBef>
              <a:spcAft>
                <a:spcPct val="0"/>
              </a:spcAft>
              <a:buClr>
                <a:srgbClr val="3366FF"/>
              </a:buClr>
              <a:buSzPct val="80000"/>
              <a:buFont typeface="Wingdings" pitchFamily="2" charset="2"/>
              <a:buNone/>
            </a:pPr>
            <a:r>
              <a:rPr kumimoji="1" lang="en-US" altLang="zh-CN" sz="2800" b="1" smtClean="0">
                <a:solidFill>
                  <a:srgbClr val="FFFFFF"/>
                </a:solidFill>
                <a:latin typeface="宋体" charset="-122"/>
              </a:rPr>
              <a:t>    K</a:t>
            </a:r>
            <a:r>
              <a:rPr kumimoji="1" lang="en-US" altLang="zh-CN" sz="2800" b="1" baseline="-30000" smtClean="0">
                <a:solidFill>
                  <a:srgbClr val="FFFFFF"/>
                </a:solidFill>
                <a:latin typeface="宋体" charset="-122"/>
              </a:rPr>
              <a:t>S</a:t>
            </a:r>
            <a:r>
              <a:rPr kumimoji="1" lang="zh-CN" altLang="en-US" sz="2800" b="1" smtClean="0">
                <a:solidFill>
                  <a:srgbClr val="FFFFFF"/>
                </a:solidFill>
                <a:latin typeface="宋体" charset="-122"/>
              </a:rPr>
              <a:t>的确定相对简单，而</a:t>
            </a:r>
            <a:r>
              <a:rPr kumimoji="1" lang="en-US" altLang="zh-CN" sz="2800" b="1" smtClean="0">
                <a:solidFill>
                  <a:srgbClr val="FFFFFF"/>
                </a:solidFill>
                <a:latin typeface="宋体" charset="-122"/>
              </a:rPr>
              <a:t>K</a:t>
            </a:r>
            <a:r>
              <a:rPr kumimoji="1" lang="en-US" altLang="zh-CN" sz="2800" b="1" baseline="-30000" smtClean="0">
                <a:solidFill>
                  <a:srgbClr val="FFFFFF"/>
                </a:solidFill>
                <a:latin typeface="宋体" charset="-122"/>
              </a:rPr>
              <a:t>D</a:t>
            </a:r>
            <a:r>
              <a:rPr kumimoji="1" lang="zh-CN" altLang="en-US" sz="2800" b="1" smtClean="0">
                <a:solidFill>
                  <a:srgbClr val="FFFFFF"/>
                </a:solidFill>
                <a:latin typeface="宋体" charset="-122"/>
              </a:rPr>
              <a:t>的计算比较复杂。</a:t>
            </a:r>
          </a:p>
          <a:p>
            <a:pPr fontAlgn="base">
              <a:lnSpc>
                <a:spcPct val="95000"/>
              </a:lnSpc>
              <a:spcBef>
                <a:spcPct val="50000"/>
              </a:spcBef>
              <a:spcAft>
                <a:spcPct val="0"/>
              </a:spcAft>
              <a:buClr>
                <a:srgbClr val="3366FF"/>
              </a:buClr>
              <a:buSzPct val="80000"/>
              <a:buFont typeface="Wingdings" pitchFamily="2" charset="2"/>
              <a:buNone/>
            </a:pPr>
            <a:endParaRPr kumimoji="1" lang="zh-CN" altLang="en-US" sz="2800" b="1" smtClean="0">
              <a:solidFill>
                <a:srgbClr val="FFFFFF"/>
              </a:solidFill>
              <a:latin typeface="宋体" charset="-122"/>
            </a:endParaRPr>
          </a:p>
          <a:p>
            <a:pPr fontAlgn="base">
              <a:lnSpc>
                <a:spcPct val="95000"/>
              </a:lnSpc>
              <a:spcBef>
                <a:spcPct val="50000"/>
              </a:spcBef>
              <a:spcAft>
                <a:spcPct val="0"/>
              </a:spcAft>
              <a:buClr>
                <a:srgbClr val="3366FF"/>
              </a:buClr>
              <a:buSzPct val="80000"/>
              <a:buFont typeface="Wingdings" pitchFamily="2" charset="2"/>
              <a:buNone/>
            </a:pPr>
            <a:r>
              <a:rPr kumimoji="1" lang="zh-CN" altLang="en-US" sz="2800" b="1" smtClean="0">
                <a:solidFill>
                  <a:srgbClr val="FFFFFF"/>
                </a:solidFill>
                <a:latin typeface="宋体" charset="-122"/>
              </a:rPr>
              <a:t>    </a:t>
            </a:r>
            <a:r>
              <a:rPr lang="zh-CN" altLang="en-US" sz="2800" b="1" smtClean="0">
                <a:solidFill>
                  <a:srgbClr val="FFFFFF"/>
                </a:solidFill>
                <a:latin typeface="宋体" charset="-122"/>
              </a:rPr>
              <a:t>● </a:t>
            </a:r>
            <a:r>
              <a:rPr kumimoji="1" lang="zh-CN" altLang="en-US" sz="2800" b="1" smtClean="0">
                <a:solidFill>
                  <a:srgbClr val="FFFFFF"/>
                </a:solidFill>
                <a:latin typeface="宋体" charset="-122"/>
              </a:rPr>
              <a:t>一般而言，</a:t>
            </a:r>
            <a:r>
              <a:rPr kumimoji="1" lang="en-US" altLang="zh-CN" sz="2800" b="1" smtClean="0">
                <a:solidFill>
                  <a:srgbClr val="FFFFFF"/>
                </a:solidFill>
                <a:latin typeface="宋体" charset="-122"/>
              </a:rPr>
              <a:t>K</a:t>
            </a:r>
            <a:r>
              <a:rPr kumimoji="1" lang="en-US" altLang="zh-CN" sz="2800" b="1" baseline="-30000" smtClean="0">
                <a:solidFill>
                  <a:srgbClr val="FFFFFF"/>
                </a:solidFill>
                <a:latin typeface="宋体" charset="-122"/>
              </a:rPr>
              <a:t>S</a:t>
            </a:r>
            <a:r>
              <a:rPr kumimoji="1" lang="zh-CN" altLang="en-US" sz="2800" b="1" smtClean="0">
                <a:solidFill>
                  <a:srgbClr val="FFFFFF"/>
                </a:solidFill>
                <a:latin typeface="宋体" charset="-122"/>
              </a:rPr>
              <a:t>小于0.5，</a:t>
            </a:r>
            <a:r>
              <a:rPr kumimoji="1" lang="en-US" altLang="zh-CN" sz="2800" b="1" smtClean="0">
                <a:solidFill>
                  <a:srgbClr val="FFFFFF"/>
                </a:solidFill>
                <a:latin typeface="宋体" charset="-122"/>
              </a:rPr>
              <a:t>K</a:t>
            </a:r>
            <a:r>
              <a:rPr kumimoji="1" lang="en-US" altLang="zh-CN" sz="2800" b="1" baseline="-30000" smtClean="0">
                <a:solidFill>
                  <a:srgbClr val="FFFFFF"/>
                </a:solidFill>
                <a:latin typeface="宋体" charset="-122"/>
              </a:rPr>
              <a:t>D</a:t>
            </a:r>
            <a:r>
              <a:rPr kumimoji="1" lang="zh-CN" altLang="en-US" sz="2800" b="1" smtClean="0">
                <a:solidFill>
                  <a:srgbClr val="FFFFFF"/>
                </a:solidFill>
                <a:latin typeface="宋体" charset="-122"/>
              </a:rPr>
              <a:t>大于0.5。</a:t>
            </a:r>
          </a:p>
        </p:txBody>
      </p:sp>
      <p:graphicFrame>
        <p:nvGraphicFramePr>
          <p:cNvPr id="174083" name="Object 3"/>
          <p:cNvGraphicFramePr>
            <a:graphicFrameLocks noChangeAspect="1"/>
          </p:cNvGraphicFramePr>
          <p:nvPr/>
        </p:nvGraphicFramePr>
        <p:xfrm>
          <a:off x="1676400" y="1828800"/>
          <a:ext cx="6400800" cy="762000"/>
        </p:xfrm>
        <a:graphic>
          <a:graphicData uri="http://schemas.openxmlformats.org/presentationml/2006/ole">
            <mc:AlternateContent xmlns:mc="http://schemas.openxmlformats.org/markup-compatibility/2006">
              <mc:Choice xmlns:v="urn:schemas-microsoft-com:vml" Requires="v">
                <p:oleObj spid="_x0000_s5136" name="Equation" r:id="rId4" imgW="1714320" imgH="241200" progId="Equation.DSMT4">
                  <p:embed/>
                </p:oleObj>
              </mc:Choice>
              <mc:Fallback>
                <p:oleObj name="Equation" r:id="rId4" imgW="1714320" imgH="241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828800"/>
                        <a:ext cx="6400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544993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838200" y="609600"/>
            <a:ext cx="7924800" cy="564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    在实际工作中一般用下列简便公式来估算光</a:t>
            </a:r>
          </a:p>
          <a:p>
            <a:pPr fontAlgn="base">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合有效辐射：</a:t>
            </a:r>
          </a:p>
          <a:p>
            <a:pPr fontAlgn="base">
              <a:spcBef>
                <a:spcPct val="50000"/>
              </a:spcBef>
              <a:spcAft>
                <a:spcPct val="0"/>
              </a:spcAft>
              <a:buClr>
                <a:srgbClr val="3366FF"/>
              </a:buClr>
              <a:buSzPct val="80000"/>
              <a:buFont typeface="Wingdings" pitchFamily="2" charset="2"/>
              <a:buNone/>
            </a:pPr>
            <a:endParaRPr kumimoji="1" lang="zh-CN" altLang="en-US" sz="2800" b="1" dirty="0" smtClean="0">
              <a:solidFill>
                <a:srgbClr val="FFFFFF"/>
              </a:solidFill>
              <a:latin typeface="宋体" charset="-122"/>
            </a:endParaRPr>
          </a:p>
          <a:p>
            <a:pPr fontAlgn="base">
              <a:spcBef>
                <a:spcPct val="50000"/>
              </a:spcBef>
              <a:spcAft>
                <a:spcPct val="0"/>
              </a:spcAft>
              <a:buClr>
                <a:srgbClr val="3366FF"/>
              </a:buClr>
              <a:buSzPct val="80000"/>
              <a:buFont typeface="Wingdings" pitchFamily="2" charset="2"/>
              <a:buNone/>
            </a:pPr>
            <a:endParaRPr kumimoji="1" lang="zh-CN" altLang="en-US" sz="2800" b="1" dirty="0" smtClean="0">
              <a:solidFill>
                <a:srgbClr val="FFFFFF"/>
              </a:solidFill>
              <a:latin typeface="宋体" charset="-122"/>
            </a:endParaRPr>
          </a:p>
          <a:p>
            <a:pPr fontAlgn="base">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    </a:t>
            </a:r>
            <a:r>
              <a:rPr lang="zh-CN" altLang="en-US" sz="2400" b="1" dirty="0" smtClean="0">
                <a:solidFill>
                  <a:srgbClr val="FFFFFF"/>
                </a:solidFill>
                <a:latin typeface="宋体" charset="-122"/>
              </a:rPr>
              <a:t>●</a:t>
            </a:r>
            <a:r>
              <a:rPr lang="zh-CN" altLang="en-US" sz="2800" b="1" dirty="0" smtClean="0">
                <a:solidFill>
                  <a:srgbClr val="FFFFFF"/>
                </a:solidFill>
                <a:latin typeface="宋体" charset="-122"/>
              </a:rPr>
              <a:t> 计算</a:t>
            </a:r>
            <a:r>
              <a:rPr kumimoji="1" lang="zh-CN" altLang="en-US" sz="2800" b="1" dirty="0" smtClean="0">
                <a:solidFill>
                  <a:srgbClr val="FFFFFF"/>
                </a:solidFill>
                <a:latin typeface="宋体" charset="-122"/>
              </a:rPr>
              <a:t>光合有效辐射能的意义</a:t>
            </a:r>
          </a:p>
          <a:p>
            <a:pPr fontAlgn="base">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    准确地计算光合有效辐射能的时空分布，有</a:t>
            </a:r>
          </a:p>
          <a:p>
            <a:pPr fontAlgn="base">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助于确定进入农田和植物群落的能量，对拟定适</a:t>
            </a:r>
          </a:p>
          <a:p>
            <a:pPr fontAlgn="base">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宜的群体结构和估算作物产量等方面具有重要的</a:t>
            </a:r>
          </a:p>
          <a:p>
            <a:pPr fontAlgn="base">
              <a:spcBef>
                <a:spcPct val="5000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意义。因此，光合有效辐射得到了广泛的应用。</a:t>
            </a:r>
          </a:p>
        </p:txBody>
      </p:sp>
      <p:graphicFrame>
        <p:nvGraphicFramePr>
          <p:cNvPr id="175107" name="Object 3"/>
          <p:cNvGraphicFramePr>
            <a:graphicFrameLocks noChangeAspect="1"/>
          </p:cNvGraphicFramePr>
          <p:nvPr/>
        </p:nvGraphicFramePr>
        <p:xfrm>
          <a:off x="1676400" y="1905000"/>
          <a:ext cx="4667250" cy="1219200"/>
        </p:xfrm>
        <a:graphic>
          <a:graphicData uri="http://schemas.openxmlformats.org/presentationml/2006/ole">
            <mc:AlternateContent xmlns:mc="http://schemas.openxmlformats.org/markup-compatibility/2006">
              <mc:Choice xmlns:v="urn:schemas-microsoft-com:vml" Requires="v">
                <p:oleObj spid="_x0000_s6160" name="Equation" r:id="rId4" imgW="1333440" imgH="431640" progId="Equation.3">
                  <p:embed/>
                </p:oleObj>
              </mc:Choice>
              <mc:Fallback>
                <p:oleObj name="Equation" r:id="rId4" imgW="133344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905000"/>
                        <a:ext cx="4667250" cy="1219200"/>
                      </a:xfrm>
                      <a:prstGeom prst="rect">
                        <a:avLst/>
                      </a:prstGeom>
                      <a:noFill/>
                      <a:ln w="0">
                        <a:solidFill>
                          <a:srgbClr val="00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866539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cs typeface="+mn-cs"/>
              </a:rPr>
              <a:t>第四节 不同光谱成分对</a:t>
            </a:r>
            <a:r>
              <a:rPr kumimoji="1" lang="zh-CN" altLang="en-US" sz="3200" kern="1200" dirty="0">
                <a:solidFill>
                  <a:srgbClr val="CC00CC"/>
                </a:solidFill>
                <a:latin typeface="楷体_GB2312" pitchFamily="49" charset="-122"/>
                <a:ea typeface="楷体_GB2312" pitchFamily="49" charset="-122"/>
                <a:cs typeface="+mn-cs"/>
              </a:rPr>
              <a:t>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154984"/>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三、不同光质对植物生长发育的影响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对光合作用的影响</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光合</a:t>
            </a:r>
            <a:r>
              <a:rPr lang="zh-CN" altLang="en-US" sz="1600" b="1" dirty="0" smtClean="0">
                <a:latin typeface="华文楷体" pitchFamily="2" charset="-122"/>
                <a:ea typeface="华文楷体" pitchFamily="2" charset="-122"/>
              </a:rPr>
              <a:t>器官的发育长期受光控制，红光对光合器官的正常发育至关重要，它可通过抑制光合产物从叶中输出来增加叶片的淀粉积累；蓝光则调控着叶绿素的形成、气孔开启以及光合节律等生理过程。光质能够调节光合作用不同类型叶绿素蛋白质的形成以及光系统之间电子传递。</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光质对叶绿素含量也有重要</a:t>
            </a:r>
            <a:r>
              <a:rPr lang="zh-CN" altLang="en-US" sz="1600" b="1" dirty="0" smtClean="0">
                <a:latin typeface="华文楷体" pitchFamily="2" charset="-122"/>
                <a:ea typeface="华文楷体" pitchFamily="2" charset="-122"/>
              </a:rPr>
              <a:t>作用。多数研究表明，红光和蓝光能够提高植物光合速率，绿光减弱其光合速率，不利于植物生长。</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2.</a:t>
            </a:r>
            <a:r>
              <a:rPr lang="zh-CN" altLang="en-US" sz="1600" b="1" dirty="0" smtClean="0">
                <a:latin typeface="华文楷体" pitchFamily="2" charset="-122"/>
                <a:ea typeface="华文楷体" pitchFamily="2" charset="-122"/>
              </a:rPr>
              <a:t>对代谢与生长发育的影响</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）影响植物生长发育和形态建成</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红光可促进幼苗的</a:t>
            </a:r>
            <a:r>
              <a:rPr lang="zh-CN" altLang="en-US" sz="1600" b="1" dirty="0" smtClean="0">
                <a:latin typeface="华文楷体" pitchFamily="2" charset="-122"/>
                <a:ea typeface="华文楷体" pitchFamily="2" charset="-122"/>
              </a:rPr>
              <a:t>生长，红光处理的幼苗干物质积累多，营养生长旺盛。</a:t>
            </a:r>
            <a:endParaRPr lang="zh-CN" altLang="en-US" sz="1400" b="1" dirty="0">
              <a:latin typeface="华文楷体" pitchFamily="2" charset="-122"/>
              <a:ea typeface="华文楷体" pitchFamily="2" charset="-122"/>
            </a:endParaRPr>
          </a:p>
        </p:txBody>
      </p:sp>
    </p:spTree>
    <p:extLst>
      <p:ext uri="{BB962C8B-B14F-4D97-AF65-F5344CB8AC3E}">
        <p14:creationId xmlns:p14="http://schemas.microsoft.com/office/powerpoint/2010/main" val="1594753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smtClean="0">
                <a:solidFill>
                  <a:srgbClr val="CC00CC"/>
                </a:solidFill>
                <a:latin typeface="楷体_GB2312" pitchFamily="49" charset="-122"/>
                <a:ea typeface="楷体_GB2312" pitchFamily="49" charset="-122"/>
                <a:cs typeface="+mn-cs"/>
              </a:rPr>
              <a:t>第四节 不同光谱成分对</a:t>
            </a:r>
            <a:r>
              <a:rPr kumimoji="1" lang="zh-CN" altLang="en-US" sz="3200" kern="1200" dirty="0">
                <a:solidFill>
                  <a:srgbClr val="CC00CC"/>
                </a:solidFill>
                <a:latin typeface="楷体_GB2312" pitchFamily="49" charset="-122"/>
                <a:ea typeface="楷体_GB2312" pitchFamily="49" charset="-122"/>
                <a:cs typeface="+mn-cs"/>
              </a:rPr>
              <a:t>植物的影响</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3139321"/>
          </a:xfrm>
          <a:prstGeom prst="rect">
            <a:avLst/>
          </a:prstGeom>
        </p:spPr>
        <p:txBody>
          <a:bodyPr wrap="square">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三、不同光质对植物生长发育的影响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对代谢与生长发育的影响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）影响生理代谢</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400" b="1" dirty="0" smtClean="0">
                <a:solidFill>
                  <a:srgbClr val="000000"/>
                </a:solidFill>
                <a:latin typeface="华文楷体" pitchFamily="2" charset="-122"/>
                <a:ea typeface="华文楷体" pitchFamily="2" charset="-122"/>
              </a:rPr>
              <a:t>光质对植物的碳氮代谢有重要的调节作用。蓝光促进新合成的有机物中蛋白质的积累，而红光促进碳水化合物的增加。增加蓝光比例可以明显促进氮代谢，使叶片总氮提高、总碳降低。</a:t>
            </a:r>
            <a:endParaRPr lang="en-US" altLang="zh-CN" sz="1400" b="1" dirty="0" smtClean="0">
              <a:solidFill>
                <a:srgbClr val="000000"/>
              </a:solidFill>
              <a:latin typeface="华文楷体" pitchFamily="2" charset="-122"/>
              <a:ea typeface="华文楷体" pitchFamily="2" charset="-122"/>
            </a:endParaRPr>
          </a:p>
          <a:p>
            <a:pPr>
              <a:lnSpc>
                <a:spcPct val="150000"/>
              </a:lnSpc>
            </a:pPr>
            <a:r>
              <a:rPr lang="zh-CN" altLang="en-US" sz="1400" b="1" dirty="0" smtClean="0">
                <a:solidFill>
                  <a:srgbClr val="000000"/>
                </a:solidFill>
                <a:latin typeface="华文楷体" pitchFamily="2" charset="-122"/>
                <a:ea typeface="华文楷体" pitchFamily="2" charset="-122"/>
              </a:rPr>
              <a:t>（</a:t>
            </a:r>
            <a:r>
              <a:rPr lang="en-US" altLang="zh-CN" sz="1400" b="1" dirty="0" smtClean="0">
                <a:solidFill>
                  <a:srgbClr val="000000"/>
                </a:solidFill>
                <a:latin typeface="华文楷体" pitchFamily="2" charset="-122"/>
                <a:ea typeface="华文楷体" pitchFamily="2" charset="-122"/>
              </a:rPr>
              <a:t>3</a:t>
            </a:r>
            <a:r>
              <a:rPr lang="zh-CN" altLang="en-US" sz="1400" b="1" dirty="0" smtClean="0">
                <a:solidFill>
                  <a:srgbClr val="000000"/>
                </a:solidFill>
                <a:latin typeface="华文楷体" pitchFamily="2" charset="-122"/>
                <a:ea typeface="华文楷体" pitchFamily="2" charset="-122"/>
              </a:rPr>
              <a:t>）对结构特征的影响</a:t>
            </a:r>
            <a:endParaRPr lang="en-US" altLang="zh-CN" sz="1400" b="1" dirty="0" smtClean="0">
              <a:solidFill>
                <a:srgbClr val="000000"/>
              </a:solidFill>
              <a:latin typeface="华文楷体" pitchFamily="2" charset="-122"/>
              <a:ea typeface="华文楷体" pitchFamily="2" charset="-122"/>
            </a:endParaRPr>
          </a:p>
          <a:p>
            <a:pPr>
              <a:lnSpc>
                <a:spcPct val="150000"/>
              </a:lnSpc>
            </a:pPr>
            <a:r>
              <a:rPr lang="zh-CN" altLang="en-US" sz="1400" b="1" dirty="0">
                <a:solidFill>
                  <a:srgbClr val="000000"/>
                </a:solidFill>
                <a:latin typeface="华文楷体" pitchFamily="2" charset="-122"/>
                <a:ea typeface="华文楷体" pitchFamily="2" charset="-122"/>
              </a:rPr>
              <a:t>光</a:t>
            </a:r>
            <a:r>
              <a:rPr lang="zh-CN" altLang="en-US" sz="1400" b="1" dirty="0" smtClean="0">
                <a:solidFill>
                  <a:srgbClr val="000000"/>
                </a:solidFill>
                <a:latin typeface="华文楷体" pitchFamily="2" charset="-122"/>
                <a:ea typeface="华文楷体" pitchFamily="2" charset="-122"/>
              </a:rPr>
              <a:t>质</a:t>
            </a:r>
            <a:r>
              <a:rPr lang="zh-CN" altLang="en-US" sz="1400" b="1" dirty="0">
                <a:solidFill>
                  <a:srgbClr val="000000"/>
                </a:solidFill>
                <a:latin typeface="华文楷体" pitchFamily="2" charset="-122"/>
                <a:ea typeface="华文楷体" pitchFamily="2" charset="-122"/>
              </a:rPr>
              <a:t>的</a:t>
            </a:r>
            <a:r>
              <a:rPr lang="zh-CN" altLang="en-US" sz="1400" b="1" dirty="0" smtClean="0">
                <a:solidFill>
                  <a:srgbClr val="000000"/>
                </a:solidFill>
                <a:latin typeface="华文楷体" pitchFamily="2" charset="-122"/>
                <a:ea typeface="华文楷体" pitchFamily="2" charset="-122"/>
              </a:rPr>
              <a:t>改变直接影响叶片生长。</a:t>
            </a:r>
            <a:endParaRPr lang="en-US" altLang="zh-CN" sz="1400" b="1" dirty="0" smtClean="0">
              <a:solidFill>
                <a:srgbClr val="000000"/>
              </a:solidFill>
              <a:latin typeface="华文楷体" pitchFamily="2" charset="-122"/>
              <a:ea typeface="华文楷体" pitchFamily="2" charset="-122"/>
            </a:endParaRPr>
          </a:p>
          <a:p>
            <a:pPr>
              <a:lnSpc>
                <a:spcPct val="150000"/>
              </a:lnSpc>
            </a:pPr>
            <a:endParaRPr lang="zh-CN" altLang="en-US" sz="1400" b="1" dirty="0">
              <a:solidFill>
                <a:srgbClr val="000000"/>
              </a:solidFill>
              <a:latin typeface="华文楷体" pitchFamily="2" charset="-122"/>
              <a:ea typeface="华文楷体" pitchFamily="2" charset="-122"/>
            </a:endParaRPr>
          </a:p>
        </p:txBody>
      </p:sp>
      <p:pic>
        <p:nvPicPr>
          <p:cNvPr id="12" name="图片 11" descr="C:\Users\ysj\AppData\Local\Microsoft\Windows\Temporary Internet Files\Content.Word\IMG_E6933.jpg"/>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2762175" y="2785299"/>
            <a:ext cx="1927225" cy="4860776"/>
          </a:xfrm>
          <a:prstGeom prst="rect">
            <a:avLst/>
          </a:prstGeom>
          <a:noFill/>
          <a:ln>
            <a:noFill/>
          </a:ln>
        </p:spPr>
      </p:pic>
    </p:spTree>
    <p:extLst>
      <p:ext uri="{BB962C8B-B14F-4D97-AF65-F5344CB8AC3E}">
        <p14:creationId xmlns:p14="http://schemas.microsoft.com/office/powerpoint/2010/main" val="39767869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60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一、光能利用率及其概念</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光能利用率也称</a:t>
            </a:r>
            <a:r>
              <a:rPr lang="zh-CN" altLang="en-US" sz="1600" b="1" dirty="0">
                <a:solidFill>
                  <a:srgbClr val="000000"/>
                </a:solidFill>
                <a:latin typeface="华文楷体" pitchFamily="2" charset="-122"/>
                <a:ea typeface="华文楷体" pitchFamily="2" charset="-122"/>
              </a:rPr>
              <a:t>太阳辐射能利用率或</a:t>
            </a:r>
            <a:r>
              <a:rPr lang="zh-CN" altLang="en-US" sz="1600" b="1" dirty="0" smtClean="0">
                <a:solidFill>
                  <a:srgbClr val="000000"/>
                </a:solidFill>
                <a:latin typeface="华文楷体" pitchFamily="2" charset="-122"/>
                <a:ea typeface="华文楷体" pitchFamily="2" charset="-122"/>
              </a:rPr>
              <a:t>太阳辐射</a:t>
            </a:r>
            <a:r>
              <a:rPr lang="zh-CN" altLang="en-US" sz="1600" b="1" dirty="0">
                <a:solidFill>
                  <a:srgbClr val="000000"/>
                </a:solidFill>
                <a:latin typeface="华文楷体" pitchFamily="2" charset="-122"/>
                <a:ea typeface="华文楷体" pitchFamily="2" charset="-122"/>
              </a:rPr>
              <a:t>能利用系数，但严格地讲，两者是有区别的。</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）太阳辐射</a:t>
            </a:r>
            <a:r>
              <a:rPr lang="zh-CN" altLang="en-US" sz="1600" b="1" dirty="0">
                <a:solidFill>
                  <a:srgbClr val="000000"/>
                </a:solidFill>
                <a:latin typeface="华文楷体" pitchFamily="2" charset="-122"/>
                <a:ea typeface="华文楷体" pitchFamily="2" charset="-122"/>
              </a:rPr>
              <a:t>能</a:t>
            </a:r>
            <a:r>
              <a:rPr lang="zh-CN" altLang="en-US" sz="1600" b="1" dirty="0" smtClean="0">
                <a:solidFill>
                  <a:srgbClr val="000000"/>
                </a:solidFill>
                <a:latin typeface="华文楷体" pitchFamily="2" charset="-122"/>
                <a:ea typeface="华文楷体" pitchFamily="2" charset="-122"/>
              </a:rPr>
              <a:t>利用率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是</a:t>
            </a:r>
            <a:r>
              <a:rPr lang="zh-CN" altLang="en-US" sz="1600" b="1" dirty="0">
                <a:solidFill>
                  <a:srgbClr val="000000"/>
                </a:solidFill>
                <a:latin typeface="华文楷体" pitchFamily="2" charset="-122"/>
                <a:ea typeface="华文楷体" pitchFamily="2" charset="-122"/>
              </a:rPr>
              <a:t>投射到作物表层的</a:t>
            </a:r>
            <a:r>
              <a:rPr lang="zh-CN" altLang="en-US" sz="1600" b="1" dirty="0" smtClean="0">
                <a:solidFill>
                  <a:srgbClr val="000000"/>
                </a:solidFill>
                <a:latin typeface="华文楷体" pitchFamily="2" charset="-122"/>
                <a:ea typeface="华文楷体" pitchFamily="2" charset="-122"/>
              </a:rPr>
              <a:t>太阳辐射</a:t>
            </a:r>
            <a:r>
              <a:rPr lang="zh-CN" altLang="en-US" sz="1600" b="1" dirty="0">
                <a:solidFill>
                  <a:srgbClr val="000000"/>
                </a:solidFill>
                <a:latin typeface="华文楷体" pitchFamily="2" charset="-122"/>
                <a:ea typeface="华文楷体" pitchFamily="2" charset="-122"/>
              </a:rPr>
              <a:t>能被植物转化为化学能的比率。一般是用</a:t>
            </a:r>
            <a:r>
              <a:rPr lang="zh-CN" altLang="en-US" sz="1600" b="1" dirty="0" smtClean="0">
                <a:solidFill>
                  <a:srgbClr val="000000"/>
                </a:solidFill>
                <a:latin typeface="华文楷体" pitchFamily="2" charset="-122"/>
                <a:ea typeface="华文楷体" pitchFamily="2" charset="-122"/>
              </a:rPr>
              <a:t>一定时间</a:t>
            </a:r>
            <a:r>
              <a:rPr lang="zh-CN" altLang="en-US" sz="1600" b="1" dirty="0">
                <a:solidFill>
                  <a:srgbClr val="000000"/>
                </a:solidFill>
                <a:latin typeface="华文楷体" pitchFamily="2" charset="-122"/>
                <a:ea typeface="华文楷体" pitchFamily="2" charset="-122"/>
              </a:rPr>
              <a:t>内一定土地面积上作物增加的干重所折合的</a:t>
            </a:r>
            <a:r>
              <a:rPr lang="zh-CN" altLang="en-US" sz="1600" b="1" dirty="0" smtClean="0">
                <a:solidFill>
                  <a:srgbClr val="000000"/>
                </a:solidFill>
                <a:latin typeface="华文楷体" pitchFamily="2" charset="-122"/>
                <a:ea typeface="华文楷体" pitchFamily="2" charset="-122"/>
              </a:rPr>
              <a:t>热量</a:t>
            </a:r>
            <a:r>
              <a:rPr lang="zh-CN" altLang="en-US" sz="1600" b="1" dirty="0">
                <a:solidFill>
                  <a:srgbClr val="000000"/>
                </a:solidFill>
                <a:latin typeface="华文楷体" pitchFamily="2" charset="-122"/>
                <a:ea typeface="华文楷体" pitchFamily="2" charset="-122"/>
              </a:rPr>
              <a:t>与同一时间内投射到同一面积上的太阳总辐射</a:t>
            </a:r>
            <a:r>
              <a:rPr lang="zh-CN" altLang="en-US" sz="1600" b="1" dirty="0" smtClean="0">
                <a:solidFill>
                  <a:srgbClr val="000000"/>
                </a:solidFill>
                <a:latin typeface="华文楷体" pitchFamily="2" charset="-122"/>
                <a:ea typeface="华文楷体" pitchFamily="2" charset="-122"/>
              </a:rPr>
              <a:t>量的</a:t>
            </a:r>
            <a:r>
              <a:rPr lang="zh-CN" altLang="en-US" sz="1600" b="1" dirty="0">
                <a:solidFill>
                  <a:srgbClr val="000000"/>
                </a:solidFill>
                <a:latin typeface="华文楷体" pitchFamily="2" charset="-122"/>
                <a:ea typeface="华文楷体" pitchFamily="2" charset="-122"/>
              </a:rPr>
              <a:t>比值来表示。</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）光能利用率</a:t>
            </a:r>
          </a:p>
          <a:p>
            <a:pPr>
              <a:lnSpc>
                <a:spcPct val="150000"/>
              </a:lnSpc>
            </a:pPr>
            <a:r>
              <a:rPr lang="zh-CN" altLang="en-US" sz="1600" b="1" dirty="0" smtClean="0">
                <a:solidFill>
                  <a:srgbClr val="000000"/>
                </a:solidFill>
                <a:latin typeface="华文楷体" pitchFamily="2" charset="-122"/>
                <a:ea typeface="华文楷体" pitchFamily="2" charset="-122"/>
              </a:rPr>
              <a:t>       是</a:t>
            </a:r>
            <a:r>
              <a:rPr lang="zh-CN" altLang="en-US" sz="1600" b="1" dirty="0">
                <a:solidFill>
                  <a:srgbClr val="000000"/>
                </a:solidFill>
                <a:latin typeface="华文楷体" pitchFamily="2" charset="-122"/>
                <a:ea typeface="华文楷体" pitchFamily="2" charset="-122"/>
              </a:rPr>
              <a:t>投射到作物表层的</a:t>
            </a:r>
            <a:r>
              <a:rPr lang="zh-CN" altLang="en-US" sz="1600" b="1" dirty="0" smtClean="0">
                <a:solidFill>
                  <a:srgbClr val="000000"/>
                </a:solidFill>
                <a:latin typeface="华文楷体" pitchFamily="2" charset="-122"/>
                <a:ea typeface="华文楷体" pitchFamily="2" charset="-122"/>
              </a:rPr>
              <a:t>光合有效辐射</a:t>
            </a:r>
            <a:r>
              <a:rPr lang="zh-CN" altLang="en-US" sz="1600" b="1" dirty="0">
                <a:solidFill>
                  <a:srgbClr val="000000"/>
                </a:solidFill>
                <a:latin typeface="华文楷体" pitchFamily="2" charset="-122"/>
                <a:ea typeface="华文楷体" pitchFamily="2" charset="-122"/>
              </a:rPr>
              <a:t>能被植物转化为化学能的比率。</a:t>
            </a:r>
          </a:p>
          <a:p>
            <a:pPr>
              <a:lnSpc>
                <a:spcPct val="150000"/>
              </a:lnSpc>
            </a:pPr>
            <a:r>
              <a:rPr lang="zh-CN" altLang="en-US" sz="1600" b="1" dirty="0">
                <a:solidFill>
                  <a:srgbClr val="000000"/>
                </a:solidFill>
                <a:latin typeface="华文楷体" pitchFamily="2" charset="-122"/>
                <a:ea typeface="华文楷体" pitchFamily="2" charset="-122"/>
              </a:rPr>
              <a:t>一般是用一定时间内一定土地面积上</a:t>
            </a:r>
            <a:r>
              <a:rPr lang="zh-CN" altLang="en-US" sz="1600" b="1" dirty="0" smtClean="0">
                <a:solidFill>
                  <a:srgbClr val="000000"/>
                </a:solidFill>
                <a:latin typeface="华文楷体" pitchFamily="2" charset="-122"/>
                <a:ea typeface="华文楷体" pitchFamily="2" charset="-122"/>
              </a:rPr>
              <a:t>作物增加</a:t>
            </a:r>
            <a:r>
              <a:rPr lang="zh-CN" altLang="en-US" sz="1600" b="1" dirty="0">
                <a:solidFill>
                  <a:srgbClr val="000000"/>
                </a:solidFill>
                <a:latin typeface="华文楷体" pitchFamily="2" charset="-122"/>
                <a:ea typeface="华文楷体" pitchFamily="2" charset="-122"/>
              </a:rPr>
              <a:t>的干重所折合的热量与同一时间内投射</a:t>
            </a:r>
            <a:r>
              <a:rPr lang="zh-CN" altLang="en-US" sz="1600" b="1" dirty="0" smtClean="0">
                <a:solidFill>
                  <a:srgbClr val="000000"/>
                </a:solidFill>
                <a:latin typeface="华文楷体" pitchFamily="2" charset="-122"/>
                <a:ea typeface="华文楷体" pitchFamily="2" charset="-122"/>
              </a:rPr>
              <a:t>到同</a:t>
            </a:r>
            <a:r>
              <a:rPr lang="zh-CN" altLang="en-US" sz="1600" b="1" dirty="0">
                <a:solidFill>
                  <a:srgbClr val="000000"/>
                </a:solidFill>
                <a:latin typeface="华文楷体" pitchFamily="2" charset="-122"/>
                <a:ea typeface="华文楷体" pitchFamily="2" charset="-122"/>
              </a:rPr>
              <a:t>一面积上的光合有效辐射量的比值来表示。</a:t>
            </a: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3352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二、光能利用率计算</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）太阳辐射能利用率</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式</a:t>
            </a:r>
            <a:r>
              <a:rPr lang="zh-CN" altLang="en-US" sz="1600" b="1" dirty="0">
                <a:solidFill>
                  <a:srgbClr val="000000"/>
                </a:solidFill>
                <a:latin typeface="华文楷体" pitchFamily="2" charset="-122"/>
                <a:ea typeface="华文楷体" pitchFamily="2" charset="-122"/>
              </a:rPr>
              <a:t>中，</a:t>
            </a:r>
            <a:r>
              <a:rPr lang="en-US" altLang="zh-CN" sz="1600" b="1" dirty="0" smtClean="0">
                <a:solidFill>
                  <a:srgbClr val="000000"/>
                </a:solidFill>
                <a:latin typeface="华文楷体" pitchFamily="2" charset="-122"/>
                <a:ea typeface="华文楷体" pitchFamily="2" charset="-122"/>
              </a:rPr>
              <a:t>E</a:t>
            </a:r>
            <a:r>
              <a:rPr lang="en-US" altLang="zh-CN" sz="1600" b="1" baseline="-25000" dirty="0">
                <a:solidFill>
                  <a:srgbClr val="000000"/>
                </a:solidFill>
                <a:latin typeface="华文楷体" pitchFamily="2" charset="-122"/>
                <a:ea typeface="华文楷体" pitchFamily="2" charset="-122"/>
              </a:rPr>
              <a:t>Q</a:t>
            </a:r>
            <a:r>
              <a:rPr lang="zh-CN" altLang="en-US" sz="1600" b="1" dirty="0" smtClean="0">
                <a:solidFill>
                  <a:srgbClr val="000000"/>
                </a:solidFill>
                <a:latin typeface="华文楷体" pitchFamily="2" charset="-122"/>
                <a:ea typeface="华文楷体" pitchFamily="2" charset="-122"/>
              </a:rPr>
              <a:t>为</a:t>
            </a:r>
            <a:r>
              <a:rPr lang="zh-CN" altLang="en-US" sz="1600" b="1" dirty="0">
                <a:solidFill>
                  <a:srgbClr val="000000"/>
                </a:solidFill>
                <a:latin typeface="华文楷体" pitchFamily="2" charset="-122"/>
                <a:ea typeface="华文楷体" pitchFamily="2" charset="-122"/>
              </a:rPr>
              <a:t>太阳辐射能利用率；</a:t>
            </a:r>
            <a:r>
              <a:rPr lang="en-US" altLang="zh-CN" sz="1600" b="1" dirty="0">
                <a:solidFill>
                  <a:srgbClr val="000000"/>
                </a:solidFill>
                <a:latin typeface="华文楷体" pitchFamily="2" charset="-122"/>
                <a:ea typeface="华文楷体" pitchFamily="2" charset="-122"/>
              </a:rPr>
              <a:t>W</a:t>
            </a:r>
            <a:r>
              <a:rPr lang="zh-CN" altLang="en-US" sz="1600" b="1" dirty="0">
                <a:solidFill>
                  <a:srgbClr val="000000"/>
                </a:solidFill>
                <a:latin typeface="华文楷体" pitchFamily="2" charset="-122"/>
                <a:ea typeface="华文楷体" pitchFamily="2" charset="-122"/>
              </a:rPr>
              <a:t>为测定时间</a:t>
            </a:r>
            <a:r>
              <a:rPr lang="zh-CN" altLang="en-US" sz="1600" b="1" dirty="0" smtClean="0">
                <a:solidFill>
                  <a:srgbClr val="000000"/>
                </a:solidFill>
                <a:latin typeface="华文楷体" pitchFamily="2" charset="-122"/>
                <a:ea typeface="华文楷体" pitchFamily="2" charset="-122"/>
              </a:rPr>
              <a:t>内测定</a:t>
            </a:r>
            <a:r>
              <a:rPr lang="zh-CN" altLang="en-US" sz="1600" b="1" dirty="0">
                <a:solidFill>
                  <a:srgbClr val="000000"/>
                </a:solidFill>
                <a:latin typeface="华文楷体" pitchFamily="2" charset="-122"/>
                <a:ea typeface="华文楷体" pitchFamily="2" charset="-122"/>
              </a:rPr>
              <a:t>面积上干物质的增加量，如果用经济产量</a:t>
            </a:r>
            <a:r>
              <a:rPr lang="zh-CN" altLang="en-US" sz="1600" b="1" dirty="0" smtClean="0">
                <a:solidFill>
                  <a:srgbClr val="000000"/>
                </a:solidFill>
                <a:latin typeface="华文楷体" pitchFamily="2" charset="-122"/>
                <a:ea typeface="华文楷体" pitchFamily="2" charset="-122"/>
              </a:rPr>
              <a:t>，还要</a:t>
            </a:r>
            <a:r>
              <a:rPr lang="zh-CN" altLang="en-US" sz="1600" b="1" dirty="0">
                <a:solidFill>
                  <a:srgbClr val="000000"/>
                </a:solidFill>
                <a:latin typeface="华文楷体" pitchFamily="2" charset="-122"/>
                <a:ea typeface="华文楷体" pitchFamily="2" charset="-122"/>
              </a:rPr>
              <a:t>乘以经济系数（谷草比）</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为</a:t>
            </a:r>
            <a:r>
              <a:rPr lang="zh-CN" altLang="en-US" sz="1600" b="1" dirty="0">
                <a:solidFill>
                  <a:srgbClr val="000000"/>
                </a:solidFill>
                <a:latin typeface="华文楷体" pitchFamily="2" charset="-122"/>
                <a:ea typeface="华文楷体" pitchFamily="2" charset="-122"/>
              </a:rPr>
              <a:t>每一克干</a:t>
            </a:r>
            <a:r>
              <a:rPr lang="zh-CN" altLang="en-US" sz="1600" b="1" dirty="0" smtClean="0">
                <a:solidFill>
                  <a:srgbClr val="000000"/>
                </a:solidFill>
                <a:latin typeface="华文楷体" pitchFamily="2" charset="-122"/>
                <a:ea typeface="华文楷体" pitchFamily="2" charset="-122"/>
              </a:rPr>
              <a:t>物质</a:t>
            </a:r>
            <a:r>
              <a:rPr lang="zh-CN" altLang="en-US" sz="1600" b="1" dirty="0">
                <a:solidFill>
                  <a:srgbClr val="000000"/>
                </a:solidFill>
                <a:latin typeface="华文楷体" pitchFamily="2" charset="-122"/>
                <a:ea typeface="华文楷体" pitchFamily="2" charset="-122"/>
              </a:rPr>
              <a:t>燃烧时释放出的热量 ，也可定义为单位</a:t>
            </a:r>
            <a:r>
              <a:rPr lang="zh-CN" altLang="en-US" sz="1600" b="1" dirty="0" smtClean="0">
                <a:solidFill>
                  <a:srgbClr val="000000"/>
                </a:solidFill>
                <a:latin typeface="华文楷体" pitchFamily="2" charset="-122"/>
                <a:ea typeface="华文楷体" pitchFamily="2" charset="-122"/>
              </a:rPr>
              <a:t>质量的</a:t>
            </a:r>
            <a:r>
              <a:rPr lang="zh-CN" altLang="en-US" sz="1600" b="1" dirty="0">
                <a:solidFill>
                  <a:srgbClr val="000000"/>
                </a:solidFill>
                <a:latin typeface="华文楷体" pitchFamily="2" charset="-122"/>
                <a:ea typeface="华文楷体" pitchFamily="2" charset="-122"/>
              </a:rPr>
              <a:t>碳水化合物所含的热量，一般采用</a:t>
            </a:r>
            <a:r>
              <a:rPr lang="en-US" altLang="zh-CN" sz="1600" b="1" dirty="0">
                <a:solidFill>
                  <a:srgbClr val="000000"/>
                </a:solidFill>
                <a:latin typeface="华文楷体" pitchFamily="2" charset="-122"/>
                <a:ea typeface="华文楷体" pitchFamily="2" charset="-122"/>
              </a:rPr>
              <a:t>17793J/g</a:t>
            </a: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Q</a:t>
            </a:r>
            <a:r>
              <a:rPr lang="zh-CN" altLang="en-US" sz="1600" b="1" dirty="0">
                <a:solidFill>
                  <a:srgbClr val="000000"/>
                </a:solidFill>
                <a:latin typeface="华文楷体" pitchFamily="2" charset="-122"/>
                <a:ea typeface="华文楷体" pitchFamily="2" charset="-122"/>
              </a:rPr>
              <a:t>是同期的总辐射量</a:t>
            </a:r>
            <a:r>
              <a:rPr lang="zh-CN" altLang="en-US" sz="1600" b="1" dirty="0" smtClean="0">
                <a:solidFill>
                  <a:srgbClr val="000000"/>
                </a:solidFill>
                <a:latin typeface="华文楷体" pitchFamily="2" charset="-122"/>
                <a:ea typeface="华文楷体" pitchFamily="2" charset="-122"/>
              </a:rPr>
              <a:t>。</a:t>
            </a: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3327068653"/>
              </p:ext>
            </p:extLst>
          </p:nvPr>
        </p:nvGraphicFramePr>
        <p:xfrm>
          <a:off x="1871663" y="2701550"/>
          <a:ext cx="1548209" cy="506156"/>
        </p:xfrm>
        <a:graphic>
          <a:graphicData uri="http://schemas.openxmlformats.org/presentationml/2006/ole">
            <mc:AlternateContent xmlns:mc="http://schemas.openxmlformats.org/markup-compatibility/2006">
              <mc:Choice xmlns:v="urn:schemas-microsoft-com:vml" Requires="v">
                <p:oleObj spid="_x0000_s9228" name="公式" r:id="rId6" imgW="1231560" imgH="457200" progId="Equation.3">
                  <p:embed/>
                </p:oleObj>
              </mc:Choice>
              <mc:Fallback>
                <p:oleObj name="公式" r:id="rId6" imgW="1231560" imgH="457200" progId="Equation.3">
                  <p:embed/>
                  <p:pic>
                    <p:nvPicPr>
                      <p:cNvPr id="0" name=""/>
                      <p:cNvPicPr>
                        <a:picLocks noChangeAspect="1" noChangeArrowheads="1"/>
                      </p:cNvPicPr>
                      <p:nvPr/>
                    </p:nvPicPr>
                    <p:blipFill>
                      <a:blip r:embed="rId7"/>
                      <a:srcRect/>
                      <a:stretch>
                        <a:fillRect/>
                      </a:stretch>
                    </p:blipFill>
                    <p:spPr bwMode="auto">
                      <a:xfrm>
                        <a:off x="1871663" y="2701550"/>
                        <a:ext cx="1548209" cy="50615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160218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二、光能利用率计算</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）光能能利用率</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式</a:t>
            </a:r>
            <a:r>
              <a:rPr lang="zh-CN" altLang="en-US" sz="1600" b="1" dirty="0">
                <a:solidFill>
                  <a:srgbClr val="000000"/>
                </a:solidFill>
                <a:latin typeface="华文楷体" pitchFamily="2" charset="-122"/>
                <a:ea typeface="华文楷体" pitchFamily="2" charset="-122"/>
              </a:rPr>
              <a:t>中</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E</a:t>
            </a:r>
            <a:r>
              <a:rPr lang="en-US" altLang="zh-CN" sz="1600" b="1" baseline="-25000" dirty="0" smtClean="0">
                <a:solidFill>
                  <a:srgbClr val="000000"/>
                </a:solidFill>
                <a:latin typeface="华文楷体" pitchFamily="2" charset="-122"/>
                <a:ea typeface="华文楷体" pitchFamily="2" charset="-122"/>
              </a:rPr>
              <a:t>PAR</a:t>
            </a:r>
            <a:r>
              <a:rPr lang="zh-CN" altLang="en-US" sz="1600" b="1" dirty="0" smtClean="0">
                <a:solidFill>
                  <a:srgbClr val="000000"/>
                </a:solidFill>
                <a:latin typeface="华文楷体" pitchFamily="2" charset="-122"/>
                <a:ea typeface="华文楷体" pitchFamily="2" charset="-122"/>
              </a:rPr>
              <a:t>为光能利用率；</a:t>
            </a:r>
            <a:r>
              <a:rPr lang="en-US" altLang="zh-CN" sz="1600" b="1" dirty="0">
                <a:solidFill>
                  <a:srgbClr val="000000"/>
                </a:solidFill>
                <a:latin typeface="华文楷体" pitchFamily="2" charset="-122"/>
                <a:ea typeface="华文楷体" pitchFamily="2" charset="-122"/>
              </a:rPr>
              <a:t>PAR</a:t>
            </a:r>
            <a:r>
              <a:rPr lang="zh-CN" altLang="en-US" sz="1600" b="1" dirty="0">
                <a:solidFill>
                  <a:srgbClr val="000000"/>
                </a:solidFill>
                <a:latin typeface="华文楷体" pitchFamily="2" charset="-122"/>
                <a:ea typeface="华文楷体" pitchFamily="2" charset="-122"/>
              </a:rPr>
              <a:t>为同期的光合有效辐射量，</a:t>
            </a:r>
            <a:r>
              <a:rPr lang="en-US" altLang="zh-CN" sz="1600" b="1" dirty="0" smtClean="0">
                <a:solidFill>
                  <a:srgbClr val="000000"/>
                </a:solidFill>
                <a:latin typeface="华文楷体" pitchFamily="2" charset="-122"/>
                <a:ea typeface="华文楷体" pitchFamily="2" charset="-122"/>
              </a:rPr>
              <a:t>W</a:t>
            </a:r>
            <a:r>
              <a:rPr lang="zh-CN" altLang="en-US" sz="1600" b="1" dirty="0">
                <a:solidFill>
                  <a:srgbClr val="000000"/>
                </a:solidFill>
                <a:latin typeface="华文楷体" pitchFamily="2" charset="-122"/>
                <a:ea typeface="华文楷体" pitchFamily="2" charset="-122"/>
              </a:rPr>
              <a:t>为测定时间</a:t>
            </a:r>
            <a:r>
              <a:rPr lang="zh-CN" altLang="en-US" sz="1600" b="1" dirty="0" smtClean="0">
                <a:solidFill>
                  <a:srgbClr val="000000"/>
                </a:solidFill>
                <a:latin typeface="华文楷体" pitchFamily="2" charset="-122"/>
                <a:ea typeface="华文楷体" pitchFamily="2" charset="-122"/>
              </a:rPr>
              <a:t>内测定</a:t>
            </a:r>
            <a:r>
              <a:rPr lang="zh-CN" altLang="en-US" sz="1600" b="1" dirty="0">
                <a:solidFill>
                  <a:srgbClr val="000000"/>
                </a:solidFill>
                <a:latin typeface="华文楷体" pitchFamily="2" charset="-122"/>
                <a:ea typeface="华文楷体" pitchFamily="2" charset="-122"/>
              </a:rPr>
              <a:t>面积上干物质的增加量，如果用经济产量</a:t>
            </a:r>
            <a:r>
              <a:rPr lang="zh-CN" altLang="en-US" sz="1600" b="1" dirty="0" smtClean="0">
                <a:solidFill>
                  <a:srgbClr val="000000"/>
                </a:solidFill>
                <a:latin typeface="华文楷体" pitchFamily="2" charset="-122"/>
                <a:ea typeface="华文楷体" pitchFamily="2" charset="-122"/>
              </a:rPr>
              <a:t>，还要</a:t>
            </a:r>
            <a:r>
              <a:rPr lang="zh-CN" altLang="en-US" sz="1600" b="1" dirty="0">
                <a:solidFill>
                  <a:srgbClr val="000000"/>
                </a:solidFill>
                <a:latin typeface="华文楷体" pitchFamily="2" charset="-122"/>
                <a:ea typeface="华文楷体" pitchFamily="2" charset="-122"/>
              </a:rPr>
              <a:t>乘以经济系数（谷草比）</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为</a:t>
            </a:r>
            <a:r>
              <a:rPr lang="zh-CN" altLang="en-US" sz="1600" b="1" dirty="0">
                <a:solidFill>
                  <a:srgbClr val="000000"/>
                </a:solidFill>
                <a:latin typeface="华文楷体" pitchFamily="2" charset="-122"/>
                <a:ea typeface="华文楷体" pitchFamily="2" charset="-122"/>
              </a:rPr>
              <a:t>每一克干</a:t>
            </a:r>
            <a:r>
              <a:rPr lang="zh-CN" altLang="en-US" sz="1600" b="1" dirty="0" smtClean="0">
                <a:solidFill>
                  <a:srgbClr val="000000"/>
                </a:solidFill>
                <a:latin typeface="华文楷体" pitchFamily="2" charset="-122"/>
                <a:ea typeface="华文楷体" pitchFamily="2" charset="-122"/>
              </a:rPr>
              <a:t>物质</a:t>
            </a:r>
            <a:r>
              <a:rPr lang="zh-CN" altLang="en-US" sz="1600" b="1" dirty="0">
                <a:solidFill>
                  <a:srgbClr val="000000"/>
                </a:solidFill>
                <a:latin typeface="华文楷体" pitchFamily="2" charset="-122"/>
                <a:ea typeface="华文楷体" pitchFamily="2" charset="-122"/>
              </a:rPr>
              <a:t>燃烧时释放出的热量 ，也可定义为单位</a:t>
            </a:r>
            <a:r>
              <a:rPr lang="zh-CN" altLang="en-US" sz="1600" b="1" dirty="0" smtClean="0">
                <a:solidFill>
                  <a:srgbClr val="000000"/>
                </a:solidFill>
                <a:latin typeface="华文楷体" pitchFamily="2" charset="-122"/>
                <a:ea typeface="华文楷体" pitchFamily="2" charset="-122"/>
              </a:rPr>
              <a:t>质量的</a:t>
            </a:r>
            <a:r>
              <a:rPr lang="zh-CN" altLang="en-US" sz="1600" b="1" dirty="0">
                <a:solidFill>
                  <a:srgbClr val="000000"/>
                </a:solidFill>
                <a:latin typeface="华文楷体" pitchFamily="2" charset="-122"/>
                <a:ea typeface="华文楷体" pitchFamily="2" charset="-122"/>
              </a:rPr>
              <a:t>碳水化合物所含的热量，一般采用</a:t>
            </a:r>
            <a:r>
              <a:rPr lang="en-US" altLang="zh-CN" sz="1600" b="1" dirty="0">
                <a:solidFill>
                  <a:srgbClr val="000000"/>
                </a:solidFill>
                <a:latin typeface="华文楷体" pitchFamily="2" charset="-122"/>
                <a:ea typeface="华文楷体" pitchFamily="2" charset="-122"/>
              </a:rPr>
              <a:t>17793J/g</a:t>
            </a: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Q</a:t>
            </a:r>
            <a:r>
              <a:rPr lang="zh-CN" altLang="en-US" sz="1600" b="1" dirty="0">
                <a:solidFill>
                  <a:srgbClr val="000000"/>
                </a:solidFill>
                <a:latin typeface="华文楷体" pitchFamily="2" charset="-122"/>
                <a:ea typeface="华文楷体" pitchFamily="2" charset="-122"/>
              </a:rPr>
              <a:t>是同期的总辐射量</a:t>
            </a:r>
            <a:r>
              <a:rPr lang="zh-CN" altLang="en-US" sz="1600" b="1" dirty="0" smtClean="0">
                <a:solidFill>
                  <a:srgbClr val="000000"/>
                </a:solidFill>
                <a:latin typeface="华文楷体" pitchFamily="2" charset="-122"/>
                <a:ea typeface="华文楷体" pitchFamily="2" charset="-122"/>
              </a:rPr>
              <a:t>。</a:t>
            </a: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1753987280"/>
              </p:ext>
            </p:extLst>
          </p:nvPr>
        </p:nvGraphicFramePr>
        <p:xfrm>
          <a:off x="1728788" y="2701925"/>
          <a:ext cx="1835150" cy="506413"/>
        </p:xfrm>
        <a:graphic>
          <a:graphicData uri="http://schemas.openxmlformats.org/presentationml/2006/ole">
            <mc:AlternateContent xmlns:mc="http://schemas.openxmlformats.org/markup-compatibility/2006">
              <mc:Choice xmlns:v="urn:schemas-microsoft-com:vml" Requires="v">
                <p:oleObj spid="_x0000_s8209" name="公式" r:id="rId6" imgW="1460160" imgH="457200" progId="Equation.3">
                  <p:embed/>
                </p:oleObj>
              </mc:Choice>
              <mc:Fallback>
                <p:oleObj name="公式" r:id="rId6" imgW="1460160" imgH="457200" progId="Equation.3">
                  <p:embed/>
                  <p:pic>
                    <p:nvPicPr>
                      <p:cNvPr id="0" name=""/>
                      <p:cNvPicPr>
                        <a:picLocks noChangeAspect="1" noChangeArrowheads="1"/>
                      </p:cNvPicPr>
                      <p:nvPr/>
                    </p:nvPicPr>
                    <p:blipFill>
                      <a:blip r:embed="rId7"/>
                      <a:srcRect/>
                      <a:stretch>
                        <a:fillRect/>
                      </a:stretch>
                    </p:blipFill>
                    <p:spPr bwMode="auto">
                      <a:xfrm>
                        <a:off x="1728788" y="2701925"/>
                        <a:ext cx="1835150" cy="5064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80649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第一节  植物的光学特性</a:t>
            </a:r>
          </a:p>
          <a:p>
            <a:pPr>
              <a:lnSpc>
                <a:spcPct val="150000"/>
              </a:lnSpc>
            </a:pPr>
            <a:r>
              <a:rPr lang="zh-CN" altLang="en-US" b="1" dirty="0" smtClean="0">
                <a:solidFill>
                  <a:srgbClr val="CC00FF"/>
                </a:solidFill>
                <a:latin typeface="华文楷体" pitchFamily="2" charset="-122"/>
                <a:ea typeface="华文楷体" pitchFamily="2" charset="-122"/>
              </a:rPr>
              <a:t>二、作物的群体结构</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1. </a:t>
            </a:r>
            <a:r>
              <a:rPr lang="zh-CN" altLang="en-US" sz="1600" b="1" dirty="0">
                <a:solidFill>
                  <a:srgbClr val="CC00FF"/>
                </a:solidFill>
                <a:latin typeface="华文楷体" pitchFamily="2" charset="-122"/>
                <a:ea typeface="华文楷体" pitchFamily="2" charset="-122"/>
              </a:rPr>
              <a:t>作物群体结构及其构成要素</a:t>
            </a:r>
            <a:r>
              <a:rPr lang="en-US" altLang="zh-CN" sz="1600" b="1" dirty="0" smtClean="0">
                <a:solidFill>
                  <a:srgbClr val="CC00FF"/>
                </a:solidFill>
                <a:latin typeface="华文楷体" pitchFamily="2" charset="-122"/>
                <a:ea typeface="华文楷体" pitchFamily="2" charset="-122"/>
              </a:rPr>
              <a:t>        </a:t>
            </a:r>
          </a:p>
          <a:p>
            <a:pPr>
              <a:lnSpc>
                <a:spcPct val="150000"/>
              </a:lnSpc>
            </a:pPr>
            <a:r>
              <a:rPr lang="zh-CN" altLang="en-US" sz="1600" b="1" dirty="0" smtClean="0">
                <a:solidFill>
                  <a:srgbClr val="000000"/>
                </a:solidFill>
                <a:latin typeface="华文楷体" pitchFamily="2" charset="-122"/>
                <a:ea typeface="华文楷体" pitchFamily="2" charset="-122"/>
              </a:rPr>
              <a:t>        作物群体是指生长在农田上大片的作物集合体。</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作物群体结构主要是由呈垂直状态的茎杆以及茎秆形成各种角度和方向的叶片组成的一个空间网格形态。群体结构受作物自身遗传特性与生理生长过程的影响，同时也受人为种植方式和环境状况的制约。</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二者的共同</a:t>
            </a:r>
            <a:r>
              <a:rPr lang="zh-CN" altLang="en-US" sz="1600" b="1" dirty="0" smtClean="0">
                <a:solidFill>
                  <a:srgbClr val="000000"/>
                </a:solidFill>
                <a:latin typeface="华文楷体" pitchFamily="2" charset="-122"/>
                <a:ea typeface="华文楷体" pitchFamily="2" charset="-122"/>
              </a:rPr>
              <a:t>作用可形成各具特色的作物群体结构，其中人为因素往往起着较为重要的作用。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作物群体结构分为生理性结构形状和人为性结构形状。</a:t>
            </a:r>
            <a:r>
              <a:rPr lang="en-US" altLang="zh-CN" sz="1600" b="1" dirty="0" smtClean="0">
                <a:solidFill>
                  <a:srgbClr val="000000"/>
                </a:solidFill>
                <a:latin typeface="华文楷体" pitchFamily="2" charset="-122"/>
                <a:ea typeface="华文楷体" pitchFamily="2" charset="-122"/>
              </a:rPr>
              <a:t>       </a:t>
            </a: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014" y="5192972"/>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629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641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二、光能利用率计算</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）理论上限</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最大限度</a:t>
            </a:r>
            <a:r>
              <a:rPr lang="zh-CN" altLang="en-US" sz="1600" b="1" dirty="0">
                <a:solidFill>
                  <a:srgbClr val="000000"/>
                </a:solidFill>
                <a:latin typeface="华文楷体" pitchFamily="2" charset="-122"/>
                <a:ea typeface="华文楷体" pitchFamily="2" charset="-122"/>
              </a:rPr>
              <a:t>地提高植物的光能利用率，是</a:t>
            </a:r>
            <a:r>
              <a:rPr lang="zh-CN" altLang="en-US" sz="1600" b="1" dirty="0" smtClean="0">
                <a:solidFill>
                  <a:srgbClr val="000000"/>
                </a:solidFill>
                <a:latin typeface="华文楷体" pitchFamily="2" charset="-122"/>
                <a:ea typeface="华文楷体" pitchFamily="2" charset="-122"/>
              </a:rPr>
              <a:t>人类追求</a:t>
            </a:r>
            <a:r>
              <a:rPr lang="zh-CN" altLang="en-US" sz="1600" b="1" dirty="0">
                <a:solidFill>
                  <a:srgbClr val="000000"/>
                </a:solidFill>
                <a:latin typeface="华文楷体" pitchFamily="2" charset="-122"/>
                <a:ea typeface="华文楷体" pitchFamily="2" charset="-122"/>
              </a:rPr>
              <a:t>的目标。</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  随着</a:t>
            </a:r>
            <a:r>
              <a:rPr lang="zh-CN" altLang="en-US" sz="1600" b="1" dirty="0">
                <a:solidFill>
                  <a:srgbClr val="000000"/>
                </a:solidFill>
                <a:latin typeface="华文楷体" pitchFamily="2" charset="-122"/>
                <a:ea typeface="华文楷体" pitchFamily="2" charset="-122"/>
              </a:rPr>
              <a:t>人口的不断增加，人类在提高</a:t>
            </a:r>
            <a:r>
              <a:rPr lang="zh-CN" altLang="en-US" sz="1600" b="1" dirty="0" smtClean="0">
                <a:solidFill>
                  <a:srgbClr val="000000"/>
                </a:solidFill>
                <a:latin typeface="华文楷体" pitchFamily="2" charset="-122"/>
                <a:ea typeface="华文楷体" pitchFamily="2" charset="-122"/>
              </a:rPr>
              <a:t>光能利用率</a:t>
            </a:r>
            <a:r>
              <a:rPr lang="zh-CN" altLang="en-US" sz="1600" b="1" dirty="0">
                <a:solidFill>
                  <a:srgbClr val="000000"/>
                </a:solidFill>
                <a:latin typeface="华文楷体" pitchFamily="2" charset="-122"/>
                <a:ea typeface="华文楷体" pitchFamily="2" charset="-122"/>
              </a:rPr>
              <a:t>方面的努力一刻也没有停止过，并且取得了</a:t>
            </a:r>
            <a:r>
              <a:rPr lang="zh-CN" altLang="en-US" sz="1600" b="1" dirty="0" smtClean="0">
                <a:solidFill>
                  <a:srgbClr val="000000"/>
                </a:solidFill>
                <a:latin typeface="华文楷体" pitchFamily="2" charset="-122"/>
                <a:ea typeface="华文楷体" pitchFamily="2" charset="-122"/>
              </a:rPr>
              <a:t>巨大</a:t>
            </a:r>
            <a:r>
              <a:rPr lang="zh-CN" altLang="en-US" sz="1600" b="1" dirty="0">
                <a:solidFill>
                  <a:srgbClr val="000000"/>
                </a:solidFill>
                <a:latin typeface="华文楷体" pitchFamily="2" charset="-122"/>
                <a:ea typeface="华文楷体" pitchFamily="2" charset="-122"/>
              </a:rPr>
              <a:t>的成就。而科学的计算光能利用率的上限，</a:t>
            </a:r>
            <a:r>
              <a:rPr lang="zh-CN" altLang="en-US" sz="1600" b="1" dirty="0" smtClean="0">
                <a:solidFill>
                  <a:srgbClr val="000000"/>
                </a:solidFill>
                <a:latin typeface="华文楷体" pitchFamily="2" charset="-122"/>
                <a:ea typeface="华文楷体" pitchFamily="2" charset="-122"/>
              </a:rPr>
              <a:t>不仅</a:t>
            </a:r>
            <a:r>
              <a:rPr lang="zh-CN" altLang="en-US" sz="1600" b="1" dirty="0">
                <a:solidFill>
                  <a:srgbClr val="000000"/>
                </a:solidFill>
                <a:latin typeface="华文楷体" pitchFamily="2" charset="-122"/>
                <a:ea typeface="华文楷体" pitchFamily="2" charset="-122"/>
              </a:rPr>
              <a:t>可以给人类提高植物的光能利用率提供一个</a:t>
            </a:r>
            <a:r>
              <a:rPr lang="zh-CN" altLang="en-US" sz="1600" b="1" dirty="0" smtClean="0">
                <a:solidFill>
                  <a:srgbClr val="000000"/>
                </a:solidFill>
                <a:latin typeface="华文楷体" pitchFamily="2" charset="-122"/>
                <a:ea typeface="华文楷体" pitchFamily="2" charset="-122"/>
              </a:rPr>
              <a:t>追求</a:t>
            </a:r>
            <a:r>
              <a:rPr lang="zh-CN" altLang="en-US" sz="1600" b="1" dirty="0">
                <a:solidFill>
                  <a:srgbClr val="000000"/>
                </a:solidFill>
                <a:latin typeface="华文楷体" pitchFamily="2" charset="-122"/>
                <a:ea typeface="华文楷体" pitchFamily="2" charset="-122"/>
              </a:rPr>
              <a:t>的目标，还可以避免这一过程中的盲目性。</a:t>
            </a:r>
          </a:p>
          <a:p>
            <a:pPr>
              <a:lnSpc>
                <a:spcPct val="150000"/>
              </a:lnSpc>
            </a:pPr>
            <a:r>
              <a:rPr lang="zh-CN" altLang="en-US" sz="1600" b="1" dirty="0">
                <a:solidFill>
                  <a:srgbClr val="000000"/>
                </a:solidFill>
                <a:latin typeface="华文楷体" pitchFamily="2" charset="-122"/>
                <a:ea typeface="华文楷体" pitchFamily="2" charset="-122"/>
              </a:rPr>
              <a:t>如果呼吸消耗占光合作用的比例按 </a:t>
            </a:r>
            <a:r>
              <a:rPr lang="en-US" altLang="zh-CN" sz="1600" b="1" dirty="0">
                <a:solidFill>
                  <a:srgbClr val="000000"/>
                </a:solidFill>
                <a:latin typeface="华文楷体" pitchFamily="2" charset="-122"/>
                <a:ea typeface="华文楷体" pitchFamily="2" charset="-122"/>
              </a:rPr>
              <a:t>30% </a:t>
            </a:r>
            <a:r>
              <a:rPr lang="zh-CN" altLang="en-US" sz="1600" b="1" dirty="0" smtClean="0">
                <a:solidFill>
                  <a:srgbClr val="000000"/>
                </a:solidFill>
                <a:latin typeface="华文楷体" pitchFamily="2" charset="-122"/>
                <a:ea typeface="华文楷体" pitchFamily="2" charset="-122"/>
              </a:rPr>
              <a:t>计算（</a:t>
            </a:r>
            <a:r>
              <a:rPr lang="zh-CN" altLang="en-US" sz="1600" b="1" dirty="0">
                <a:solidFill>
                  <a:srgbClr val="000000"/>
                </a:solidFill>
                <a:latin typeface="华文楷体" pitchFamily="2" charset="-122"/>
                <a:ea typeface="华文楷体" pitchFamily="2" charset="-122"/>
              </a:rPr>
              <a:t>一般为</a:t>
            </a:r>
            <a:r>
              <a:rPr lang="en-US" altLang="zh-CN" sz="1600" b="1" dirty="0">
                <a:solidFill>
                  <a:srgbClr val="000000"/>
                </a:solidFill>
                <a:latin typeface="华文楷体" pitchFamily="2" charset="-122"/>
                <a:ea typeface="华文楷体" pitchFamily="2" charset="-122"/>
              </a:rPr>
              <a:t>20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30%</a:t>
            </a:r>
            <a:r>
              <a:rPr lang="zh-CN" altLang="en-US" sz="1600" b="1" dirty="0">
                <a:solidFill>
                  <a:srgbClr val="000000"/>
                </a:solidFill>
                <a:latin typeface="华文楷体" pitchFamily="2" charset="-122"/>
                <a:ea typeface="华文楷体" pitchFamily="2" charset="-122"/>
              </a:rPr>
              <a:t>），再扣去作物群体反射、漏</a:t>
            </a:r>
            <a:r>
              <a:rPr lang="zh-CN" altLang="en-US" sz="1600" b="1" dirty="0" smtClean="0">
                <a:solidFill>
                  <a:srgbClr val="000000"/>
                </a:solidFill>
                <a:latin typeface="华文楷体" pitchFamily="2" charset="-122"/>
                <a:ea typeface="华文楷体" pitchFamily="2" charset="-122"/>
              </a:rPr>
              <a:t>射及其</a:t>
            </a:r>
            <a:r>
              <a:rPr lang="zh-CN" altLang="en-US" sz="1600" b="1" dirty="0">
                <a:solidFill>
                  <a:srgbClr val="000000"/>
                </a:solidFill>
                <a:latin typeface="华文楷体" pitchFamily="2" charset="-122"/>
                <a:ea typeface="华文楷体" pitchFamily="2" charset="-122"/>
              </a:rPr>
              <a:t>它光能损失约 </a:t>
            </a:r>
            <a:r>
              <a:rPr lang="en-US" altLang="zh-CN" sz="1600" b="1" dirty="0">
                <a:solidFill>
                  <a:srgbClr val="000000"/>
                </a:solidFill>
                <a:latin typeface="华文楷体" pitchFamily="2" charset="-122"/>
                <a:ea typeface="华文楷体" pitchFamily="2" charset="-122"/>
              </a:rPr>
              <a:t>36% </a:t>
            </a:r>
            <a:r>
              <a:rPr lang="zh-CN" altLang="en-US" sz="1600" b="1" dirty="0">
                <a:solidFill>
                  <a:srgbClr val="000000"/>
                </a:solidFill>
                <a:latin typeface="华文楷体" pitchFamily="2" charset="-122"/>
                <a:ea typeface="华文楷体" pitchFamily="2" charset="-122"/>
              </a:rPr>
              <a:t>，所以归结到生物量的</a:t>
            </a:r>
            <a:r>
              <a:rPr lang="zh-CN" altLang="en-US" sz="1600" b="1" dirty="0" smtClean="0">
                <a:solidFill>
                  <a:srgbClr val="000000"/>
                </a:solidFill>
                <a:latin typeface="华文楷体" pitchFamily="2" charset="-122"/>
                <a:ea typeface="华文楷体" pitchFamily="2" charset="-122"/>
              </a:rPr>
              <a:t>能量利用系数</a:t>
            </a:r>
            <a:r>
              <a:rPr lang="zh-CN" altLang="en-US" sz="1600" b="1" dirty="0">
                <a:solidFill>
                  <a:srgbClr val="000000"/>
                </a:solidFill>
                <a:latin typeface="华文楷体" pitchFamily="2" charset="-122"/>
                <a:ea typeface="华文楷体" pitchFamily="2" charset="-122"/>
              </a:rPr>
              <a:t>为：</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22.1%*</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1-30%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1-36%</a:t>
            </a: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10%</a:t>
            </a:r>
          </a:p>
          <a:p>
            <a:pPr>
              <a:lnSpc>
                <a:spcPct val="150000"/>
              </a:lnSpc>
            </a:pP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即 </a:t>
            </a:r>
            <a:r>
              <a:rPr lang="en-US" altLang="zh-CN" sz="1600" b="1" dirty="0">
                <a:solidFill>
                  <a:srgbClr val="000000"/>
                </a:solidFill>
                <a:latin typeface="华文楷体" pitchFamily="2" charset="-122"/>
                <a:ea typeface="华文楷体" pitchFamily="2" charset="-122"/>
              </a:rPr>
              <a:t>10% </a:t>
            </a:r>
            <a:r>
              <a:rPr lang="zh-CN" altLang="en-US" sz="1600" b="1" dirty="0">
                <a:solidFill>
                  <a:srgbClr val="000000"/>
                </a:solidFill>
                <a:latin typeface="华文楷体" pitchFamily="2" charset="-122"/>
                <a:ea typeface="华文楷体" pitchFamily="2" charset="-122"/>
              </a:rPr>
              <a:t>是有希望达到的最高理论数字。</a:t>
            </a: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8228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三、光能利用率空间异质性</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光能利用率作为生产力光能利用率模型中的重要参数，其不确定性是生产力模型估算精度不高的重要原因。由于植被分布和气候环境综合影响使光能利用率表现出显著的空间异质性和时间动态，只是不同生态系统其主导影响因子有所不同。</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四、光能利用率的影响因子</a:t>
            </a:r>
            <a:endParaRPr lang="en-US" altLang="zh-CN" sz="1600" b="1" dirty="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到</a:t>
            </a:r>
            <a:r>
              <a:rPr lang="zh-CN" altLang="en-US" sz="1600" b="1" dirty="0">
                <a:solidFill>
                  <a:srgbClr val="000000"/>
                </a:solidFill>
                <a:latin typeface="华文楷体" pitchFamily="2" charset="-122"/>
                <a:ea typeface="华文楷体" pitchFamily="2" charset="-122"/>
              </a:rPr>
              <a:t>目前为止，无论是自然植被，还是</a:t>
            </a:r>
            <a:r>
              <a:rPr lang="zh-CN" altLang="en-US" sz="1600" b="1" dirty="0" smtClean="0">
                <a:solidFill>
                  <a:srgbClr val="000000"/>
                </a:solidFill>
                <a:latin typeface="华文楷体" pitchFamily="2" charset="-122"/>
                <a:ea typeface="华文楷体" pitchFamily="2" charset="-122"/>
              </a:rPr>
              <a:t>栽培植物</a:t>
            </a:r>
            <a:r>
              <a:rPr lang="zh-CN" altLang="en-US" sz="1600" b="1" dirty="0">
                <a:solidFill>
                  <a:srgbClr val="000000"/>
                </a:solidFill>
                <a:latin typeface="华文楷体" pitchFamily="2" charset="-122"/>
                <a:ea typeface="华文楷体" pitchFamily="2" charset="-122"/>
              </a:rPr>
              <a:t>，光能利用率只有千分之几到百分之几</a:t>
            </a:r>
            <a:r>
              <a:rPr lang="zh-CN" altLang="en-US" sz="1600" b="1" dirty="0" smtClean="0">
                <a:solidFill>
                  <a:srgbClr val="000000"/>
                </a:solidFill>
                <a:latin typeface="华文楷体" pitchFamily="2" charset="-122"/>
                <a:ea typeface="华文楷体" pitchFamily="2" charset="-122"/>
              </a:rPr>
              <a:t>，这</a:t>
            </a:r>
            <a:r>
              <a:rPr lang="zh-CN" altLang="en-US" sz="1600" b="1" dirty="0">
                <a:solidFill>
                  <a:srgbClr val="000000"/>
                </a:solidFill>
                <a:latin typeface="华文楷体" pitchFamily="2" charset="-122"/>
                <a:ea typeface="华文楷体" pitchFamily="2" charset="-122"/>
              </a:rPr>
              <a:t>与理论上限值相差甚远，原因是多方面的。</a:t>
            </a: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6124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四、光能利用率的影响因子</a:t>
            </a:r>
            <a:endParaRPr lang="en-US" altLang="zh-CN" sz="1600" b="1" dirty="0">
              <a:solidFill>
                <a:srgbClr val="CC00FF"/>
              </a:solidFill>
              <a:latin typeface="华文楷体" pitchFamily="2" charset="-122"/>
              <a:ea typeface="华文楷体" pitchFamily="2" charset="-122"/>
            </a:endParaRPr>
          </a:p>
          <a:p>
            <a:pPr marL="342900" indent="-342900">
              <a:lnSpc>
                <a:spcPct val="150000"/>
              </a:lnSpc>
              <a:buAutoNum type="arabicPeriod"/>
            </a:pPr>
            <a:r>
              <a:rPr lang="zh-CN" altLang="en-US" sz="1600" b="1" dirty="0" smtClean="0">
                <a:solidFill>
                  <a:srgbClr val="000000"/>
                </a:solidFill>
                <a:latin typeface="华文楷体" pitchFamily="2" charset="-122"/>
                <a:ea typeface="华文楷体" pitchFamily="2" charset="-122"/>
              </a:rPr>
              <a:t>光照特点</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）光照强度</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我国的光量尚属丰富，但地区分布不够理想，水热资源充沛的地方光量少，而水热资源不足的地方却光量多，水资源限制光资源的充分利用。然而我国水热资源同季，季节搭配好，生长期短的地区光强较大，光强弱的地区生长期较长，光热互补，使全国各地可以获得较高的光量。在水分条件满足下，光量较多，植物能够吸收较多光能，光能利用率较高。</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740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四、光能利用率的影响因子</a:t>
            </a:r>
            <a:endParaRPr lang="en-US" altLang="zh-CN" sz="1600"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 </a:t>
            </a:r>
            <a:r>
              <a:rPr lang="zh-CN" altLang="en-US" sz="1600" b="1" dirty="0" smtClean="0">
                <a:solidFill>
                  <a:srgbClr val="000000"/>
                </a:solidFill>
                <a:latin typeface="华文楷体" pitchFamily="2" charset="-122"/>
                <a:ea typeface="华文楷体" pitchFamily="2" charset="-122"/>
              </a:rPr>
              <a:t>光照特点</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）光照时间</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光照时间的长短也影响到作物对光能的利用，在温度适当的条件下，光照时间长，光合作用也增强。光能有效辐射也增强，光能利用率提高，反之降低。</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）光质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不同光谱</a:t>
            </a:r>
            <a:r>
              <a:rPr lang="zh-CN" altLang="en-US" sz="1600" b="1" dirty="0" smtClean="0">
                <a:solidFill>
                  <a:srgbClr val="000000"/>
                </a:solidFill>
                <a:latin typeface="华文楷体" pitchFamily="2" charset="-122"/>
                <a:ea typeface="华文楷体" pitchFamily="2" charset="-122"/>
              </a:rPr>
              <a:t>波段所含能量不同，波长较短的光所含能量较高，波长较长的光所含能量较低。植物对不同波长的能量利用率是不同的，波长较短的波段光能利用率较低，波长较长的波段光能利用率较高。</a:t>
            </a: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0392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四、光能利用率的影响因子</a:t>
            </a:r>
            <a:endParaRPr lang="en-US" altLang="zh-CN" sz="1600"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 </a:t>
            </a:r>
            <a:r>
              <a:rPr lang="zh-CN" altLang="en-US" sz="1600" b="1" dirty="0" smtClean="0">
                <a:solidFill>
                  <a:srgbClr val="000000"/>
                </a:solidFill>
                <a:latin typeface="华文楷体" pitchFamily="2" charset="-122"/>
                <a:ea typeface="华文楷体" pitchFamily="2" charset="-122"/>
              </a:rPr>
              <a:t>作物特征</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小麦、水稻等</a:t>
            </a:r>
            <a:r>
              <a:rPr lang="en-US" altLang="zh-CN" sz="1600" b="1" dirty="0">
                <a:solidFill>
                  <a:srgbClr val="000000"/>
                </a:solidFill>
                <a:latin typeface="华文楷体" pitchFamily="2" charset="-122"/>
                <a:ea typeface="华文楷体" pitchFamily="2" charset="-122"/>
              </a:rPr>
              <a:t>C</a:t>
            </a:r>
            <a:r>
              <a:rPr lang="en-US" altLang="zh-CN" sz="1600" b="1" baseline="-25000"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植物的光合效率通常</a:t>
            </a:r>
            <a:r>
              <a:rPr lang="zh-CN" altLang="en-US" sz="1600" b="1" dirty="0" smtClean="0">
                <a:solidFill>
                  <a:srgbClr val="000000"/>
                </a:solidFill>
                <a:latin typeface="华文楷体" pitchFamily="2" charset="-122"/>
                <a:ea typeface="华文楷体" pitchFamily="2" charset="-122"/>
              </a:rPr>
              <a:t>比玉米</a:t>
            </a:r>
            <a:r>
              <a:rPr lang="zh-CN" altLang="en-US" sz="1600" b="1" dirty="0">
                <a:solidFill>
                  <a:srgbClr val="000000"/>
                </a:solidFill>
                <a:latin typeface="华文楷体" pitchFamily="2" charset="-122"/>
                <a:ea typeface="华文楷体" pitchFamily="2" charset="-122"/>
              </a:rPr>
              <a:t>、高粱等</a:t>
            </a:r>
            <a:r>
              <a:rPr lang="en-US" altLang="zh-CN" sz="1600" b="1" dirty="0">
                <a:solidFill>
                  <a:srgbClr val="000000"/>
                </a:solidFill>
                <a:latin typeface="华文楷体" pitchFamily="2" charset="-122"/>
                <a:ea typeface="华文楷体" pitchFamily="2" charset="-122"/>
              </a:rPr>
              <a:t>C</a:t>
            </a:r>
            <a:r>
              <a:rPr lang="en-US" altLang="zh-CN" sz="1600" b="1" baseline="-25000" dirty="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植物低，尤其在高温、</a:t>
            </a:r>
            <a:r>
              <a:rPr lang="zh-CN" altLang="en-US" sz="1600" b="1" dirty="0" smtClean="0">
                <a:solidFill>
                  <a:srgbClr val="000000"/>
                </a:solidFill>
                <a:latin typeface="华文楷体" pitchFamily="2" charset="-122"/>
                <a:ea typeface="华文楷体" pitchFamily="2" charset="-122"/>
              </a:rPr>
              <a:t>强光和</a:t>
            </a:r>
            <a:r>
              <a:rPr lang="zh-CN" altLang="en-US" sz="1600" b="1" dirty="0">
                <a:solidFill>
                  <a:srgbClr val="000000"/>
                </a:solidFill>
                <a:latin typeface="华文楷体" pitchFamily="2" charset="-122"/>
                <a:ea typeface="华文楷体" pitchFamily="2" charset="-122"/>
              </a:rPr>
              <a:t>干旱条件下，这一特性表现得尤为明显。</a:t>
            </a: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外界环境</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温度、水分、</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浓度等均直接影响作物</a:t>
            </a:r>
            <a:r>
              <a:rPr lang="zh-CN" altLang="en-US" sz="1600" b="1" dirty="0" smtClean="0">
                <a:solidFill>
                  <a:srgbClr val="000000"/>
                </a:solidFill>
                <a:latin typeface="华文楷体" pitchFamily="2" charset="-122"/>
                <a:ea typeface="华文楷体" pitchFamily="2" charset="-122"/>
              </a:rPr>
              <a:t>的光合作用</a:t>
            </a:r>
            <a:r>
              <a:rPr lang="zh-CN" altLang="en-US" sz="1600" b="1" dirty="0">
                <a:solidFill>
                  <a:srgbClr val="000000"/>
                </a:solidFill>
                <a:latin typeface="华文楷体" pitchFamily="2" charset="-122"/>
                <a:ea typeface="华文楷体" pitchFamily="2" charset="-122"/>
              </a:rPr>
              <a:t>，也就影响到光能利用率。如温度过高，呼吸急剧增加，光合作用强度下降；温度过高还会导致气孔关闭，是光合作用强度降低。温度过低，使细胞原生质粘滞性提高，酶的活性受到抑制，减缓了所有生物学和物理化学过程，从而减缓了植物质量的增长速度。</a:t>
            </a: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085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四、光能利用率的影响因子</a:t>
            </a:r>
            <a:endParaRPr lang="en-US" altLang="zh-CN" sz="1600"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外界环境</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浓度也影响光合作用，据测定，</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浓度从</a:t>
            </a:r>
            <a:r>
              <a:rPr lang="en-US" altLang="zh-CN" sz="1600" b="1" dirty="0">
                <a:solidFill>
                  <a:srgbClr val="000000"/>
                </a:solidFill>
                <a:latin typeface="华文楷体" pitchFamily="2" charset="-122"/>
                <a:ea typeface="华文楷体" pitchFamily="2" charset="-122"/>
              </a:rPr>
              <a:t>300ppm</a:t>
            </a:r>
            <a:r>
              <a:rPr lang="zh-CN" altLang="en-US" sz="1600" b="1" dirty="0">
                <a:solidFill>
                  <a:srgbClr val="000000"/>
                </a:solidFill>
                <a:latin typeface="华文楷体" pitchFamily="2" charset="-122"/>
                <a:ea typeface="华文楷体" pitchFamily="2" charset="-122"/>
              </a:rPr>
              <a:t>增加到</a:t>
            </a:r>
            <a:r>
              <a:rPr lang="en-US" altLang="zh-CN" sz="1600" b="1" dirty="0">
                <a:solidFill>
                  <a:srgbClr val="000000"/>
                </a:solidFill>
                <a:latin typeface="华文楷体" pitchFamily="2" charset="-122"/>
                <a:ea typeface="华文楷体" pitchFamily="2" charset="-122"/>
              </a:rPr>
              <a:t>1000ppm</a:t>
            </a:r>
            <a:r>
              <a:rPr lang="zh-CN" altLang="en-US" sz="1600" b="1" dirty="0">
                <a:solidFill>
                  <a:srgbClr val="000000"/>
                </a:solidFill>
                <a:latin typeface="华文楷体" pitchFamily="2" charset="-122"/>
                <a:ea typeface="华文楷体" pitchFamily="2" charset="-122"/>
              </a:rPr>
              <a:t>时，光合作用速率提高近一倍</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缺</a:t>
            </a:r>
            <a:r>
              <a:rPr lang="zh-CN" altLang="en-US" sz="1600" b="1" dirty="0">
                <a:solidFill>
                  <a:srgbClr val="000000"/>
                </a:solidFill>
                <a:latin typeface="华文楷体" pitchFamily="2" charset="-122"/>
                <a:ea typeface="华文楷体" pitchFamily="2" charset="-122"/>
              </a:rPr>
              <a:t>水，会影响到植株的蒸腾作用以致影响气孔的开闭，从而影响</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进入叶片内，减弱光合作用强度。</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农田结构不合理，使农田密度不当，光合面积较小，影响光能利用率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自然灾害</a:t>
            </a:r>
            <a:r>
              <a:rPr lang="zh-CN" altLang="en-US" sz="1600" b="1" dirty="0">
                <a:solidFill>
                  <a:srgbClr val="000000"/>
                </a:solidFill>
                <a:latin typeface="华文楷体" pitchFamily="2" charset="-122"/>
                <a:ea typeface="华文楷体" pitchFamily="2" charset="-122"/>
              </a:rPr>
              <a:t>、病虫害等也会影响植物</a:t>
            </a:r>
            <a:r>
              <a:rPr lang="zh-CN" altLang="en-US" sz="1600" b="1" dirty="0" smtClean="0">
                <a:solidFill>
                  <a:srgbClr val="000000"/>
                </a:solidFill>
                <a:latin typeface="华文楷体" pitchFamily="2" charset="-122"/>
                <a:ea typeface="华文楷体" pitchFamily="2" charset="-122"/>
              </a:rPr>
              <a:t>的光合作用</a:t>
            </a:r>
            <a:r>
              <a:rPr lang="zh-CN" altLang="en-US" sz="1600" b="1" dirty="0">
                <a:solidFill>
                  <a:srgbClr val="000000"/>
                </a:solidFill>
                <a:latin typeface="华文楷体" pitchFamily="2" charset="-122"/>
                <a:ea typeface="华文楷体" pitchFamily="2" charset="-122"/>
              </a:rPr>
              <a:t>和光能利用。当然，经济系数低即草</a:t>
            </a:r>
            <a:r>
              <a:rPr lang="zh-CN" altLang="en-US" sz="1600" b="1" dirty="0" smtClean="0">
                <a:solidFill>
                  <a:srgbClr val="000000"/>
                </a:solidFill>
                <a:latin typeface="华文楷体" pitchFamily="2" charset="-122"/>
                <a:ea typeface="华文楷体" pitchFamily="2" charset="-122"/>
              </a:rPr>
              <a:t>多谷</a:t>
            </a:r>
            <a:r>
              <a:rPr lang="zh-CN" altLang="en-US" sz="1600" b="1" dirty="0">
                <a:solidFill>
                  <a:srgbClr val="000000"/>
                </a:solidFill>
                <a:latin typeface="华文楷体" pitchFamily="2" charset="-122"/>
                <a:ea typeface="华文楷体" pitchFamily="2" charset="-122"/>
              </a:rPr>
              <a:t>少虽然不会影响到作物的光能利用率，但会</a:t>
            </a:r>
            <a:r>
              <a:rPr lang="zh-CN" altLang="en-US" sz="1600" b="1" dirty="0" smtClean="0">
                <a:solidFill>
                  <a:srgbClr val="000000"/>
                </a:solidFill>
                <a:latin typeface="华文楷体" pitchFamily="2" charset="-122"/>
                <a:ea typeface="华文楷体" pitchFamily="2" charset="-122"/>
              </a:rPr>
              <a:t>对谷物</a:t>
            </a:r>
            <a:r>
              <a:rPr lang="zh-CN" altLang="en-US" sz="1600" b="1" dirty="0">
                <a:solidFill>
                  <a:srgbClr val="000000"/>
                </a:solidFill>
                <a:latin typeface="华文楷体" pitchFamily="2" charset="-122"/>
                <a:ea typeface="华文楷体" pitchFamily="2" charset="-122"/>
              </a:rPr>
              <a:t>的产量产生重要影响，亦应引起高度重视。</a:t>
            </a: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4417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五、提高光能利用率的</a:t>
            </a:r>
            <a:r>
              <a:rPr lang="zh-CN" altLang="en-US" sz="1600" b="1" dirty="0" smtClean="0">
                <a:solidFill>
                  <a:srgbClr val="CC00FF"/>
                </a:solidFill>
                <a:latin typeface="华文楷体" pitchFamily="2" charset="-122"/>
                <a:ea typeface="华文楷体" pitchFamily="2" charset="-122"/>
              </a:rPr>
              <a:t>途径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提高</a:t>
            </a:r>
            <a:r>
              <a:rPr lang="zh-CN" altLang="en-US" sz="1600" b="1" dirty="0">
                <a:solidFill>
                  <a:srgbClr val="000000"/>
                </a:solidFill>
                <a:latin typeface="华文楷体" pitchFamily="2" charset="-122"/>
                <a:ea typeface="华文楷体" pitchFamily="2" charset="-122"/>
              </a:rPr>
              <a:t>光能利用率要从内因和外因两个</a:t>
            </a:r>
            <a:r>
              <a:rPr lang="zh-CN" altLang="en-US" sz="1600" b="1" dirty="0" smtClean="0">
                <a:solidFill>
                  <a:srgbClr val="000000"/>
                </a:solidFill>
                <a:latin typeface="华文楷体" pitchFamily="2" charset="-122"/>
                <a:ea typeface="华文楷体" pitchFamily="2" charset="-122"/>
              </a:rPr>
              <a:t>方面来</a:t>
            </a:r>
            <a:r>
              <a:rPr lang="zh-CN" altLang="en-US" sz="1600" b="1" dirty="0">
                <a:solidFill>
                  <a:srgbClr val="000000"/>
                </a:solidFill>
                <a:latin typeface="华文楷体" pitchFamily="2" charset="-122"/>
                <a:ea typeface="华文楷体" pitchFamily="2" charset="-122"/>
              </a:rPr>
              <a:t>考虑。内因即是通过调节和控制植物</a:t>
            </a:r>
            <a:r>
              <a:rPr lang="zh-CN" altLang="en-US" sz="1600" b="1" dirty="0" smtClean="0">
                <a:solidFill>
                  <a:srgbClr val="000000"/>
                </a:solidFill>
                <a:latin typeface="华文楷体" pitchFamily="2" charset="-122"/>
                <a:ea typeface="华文楷体" pitchFamily="2" charset="-122"/>
              </a:rPr>
              <a:t>光合作用</a:t>
            </a:r>
            <a:r>
              <a:rPr lang="zh-CN" altLang="en-US" sz="1600" b="1" dirty="0">
                <a:solidFill>
                  <a:srgbClr val="000000"/>
                </a:solidFill>
                <a:latin typeface="华文楷体" pitchFamily="2" charset="-122"/>
                <a:ea typeface="华文楷体" pitchFamily="2" charset="-122"/>
              </a:rPr>
              <a:t>的生理机制，从植物体本身去想办法。</a:t>
            </a:r>
            <a:r>
              <a:rPr lang="zh-CN" altLang="en-US" sz="1600" b="1" dirty="0" smtClean="0">
                <a:solidFill>
                  <a:srgbClr val="000000"/>
                </a:solidFill>
                <a:latin typeface="华文楷体" pitchFamily="2" charset="-122"/>
                <a:ea typeface="华文楷体" pitchFamily="2" charset="-122"/>
              </a:rPr>
              <a:t>外因则</a:t>
            </a:r>
            <a:r>
              <a:rPr lang="zh-CN" altLang="en-US" sz="1600" b="1" dirty="0">
                <a:solidFill>
                  <a:srgbClr val="000000"/>
                </a:solidFill>
                <a:latin typeface="华文楷体" pitchFamily="2" charset="-122"/>
                <a:ea typeface="华文楷体" pitchFamily="2" charset="-122"/>
              </a:rPr>
              <a:t>是通过农业技术措施来改善农田的小气候</a:t>
            </a:r>
            <a:r>
              <a:rPr lang="zh-CN" altLang="en-US" sz="1600" b="1" dirty="0" smtClean="0">
                <a:solidFill>
                  <a:srgbClr val="000000"/>
                </a:solidFill>
                <a:latin typeface="华文楷体" pitchFamily="2" charset="-122"/>
                <a:ea typeface="华文楷体" pitchFamily="2" charset="-122"/>
              </a:rPr>
              <a:t>条件</a:t>
            </a:r>
            <a:r>
              <a:rPr lang="zh-CN" altLang="en-US" sz="1600" b="1" dirty="0">
                <a:solidFill>
                  <a:srgbClr val="000000"/>
                </a:solidFill>
                <a:latin typeface="华文楷体" pitchFamily="2" charset="-122"/>
                <a:ea typeface="华文楷体" pitchFamily="2" charset="-122"/>
              </a:rPr>
              <a:t>，从而在不同程度上削弱或加强其影响，</a:t>
            </a:r>
            <a:r>
              <a:rPr lang="zh-CN" altLang="en-US" sz="1600" b="1" dirty="0" smtClean="0">
                <a:solidFill>
                  <a:srgbClr val="000000"/>
                </a:solidFill>
                <a:latin typeface="华文楷体" pitchFamily="2" charset="-122"/>
                <a:ea typeface="华文楷体" pitchFamily="2" charset="-122"/>
              </a:rPr>
              <a:t>以提高</a:t>
            </a:r>
            <a:r>
              <a:rPr lang="zh-CN" altLang="en-US" sz="1600" b="1" dirty="0">
                <a:solidFill>
                  <a:srgbClr val="000000"/>
                </a:solidFill>
                <a:latin typeface="华文楷体" pitchFamily="2" charset="-122"/>
                <a:ea typeface="华文楷体" pitchFamily="2" charset="-122"/>
              </a:rPr>
              <a:t>光能的转换效率。提高光能利用率的</a:t>
            </a:r>
            <a:r>
              <a:rPr lang="zh-CN" altLang="en-US" sz="1600" b="1" dirty="0" smtClean="0">
                <a:solidFill>
                  <a:srgbClr val="000000"/>
                </a:solidFill>
                <a:latin typeface="华文楷体" pitchFamily="2" charset="-122"/>
                <a:ea typeface="华文楷体" pitchFamily="2" charset="-122"/>
              </a:rPr>
              <a:t>途径主要</a:t>
            </a:r>
            <a:r>
              <a:rPr lang="zh-CN" altLang="en-US" sz="1600" b="1" dirty="0">
                <a:solidFill>
                  <a:srgbClr val="000000"/>
                </a:solidFill>
                <a:latin typeface="华文楷体" pitchFamily="2" charset="-122"/>
                <a:ea typeface="华文楷体" pitchFamily="2" charset="-122"/>
              </a:rPr>
              <a:t>体现在以下六个方面。</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）充分利用生长季节，增加农作物的</a:t>
            </a:r>
            <a:r>
              <a:rPr lang="zh-CN" altLang="en-US" sz="1600" b="1" dirty="0" smtClean="0">
                <a:solidFill>
                  <a:srgbClr val="000000"/>
                </a:solidFill>
                <a:latin typeface="华文楷体" pitchFamily="2" charset="-122"/>
                <a:ea typeface="华文楷体" pitchFamily="2" charset="-122"/>
              </a:rPr>
              <a:t>生长期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采取</a:t>
            </a:r>
            <a:r>
              <a:rPr lang="zh-CN" altLang="en-US" sz="1600" b="1" dirty="0">
                <a:solidFill>
                  <a:srgbClr val="000000"/>
                </a:solidFill>
                <a:latin typeface="华文楷体" pitchFamily="2" charset="-122"/>
                <a:ea typeface="华文楷体" pitchFamily="2" charset="-122"/>
              </a:rPr>
              <a:t>间作套种和复种，合理安排茬口，可</a:t>
            </a:r>
            <a:r>
              <a:rPr lang="zh-CN" altLang="en-US" sz="1600" b="1" dirty="0" smtClean="0">
                <a:solidFill>
                  <a:srgbClr val="000000"/>
                </a:solidFill>
                <a:latin typeface="华文楷体" pitchFamily="2" charset="-122"/>
                <a:ea typeface="华文楷体" pitchFamily="2" charset="-122"/>
              </a:rPr>
              <a:t>充分</a:t>
            </a:r>
            <a:r>
              <a:rPr lang="zh-CN" altLang="en-US" sz="1600" b="1" dirty="0">
                <a:solidFill>
                  <a:srgbClr val="000000"/>
                </a:solidFill>
                <a:latin typeface="华文楷体" pitchFamily="2" charset="-122"/>
                <a:ea typeface="华文楷体" pitchFamily="2" charset="-122"/>
              </a:rPr>
              <a:t>利用地力、时间和空间，是田间始终有旺盛</a:t>
            </a:r>
            <a:r>
              <a:rPr lang="zh-CN" altLang="en-US" sz="1600" b="1" dirty="0" smtClean="0">
                <a:solidFill>
                  <a:srgbClr val="000000"/>
                </a:solidFill>
                <a:latin typeface="华文楷体" pitchFamily="2" charset="-122"/>
                <a:ea typeface="华文楷体" pitchFamily="2" charset="-122"/>
              </a:rPr>
              <a:t>的植物</a:t>
            </a:r>
            <a:r>
              <a:rPr lang="zh-CN" altLang="en-US" sz="1600" b="1" dirty="0">
                <a:solidFill>
                  <a:srgbClr val="000000"/>
                </a:solidFill>
                <a:latin typeface="华文楷体" pitchFamily="2" charset="-122"/>
                <a:ea typeface="华文楷体" pitchFamily="2" charset="-122"/>
              </a:rPr>
              <a:t>群体，各种作物此起彼伏、交替兴衰、</a:t>
            </a:r>
            <a:r>
              <a:rPr lang="zh-CN" altLang="en-US" sz="1600" b="1" dirty="0" smtClean="0">
                <a:solidFill>
                  <a:srgbClr val="000000"/>
                </a:solidFill>
                <a:latin typeface="华文楷体" pitchFamily="2" charset="-122"/>
                <a:ea typeface="华文楷体" pitchFamily="2" charset="-122"/>
              </a:rPr>
              <a:t>高矮杆</a:t>
            </a:r>
            <a:r>
              <a:rPr lang="zh-CN" altLang="en-US" sz="1600" b="1" dirty="0">
                <a:solidFill>
                  <a:srgbClr val="000000"/>
                </a:solidFill>
                <a:latin typeface="华文楷体" pitchFamily="2" charset="-122"/>
                <a:ea typeface="华文楷体" pitchFamily="2" charset="-122"/>
              </a:rPr>
              <a:t>相间、宽窄行相间、叶面积指数始终保持连续、匀称和协调的状态，并可延续交替用光，是群体对光能的利用在整个生长季节均保持在一个较高的水平，十分有利于光能利用率的提高。</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764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五、提高光能利用率的</a:t>
            </a:r>
            <a:r>
              <a:rPr lang="zh-CN" altLang="en-US" sz="1600" b="1" dirty="0" smtClean="0">
                <a:solidFill>
                  <a:srgbClr val="CC00FF"/>
                </a:solidFill>
                <a:latin typeface="华文楷体" pitchFamily="2" charset="-122"/>
                <a:ea typeface="华文楷体" pitchFamily="2" charset="-122"/>
              </a:rPr>
              <a:t>途径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充分利用生长季节，增加农作物的生长期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     另外</a:t>
            </a:r>
            <a:r>
              <a:rPr lang="zh-CN" altLang="en-US" sz="1600" b="1" dirty="0">
                <a:solidFill>
                  <a:srgbClr val="000000"/>
                </a:solidFill>
                <a:latin typeface="华文楷体" pitchFamily="2" charset="-122"/>
                <a:ea typeface="华文楷体" pitchFamily="2" charset="-122"/>
              </a:rPr>
              <a:t>，温室、大棚、地膜等农业设施的</a:t>
            </a:r>
            <a:r>
              <a:rPr lang="zh-CN" altLang="en-US" sz="1600" b="1" dirty="0" smtClean="0">
                <a:solidFill>
                  <a:srgbClr val="000000"/>
                </a:solidFill>
                <a:latin typeface="华文楷体" pitchFamily="2" charset="-122"/>
                <a:ea typeface="华文楷体" pitchFamily="2" charset="-122"/>
              </a:rPr>
              <a:t>利用以及</a:t>
            </a:r>
            <a:r>
              <a:rPr lang="zh-CN" altLang="en-US" sz="1600" b="1" dirty="0">
                <a:solidFill>
                  <a:srgbClr val="000000"/>
                </a:solidFill>
                <a:latin typeface="华文楷体" pitchFamily="2" charset="-122"/>
                <a:ea typeface="华文楷体" pitchFamily="2" charset="-122"/>
              </a:rPr>
              <a:t>育苗移栽等农业栽培技术措施的应用也是</a:t>
            </a:r>
            <a:r>
              <a:rPr lang="zh-CN" altLang="en-US" sz="1600" b="1" dirty="0" smtClean="0">
                <a:solidFill>
                  <a:srgbClr val="000000"/>
                </a:solidFill>
                <a:latin typeface="华文楷体" pitchFamily="2" charset="-122"/>
                <a:ea typeface="华文楷体" pitchFamily="2" charset="-122"/>
              </a:rPr>
              <a:t>延长</a:t>
            </a:r>
            <a:r>
              <a:rPr lang="zh-CN" altLang="en-US" sz="1600" b="1" dirty="0">
                <a:solidFill>
                  <a:srgbClr val="000000"/>
                </a:solidFill>
                <a:latin typeface="华文楷体" pitchFamily="2" charset="-122"/>
                <a:ea typeface="华文楷体" pitchFamily="2" charset="-122"/>
              </a:rPr>
              <a:t>作物生长季节，充分利用季节与光能，提高</a:t>
            </a:r>
            <a:r>
              <a:rPr lang="zh-CN" altLang="en-US" sz="1600" b="1" dirty="0" smtClean="0">
                <a:solidFill>
                  <a:srgbClr val="000000"/>
                </a:solidFill>
                <a:latin typeface="华文楷体" pitchFamily="2" charset="-122"/>
                <a:ea typeface="华文楷体" pitchFamily="2" charset="-122"/>
              </a:rPr>
              <a:t>光能利用率</a:t>
            </a:r>
            <a:r>
              <a:rPr lang="zh-CN" altLang="en-US" sz="1600" b="1" dirty="0">
                <a:solidFill>
                  <a:srgbClr val="000000"/>
                </a:solidFill>
                <a:latin typeface="华文楷体" pitchFamily="2" charset="-122"/>
                <a:ea typeface="华文楷体" pitchFamily="2" charset="-122"/>
              </a:rPr>
              <a:t>的重要途径</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）建立合理的群体结构，造成群体中多</a:t>
            </a:r>
            <a:r>
              <a:rPr lang="zh-CN" altLang="en-US" sz="1600" b="1" dirty="0" smtClean="0">
                <a:solidFill>
                  <a:srgbClr val="000000"/>
                </a:solidFill>
                <a:latin typeface="华文楷体" pitchFamily="2" charset="-122"/>
                <a:ea typeface="华文楷体" pitchFamily="2" charset="-122"/>
              </a:rPr>
              <a:t>层立体</a:t>
            </a:r>
            <a:r>
              <a:rPr lang="zh-CN" altLang="en-US" sz="1600" b="1" dirty="0">
                <a:solidFill>
                  <a:srgbClr val="000000"/>
                </a:solidFill>
                <a:latin typeface="华文楷体" pitchFamily="2" charset="-122"/>
                <a:ea typeface="华文楷体" pitchFamily="2" charset="-122"/>
              </a:rPr>
              <a:t>配置</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目的</a:t>
            </a:r>
            <a:r>
              <a:rPr lang="zh-CN" altLang="en-US" sz="1600" b="1" dirty="0">
                <a:solidFill>
                  <a:srgbClr val="000000"/>
                </a:solidFill>
                <a:latin typeface="华文楷体" pitchFamily="2" charset="-122"/>
                <a:ea typeface="华文楷体" pitchFamily="2" charset="-122"/>
              </a:rPr>
              <a:t>是减少整个作物层的反射、透射和漏</a:t>
            </a:r>
            <a:r>
              <a:rPr lang="zh-CN" altLang="en-US" sz="1600" b="1" dirty="0" smtClean="0">
                <a:solidFill>
                  <a:srgbClr val="000000"/>
                </a:solidFill>
                <a:latin typeface="华文楷体" pitchFamily="2" charset="-122"/>
                <a:ea typeface="华文楷体" pitchFamily="2" charset="-122"/>
              </a:rPr>
              <a:t>射光</a:t>
            </a:r>
            <a:r>
              <a:rPr lang="zh-CN" altLang="en-US" sz="1600" b="1" dirty="0">
                <a:solidFill>
                  <a:srgbClr val="000000"/>
                </a:solidFill>
                <a:latin typeface="华文楷体" pitchFamily="2" charset="-122"/>
                <a:ea typeface="华文楷体" pitchFamily="2" charset="-122"/>
              </a:rPr>
              <a:t>，增加作物对太阳能的吸收比例。措施是</a:t>
            </a:r>
            <a:r>
              <a:rPr lang="zh-CN" altLang="en-US" sz="1600" b="1" dirty="0" smtClean="0">
                <a:solidFill>
                  <a:srgbClr val="000000"/>
                </a:solidFill>
                <a:latin typeface="华文楷体" pitchFamily="2" charset="-122"/>
                <a:ea typeface="华文楷体" pitchFamily="2" charset="-122"/>
              </a:rPr>
              <a:t>选育合理</a:t>
            </a:r>
            <a:r>
              <a:rPr lang="zh-CN" altLang="en-US" sz="1600" b="1" dirty="0">
                <a:solidFill>
                  <a:srgbClr val="000000"/>
                </a:solidFill>
                <a:latin typeface="华文楷体" pitchFamily="2" charset="-122"/>
                <a:ea typeface="华文楷体" pitchFamily="2" charset="-122"/>
              </a:rPr>
              <a:t>株型和适宜密植。</a:t>
            </a:r>
          </a:p>
          <a:p>
            <a:pPr>
              <a:lnSpc>
                <a:spcPct val="150000"/>
              </a:lnSpc>
            </a:pPr>
            <a:r>
              <a:rPr lang="zh-CN" altLang="en-US" sz="1600" b="1" dirty="0">
                <a:solidFill>
                  <a:srgbClr val="000000"/>
                </a:solidFill>
                <a:latin typeface="华文楷体" pitchFamily="2" charset="-122"/>
                <a:ea typeface="华文楷体" pitchFamily="2" charset="-122"/>
              </a:rPr>
              <a:t>        选育株型紧凑、叶片斜立的矮秆品种</a:t>
            </a:r>
            <a:r>
              <a:rPr lang="zh-CN" altLang="en-US" sz="1600" b="1" dirty="0" smtClean="0">
                <a:solidFill>
                  <a:srgbClr val="000000"/>
                </a:solidFill>
                <a:latin typeface="华文楷体" pitchFamily="2" charset="-122"/>
                <a:ea typeface="华文楷体" pitchFamily="2" charset="-122"/>
              </a:rPr>
              <a:t>有利于作物</a:t>
            </a:r>
            <a:r>
              <a:rPr lang="zh-CN" altLang="en-US" sz="1600" b="1" dirty="0">
                <a:solidFill>
                  <a:srgbClr val="000000"/>
                </a:solidFill>
                <a:latin typeface="华文楷体" pitchFamily="2" charset="-122"/>
                <a:ea typeface="华文楷体" pitchFamily="2" charset="-122"/>
              </a:rPr>
              <a:t>高度密植而不倒伏，是提高最适叶面积</a:t>
            </a:r>
            <a:r>
              <a:rPr lang="zh-CN" altLang="en-US" sz="1600" b="1" dirty="0" smtClean="0">
                <a:solidFill>
                  <a:srgbClr val="000000"/>
                </a:solidFill>
                <a:latin typeface="华文楷体" pitchFamily="2" charset="-122"/>
                <a:ea typeface="华文楷体" pitchFamily="2" charset="-122"/>
              </a:rPr>
              <a:t>系数的</a:t>
            </a:r>
            <a:r>
              <a:rPr lang="zh-CN" altLang="en-US" sz="1600" b="1" dirty="0">
                <a:solidFill>
                  <a:srgbClr val="000000"/>
                </a:solidFill>
                <a:latin typeface="华文楷体" pitchFamily="2" charset="-122"/>
                <a:ea typeface="华文楷体" pitchFamily="2" charset="-122"/>
              </a:rPr>
              <a:t>基础和保证。因为选育株型紧凑的矮秆品种</a:t>
            </a:r>
            <a:r>
              <a:rPr lang="zh-CN" altLang="en-US" sz="1600" b="1" dirty="0" smtClean="0">
                <a:solidFill>
                  <a:srgbClr val="000000"/>
                </a:solidFill>
                <a:latin typeface="华文楷体" pitchFamily="2" charset="-122"/>
                <a:ea typeface="华文楷体" pitchFamily="2" charset="-122"/>
              </a:rPr>
              <a:t>，群体</a:t>
            </a:r>
            <a:r>
              <a:rPr lang="zh-CN" altLang="en-US" sz="1600" b="1" dirty="0">
                <a:solidFill>
                  <a:srgbClr val="000000"/>
                </a:solidFill>
                <a:latin typeface="华文楷体" pitchFamily="2" charset="-122"/>
                <a:ea typeface="华文楷体" pitchFamily="2" charset="-122"/>
              </a:rPr>
              <a:t>互相遮荫少，且不倒伏。而斜立叶片</a:t>
            </a:r>
            <a:r>
              <a:rPr lang="zh-CN" altLang="en-US" sz="1600" b="1" dirty="0" smtClean="0">
                <a:solidFill>
                  <a:srgbClr val="000000"/>
                </a:solidFill>
                <a:latin typeface="华文楷体" pitchFamily="2" charset="-122"/>
                <a:ea typeface="华文楷体" pitchFamily="2" charset="-122"/>
              </a:rPr>
              <a:t>有利于群体</a:t>
            </a:r>
            <a:r>
              <a:rPr lang="zh-CN" altLang="en-US" sz="1600" b="1" dirty="0">
                <a:solidFill>
                  <a:srgbClr val="000000"/>
                </a:solidFill>
                <a:latin typeface="华文楷体" pitchFamily="2" charset="-122"/>
                <a:ea typeface="华文楷体" pitchFamily="2" charset="-122"/>
              </a:rPr>
              <a:t>中光能的合理分布于利用。</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0035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五、提高光能利用率的</a:t>
            </a:r>
            <a:r>
              <a:rPr lang="zh-CN" altLang="en-US" sz="1600" b="1" dirty="0" smtClean="0">
                <a:solidFill>
                  <a:srgbClr val="CC00FF"/>
                </a:solidFill>
                <a:latin typeface="华文楷体" pitchFamily="2" charset="-122"/>
                <a:ea typeface="华文楷体" pitchFamily="2" charset="-122"/>
              </a:rPr>
              <a:t>途径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）建立合理的群体结构，造成群体中多层立体配置</a:t>
            </a:r>
          </a:p>
          <a:p>
            <a:pPr>
              <a:lnSpc>
                <a:spcPct val="150000"/>
              </a:lnSpc>
            </a:pPr>
            <a:r>
              <a:rPr lang="zh-CN" altLang="en-US" sz="1600" b="1" dirty="0" smtClean="0">
                <a:solidFill>
                  <a:srgbClr val="000000"/>
                </a:solidFill>
                <a:latin typeface="华文楷体" pitchFamily="2" charset="-122"/>
                <a:ea typeface="华文楷体" pitchFamily="2" charset="-122"/>
              </a:rPr>
              <a:t>这</a:t>
            </a:r>
            <a:r>
              <a:rPr lang="zh-CN" altLang="en-US" sz="1600" b="1" dirty="0">
                <a:solidFill>
                  <a:srgbClr val="000000"/>
                </a:solidFill>
                <a:latin typeface="华文楷体" pitchFamily="2" charset="-122"/>
                <a:ea typeface="华文楷体" pitchFamily="2" charset="-122"/>
              </a:rPr>
              <a:t>是因为：</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叶片斜立可使单位土地面积上容纳更多</a:t>
            </a:r>
            <a:r>
              <a:rPr lang="zh-CN" altLang="en-US" sz="1600" b="1" dirty="0" smtClean="0">
                <a:solidFill>
                  <a:srgbClr val="000000"/>
                </a:solidFill>
                <a:latin typeface="华文楷体" pitchFamily="2" charset="-122"/>
                <a:ea typeface="华文楷体" pitchFamily="2" charset="-122"/>
              </a:rPr>
              <a:t>的叶面积</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叶片斜立反射光较少，漏射光较多，</a:t>
            </a:r>
            <a:r>
              <a:rPr lang="zh-CN" altLang="en-US" sz="1600" b="1" dirty="0" smtClean="0">
                <a:solidFill>
                  <a:srgbClr val="000000"/>
                </a:solidFill>
                <a:latin typeface="华文楷体" pitchFamily="2" charset="-122"/>
                <a:ea typeface="华文楷体" pitchFamily="2" charset="-122"/>
              </a:rPr>
              <a:t>消光系数</a:t>
            </a:r>
            <a:r>
              <a:rPr lang="zh-CN" altLang="en-US" sz="1600" b="1" dirty="0">
                <a:solidFill>
                  <a:srgbClr val="000000"/>
                </a:solidFill>
                <a:latin typeface="华文楷体" pitchFamily="2" charset="-122"/>
                <a:ea typeface="华文楷体" pitchFamily="2" charset="-122"/>
              </a:rPr>
              <a:t>小，可使群体中下部的光照充足。</a:t>
            </a:r>
          </a:p>
          <a:p>
            <a:pPr>
              <a:lnSpc>
                <a:spcPct val="150000"/>
              </a:lnSpc>
            </a:pPr>
            <a:r>
              <a:rPr lang="zh-CN" altLang="en-US" sz="1600" b="1" dirty="0">
                <a:solidFill>
                  <a:srgbClr val="000000"/>
                </a:solidFill>
                <a:latin typeface="华文楷体" pitchFamily="2" charset="-122"/>
                <a:ea typeface="华文楷体" pitchFamily="2" charset="-122"/>
              </a:rPr>
              <a:t>    因此，上层叶片为斜立型、中层叶片为</a:t>
            </a:r>
            <a:r>
              <a:rPr lang="zh-CN" altLang="en-US" sz="1600" b="1" dirty="0" smtClean="0">
                <a:solidFill>
                  <a:srgbClr val="000000"/>
                </a:solidFill>
                <a:latin typeface="华文楷体" pitchFamily="2" charset="-122"/>
                <a:ea typeface="华文楷体" pitchFamily="2" charset="-122"/>
              </a:rPr>
              <a:t>平铺型</a:t>
            </a:r>
            <a:r>
              <a:rPr lang="zh-CN" altLang="en-US" sz="1600" b="1" dirty="0">
                <a:solidFill>
                  <a:srgbClr val="000000"/>
                </a:solidFill>
                <a:latin typeface="华文楷体" pitchFamily="2" charset="-122"/>
                <a:ea typeface="华文楷体" pitchFamily="2" charset="-122"/>
              </a:rPr>
              <a:t>的群体，可使光在群体中处于最佳分布状态</a:t>
            </a:r>
            <a:r>
              <a:rPr lang="zh-CN" altLang="en-US" sz="1600" b="1" dirty="0" smtClean="0">
                <a:solidFill>
                  <a:srgbClr val="000000"/>
                </a:solidFill>
                <a:latin typeface="华文楷体" pitchFamily="2" charset="-122"/>
                <a:ea typeface="华文楷体" pitchFamily="2" charset="-122"/>
              </a:rPr>
              <a:t>，消光系数</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值小，即可使整个群体处于光饱和点</a:t>
            </a:r>
            <a:r>
              <a:rPr lang="zh-CN" altLang="en-US" sz="1600" b="1" dirty="0" smtClean="0">
                <a:solidFill>
                  <a:srgbClr val="000000"/>
                </a:solidFill>
                <a:latin typeface="华文楷体" pitchFamily="2" charset="-122"/>
                <a:ea typeface="华文楷体" pitchFamily="2" charset="-122"/>
              </a:rPr>
              <a:t>之下</a:t>
            </a:r>
            <a:r>
              <a:rPr lang="zh-CN" altLang="en-US" sz="1600" b="1" dirty="0">
                <a:solidFill>
                  <a:srgbClr val="000000"/>
                </a:solidFill>
                <a:latin typeface="华文楷体" pitchFamily="2" charset="-122"/>
                <a:ea typeface="华文楷体" pitchFamily="2" charset="-122"/>
              </a:rPr>
              <a:t>、光补偿点之上的光强，充分合理的利用光能。</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0985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五、提高光能利用率的</a:t>
            </a:r>
            <a:r>
              <a:rPr lang="zh-CN" altLang="en-US" sz="1600" b="1" dirty="0" smtClean="0">
                <a:solidFill>
                  <a:srgbClr val="CC00FF"/>
                </a:solidFill>
                <a:latin typeface="华文楷体" pitchFamily="2" charset="-122"/>
                <a:ea typeface="华文楷体" pitchFamily="2" charset="-122"/>
              </a:rPr>
              <a:t>途径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）建立合理的群体结构，造成群体中多层立体配置</a:t>
            </a:r>
          </a:p>
          <a:p>
            <a:pPr>
              <a:lnSpc>
                <a:spcPct val="150000"/>
              </a:lnSpc>
            </a:pPr>
            <a:r>
              <a:rPr lang="zh-CN" altLang="en-US" sz="1600" b="1" dirty="0">
                <a:solidFill>
                  <a:srgbClr val="000000"/>
                </a:solidFill>
                <a:latin typeface="华文楷体" pitchFamily="2" charset="-122"/>
                <a:ea typeface="华文楷体" pitchFamily="2" charset="-122"/>
              </a:rPr>
              <a:t>理想的群体结构的量化标准：</a:t>
            </a:r>
          </a:p>
          <a:p>
            <a:pPr>
              <a:lnSpc>
                <a:spcPct val="150000"/>
              </a:lnSpc>
            </a:pPr>
            <a:r>
              <a:rPr lang="zh-CN" altLang="en-US" sz="1600" b="1" dirty="0">
                <a:solidFill>
                  <a:srgbClr val="000000"/>
                </a:solidFill>
                <a:latin typeface="华文楷体" pitchFamily="2" charset="-122"/>
                <a:ea typeface="华文楷体" pitchFamily="2" charset="-122"/>
              </a:rPr>
              <a:t>    上层叶片占</a:t>
            </a:r>
            <a:r>
              <a:rPr lang="en-US" altLang="zh-CN" sz="1600" b="1" dirty="0">
                <a:solidFill>
                  <a:srgbClr val="000000"/>
                </a:solidFill>
                <a:latin typeface="华文楷体" pitchFamily="2" charset="-122"/>
                <a:ea typeface="华文楷体" pitchFamily="2" charset="-122"/>
              </a:rPr>
              <a:t>50%</a:t>
            </a:r>
            <a:r>
              <a:rPr lang="zh-CN" altLang="en-US" sz="1600" b="1" dirty="0">
                <a:solidFill>
                  <a:srgbClr val="000000"/>
                </a:solidFill>
                <a:latin typeface="华文楷体" pitchFamily="2" charset="-122"/>
                <a:ea typeface="华文楷体" pitchFamily="2" charset="-122"/>
              </a:rPr>
              <a:t>，叶片与水平面呈</a:t>
            </a:r>
            <a:r>
              <a:rPr lang="en-US" altLang="zh-CN" sz="1600" b="1" dirty="0">
                <a:solidFill>
                  <a:srgbClr val="000000"/>
                </a:solidFill>
                <a:latin typeface="华文楷体" pitchFamily="2" charset="-122"/>
                <a:ea typeface="华文楷体" pitchFamily="2" charset="-122"/>
              </a:rPr>
              <a:t>90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60˚</a:t>
            </a:r>
            <a:r>
              <a:rPr lang="zh-CN" altLang="en-US" sz="1600" b="1" dirty="0">
                <a:solidFill>
                  <a:srgbClr val="000000"/>
                </a:solidFill>
                <a:latin typeface="华文楷体" pitchFamily="2" charset="-122"/>
                <a:ea typeface="华文楷体" pitchFamily="2" charset="-122"/>
              </a:rPr>
              <a:t>；   </a:t>
            </a:r>
          </a:p>
          <a:p>
            <a:pPr>
              <a:lnSpc>
                <a:spcPct val="150000"/>
              </a:lnSpc>
            </a:pPr>
            <a:r>
              <a:rPr lang="zh-CN" altLang="en-US" sz="1600" b="1" dirty="0">
                <a:solidFill>
                  <a:srgbClr val="000000"/>
                </a:solidFill>
                <a:latin typeface="华文楷体" pitchFamily="2" charset="-122"/>
                <a:ea typeface="华文楷体" pitchFamily="2" charset="-122"/>
              </a:rPr>
              <a:t>    中层叶片占</a:t>
            </a:r>
            <a:r>
              <a:rPr lang="en-US" altLang="zh-CN" sz="1600" b="1" dirty="0">
                <a:solidFill>
                  <a:srgbClr val="000000"/>
                </a:solidFill>
                <a:latin typeface="华文楷体" pitchFamily="2" charset="-122"/>
                <a:ea typeface="华文楷体" pitchFamily="2" charset="-122"/>
              </a:rPr>
              <a:t>37%</a:t>
            </a:r>
            <a:r>
              <a:rPr lang="zh-CN" altLang="en-US" sz="1600" b="1" dirty="0">
                <a:solidFill>
                  <a:srgbClr val="000000"/>
                </a:solidFill>
                <a:latin typeface="华文楷体" pitchFamily="2" charset="-122"/>
                <a:ea typeface="华文楷体" pitchFamily="2" charset="-122"/>
              </a:rPr>
              <a:t>，叶片与水平面呈</a:t>
            </a:r>
            <a:r>
              <a:rPr lang="en-US" altLang="zh-CN" sz="1600" b="1" dirty="0">
                <a:solidFill>
                  <a:srgbClr val="000000"/>
                </a:solidFill>
                <a:latin typeface="华文楷体" pitchFamily="2" charset="-122"/>
                <a:ea typeface="华文楷体" pitchFamily="2" charset="-122"/>
              </a:rPr>
              <a:t>60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30˚</a:t>
            </a:r>
            <a:r>
              <a:rPr lang="zh-CN" altLang="en-US" sz="1600" b="1" dirty="0">
                <a:solidFill>
                  <a:srgbClr val="000000"/>
                </a:solidFill>
                <a:latin typeface="华文楷体" pitchFamily="2" charset="-122"/>
                <a:ea typeface="华文楷体" pitchFamily="2" charset="-122"/>
              </a:rPr>
              <a:t>；  </a:t>
            </a:r>
          </a:p>
          <a:p>
            <a:pPr>
              <a:lnSpc>
                <a:spcPct val="150000"/>
              </a:lnSpc>
            </a:pPr>
            <a:r>
              <a:rPr lang="zh-CN" altLang="en-US" sz="1600" b="1" dirty="0">
                <a:solidFill>
                  <a:srgbClr val="000000"/>
                </a:solidFill>
                <a:latin typeface="华文楷体" pitchFamily="2" charset="-122"/>
                <a:ea typeface="华文楷体" pitchFamily="2" charset="-122"/>
              </a:rPr>
              <a:t>    下层叶片占</a:t>
            </a:r>
            <a:r>
              <a:rPr lang="en-US" altLang="zh-CN" sz="1600" b="1" dirty="0">
                <a:solidFill>
                  <a:srgbClr val="000000"/>
                </a:solidFill>
                <a:latin typeface="华文楷体" pitchFamily="2" charset="-122"/>
                <a:ea typeface="华文楷体" pitchFamily="2" charset="-122"/>
              </a:rPr>
              <a:t>13%</a:t>
            </a:r>
            <a:r>
              <a:rPr lang="zh-CN" altLang="en-US" sz="1600" b="1" dirty="0">
                <a:solidFill>
                  <a:srgbClr val="000000"/>
                </a:solidFill>
                <a:latin typeface="华文楷体" pitchFamily="2" charset="-122"/>
                <a:ea typeface="华文楷体" pitchFamily="2" charset="-122"/>
              </a:rPr>
              <a:t>，叶片与水平面呈</a:t>
            </a:r>
            <a:r>
              <a:rPr lang="en-US" altLang="zh-CN" sz="1600" b="1" dirty="0">
                <a:solidFill>
                  <a:srgbClr val="000000"/>
                </a:solidFill>
                <a:latin typeface="华文楷体" pitchFamily="2" charset="-122"/>
                <a:ea typeface="华文楷体" pitchFamily="2" charset="-122"/>
              </a:rPr>
              <a:t>30˚</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作物的立体种植是近年来发展并已广为</a:t>
            </a:r>
            <a:r>
              <a:rPr lang="zh-CN" altLang="en-US" sz="1600" b="1" dirty="0" smtClean="0">
                <a:solidFill>
                  <a:srgbClr val="000000"/>
                </a:solidFill>
                <a:latin typeface="华文楷体" pitchFamily="2" charset="-122"/>
                <a:ea typeface="华文楷体" pitchFamily="2" charset="-122"/>
              </a:rPr>
              <a:t>推行的</a:t>
            </a:r>
            <a:r>
              <a:rPr lang="zh-CN" altLang="en-US" sz="1600" b="1" dirty="0">
                <a:solidFill>
                  <a:srgbClr val="000000"/>
                </a:solidFill>
                <a:latin typeface="华文楷体" pitchFamily="2" charset="-122"/>
                <a:ea typeface="华文楷体" pitchFamily="2" charset="-122"/>
              </a:rPr>
              <a:t>种植方式，也是充分利用光能的有效措施。</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96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第一节  植物的光学特性</a:t>
            </a:r>
          </a:p>
          <a:p>
            <a:pPr>
              <a:lnSpc>
                <a:spcPct val="150000"/>
              </a:lnSpc>
            </a:pPr>
            <a:r>
              <a:rPr lang="zh-CN" altLang="en-US" b="1" dirty="0" smtClean="0">
                <a:solidFill>
                  <a:srgbClr val="CC00FF"/>
                </a:solidFill>
                <a:latin typeface="华文楷体" pitchFamily="2" charset="-122"/>
                <a:ea typeface="华文楷体" pitchFamily="2" charset="-122"/>
              </a:rPr>
              <a:t>二、作物的群体结构</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 </a:t>
            </a:r>
            <a:r>
              <a:rPr lang="zh-CN" altLang="en-US" sz="1600" b="1" dirty="0">
                <a:solidFill>
                  <a:srgbClr val="CC00FF"/>
                </a:solidFill>
                <a:latin typeface="华文楷体" pitchFamily="2" charset="-122"/>
                <a:ea typeface="华文楷体" pitchFamily="2" charset="-122"/>
              </a:rPr>
              <a:t>作物</a:t>
            </a:r>
            <a:r>
              <a:rPr lang="zh-CN" altLang="en-US" sz="1600" b="1" dirty="0" smtClean="0">
                <a:solidFill>
                  <a:srgbClr val="CC00FF"/>
                </a:solidFill>
                <a:latin typeface="华文楷体" pitchFamily="2" charset="-122"/>
                <a:ea typeface="华文楷体" pitchFamily="2" charset="-122"/>
              </a:rPr>
              <a:t>群体结构形状对农田生态环境的影响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）人为性结构形状对农田生态环境的影响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人为性结构形状包括种植方式和种植密度两个重要指标。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种植</a:t>
            </a:r>
            <a:r>
              <a:rPr lang="zh-CN" altLang="en-US" sz="1600" b="1" dirty="0" smtClean="0">
                <a:solidFill>
                  <a:srgbClr val="000000"/>
                </a:solidFill>
                <a:latin typeface="华文楷体" pitchFamily="2" charset="-122"/>
                <a:ea typeface="华文楷体" pitchFamily="2" charset="-122"/>
              </a:rPr>
              <a:t>方式系指同种作物之间或不同种作物之间的空间与时间配置关系级作物栽培管理方式。</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间作套种和立体种植是常用的农业生态种植模式。这类复合种植方式主要是根据当地的气候特点和不同作物的生物学特性，选择其适宜的空间生态位和时间生态位进行系统组装。       </a:t>
            </a:r>
            <a:r>
              <a:rPr lang="en-US" altLang="zh-CN" sz="1600" b="1" dirty="0" smtClean="0">
                <a:solidFill>
                  <a:srgbClr val="000000"/>
                </a:solidFill>
                <a:latin typeface="华文楷体" pitchFamily="2" charset="-122"/>
                <a:ea typeface="华文楷体" pitchFamily="2" charset="-122"/>
              </a:rPr>
              <a:t>       </a:t>
            </a: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5373216"/>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9167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五、提高光能利用率的</a:t>
            </a:r>
            <a:r>
              <a:rPr lang="zh-CN" altLang="en-US" sz="1600" b="1" dirty="0" smtClean="0">
                <a:solidFill>
                  <a:srgbClr val="CC00FF"/>
                </a:solidFill>
                <a:latin typeface="华文楷体" pitchFamily="2" charset="-122"/>
                <a:ea typeface="华文楷体" pitchFamily="2" charset="-122"/>
              </a:rPr>
              <a:t>途径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、改善水、热、气、肥等环境条件，增加作物光合</a:t>
            </a:r>
            <a:r>
              <a:rPr lang="zh-CN" altLang="en-US" sz="1600" b="1" dirty="0" smtClean="0">
                <a:solidFill>
                  <a:srgbClr val="000000"/>
                </a:solidFill>
                <a:latin typeface="华文楷体" pitchFamily="2" charset="-122"/>
                <a:ea typeface="华文楷体" pitchFamily="2" charset="-122"/>
              </a:rPr>
              <a:t>能力</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         提高</a:t>
            </a:r>
            <a:r>
              <a:rPr lang="zh-CN" altLang="en-US" sz="1600" b="1" dirty="0">
                <a:solidFill>
                  <a:srgbClr val="000000"/>
                </a:solidFill>
                <a:latin typeface="华文楷体" pitchFamily="2" charset="-122"/>
                <a:ea typeface="华文楷体" pitchFamily="2" charset="-122"/>
              </a:rPr>
              <a:t>空气中的</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浓度，可以增加作物的光合</a:t>
            </a:r>
            <a:r>
              <a:rPr lang="zh-CN" altLang="en-US" sz="1600" b="1" dirty="0" smtClean="0">
                <a:solidFill>
                  <a:srgbClr val="000000"/>
                </a:solidFill>
                <a:latin typeface="华文楷体" pitchFamily="2" charset="-122"/>
                <a:ea typeface="华文楷体" pitchFamily="2" charset="-122"/>
              </a:rPr>
              <a:t>能力</a:t>
            </a:r>
            <a:r>
              <a:rPr lang="zh-CN" altLang="en-US" sz="1600" b="1" dirty="0">
                <a:solidFill>
                  <a:srgbClr val="000000"/>
                </a:solidFill>
                <a:latin typeface="华文楷体" pitchFamily="2" charset="-122"/>
                <a:ea typeface="华文楷体" pitchFamily="2" charset="-122"/>
              </a:rPr>
              <a:t>。对于农田而言，可通过通风 、不断使群体外</a:t>
            </a:r>
            <a:r>
              <a:rPr lang="zh-CN" altLang="en-US" sz="1600" b="1" dirty="0" smtClean="0">
                <a:solidFill>
                  <a:srgbClr val="000000"/>
                </a:solidFill>
                <a:latin typeface="华文楷体" pitchFamily="2" charset="-122"/>
                <a:ea typeface="华文楷体" pitchFamily="2" charset="-122"/>
              </a:rPr>
              <a:t>含</a:t>
            </a:r>
            <a:r>
              <a:rPr lang="en-US" altLang="zh-CN" sz="1600" b="1" dirty="0" smtClean="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en-US" altLang="zh-CN"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多的空气流过叶面 、增施有机肥释放</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来</a:t>
            </a:r>
            <a:r>
              <a:rPr lang="zh-CN" altLang="en-US" sz="1600" b="1" dirty="0" smtClean="0">
                <a:solidFill>
                  <a:srgbClr val="000000"/>
                </a:solidFill>
                <a:latin typeface="华文楷体" pitchFamily="2" charset="-122"/>
                <a:ea typeface="华文楷体" pitchFamily="2" charset="-122"/>
              </a:rPr>
              <a:t>提高群体</a:t>
            </a:r>
            <a:r>
              <a:rPr lang="zh-CN" altLang="en-US" sz="1600" b="1" dirty="0">
                <a:solidFill>
                  <a:srgbClr val="000000"/>
                </a:solidFill>
                <a:latin typeface="华文楷体" pitchFamily="2" charset="-122"/>
                <a:ea typeface="华文楷体" pitchFamily="2" charset="-122"/>
              </a:rPr>
              <a:t>内的</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 </a:t>
            </a:r>
            <a:r>
              <a:rPr lang="zh-CN" altLang="en-US" sz="1600" b="1" dirty="0">
                <a:solidFill>
                  <a:srgbClr val="000000"/>
                </a:solidFill>
                <a:latin typeface="华文楷体" pitchFamily="2" charset="-122"/>
                <a:ea typeface="华文楷体" pitchFamily="2" charset="-122"/>
              </a:rPr>
              <a:t>浓度 。在温室、大棚内可通过增施</a:t>
            </a:r>
            <a:r>
              <a:rPr lang="en-US" altLang="zh-CN" sz="1600" b="1" dirty="0" smtClean="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肥</a:t>
            </a:r>
            <a:r>
              <a:rPr lang="zh-CN" altLang="en-US" sz="1600" b="1" dirty="0">
                <a:solidFill>
                  <a:srgbClr val="000000"/>
                </a:solidFill>
                <a:latin typeface="华文楷体" pitchFamily="2" charset="-122"/>
                <a:ea typeface="华文楷体" pitchFamily="2" charset="-122"/>
              </a:rPr>
              <a:t>来提高</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 </a:t>
            </a:r>
            <a:r>
              <a:rPr lang="zh-CN" altLang="en-US" sz="1600" b="1" dirty="0">
                <a:solidFill>
                  <a:srgbClr val="000000"/>
                </a:solidFill>
                <a:latin typeface="华文楷体" pitchFamily="2" charset="-122"/>
                <a:ea typeface="华文楷体" pitchFamily="2" charset="-122"/>
              </a:rPr>
              <a:t>浓度。</a:t>
            </a:r>
          </a:p>
          <a:p>
            <a:pPr>
              <a:lnSpc>
                <a:spcPct val="150000"/>
              </a:lnSpc>
            </a:pPr>
            <a:r>
              <a:rPr lang="zh-CN" altLang="en-US" sz="1600" b="1" dirty="0">
                <a:solidFill>
                  <a:srgbClr val="000000"/>
                </a:solidFill>
                <a:latin typeface="华文楷体" pitchFamily="2" charset="-122"/>
                <a:ea typeface="华文楷体" pitchFamily="2" charset="-122"/>
              </a:rPr>
              <a:t>        足够的水分和适宜的温度条件也能提高作物</a:t>
            </a:r>
            <a:r>
              <a:rPr lang="zh-CN" altLang="en-US" sz="1600" b="1" dirty="0" smtClean="0">
                <a:solidFill>
                  <a:srgbClr val="000000"/>
                </a:solidFill>
                <a:latin typeface="华文楷体" pitchFamily="2" charset="-122"/>
                <a:ea typeface="华文楷体" pitchFamily="2" charset="-122"/>
              </a:rPr>
              <a:t>的光</a:t>
            </a:r>
            <a:r>
              <a:rPr lang="zh-CN" altLang="en-US" sz="1600" b="1" dirty="0">
                <a:solidFill>
                  <a:srgbClr val="000000"/>
                </a:solidFill>
                <a:latin typeface="华文楷体" pitchFamily="2" charset="-122"/>
                <a:ea typeface="华文楷体" pitchFamily="2" charset="-122"/>
              </a:rPr>
              <a:t>合能力。而在光能资源丰富、水资源严重缺乏</a:t>
            </a:r>
            <a:r>
              <a:rPr lang="zh-CN" altLang="en-US" sz="1600" b="1" dirty="0" smtClean="0">
                <a:solidFill>
                  <a:srgbClr val="000000"/>
                </a:solidFill>
                <a:latin typeface="华文楷体" pitchFamily="2" charset="-122"/>
                <a:ea typeface="华文楷体" pitchFamily="2" charset="-122"/>
              </a:rPr>
              <a:t>的地区</a:t>
            </a:r>
            <a:r>
              <a:rPr lang="zh-CN" altLang="en-US" sz="1600" b="1" dirty="0">
                <a:solidFill>
                  <a:srgbClr val="000000"/>
                </a:solidFill>
                <a:latin typeface="华文楷体" pitchFamily="2" charset="-122"/>
                <a:ea typeface="华文楷体" pitchFamily="2" charset="-122"/>
              </a:rPr>
              <a:t>，热量不足采取措施增温、水分不足采取</a:t>
            </a:r>
            <a:r>
              <a:rPr lang="zh-CN" altLang="en-US" sz="1600" b="1" dirty="0" smtClean="0">
                <a:solidFill>
                  <a:srgbClr val="000000"/>
                </a:solidFill>
                <a:latin typeface="华文楷体" pitchFamily="2" charset="-122"/>
                <a:ea typeface="华文楷体" pitchFamily="2" charset="-122"/>
              </a:rPr>
              <a:t>措施解决</a:t>
            </a:r>
            <a:r>
              <a:rPr lang="zh-CN" altLang="en-US" sz="1600" b="1" dirty="0">
                <a:solidFill>
                  <a:srgbClr val="000000"/>
                </a:solidFill>
                <a:latin typeface="华文楷体" pitchFamily="2" charset="-122"/>
                <a:ea typeface="华文楷体" pitchFamily="2" charset="-122"/>
              </a:rPr>
              <a:t>灌溉水源等，则可大大提高光能利用率。</a:t>
            </a: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961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五、提高光能利用率的</a:t>
            </a:r>
            <a:r>
              <a:rPr lang="zh-CN" altLang="en-US" sz="1600" b="1" dirty="0" smtClean="0">
                <a:solidFill>
                  <a:srgbClr val="CC00FF"/>
                </a:solidFill>
                <a:latin typeface="华文楷体" pitchFamily="2" charset="-122"/>
                <a:ea typeface="华文楷体" pitchFamily="2" charset="-122"/>
              </a:rPr>
              <a:t>途径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、培育高光效品种，提高作物的</a:t>
            </a:r>
            <a:r>
              <a:rPr lang="zh-CN" altLang="en-US" sz="1600" b="1" dirty="0" smtClean="0">
                <a:solidFill>
                  <a:srgbClr val="000000"/>
                </a:solidFill>
                <a:latin typeface="华文楷体" pitchFamily="2" charset="-122"/>
                <a:ea typeface="华文楷体" pitchFamily="2" charset="-122"/>
              </a:rPr>
              <a:t>光饱和点</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光饱和</a:t>
            </a:r>
            <a:r>
              <a:rPr lang="zh-CN" altLang="en-US" sz="1600" b="1" dirty="0">
                <a:solidFill>
                  <a:srgbClr val="000000"/>
                </a:solidFill>
                <a:latin typeface="华文楷体" pitchFamily="2" charset="-122"/>
                <a:ea typeface="华文楷体" pitchFamily="2" charset="-122"/>
              </a:rPr>
              <a:t>现象产生的原因是光合作用过程中</a:t>
            </a:r>
            <a:r>
              <a:rPr lang="zh-CN" altLang="en-US" sz="1600" b="1" dirty="0" smtClean="0">
                <a:solidFill>
                  <a:srgbClr val="000000"/>
                </a:solidFill>
                <a:latin typeface="华文楷体" pitchFamily="2" charset="-122"/>
                <a:ea typeface="华文楷体" pitchFamily="2" charset="-122"/>
              </a:rPr>
              <a:t>，光反应</a:t>
            </a:r>
            <a:r>
              <a:rPr lang="zh-CN" altLang="en-US" sz="1600" b="1" dirty="0">
                <a:solidFill>
                  <a:srgbClr val="000000"/>
                </a:solidFill>
                <a:latin typeface="华文楷体" pitchFamily="2" charset="-122"/>
                <a:ea typeface="华文楷体" pitchFamily="2" charset="-122"/>
              </a:rPr>
              <a:t>与暗反应速度不协调，暗反应速度过慢</a:t>
            </a:r>
            <a:r>
              <a:rPr lang="zh-CN" altLang="en-US" sz="1600" b="1" dirty="0" smtClean="0">
                <a:solidFill>
                  <a:srgbClr val="000000"/>
                </a:solidFill>
                <a:latin typeface="华文楷体" pitchFamily="2" charset="-122"/>
                <a:ea typeface="华文楷体" pitchFamily="2" charset="-122"/>
              </a:rPr>
              <a:t>，不能</a:t>
            </a:r>
            <a:r>
              <a:rPr lang="zh-CN" altLang="en-US" sz="1600" b="1" dirty="0">
                <a:solidFill>
                  <a:srgbClr val="000000"/>
                </a:solidFill>
                <a:latin typeface="华文楷体" pitchFamily="2" charset="-122"/>
                <a:ea typeface="华文楷体" pitchFamily="2" charset="-122"/>
              </a:rPr>
              <a:t>充分利用光反应吸收的光能，从而造成</a:t>
            </a:r>
            <a:r>
              <a:rPr lang="zh-CN" altLang="en-US" sz="1600" b="1" dirty="0" smtClean="0">
                <a:solidFill>
                  <a:srgbClr val="000000"/>
                </a:solidFill>
                <a:latin typeface="华文楷体" pitchFamily="2" charset="-122"/>
                <a:ea typeface="华文楷体" pitchFamily="2" charset="-122"/>
              </a:rPr>
              <a:t>光能的</a:t>
            </a:r>
            <a:r>
              <a:rPr lang="zh-CN" altLang="en-US" sz="1600" b="1" dirty="0">
                <a:solidFill>
                  <a:srgbClr val="000000"/>
                </a:solidFill>
                <a:latin typeface="华文楷体" pitchFamily="2" charset="-122"/>
                <a:ea typeface="华文楷体" pitchFamily="2" charset="-122"/>
              </a:rPr>
              <a:t>损失。因此，在培育作物品种时，要增加</a:t>
            </a:r>
            <a:r>
              <a:rPr lang="zh-CN" altLang="en-US" sz="1600" b="1" dirty="0" smtClean="0">
                <a:solidFill>
                  <a:srgbClr val="000000"/>
                </a:solidFill>
                <a:latin typeface="华文楷体" pitchFamily="2" charset="-122"/>
                <a:ea typeface="华文楷体" pitchFamily="2" charset="-122"/>
              </a:rPr>
              <a:t>暗反应</a:t>
            </a:r>
            <a:r>
              <a:rPr lang="zh-CN" altLang="en-US" sz="1600" b="1" dirty="0">
                <a:solidFill>
                  <a:srgbClr val="000000"/>
                </a:solidFill>
                <a:latin typeface="华文楷体" pitchFamily="2" charset="-122"/>
                <a:ea typeface="华文楷体" pitchFamily="2" charset="-122"/>
              </a:rPr>
              <a:t>的速度，提高光饱和点和光能利用率</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5</a:t>
            </a:r>
            <a:r>
              <a:rPr lang="zh-CN" altLang="en-US" sz="1600" b="1" dirty="0" smtClean="0">
                <a:solidFill>
                  <a:srgbClr val="000000"/>
                </a:solidFill>
                <a:latin typeface="华文楷体" pitchFamily="2" charset="-122"/>
                <a:ea typeface="华文楷体" pitchFamily="2" charset="-122"/>
              </a:rPr>
              <a:t>、减少</a:t>
            </a:r>
            <a:r>
              <a:rPr lang="zh-CN" altLang="en-US" sz="1600" b="1" dirty="0">
                <a:solidFill>
                  <a:srgbClr val="000000"/>
                </a:solidFill>
                <a:latin typeface="华文楷体" pitchFamily="2" charset="-122"/>
                <a:ea typeface="华文楷体" pitchFamily="2" charset="-122"/>
              </a:rPr>
              <a:t>呼吸等消耗，增加净光合</a:t>
            </a:r>
            <a:r>
              <a:rPr lang="zh-CN" altLang="en-US" sz="1600" b="1" dirty="0" smtClean="0">
                <a:solidFill>
                  <a:srgbClr val="000000"/>
                </a:solidFill>
                <a:latin typeface="华文楷体" pitchFamily="2" charset="-122"/>
                <a:ea typeface="华文楷体" pitchFamily="2" charset="-122"/>
              </a:rPr>
              <a:t>生产率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据测定，光呼吸性作物的光呼吸放出的</a:t>
            </a:r>
            <a:r>
              <a:rPr lang="en-US" altLang="zh-CN" sz="1600" b="1" dirty="0" smtClean="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比</a:t>
            </a:r>
            <a:r>
              <a:rPr lang="zh-CN" altLang="en-US" sz="1600" b="1" dirty="0">
                <a:solidFill>
                  <a:srgbClr val="000000"/>
                </a:solidFill>
                <a:latin typeface="华文楷体" pitchFamily="2" charset="-122"/>
                <a:ea typeface="华文楷体" pitchFamily="2" charset="-122"/>
              </a:rPr>
              <a:t>暗呼吸大三到四倍，占光合作用同化</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量</a:t>
            </a:r>
            <a:r>
              <a:rPr lang="zh-CN" altLang="en-US" sz="1600" b="1" dirty="0" smtClean="0">
                <a:solidFill>
                  <a:srgbClr val="000000"/>
                </a:solidFill>
                <a:latin typeface="华文楷体" pitchFamily="2" charset="-122"/>
                <a:ea typeface="华文楷体" pitchFamily="2" charset="-122"/>
              </a:rPr>
              <a:t>的三分之一</a:t>
            </a:r>
            <a:r>
              <a:rPr lang="zh-CN" altLang="en-US" sz="1600" b="1" dirty="0">
                <a:solidFill>
                  <a:srgbClr val="000000"/>
                </a:solidFill>
                <a:latin typeface="华文楷体" pitchFamily="2" charset="-122"/>
                <a:ea typeface="华文楷体" pitchFamily="2" charset="-122"/>
              </a:rPr>
              <a:t>以上。所以，可以通过减少光呼吸的</a:t>
            </a:r>
            <a:r>
              <a:rPr lang="zh-CN" altLang="en-US" sz="1600" b="1" dirty="0" smtClean="0">
                <a:solidFill>
                  <a:srgbClr val="000000"/>
                </a:solidFill>
                <a:latin typeface="华文楷体" pitchFamily="2" charset="-122"/>
                <a:ea typeface="华文楷体" pitchFamily="2" charset="-122"/>
              </a:rPr>
              <a:t>量来</a:t>
            </a:r>
            <a:r>
              <a:rPr lang="zh-CN" altLang="en-US" sz="1600" b="1" dirty="0">
                <a:solidFill>
                  <a:srgbClr val="000000"/>
                </a:solidFill>
                <a:latin typeface="华文楷体" pitchFamily="2" charset="-122"/>
                <a:ea typeface="华文楷体" pitchFamily="2" charset="-122"/>
              </a:rPr>
              <a:t>提高光能利用率</a:t>
            </a:r>
            <a:r>
              <a:rPr lang="zh-CN" altLang="en-US" sz="1600" b="1" dirty="0" smtClean="0">
                <a:solidFill>
                  <a:srgbClr val="000000"/>
                </a:solidFill>
                <a:latin typeface="华文楷体" pitchFamily="2" charset="-122"/>
                <a:ea typeface="华文楷体" pitchFamily="2" charset="-122"/>
              </a:rPr>
              <a:t>。</a:t>
            </a: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3141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五、提高光能利用率的</a:t>
            </a:r>
            <a:r>
              <a:rPr lang="zh-CN" altLang="en-US" sz="1600" b="1" dirty="0" smtClean="0">
                <a:solidFill>
                  <a:srgbClr val="CC00FF"/>
                </a:solidFill>
                <a:latin typeface="华文楷体" pitchFamily="2" charset="-122"/>
                <a:ea typeface="华文楷体" pitchFamily="2" charset="-122"/>
              </a:rPr>
              <a:t>途径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5</a:t>
            </a:r>
            <a:r>
              <a:rPr lang="zh-CN" altLang="en-US" sz="1600" b="1" dirty="0" smtClean="0">
                <a:solidFill>
                  <a:srgbClr val="000000"/>
                </a:solidFill>
                <a:latin typeface="华文楷体" pitchFamily="2" charset="-122"/>
                <a:ea typeface="华文楷体" pitchFamily="2" charset="-122"/>
              </a:rPr>
              <a:t>、减少</a:t>
            </a:r>
            <a:r>
              <a:rPr lang="zh-CN" altLang="en-US" sz="1600" b="1" dirty="0">
                <a:solidFill>
                  <a:srgbClr val="000000"/>
                </a:solidFill>
                <a:latin typeface="华文楷体" pitchFamily="2" charset="-122"/>
                <a:ea typeface="华文楷体" pitchFamily="2" charset="-122"/>
              </a:rPr>
              <a:t>呼吸等消耗，增加净光合</a:t>
            </a:r>
            <a:r>
              <a:rPr lang="zh-CN" altLang="en-US" sz="1600" b="1" dirty="0" smtClean="0">
                <a:solidFill>
                  <a:srgbClr val="000000"/>
                </a:solidFill>
                <a:latin typeface="华文楷体" pitchFamily="2" charset="-122"/>
                <a:ea typeface="华文楷体" pitchFamily="2" charset="-122"/>
              </a:rPr>
              <a:t>生产率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主要</a:t>
            </a:r>
            <a:r>
              <a:rPr lang="zh-CN" altLang="en-US" sz="1600" b="1" dirty="0">
                <a:solidFill>
                  <a:srgbClr val="000000"/>
                </a:solidFill>
                <a:latin typeface="华文楷体" pitchFamily="2" charset="-122"/>
                <a:ea typeface="华文楷体" pitchFamily="2" charset="-122"/>
              </a:rPr>
              <a:t>措施是</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a</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培育</a:t>
            </a:r>
            <a:r>
              <a:rPr lang="zh-CN" altLang="en-US" sz="1600" b="1" dirty="0" smtClean="0">
                <a:solidFill>
                  <a:srgbClr val="000000"/>
                </a:solidFill>
                <a:latin typeface="华文楷体" pitchFamily="2" charset="-122"/>
                <a:ea typeface="华文楷体" pitchFamily="2" charset="-122"/>
              </a:rPr>
              <a:t>光呼吸作用</a:t>
            </a:r>
            <a:r>
              <a:rPr lang="zh-CN" altLang="en-US" sz="1600" b="1" dirty="0">
                <a:solidFill>
                  <a:srgbClr val="000000"/>
                </a:solidFill>
                <a:latin typeface="华文楷体" pitchFamily="2" charset="-122"/>
                <a:ea typeface="华文楷体" pitchFamily="2" charset="-122"/>
              </a:rPr>
              <a:t>低的品种，如</a:t>
            </a:r>
            <a:r>
              <a:rPr lang="en-US" altLang="zh-CN" sz="1600" b="1" dirty="0">
                <a:solidFill>
                  <a:srgbClr val="000000"/>
                </a:solidFill>
                <a:latin typeface="华文楷体" pitchFamily="2" charset="-122"/>
                <a:ea typeface="华文楷体" pitchFamily="2" charset="-122"/>
              </a:rPr>
              <a:t>C</a:t>
            </a:r>
            <a:r>
              <a:rPr lang="en-US" altLang="zh-CN" sz="1600" b="1" baseline="-25000" dirty="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作物，从光呼吸性作物如</a:t>
            </a:r>
            <a:r>
              <a:rPr lang="en-US" altLang="zh-CN" sz="1600" b="1" dirty="0" smtClean="0">
                <a:solidFill>
                  <a:srgbClr val="000000"/>
                </a:solidFill>
                <a:latin typeface="华文楷体" pitchFamily="2" charset="-122"/>
                <a:ea typeface="华文楷体" pitchFamily="2" charset="-122"/>
              </a:rPr>
              <a:t>C</a:t>
            </a:r>
            <a:r>
              <a:rPr lang="en-US" altLang="zh-CN" sz="1600" b="1" baseline="-25000" dirty="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作物</a:t>
            </a:r>
            <a:r>
              <a:rPr lang="zh-CN" altLang="en-US" sz="1600" b="1" dirty="0">
                <a:solidFill>
                  <a:srgbClr val="000000"/>
                </a:solidFill>
                <a:latin typeface="华文楷体" pitchFamily="2" charset="-122"/>
                <a:ea typeface="华文楷体" pitchFamily="2" charset="-122"/>
              </a:rPr>
              <a:t>中选择光呼吸低的植株进行筛选培育</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b</a:t>
            </a:r>
            <a:r>
              <a:rPr lang="en-US" altLang="zh-CN"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采用</a:t>
            </a:r>
            <a:r>
              <a:rPr lang="zh-CN" altLang="en-US" sz="1600" b="1" dirty="0">
                <a:solidFill>
                  <a:srgbClr val="000000"/>
                </a:solidFill>
                <a:latin typeface="华文楷体" pitchFamily="2" charset="-122"/>
                <a:ea typeface="华文楷体" pitchFamily="2" charset="-122"/>
              </a:rPr>
              <a:t>化学方法抑制呼吸作用</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c</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减少不必要的</a:t>
            </a:r>
            <a:r>
              <a:rPr lang="zh-CN" altLang="en-US" sz="1600" b="1" dirty="0" smtClean="0">
                <a:solidFill>
                  <a:srgbClr val="000000"/>
                </a:solidFill>
                <a:latin typeface="华文楷体" pitchFamily="2" charset="-122"/>
                <a:ea typeface="华文楷体" pitchFamily="2" charset="-122"/>
              </a:rPr>
              <a:t>呼吸消耗</a:t>
            </a:r>
            <a:r>
              <a:rPr lang="zh-CN" altLang="en-US" sz="1600" b="1" dirty="0">
                <a:solidFill>
                  <a:srgbClr val="000000"/>
                </a:solidFill>
                <a:latin typeface="华文楷体" pitchFamily="2" charset="-122"/>
                <a:ea typeface="华文楷体" pitchFamily="2" charset="-122"/>
              </a:rPr>
              <a:t>，即使打掉老叶、枯叶，打去对产量无效</a:t>
            </a:r>
            <a:r>
              <a:rPr lang="zh-CN" altLang="en-US" sz="1600" b="1" dirty="0" smtClean="0">
                <a:solidFill>
                  <a:srgbClr val="000000"/>
                </a:solidFill>
                <a:latin typeface="华文楷体" pitchFamily="2" charset="-122"/>
                <a:ea typeface="华文楷体" pitchFamily="2" charset="-122"/>
              </a:rPr>
              <a:t>而又</a:t>
            </a:r>
            <a:r>
              <a:rPr lang="zh-CN" altLang="en-US" sz="1600" b="1" dirty="0">
                <a:solidFill>
                  <a:srgbClr val="000000"/>
                </a:solidFill>
                <a:latin typeface="华文楷体" pitchFamily="2" charset="-122"/>
                <a:ea typeface="华文楷体" pitchFamily="2" charset="-122"/>
              </a:rPr>
              <a:t>争养分的器官，如果树、棉花等的雄枝等</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d.</a:t>
            </a:r>
            <a:r>
              <a:rPr lang="zh-CN" altLang="en-US" sz="1600" b="1" dirty="0" smtClean="0">
                <a:solidFill>
                  <a:srgbClr val="000000"/>
                </a:solidFill>
                <a:latin typeface="华文楷体" pitchFamily="2" charset="-122"/>
                <a:ea typeface="华文楷体" pitchFamily="2" charset="-122"/>
              </a:rPr>
              <a:t>采取</a:t>
            </a:r>
            <a:r>
              <a:rPr lang="zh-CN" altLang="en-US" sz="1600" b="1" dirty="0">
                <a:solidFill>
                  <a:srgbClr val="000000"/>
                </a:solidFill>
                <a:latin typeface="华文楷体" pitchFamily="2" charset="-122"/>
                <a:ea typeface="华文楷体" pitchFamily="2" charset="-122"/>
              </a:rPr>
              <a:t>措施控制高温的出现。</a:t>
            </a:r>
          </a:p>
          <a:p>
            <a:pPr>
              <a:lnSpc>
                <a:spcPct val="150000"/>
              </a:lnSpc>
            </a:pPr>
            <a:r>
              <a:rPr lang="zh-CN" altLang="en-US" sz="1600" b="1" dirty="0">
                <a:solidFill>
                  <a:srgbClr val="000000"/>
                </a:solidFill>
                <a:latin typeface="华文楷体" pitchFamily="2" charset="-122"/>
                <a:ea typeface="华文楷体" pitchFamily="2" charset="-122"/>
              </a:rPr>
              <a:t>    另外，防治病虫等危害，也是减少</a:t>
            </a:r>
            <a:r>
              <a:rPr lang="zh-CN" altLang="en-US" sz="1600" b="1" dirty="0" smtClean="0">
                <a:solidFill>
                  <a:srgbClr val="000000"/>
                </a:solidFill>
                <a:latin typeface="华文楷体" pitchFamily="2" charset="-122"/>
                <a:ea typeface="华文楷体" pitchFamily="2" charset="-122"/>
              </a:rPr>
              <a:t>光合产物消耗</a:t>
            </a:r>
            <a:r>
              <a:rPr lang="zh-CN" altLang="en-US" sz="1600" b="1" dirty="0">
                <a:solidFill>
                  <a:srgbClr val="000000"/>
                </a:solidFill>
                <a:latin typeface="华文楷体" pitchFamily="2" charset="-122"/>
                <a:ea typeface="华文楷体" pitchFamily="2" charset="-122"/>
              </a:rPr>
              <a:t>的重要措施。</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8764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第五</a:t>
            </a:r>
            <a:r>
              <a:rPr kumimoji="1" lang="zh-CN" altLang="en-US" sz="3200" kern="1200" dirty="0" smtClean="0">
                <a:solidFill>
                  <a:srgbClr val="CC00CC"/>
                </a:solidFill>
                <a:latin typeface="楷体_GB2312" pitchFamily="49" charset="-122"/>
                <a:ea typeface="楷体_GB2312" pitchFamily="49" charset="-122"/>
              </a:rPr>
              <a:t>节  光能利用率</a:t>
            </a:r>
            <a:r>
              <a:rPr kumimoji="1" lang="zh-CN" altLang="en-US" sz="3200" kern="1200" dirty="0">
                <a:solidFill>
                  <a:srgbClr val="CC00CC"/>
                </a:solidFill>
                <a:latin typeface="楷体_GB2312" pitchFamily="49" charset="-122"/>
                <a:ea typeface="楷体_GB2312" pitchFamily="49" charset="-122"/>
              </a:rPr>
              <a:t>及其提高途径</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五、提高光能利用率的</a:t>
            </a:r>
            <a:r>
              <a:rPr lang="zh-CN" altLang="en-US" sz="1600" b="1" dirty="0" smtClean="0">
                <a:solidFill>
                  <a:srgbClr val="CC00FF"/>
                </a:solidFill>
                <a:latin typeface="华文楷体" pitchFamily="2" charset="-122"/>
                <a:ea typeface="华文楷体" pitchFamily="2" charset="-122"/>
              </a:rPr>
              <a:t>途径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6</a:t>
            </a:r>
            <a:r>
              <a:rPr lang="zh-CN" altLang="en-US" sz="1600" b="1" dirty="0">
                <a:solidFill>
                  <a:srgbClr val="000000"/>
                </a:solidFill>
                <a:latin typeface="华文楷体" pitchFamily="2" charset="-122"/>
                <a:ea typeface="华文楷体" pitchFamily="2" charset="-122"/>
              </a:rPr>
              <a:t>、提高经济系数，即谷草比</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通过育种和先进的栽培措施，使作物的</a:t>
            </a:r>
            <a:r>
              <a:rPr lang="zh-CN" altLang="en-US" sz="1600" b="1" dirty="0" smtClean="0">
                <a:solidFill>
                  <a:srgbClr val="000000"/>
                </a:solidFill>
                <a:latin typeface="华文楷体" pitchFamily="2" charset="-122"/>
                <a:ea typeface="华文楷体" pitchFamily="2" charset="-122"/>
              </a:rPr>
              <a:t>经济系数</a:t>
            </a:r>
            <a:r>
              <a:rPr lang="zh-CN" altLang="en-US" sz="1600" b="1" dirty="0">
                <a:solidFill>
                  <a:srgbClr val="000000"/>
                </a:solidFill>
                <a:latin typeface="华文楷体" pitchFamily="2" charset="-122"/>
                <a:ea typeface="华文楷体" pitchFamily="2" charset="-122"/>
              </a:rPr>
              <a:t>提高。如水稻矮秆品种的经济系数就从</a:t>
            </a:r>
            <a:r>
              <a:rPr lang="zh-CN" altLang="en-US" sz="1600" b="1" dirty="0" smtClean="0">
                <a:solidFill>
                  <a:srgbClr val="000000"/>
                </a:solidFill>
                <a:latin typeface="华文楷体" pitchFamily="2" charset="-122"/>
                <a:ea typeface="华文楷体" pitchFamily="2" charset="-122"/>
              </a:rPr>
              <a:t>原来的</a:t>
            </a:r>
            <a:r>
              <a:rPr lang="en-US" altLang="zh-CN" sz="1600" b="1" dirty="0">
                <a:solidFill>
                  <a:srgbClr val="000000"/>
                </a:solidFill>
                <a:latin typeface="华文楷体" pitchFamily="2" charset="-122"/>
                <a:ea typeface="华文楷体" pitchFamily="2" charset="-122"/>
              </a:rPr>
              <a:t>0.35</a:t>
            </a:r>
            <a:r>
              <a:rPr lang="zh-CN" altLang="en-US" sz="1600" b="1" dirty="0">
                <a:solidFill>
                  <a:srgbClr val="000000"/>
                </a:solidFill>
                <a:latin typeface="华文楷体" pitchFamily="2" charset="-122"/>
                <a:ea typeface="华文楷体" pitchFamily="2" charset="-122"/>
              </a:rPr>
              <a:t>提高到</a:t>
            </a:r>
            <a:r>
              <a:rPr lang="en-US" altLang="zh-CN" sz="1600" b="1" dirty="0">
                <a:solidFill>
                  <a:srgbClr val="000000"/>
                </a:solidFill>
                <a:latin typeface="华文楷体" pitchFamily="2" charset="-122"/>
                <a:ea typeface="华文楷体" pitchFamily="2" charset="-122"/>
              </a:rPr>
              <a:t>0.5</a:t>
            </a:r>
            <a:r>
              <a:rPr lang="zh-CN" altLang="en-US" sz="1600" b="1" dirty="0">
                <a:solidFill>
                  <a:srgbClr val="000000"/>
                </a:solidFill>
                <a:latin typeface="华文楷体" pitchFamily="2" charset="-122"/>
                <a:ea typeface="华文楷体" pitchFamily="2" charset="-122"/>
              </a:rPr>
              <a:t>或以上。</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38338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781175"/>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2000" b="1" kern="0" smtClean="0">
                <a:solidFill>
                  <a:srgbClr val="000000"/>
                </a:solidFill>
                <a:latin typeface="Times New Roman" pitchFamily="18" charset="0"/>
                <a:ea typeface="华文楷体"/>
              </a:rPr>
              <a:t>P71     </a:t>
            </a:r>
            <a:r>
              <a:rPr lang="zh-CN" altLang="en-US" sz="2000" b="1" kern="0" dirty="0" smtClean="0">
                <a:solidFill>
                  <a:srgbClr val="000000"/>
                </a:solidFill>
                <a:latin typeface="Times New Roman" pitchFamily="18" charset="0"/>
                <a:ea typeface="华文楷体"/>
              </a:rPr>
              <a:t>一、三（</a:t>
            </a:r>
            <a:r>
              <a:rPr lang="en-US" altLang="zh-CN" sz="2000" b="1" kern="0" dirty="0" smtClean="0">
                <a:solidFill>
                  <a:srgbClr val="000000"/>
                </a:solidFill>
                <a:latin typeface="Times New Roman" pitchFamily="18" charset="0"/>
                <a:ea typeface="华文楷体"/>
              </a:rPr>
              <a:t>1</a:t>
            </a:r>
            <a:r>
              <a:rPr lang="zh-CN" altLang="en-US" sz="2000" b="1" kern="0" dirty="0" smtClean="0">
                <a:solidFill>
                  <a:srgbClr val="000000"/>
                </a:solidFill>
                <a:latin typeface="Times New Roman" pitchFamily="18" charset="0"/>
                <a:ea typeface="华文楷体"/>
              </a:rPr>
              <a:t>、</a:t>
            </a:r>
            <a:r>
              <a:rPr lang="en-US" altLang="zh-CN" sz="2000" b="1" kern="0" dirty="0" smtClean="0">
                <a:solidFill>
                  <a:srgbClr val="000000"/>
                </a:solidFill>
                <a:latin typeface="Times New Roman" pitchFamily="18" charset="0"/>
                <a:ea typeface="华文楷体"/>
              </a:rPr>
              <a:t>2</a:t>
            </a:r>
            <a:r>
              <a:rPr lang="zh-CN" altLang="en-US" sz="2000" b="1" kern="0" dirty="0" smtClean="0">
                <a:solidFill>
                  <a:srgbClr val="000000"/>
                </a:solidFill>
                <a:latin typeface="Times New Roman" pitchFamily="18" charset="0"/>
                <a:ea typeface="华文楷体"/>
              </a:rPr>
              <a:t>、</a:t>
            </a:r>
            <a:r>
              <a:rPr lang="en-US" altLang="zh-CN" sz="2000" b="1" kern="0" dirty="0" smtClean="0">
                <a:solidFill>
                  <a:srgbClr val="000000"/>
                </a:solidFill>
                <a:latin typeface="Times New Roman" pitchFamily="18" charset="0"/>
                <a:ea typeface="华文楷体"/>
              </a:rPr>
              <a:t>4</a:t>
            </a:r>
            <a:r>
              <a:rPr lang="zh-CN" altLang="en-US" sz="2000" b="1" kern="0" dirty="0" smtClean="0">
                <a:solidFill>
                  <a:srgbClr val="000000"/>
                </a:solidFill>
                <a:latin typeface="Times New Roman" pitchFamily="18" charset="0"/>
                <a:ea typeface="华文楷体"/>
              </a:rPr>
              <a:t>）</a:t>
            </a:r>
            <a:endParaRPr lang="zh-CN" altLang="en-US" sz="2000" b="1" kern="0" dirty="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dirty="0" smtClean="0">
                <a:solidFill>
                  <a:srgbClr val="CC00FF"/>
                </a:solidFill>
              </a:rPr>
              <a:t>作业</a:t>
            </a:r>
          </a:p>
        </p:txBody>
      </p:sp>
      <p:pic>
        <p:nvPicPr>
          <p:cNvPr id="10" name="Picture 2" descr="C:\Documents and Settings\Administrator\桌面\u=374842447,1140688398&amp;fm=52&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631" y="4191025"/>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015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38" name="Picture 4" descr="42006461356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04813"/>
            <a:ext cx="7993062"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11188" y="404663"/>
            <a:ext cx="7993062" cy="1323439"/>
          </a:xfrm>
          <a:prstGeom prst="rect">
            <a:avLst/>
          </a:prstGeom>
          <a:noFill/>
          <a:ln>
            <a:noFill/>
          </a:ln>
          <a:effectLst>
            <a:glow rad="228600">
              <a:schemeClr val="accent2">
                <a:satMod val="175000"/>
                <a:alpha val="40000"/>
              </a:schemeClr>
            </a:glow>
            <a:outerShdw blurRad="152400" dist="317500" dir="5400000" sx="90000" sy="-19000" rotWithShape="0">
              <a:prstClr val="black">
                <a:alpha val="15000"/>
              </a:prstClr>
            </a:outerShdw>
            <a:softEdge rad="635000"/>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fontAlgn="base">
              <a:spcBef>
                <a:spcPct val="50000"/>
              </a:spcBef>
              <a:spcAft>
                <a:spcPct val="0"/>
              </a:spcAft>
              <a:defRPr/>
            </a:pPr>
            <a:r>
              <a:rPr lang="zh-CN" altLang="en-US" sz="8000" b="1" dirty="0">
                <a:solidFill>
                  <a:srgbClr val="FFFF00"/>
                </a:solidFill>
                <a:effectLst>
                  <a:outerShdw blurRad="38100" dist="38100" dir="2700000" algn="tl">
                    <a:srgbClr val="000000">
                      <a:alpha val="43137"/>
                    </a:srgbClr>
                  </a:outerShdw>
                </a:effectLst>
                <a:latin typeface="华文彩云" pitchFamily="2" charset="-122"/>
                <a:ea typeface="华文彩云" pitchFamily="2" charset="-122"/>
              </a:rPr>
              <a:t>谢谢！</a:t>
            </a:r>
          </a:p>
        </p:txBody>
      </p:sp>
    </p:spTree>
    <p:extLst>
      <p:ext uri="{BB962C8B-B14F-4D97-AF65-F5344CB8AC3E}">
        <p14:creationId xmlns:p14="http://schemas.microsoft.com/office/powerpoint/2010/main" val="4203188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第二章  太阳辐射对农业的影响</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18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第一节  植物的光学特性</a:t>
            </a:r>
          </a:p>
          <a:p>
            <a:pPr>
              <a:lnSpc>
                <a:spcPct val="150000"/>
              </a:lnSpc>
            </a:pPr>
            <a:r>
              <a:rPr lang="zh-CN" altLang="en-US" b="1" dirty="0" smtClean="0">
                <a:solidFill>
                  <a:srgbClr val="CC00FF"/>
                </a:solidFill>
                <a:latin typeface="华文楷体" pitchFamily="2" charset="-122"/>
                <a:ea typeface="华文楷体" pitchFamily="2" charset="-122"/>
              </a:rPr>
              <a:t>二、作物的群体结构</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 </a:t>
            </a:r>
            <a:r>
              <a:rPr lang="zh-CN" altLang="en-US" sz="1600" b="1" dirty="0">
                <a:solidFill>
                  <a:srgbClr val="CC00FF"/>
                </a:solidFill>
                <a:latin typeface="华文楷体" pitchFamily="2" charset="-122"/>
                <a:ea typeface="华文楷体" pitchFamily="2" charset="-122"/>
              </a:rPr>
              <a:t>作物</a:t>
            </a:r>
            <a:r>
              <a:rPr lang="zh-CN" altLang="en-US" sz="1600" b="1" dirty="0" smtClean="0">
                <a:solidFill>
                  <a:srgbClr val="CC00FF"/>
                </a:solidFill>
                <a:latin typeface="华文楷体" pitchFamily="2" charset="-122"/>
                <a:ea typeface="华文楷体" pitchFamily="2" charset="-122"/>
              </a:rPr>
              <a:t>群体结构形状对农田生态环境的影响</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）人为性结构形状对农田生态环境的影响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种植密度对作物的群体结构及受光态势也有很大影响。还直接影响作物群体的其他结构指标和作物生产力。</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高密度</a:t>
            </a:r>
            <a:r>
              <a:rPr lang="zh-CN" altLang="en-US" sz="1600" b="1" dirty="0" smtClean="0">
                <a:solidFill>
                  <a:srgbClr val="000000"/>
                </a:solidFill>
                <a:latin typeface="华文楷体" pitchFamily="2" charset="-122"/>
                <a:ea typeface="华文楷体" pitchFamily="2" charset="-122"/>
              </a:rPr>
              <a:t>种植可导致作物群体的“自疏过程”，即由于群体的拥挤而导致部分植株死亡，以达到适宜的群体结构       </a:t>
            </a:r>
            <a:r>
              <a:rPr lang="en-US" altLang="zh-CN" sz="1600" b="1" dirty="0" smtClean="0">
                <a:solidFill>
                  <a:srgbClr val="000000"/>
                </a:solidFill>
                <a:latin typeface="华文楷体" pitchFamily="2" charset="-122"/>
                <a:ea typeface="华文楷体" pitchFamily="2" charset="-122"/>
              </a:rPr>
              <a:t>       </a:t>
            </a: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5373216"/>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005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6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7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8304</TotalTime>
  <Words>9929</Words>
  <Application>Microsoft Office PowerPoint</Application>
  <PresentationFormat>全屏显示(4:3)</PresentationFormat>
  <Paragraphs>755</Paragraphs>
  <Slides>85</Slides>
  <Notes>77</Notes>
  <HiddenSlides>0</HiddenSlides>
  <MMClips>0</MMClips>
  <ScaleCrop>false</ScaleCrop>
  <HeadingPairs>
    <vt:vector size="6" baseType="variant">
      <vt:variant>
        <vt:lpstr>主题</vt:lpstr>
      </vt:variant>
      <vt:variant>
        <vt:i4>13</vt:i4>
      </vt:variant>
      <vt:variant>
        <vt:lpstr>嵌入 OLE 服务器</vt:lpstr>
      </vt:variant>
      <vt:variant>
        <vt:i4>3</vt:i4>
      </vt:variant>
      <vt:variant>
        <vt:lpstr>幻灯片标题</vt:lpstr>
      </vt:variant>
      <vt:variant>
        <vt:i4>85</vt:i4>
      </vt:variant>
    </vt:vector>
  </HeadingPairs>
  <TitlesOfParts>
    <vt:vector size="101" baseType="lpstr">
      <vt:lpstr>Office 主题</vt:lpstr>
      <vt:lpstr>默认设计模板</vt:lpstr>
      <vt:lpstr>5_默认设计模板</vt:lpstr>
      <vt:lpstr>7_默认设计模板</vt:lpstr>
      <vt:lpstr>10_默认设计模板</vt:lpstr>
      <vt:lpstr>Soaring</vt:lpstr>
      <vt:lpstr>1_Soaring</vt:lpstr>
      <vt:lpstr>2_Soaring</vt:lpstr>
      <vt:lpstr>3_Soaring</vt:lpstr>
      <vt:lpstr>4_Soaring</vt:lpstr>
      <vt:lpstr>5_Soaring</vt:lpstr>
      <vt:lpstr>6_Soaring</vt:lpstr>
      <vt:lpstr>7_Soaring</vt:lpstr>
      <vt:lpstr>Document</vt:lpstr>
      <vt:lpstr>Equation</vt:lpstr>
      <vt:lpstr>公式</vt:lpstr>
      <vt:lpstr>PowerPoint 演示文稿</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第二章  太阳辐射对农业的影响</vt:lpstr>
      <vt:lpstr>第二节 光照长度对植物的影响</vt:lpstr>
      <vt:lpstr>第二节 光照长度对植物的影响</vt:lpstr>
      <vt:lpstr>第二节 光照长度对植物的影响</vt:lpstr>
      <vt:lpstr>第二节 光照长度对植物的影响</vt:lpstr>
      <vt:lpstr>第二节 光照长度对植物的影响</vt:lpstr>
      <vt:lpstr>第二节 光照长度对植物的影响</vt:lpstr>
      <vt:lpstr>PowerPoint 演示文稿</vt:lpstr>
      <vt:lpstr>第二节 光照长度对植物的影响</vt:lpstr>
      <vt:lpstr>第二节 光照长度对植物的影响</vt:lpstr>
      <vt:lpstr>第二节 光照长度对植物的影响</vt:lpstr>
      <vt:lpstr>第二节 光照长度对植物的影响</vt:lpstr>
      <vt:lpstr>第二节 光照长度对植物的影响</vt:lpstr>
      <vt:lpstr>第二节 光照长度对植物的影响</vt:lpstr>
      <vt:lpstr>第三节 光照强度对植物的影响</vt:lpstr>
      <vt:lpstr>第三节 光照强度对植物的影响</vt:lpstr>
      <vt:lpstr>PowerPoint 演示文稿</vt:lpstr>
      <vt:lpstr>PowerPoint 演示文稿</vt:lpstr>
      <vt:lpstr>PowerPoint 演示文稿</vt:lpstr>
      <vt:lpstr>第三节 光照强度对植物的影响</vt:lpstr>
      <vt:lpstr>第三节 光照强度对植物的影响</vt:lpstr>
      <vt:lpstr>第三节 光照强度对植物的影响</vt:lpstr>
      <vt:lpstr>第三节 光照强度对植物的影响</vt:lpstr>
      <vt:lpstr>第三节 光照强度对植物的影响</vt:lpstr>
      <vt:lpstr>第三节 光照强度对植物的影响</vt:lpstr>
      <vt:lpstr>第三节 光照强度对植物的影响</vt:lpstr>
      <vt:lpstr>第三节 光照强度对植物的影响</vt:lpstr>
      <vt:lpstr>PowerPoint 演示文稿</vt:lpstr>
      <vt:lpstr>第三节 光照强度对植物的影响</vt:lpstr>
      <vt:lpstr>第四节 不同光谱成分对植物的影响</vt:lpstr>
      <vt:lpstr>第四节 不同光谱成分对植物的影响</vt:lpstr>
      <vt:lpstr>第四节 不同光谱成分对植物的影响</vt:lpstr>
      <vt:lpstr>第四节 不同光谱成分对植物的影响</vt:lpstr>
      <vt:lpstr>PowerPoint 演示文稿</vt:lpstr>
      <vt:lpstr>PowerPoint 演示文稿</vt:lpstr>
      <vt:lpstr>PowerPoint 演示文稿</vt:lpstr>
      <vt:lpstr>第四节 不同光谱成分对植物的影响</vt:lpstr>
      <vt:lpstr>第四节 不同光谱成分对植物的影响</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第五节  光能利用率及其提高途径</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ysj</cp:lastModifiedBy>
  <cp:revision>185</cp:revision>
  <dcterms:modified xsi:type="dcterms:W3CDTF">2019-09-26T13:09:47Z</dcterms:modified>
</cp:coreProperties>
</file>