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4.xml" ContentType="application/vnd.openxmlformats-officedocument.theme+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5.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6.xml" ContentType="application/vnd.openxmlformats-officedocument.theme+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theme/theme7.xml" ContentType="application/vnd.openxmlformats-officedocument.theme+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theme/theme8.xml" ContentType="application/vnd.openxmlformats-officedocument.theme+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theme/theme9.xml" ContentType="application/vnd.openxmlformats-officedocument.theme+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theme/theme10.xml" ContentType="application/vnd.openxmlformats-officedocument.theme+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theme/theme11.xml" ContentType="application/vnd.openxmlformats-officedocument.theme+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theme/theme12.xml" ContentType="application/vnd.openxmlformats-officedocument.theme+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slideLayouts/slideLayout157.xml" ContentType="application/vnd.openxmlformats-officedocument.presentationml.slideLayout+xml"/>
  <Override PartName="/ppt/slideLayouts/slideLayout158.xml" ContentType="application/vnd.openxmlformats-officedocument.presentationml.slideLayout+xml"/>
  <Override PartName="/ppt/slideLayouts/slideLayout159.xml" ContentType="application/vnd.openxmlformats-officedocument.presentationml.slideLayout+xml"/>
  <Override PartName="/ppt/slideLayouts/slideLayout160.xml" ContentType="application/vnd.openxmlformats-officedocument.presentationml.slideLayout+xml"/>
  <Override PartName="/ppt/slideLayouts/slideLayout161.xml" ContentType="application/vnd.openxmlformats-officedocument.presentationml.slideLayout+xml"/>
  <Override PartName="/ppt/slideLayouts/slideLayout162.xml" ContentType="application/vnd.openxmlformats-officedocument.presentationml.slideLayout+xml"/>
  <Override PartName="/ppt/slideLayouts/slideLayout163.xml" ContentType="application/vnd.openxmlformats-officedocument.presentationml.slideLayout+xml"/>
  <Override PartName="/ppt/theme/theme13.xml" ContentType="application/vnd.openxmlformats-officedocument.theme+xml"/>
  <Override PartName="/ppt/slideLayouts/slideLayout164.xml" ContentType="application/vnd.openxmlformats-officedocument.presentationml.slideLayout+xml"/>
  <Override PartName="/ppt/slideLayouts/slideLayout165.xml" ContentType="application/vnd.openxmlformats-officedocument.presentationml.slideLayout+xml"/>
  <Override PartName="/ppt/slideLayouts/slideLayout166.xml" ContentType="application/vnd.openxmlformats-officedocument.presentationml.slideLayout+xml"/>
  <Override PartName="/ppt/slideLayouts/slideLayout167.xml" ContentType="application/vnd.openxmlformats-officedocument.presentationml.slideLayout+xml"/>
  <Override PartName="/ppt/slideLayouts/slideLayout168.xml" ContentType="application/vnd.openxmlformats-officedocument.presentationml.slideLayout+xml"/>
  <Override PartName="/ppt/slideLayouts/slideLayout169.xml" ContentType="application/vnd.openxmlformats-officedocument.presentationml.slideLayout+xml"/>
  <Override PartName="/ppt/slideLayouts/slideLayout170.xml" ContentType="application/vnd.openxmlformats-officedocument.presentationml.slideLayout+xml"/>
  <Override PartName="/ppt/slideLayouts/slideLayout171.xml" ContentType="application/vnd.openxmlformats-officedocument.presentationml.slideLayout+xml"/>
  <Override PartName="/ppt/slideLayouts/slideLayout172.xml" ContentType="application/vnd.openxmlformats-officedocument.presentationml.slideLayout+xml"/>
  <Override PartName="/ppt/slideLayouts/slideLayout173.xml" ContentType="application/vnd.openxmlformats-officedocument.presentationml.slideLayout+xml"/>
  <Override PartName="/ppt/slideLayouts/slideLayout174.xml" ContentType="application/vnd.openxmlformats-officedocument.presentationml.slideLayout+xml"/>
  <Override PartName="/ppt/slideLayouts/slideLayout175.xml" ContentType="application/vnd.openxmlformats-officedocument.presentationml.slideLayout+xml"/>
  <Override PartName="/ppt/slideLayouts/slideLayout176.xml" ContentType="application/vnd.openxmlformats-officedocument.presentationml.slideLayout+xml"/>
  <Override PartName="/ppt/theme/theme14.xml" ContentType="application/vnd.openxmlformats-officedocument.theme+xml"/>
  <Override PartName="/ppt/slideLayouts/slideLayout177.xml" ContentType="application/vnd.openxmlformats-officedocument.presentationml.slideLayout+xml"/>
  <Override PartName="/ppt/slideLayouts/slideLayout178.xml" ContentType="application/vnd.openxmlformats-officedocument.presentationml.slideLayout+xml"/>
  <Override PartName="/ppt/slideLayouts/slideLayout179.xml" ContentType="application/vnd.openxmlformats-officedocument.presentationml.slideLayout+xml"/>
  <Override PartName="/ppt/slideLayouts/slideLayout180.xml" ContentType="application/vnd.openxmlformats-officedocument.presentationml.slideLayout+xml"/>
  <Override PartName="/ppt/slideLayouts/slideLayout181.xml" ContentType="application/vnd.openxmlformats-officedocument.presentationml.slideLayout+xml"/>
  <Override PartName="/ppt/slideLayouts/slideLayout182.xml" ContentType="application/vnd.openxmlformats-officedocument.presentationml.slideLayout+xml"/>
  <Override PartName="/ppt/slideLayouts/slideLayout183.xml" ContentType="application/vnd.openxmlformats-officedocument.presentationml.slideLayout+xml"/>
  <Override PartName="/ppt/slideLayouts/slideLayout184.xml" ContentType="application/vnd.openxmlformats-officedocument.presentationml.slideLayout+xml"/>
  <Override PartName="/ppt/slideLayouts/slideLayout185.xml" ContentType="application/vnd.openxmlformats-officedocument.presentationml.slideLayout+xml"/>
  <Override PartName="/ppt/slideLayouts/slideLayout186.xml" ContentType="application/vnd.openxmlformats-officedocument.presentationml.slideLayout+xml"/>
  <Override PartName="/ppt/slideLayouts/slideLayout187.xml" ContentType="application/vnd.openxmlformats-officedocument.presentationml.slideLayout+xml"/>
  <Override PartName="/ppt/slideLayouts/slideLayout188.xml" ContentType="application/vnd.openxmlformats-officedocument.presentationml.slideLayout+xml"/>
  <Override PartName="/ppt/slideLayouts/slideLayout189.xml" ContentType="application/vnd.openxmlformats-officedocument.presentationml.slideLayout+xml"/>
  <Override PartName="/ppt/theme/theme15.xml" ContentType="application/vnd.openxmlformats-officedocument.theme+xml"/>
  <Override PartName="/ppt/slideLayouts/slideLayout190.xml" ContentType="application/vnd.openxmlformats-officedocument.presentationml.slideLayout+xml"/>
  <Override PartName="/ppt/slideLayouts/slideLayout191.xml" ContentType="application/vnd.openxmlformats-officedocument.presentationml.slideLayout+xml"/>
  <Override PartName="/ppt/slideLayouts/slideLayout192.xml" ContentType="application/vnd.openxmlformats-officedocument.presentationml.slideLayout+xml"/>
  <Override PartName="/ppt/slideLayouts/slideLayout193.xml" ContentType="application/vnd.openxmlformats-officedocument.presentationml.slideLayout+xml"/>
  <Override PartName="/ppt/slideLayouts/slideLayout194.xml" ContentType="application/vnd.openxmlformats-officedocument.presentationml.slideLayout+xml"/>
  <Override PartName="/ppt/slideLayouts/slideLayout195.xml" ContentType="application/vnd.openxmlformats-officedocument.presentationml.slideLayout+xml"/>
  <Override PartName="/ppt/slideLayouts/slideLayout196.xml" ContentType="application/vnd.openxmlformats-officedocument.presentationml.slideLayout+xml"/>
  <Override PartName="/ppt/slideLayouts/slideLayout197.xml" ContentType="application/vnd.openxmlformats-officedocument.presentationml.slideLayout+xml"/>
  <Override PartName="/ppt/slideLayouts/slideLayout198.xml" ContentType="application/vnd.openxmlformats-officedocument.presentationml.slideLayout+xml"/>
  <Override PartName="/ppt/slideLayouts/slideLayout199.xml" ContentType="application/vnd.openxmlformats-officedocument.presentationml.slideLayout+xml"/>
  <Override PartName="/ppt/slideLayouts/slideLayout200.xml" ContentType="application/vnd.openxmlformats-officedocument.presentationml.slideLayout+xml"/>
  <Override PartName="/ppt/slideLayouts/slideLayout201.xml" ContentType="application/vnd.openxmlformats-officedocument.presentationml.slideLayout+xml"/>
  <Override PartName="/ppt/slideLayouts/slideLayout202.xml" ContentType="application/vnd.openxmlformats-officedocument.presentationml.slideLayout+xml"/>
  <Override PartName="/ppt/theme/theme16.xml" ContentType="application/vnd.openxmlformats-officedocument.theme+xml"/>
  <Override PartName="/ppt/theme/theme1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 id="2147483725" r:id="rId3"/>
    <p:sldMasterId id="2147483751" r:id="rId4"/>
    <p:sldMasterId id="2147483982" r:id="rId5"/>
    <p:sldMasterId id="2147483995" r:id="rId6"/>
    <p:sldMasterId id="2147484009" r:id="rId7"/>
    <p:sldMasterId id="2147484023" r:id="rId8"/>
    <p:sldMasterId id="2147484037" r:id="rId9"/>
    <p:sldMasterId id="2147484051" r:id="rId10"/>
    <p:sldMasterId id="2147484065" r:id="rId11"/>
    <p:sldMasterId id="2147484079" r:id="rId12"/>
    <p:sldMasterId id="2147484093" r:id="rId13"/>
    <p:sldMasterId id="2147484107" r:id="rId14"/>
    <p:sldMasterId id="2147484121" r:id="rId15"/>
    <p:sldMasterId id="2147484135" r:id="rId16"/>
  </p:sldMasterIdLst>
  <p:notesMasterIdLst>
    <p:notesMasterId r:id="rId111"/>
  </p:notesMasterIdLst>
  <p:sldIdLst>
    <p:sldId id="261" r:id="rId17"/>
    <p:sldId id="269" r:id="rId18"/>
    <p:sldId id="605" r:id="rId19"/>
    <p:sldId id="606" r:id="rId20"/>
    <p:sldId id="607" r:id="rId21"/>
    <p:sldId id="430" r:id="rId22"/>
    <p:sldId id="608" r:id="rId23"/>
    <p:sldId id="609" r:id="rId24"/>
    <p:sldId id="610" r:id="rId25"/>
    <p:sldId id="612" r:id="rId26"/>
    <p:sldId id="613" r:id="rId27"/>
    <p:sldId id="614" r:id="rId28"/>
    <p:sldId id="438" r:id="rId29"/>
    <p:sldId id="615" r:id="rId30"/>
    <p:sldId id="616" r:id="rId31"/>
    <p:sldId id="617" r:id="rId32"/>
    <p:sldId id="618" r:id="rId33"/>
    <p:sldId id="619" r:id="rId34"/>
    <p:sldId id="620" r:id="rId35"/>
    <p:sldId id="530" r:id="rId36"/>
    <p:sldId id="621" r:id="rId37"/>
    <p:sldId id="633" r:id="rId38"/>
    <p:sldId id="622" r:id="rId39"/>
    <p:sldId id="623" r:id="rId40"/>
    <p:sldId id="624" r:id="rId41"/>
    <p:sldId id="626" r:id="rId42"/>
    <p:sldId id="627" r:id="rId43"/>
    <p:sldId id="628" r:id="rId44"/>
    <p:sldId id="630" r:id="rId45"/>
    <p:sldId id="631" r:id="rId46"/>
    <p:sldId id="629" r:id="rId47"/>
    <p:sldId id="632" r:id="rId48"/>
    <p:sldId id="534" r:id="rId49"/>
    <p:sldId id="634" r:id="rId50"/>
    <p:sldId id="635" r:id="rId51"/>
    <p:sldId id="638" r:id="rId52"/>
    <p:sldId id="637" r:id="rId53"/>
    <p:sldId id="639" r:id="rId54"/>
    <p:sldId id="640" r:id="rId55"/>
    <p:sldId id="641" r:id="rId56"/>
    <p:sldId id="642" r:id="rId57"/>
    <p:sldId id="643" r:id="rId58"/>
    <p:sldId id="644" r:id="rId59"/>
    <p:sldId id="645" r:id="rId60"/>
    <p:sldId id="646" r:id="rId61"/>
    <p:sldId id="647" r:id="rId62"/>
    <p:sldId id="648" r:id="rId63"/>
    <p:sldId id="649" r:id="rId64"/>
    <p:sldId id="471" r:id="rId65"/>
    <p:sldId id="650" r:id="rId66"/>
    <p:sldId id="651" r:id="rId67"/>
    <p:sldId id="652" r:id="rId68"/>
    <p:sldId id="478" r:id="rId69"/>
    <p:sldId id="653" r:id="rId70"/>
    <p:sldId id="563" r:id="rId71"/>
    <p:sldId id="654" r:id="rId72"/>
    <p:sldId id="655" r:id="rId73"/>
    <p:sldId id="656" r:id="rId74"/>
    <p:sldId id="657" r:id="rId75"/>
    <p:sldId id="658" r:id="rId76"/>
    <p:sldId id="568" r:id="rId77"/>
    <p:sldId id="666" r:id="rId78"/>
    <p:sldId id="667" r:id="rId79"/>
    <p:sldId id="659" r:id="rId80"/>
    <p:sldId id="660" r:id="rId81"/>
    <p:sldId id="661" r:id="rId82"/>
    <p:sldId id="662" r:id="rId83"/>
    <p:sldId id="663" r:id="rId84"/>
    <p:sldId id="668" r:id="rId85"/>
    <p:sldId id="581" r:id="rId86"/>
    <p:sldId id="669" r:id="rId87"/>
    <p:sldId id="670" r:id="rId88"/>
    <p:sldId id="671" r:id="rId89"/>
    <p:sldId id="589" r:id="rId90"/>
    <p:sldId id="672" r:id="rId91"/>
    <p:sldId id="673" r:id="rId92"/>
    <p:sldId id="674" r:id="rId93"/>
    <p:sldId id="591" r:id="rId94"/>
    <p:sldId id="675" r:id="rId95"/>
    <p:sldId id="685" r:id="rId96"/>
    <p:sldId id="684" r:id="rId97"/>
    <p:sldId id="676" r:id="rId98"/>
    <p:sldId id="677" r:id="rId99"/>
    <p:sldId id="594" r:id="rId100"/>
    <p:sldId id="678" r:id="rId101"/>
    <p:sldId id="679" r:id="rId102"/>
    <p:sldId id="680" r:id="rId103"/>
    <p:sldId id="595" r:id="rId104"/>
    <p:sldId id="681" r:id="rId105"/>
    <p:sldId id="604" r:id="rId106"/>
    <p:sldId id="682" r:id="rId107"/>
    <p:sldId id="683" r:id="rId108"/>
    <p:sldId id="282" r:id="rId109"/>
    <p:sldId id="382" r:id="rId110"/>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00FF"/>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04" d="100"/>
          <a:sy n="104" d="100"/>
        </p:scale>
        <p:origin x="-1188"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10.xml"/><Relationship Id="rId21" Type="http://schemas.openxmlformats.org/officeDocument/2006/relationships/slide" Target="slides/slide5.xml"/><Relationship Id="rId42" Type="http://schemas.openxmlformats.org/officeDocument/2006/relationships/slide" Target="slides/slide26.xml"/><Relationship Id="rId47" Type="http://schemas.openxmlformats.org/officeDocument/2006/relationships/slide" Target="slides/slide31.xml"/><Relationship Id="rId63" Type="http://schemas.openxmlformats.org/officeDocument/2006/relationships/slide" Target="slides/slide47.xml"/><Relationship Id="rId68" Type="http://schemas.openxmlformats.org/officeDocument/2006/relationships/slide" Target="slides/slide52.xml"/><Relationship Id="rId84" Type="http://schemas.openxmlformats.org/officeDocument/2006/relationships/slide" Target="slides/slide68.xml"/><Relationship Id="rId89" Type="http://schemas.openxmlformats.org/officeDocument/2006/relationships/slide" Target="slides/slide73.xml"/><Relationship Id="rId112" Type="http://schemas.openxmlformats.org/officeDocument/2006/relationships/presProps" Target="presProps.xml"/><Relationship Id="rId16" Type="http://schemas.openxmlformats.org/officeDocument/2006/relationships/slideMaster" Target="slideMasters/slideMaster16.xml"/><Relationship Id="rId107" Type="http://schemas.openxmlformats.org/officeDocument/2006/relationships/slide" Target="slides/slide91.xml"/><Relationship Id="rId11" Type="http://schemas.openxmlformats.org/officeDocument/2006/relationships/slideMaster" Target="slideMasters/slideMaster11.xml"/><Relationship Id="rId24" Type="http://schemas.openxmlformats.org/officeDocument/2006/relationships/slide" Target="slides/slide8.xml"/><Relationship Id="rId32" Type="http://schemas.openxmlformats.org/officeDocument/2006/relationships/slide" Target="slides/slide16.xml"/><Relationship Id="rId37" Type="http://schemas.openxmlformats.org/officeDocument/2006/relationships/slide" Target="slides/slide21.xml"/><Relationship Id="rId40" Type="http://schemas.openxmlformats.org/officeDocument/2006/relationships/slide" Target="slides/slide24.xml"/><Relationship Id="rId45" Type="http://schemas.openxmlformats.org/officeDocument/2006/relationships/slide" Target="slides/slide29.xml"/><Relationship Id="rId53" Type="http://schemas.openxmlformats.org/officeDocument/2006/relationships/slide" Target="slides/slide37.xml"/><Relationship Id="rId58" Type="http://schemas.openxmlformats.org/officeDocument/2006/relationships/slide" Target="slides/slide42.xml"/><Relationship Id="rId66" Type="http://schemas.openxmlformats.org/officeDocument/2006/relationships/slide" Target="slides/slide50.xml"/><Relationship Id="rId74" Type="http://schemas.openxmlformats.org/officeDocument/2006/relationships/slide" Target="slides/slide58.xml"/><Relationship Id="rId79" Type="http://schemas.openxmlformats.org/officeDocument/2006/relationships/slide" Target="slides/slide63.xml"/><Relationship Id="rId87" Type="http://schemas.openxmlformats.org/officeDocument/2006/relationships/slide" Target="slides/slide71.xml"/><Relationship Id="rId102" Type="http://schemas.openxmlformats.org/officeDocument/2006/relationships/slide" Target="slides/slide86.xml"/><Relationship Id="rId110" Type="http://schemas.openxmlformats.org/officeDocument/2006/relationships/slide" Target="slides/slide94.xml"/><Relationship Id="rId115" Type="http://schemas.openxmlformats.org/officeDocument/2006/relationships/tableStyles" Target="tableStyles.xml"/><Relationship Id="rId5" Type="http://schemas.openxmlformats.org/officeDocument/2006/relationships/slideMaster" Target="slideMasters/slideMaster5.xml"/><Relationship Id="rId61" Type="http://schemas.openxmlformats.org/officeDocument/2006/relationships/slide" Target="slides/slide45.xml"/><Relationship Id="rId82" Type="http://schemas.openxmlformats.org/officeDocument/2006/relationships/slide" Target="slides/slide66.xml"/><Relationship Id="rId90" Type="http://schemas.openxmlformats.org/officeDocument/2006/relationships/slide" Target="slides/slide74.xml"/><Relationship Id="rId95" Type="http://schemas.openxmlformats.org/officeDocument/2006/relationships/slide" Target="slides/slide79.xml"/><Relationship Id="rId19" Type="http://schemas.openxmlformats.org/officeDocument/2006/relationships/slide" Target="slides/slide3.xml"/><Relationship Id="rId14" Type="http://schemas.openxmlformats.org/officeDocument/2006/relationships/slideMaster" Target="slideMasters/slideMaster14.xml"/><Relationship Id="rId22" Type="http://schemas.openxmlformats.org/officeDocument/2006/relationships/slide" Target="slides/slide6.xml"/><Relationship Id="rId27" Type="http://schemas.openxmlformats.org/officeDocument/2006/relationships/slide" Target="slides/slide11.xml"/><Relationship Id="rId30" Type="http://schemas.openxmlformats.org/officeDocument/2006/relationships/slide" Target="slides/slide14.xml"/><Relationship Id="rId35" Type="http://schemas.openxmlformats.org/officeDocument/2006/relationships/slide" Target="slides/slide19.xml"/><Relationship Id="rId43" Type="http://schemas.openxmlformats.org/officeDocument/2006/relationships/slide" Target="slides/slide27.xml"/><Relationship Id="rId48" Type="http://schemas.openxmlformats.org/officeDocument/2006/relationships/slide" Target="slides/slide32.xml"/><Relationship Id="rId56" Type="http://schemas.openxmlformats.org/officeDocument/2006/relationships/slide" Target="slides/slide40.xml"/><Relationship Id="rId64" Type="http://schemas.openxmlformats.org/officeDocument/2006/relationships/slide" Target="slides/slide48.xml"/><Relationship Id="rId69" Type="http://schemas.openxmlformats.org/officeDocument/2006/relationships/slide" Target="slides/slide53.xml"/><Relationship Id="rId77" Type="http://schemas.openxmlformats.org/officeDocument/2006/relationships/slide" Target="slides/slide61.xml"/><Relationship Id="rId100" Type="http://schemas.openxmlformats.org/officeDocument/2006/relationships/slide" Target="slides/slide84.xml"/><Relationship Id="rId105" Type="http://schemas.openxmlformats.org/officeDocument/2006/relationships/slide" Target="slides/slide89.xml"/><Relationship Id="rId113" Type="http://schemas.openxmlformats.org/officeDocument/2006/relationships/viewProps" Target="viewProps.xml"/><Relationship Id="rId8" Type="http://schemas.openxmlformats.org/officeDocument/2006/relationships/slideMaster" Target="slideMasters/slideMaster8.xml"/><Relationship Id="rId51" Type="http://schemas.openxmlformats.org/officeDocument/2006/relationships/slide" Target="slides/slide35.xml"/><Relationship Id="rId72" Type="http://schemas.openxmlformats.org/officeDocument/2006/relationships/slide" Target="slides/slide56.xml"/><Relationship Id="rId80" Type="http://schemas.openxmlformats.org/officeDocument/2006/relationships/slide" Target="slides/slide64.xml"/><Relationship Id="rId85" Type="http://schemas.openxmlformats.org/officeDocument/2006/relationships/slide" Target="slides/slide69.xml"/><Relationship Id="rId93" Type="http://schemas.openxmlformats.org/officeDocument/2006/relationships/slide" Target="slides/slide77.xml"/><Relationship Id="rId98" Type="http://schemas.openxmlformats.org/officeDocument/2006/relationships/slide" Target="slides/slide82.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1.xml"/><Relationship Id="rId25" Type="http://schemas.openxmlformats.org/officeDocument/2006/relationships/slide" Target="slides/slide9.xml"/><Relationship Id="rId33" Type="http://schemas.openxmlformats.org/officeDocument/2006/relationships/slide" Target="slides/slide17.xml"/><Relationship Id="rId38" Type="http://schemas.openxmlformats.org/officeDocument/2006/relationships/slide" Target="slides/slide22.xml"/><Relationship Id="rId46" Type="http://schemas.openxmlformats.org/officeDocument/2006/relationships/slide" Target="slides/slide30.xml"/><Relationship Id="rId59" Type="http://schemas.openxmlformats.org/officeDocument/2006/relationships/slide" Target="slides/slide43.xml"/><Relationship Id="rId67" Type="http://schemas.openxmlformats.org/officeDocument/2006/relationships/slide" Target="slides/slide51.xml"/><Relationship Id="rId103" Type="http://schemas.openxmlformats.org/officeDocument/2006/relationships/slide" Target="slides/slide87.xml"/><Relationship Id="rId108" Type="http://schemas.openxmlformats.org/officeDocument/2006/relationships/slide" Target="slides/slide92.xml"/><Relationship Id="rId20" Type="http://schemas.openxmlformats.org/officeDocument/2006/relationships/slide" Target="slides/slide4.xml"/><Relationship Id="rId41" Type="http://schemas.openxmlformats.org/officeDocument/2006/relationships/slide" Target="slides/slide25.xml"/><Relationship Id="rId54" Type="http://schemas.openxmlformats.org/officeDocument/2006/relationships/slide" Target="slides/slide38.xml"/><Relationship Id="rId62" Type="http://schemas.openxmlformats.org/officeDocument/2006/relationships/slide" Target="slides/slide46.xml"/><Relationship Id="rId70" Type="http://schemas.openxmlformats.org/officeDocument/2006/relationships/slide" Target="slides/slide54.xml"/><Relationship Id="rId75" Type="http://schemas.openxmlformats.org/officeDocument/2006/relationships/slide" Target="slides/slide59.xml"/><Relationship Id="rId83" Type="http://schemas.openxmlformats.org/officeDocument/2006/relationships/slide" Target="slides/slide67.xml"/><Relationship Id="rId88" Type="http://schemas.openxmlformats.org/officeDocument/2006/relationships/slide" Target="slides/slide72.xml"/><Relationship Id="rId91" Type="http://schemas.openxmlformats.org/officeDocument/2006/relationships/slide" Target="slides/slide75.xml"/><Relationship Id="rId96" Type="http://schemas.openxmlformats.org/officeDocument/2006/relationships/slide" Target="slides/slide80.xml"/><Relationship Id="rId111"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Master" Target="slideMasters/slideMaster15.xml"/><Relationship Id="rId23" Type="http://schemas.openxmlformats.org/officeDocument/2006/relationships/slide" Target="slides/slide7.xml"/><Relationship Id="rId28" Type="http://schemas.openxmlformats.org/officeDocument/2006/relationships/slide" Target="slides/slide12.xml"/><Relationship Id="rId36" Type="http://schemas.openxmlformats.org/officeDocument/2006/relationships/slide" Target="slides/slide20.xml"/><Relationship Id="rId49" Type="http://schemas.openxmlformats.org/officeDocument/2006/relationships/slide" Target="slides/slide33.xml"/><Relationship Id="rId57" Type="http://schemas.openxmlformats.org/officeDocument/2006/relationships/slide" Target="slides/slide41.xml"/><Relationship Id="rId106" Type="http://schemas.openxmlformats.org/officeDocument/2006/relationships/slide" Target="slides/slide90.xml"/><Relationship Id="rId114" Type="http://schemas.openxmlformats.org/officeDocument/2006/relationships/theme" Target="theme/theme1.xml"/><Relationship Id="rId10" Type="http://schemas.openxmlformats.org/officeDocument/2006/relationships/slideMaster" Target="slideMasters/slideMaster10.xml"/><Relationship Id="rId31" Type="http://schemas.openxmlformats.org/officeDocument/2006/relationships/slide" Target="slides/slide15.xml"/><Relationship Id="rId44" Type="http://schemas.openxmlformats.org/officeDocument/2006/relationships/slide" Target="slides/slide28.xml"/><Relationship Id="rId52" Type="http://schemas.openxmlformats.org/officeDocument/2006/relationships/slide" Target="slides/slide36.xml"/><Relationship Id="rId60" Type="http://schemas.openxmlformats.org/officeDocument/2006/relationships/slide" Target="slides/slide44.xml"/><Relationship Id="rId65" Type="http://schemas.openxmlformats.org/officeDocument/2006/relationships/slide" Target="slides/slide49.xml"/><Relationship Id="rId73" Type="http://schemas.openxmlformats.org/officeDocument/2006/relationships/slide" Target="slides/slide57.xml"/><Relationship Id="rId78" Type="http://schemas.openxmlformats.org/officeDocument/2006/relationships/slide" Target="slides/slide62.xml"/><Relationship Id="rId81" Type="http://schemas.openxmlformats.org/officeDocument/2006/relationships/slide" Target="slides/slide65.xml"/><Relationship Id="rId86" Type="http://schemas.openxmlformats.org/officeDocument/2006/relationships/slide" Target="slides/slide70.xml"/><Relationship Id="rId94" Type="http://schemas.openxmlformats.org/officeDocument/2006/relationships/slide" Target="slides/slide78.xml"/><Relationship Id="rId99" Type="http://schemas.openxmlformats.org/officeDocument/2006/relationships/slide" Target="slides/slide83.xml"/><Relationship Id="rId101" Type="http://schemas.openxmlformats.org/officeDocument/2006/relationships/slide" Target="slides/slide85.xml"/><Relationship Id="rId4" Type="http://schemas.openxmlformats.org/officeDocument/2006/relationships/slideMaster" Target="slideMasters/slideMaster4.xml"/><Relationship Id="rId9" Type="http://schemas.openxmlformats.org/officeDocument/2006/relationships/slideMaster" Target="slideMasters/slideMaster9.xml"/><Relationship Id="rId13" Type="http://schemas.openxmlformats.org/officeDocument/2006/relationships/slideMaster" Target="slideMasters/slideMaster13.xml"/><Relationship Id="rId18" Type="http://schemas.openxmlformats.org/officeDocument/2006/relationships/slide" Target="slides/slide2.xml"/><Relationship Id="rId39" Type="http://schemas.openxmlformats.org/officeDocument/2006/relationships/slide" Target="slides/slide23.xml"/><Relationship Id="rId109" Type="http://schemas.openxmlformats.org/officeDocument/2006/relationships/slide" Target="slides/slide93.xml"/><Relationship Id="rId34" Type="http://schemas.openxmlformats.org/officeDocument/2006/relationships/slide" Target="slides/slide18.xml"/><Relationship Id="rId50" Type="http://schemas.openxmlformats.org/officeDocument/2006/relationships/slide" Target="slides/slide34.xml"/><Relationship Id="rId55" Type="http://schemas.openxmlformats.org/officeDocument/2006/relationships/slide" Target="slides/slide39.xml"/><Relationship Id="rId76" Type="http://schemas.openxmlformats.org/officeDocument/2006/relationships/slide" Target="slides/slide60.xml"/><Relationship Id="rId97" Type="http://schemas.openxmlformats.org/officeDocument/2006/relationships/slide" Target="slides/slide81.xml"/><Relationship Id="rId104" Type="http://schemas.openxmlformats.org/officeDocument/2006/relationships/slide" Target="slides/slide88.xml"/><Relationship Id="rId7" Type="http://schemas.openxmlformats.org/officeDocument/2006/relationships/slideMaster" Target="slideMasters/slideMaster7.xml"/><Relationship Id="rId71" Type="http://schemas.openxmlformats.org/officeDocument/2006/relationships/slide" Target="slides/slide55.xml"/><Relationship Id="rId92" Type="http://schemas.openxmlformats.org/officeDocument/2006/relationships/slide" Target="slides/slide76.xml"/><Relationship Id="rId2" Type="http://schemas.openxmlformats.org/officeDocument/2006/relationships/slideMaster" Target="slideMasters/slideMaster2.xml"/><Relationship Id="rId29" Type="http://schemas.openxmlformats.org/officeDocument/2006/relationships/slide" Target="slides/slide13.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8.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9.w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7.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7.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94E0F82-7F48-4843-BA80-D7C6BCBFB6B9}" type="datetimeFigureOut">
              <a:rPr lang="zh-CN" altLang="en-US" smtClean="0"/>
              <a:pPr/>
              <a:t>2020/6/22</a:t>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BE91CE7-FA1B-4C63-BB66-1BFFF60241B1}" type="slidenum">
              <a:rPr lang="zh-CN" altLang="en-US" smtClean="0"/>
              <a:pPr/>
              <a:t>‹#›</a:t>
            </a:fld>
            <a:endParaRPr lang="zh-CN" altLang="en-US"/>
          </a:p>
        </p:txBody>
      </p:sp>
    </p:spTree>
    <p:extLst>
      <p:ext uri="{BB962C8B-B14F-4D97-AF65-F5344CB8AC3E}">
        <p14:creationId xmlns:p14="http://schemas.microsoft.com/office/powerpoint/2010/main" val="287571414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2B4AEF1-70C5-4296-9C4A-BF0A8F073BF2}" type="slidenum">
              <a:rPr lang="zh-CN" altLang="en-US">
                <a:solidFill>
                  <a:prstClr val="black"/>
                </a:solidFill>
              </a:rPr>
              <a:pPr/>
              <a:t>17</a:t>
            </a:fld>
            <a:endParaRPr lang="en-US" altLang="zh-CN">
              <a:solidFill>
                <a:prstClr val="black"/>
              </a:solidFill>
            </a:endParaRPr>
          </a:p>
        </p:txBody>
      </p:sp>
      <p:sp>
        <p:nvSpPr>
          <p:cNvPr id="262146" name="Rectangle 2"/>
          <p:cNvSpPr>
            <a:spLocks noGrp="1" noRot="1" noChangeAspect="1" noChangeArrowheads="1" noTextEdit="1"/>
          </p:cNvSpPr>
          <p:nvPr>
            <p:ph type="sldImg"/>
          </p:nvPr>
        </p:nvSpPr>
        <p:spPr>
          <a:ln/>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62147" name="Rectangle 3"/>
          <p:cNvSpPr>
            <a:spLocks noGrp="1" noChangeArrowheads="1"/>
          </p:cNvSpPr>
          <p:nvPr>
            <p:ph type="body" idx="1"/>
          </p:nvPr>
        </p:nvSpPr>
        <p:spPr>
          <a:ln/>
          <a:extLst>
            <a:ext uri="{91240B29-F687-4F45-9708-019B960494DF}">
              <a14:hiddenLine xmlns:a14="http://schemas.microsoft.com/office/drawing/2010/main" w="12700">
                <a:solidFill>
                  <a:schemeClr val="tx1"/>
                </a:solidFill>
                <a:miter lim="800000"/>
                <a:headEnd type="none" w="sm" len="sm"/>
                <a:tailEnd type="none" w="sm" len="sm"/>
              </a14:hiddenLine>
            </a:ext>
          </a:extLst>
        </p:spPr>
        <p:txBody>
          <a:bodyPr/>
          <a:lstStyle/>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103E32C-605F-4F4C-805B-91F94D7478E4}" type="slidenum">
              <a:rPr lang="zh-CN" altLang="en-US">
                <a:solidFill>
                  <a:prstClr val="black"/>
                </a:solidFill>
              </a:rPr>
              <a:pPr/>
              <a:t>18</a:t>
            </a:fld>
            <a:endParaRPr lang="en-US" altLang="zh-CN">
              <a:solidFill>
                <a:prstClr val="black"/>
              </a:solidFill>
            </a:endParaRPr>
          </a:p>
        </p:txBody>
      </p:sp>
      <p:sp>
        <p:nvSpPr>
          <p:cNvPr id="330754" name="Rectangle 2"/>
          <p:cNvSpPr>
            <a:spLocks noGrp="1" noRot="1" noChangeAspect="1" noChangeArrowheads="1" noTextEdit="1"/>
          </p:cNvSpPr>
          <p:nvPr>
            <p:ph type="sldImg"/>
          </p:nvPr>
        </p:nvSpPr>
        <p:spPr>
          <a:ln/>
        </p:spPr>
      </p:sp>
      <p:sp>
        <p:nvSpPr>
          <p:cNvPr id="3307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87BFFE8-B223-4790-9EB7-9634741CBE3E}" type="slidenum">
              <a:rPr lang="zh-CN" altLang="en-US">
                <a:solidFill>
                  <a:prstClr val="black"/>
                </a:solidFill>
              </a:rPr>
              <a:pPr/>
              <a:t>19</a:t>
            </a:fld>
            <a:endParaRPr lang="en-US" altLang="zh-CN">
              <a:solidFill>
                <a:prstClr val="black"/>
              </a:solidFill>
            </a:endParaRPr>
          </a:p>
        </p:txBody>
      </p:sp>
      <p:sp>
        <p:nvSpPr>
          <p:cNvPr id="331778" name="Rectangle 2"/>
          <p:cNvSpPr>
            <a:spLocks noGrp="1" noRot="1" noChangeAspect="1" noChangeArrowheads="1" noTextEdit="1"/>
          </p:cNvSpPr>
          <p:nvPr>
            <p:ph type="sldImg"/>
          </p:nvPr>
        </p:nvSpPr>
        <p:spPr>
          <a:ln/>
        </p:spPr>
      </p:sp>
      <p:sp>
        <p:nvSpPr>
          <p:cNvPr id="3317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20</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D718B53-79FD-4F63-B4ED-5ABDC0B2C5CD}" type="slidenum">
              <a:rPr lang="zh-CN" altLang="en-US">
                <a:solidFill>
                  <a:prstClr val="black"/>
                </a:solidFill>
              </a:rPr>
              <a:pPr/>
              <a:t>21</a:t>
            </a:fld>
            <a:endParaRPr lang="en-US" altLang="zh-CN">
              <a:solidFill>
                <a:prstClr val="black"/>
              </a:solidFill>
            </a:endParaRPr>
          </a:p>
        </p:txBody>
      </p:sp>
      <p:sp>
        <p:nvSpPr>
          <p:cNvPr id="251906" name="Rectangle 2"/>
          <p:cNvSpPr>
            <a:spLocks noGrp="1" noRot="1" noChangeAspect="1" noChangeArrowheads="1" noTextEdit="1"/>
          </p:cNvSpPr>
          <p:nvPr>
            <p:ph type="sldImg"/>
          </p:nvPr>
        </p:nvSpPr>
        <p:spPr>
          <a:ln/>
        </p:spPr>
      </p:sp>
      <p:sp>
        <p:nvSpPr>
          <p:cNvPr id="251907"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551ECE6-5C1E-424B-8C29-3561ECFA66E1}" type="slidenum">
              <a:rPr lang="zh-CN" altLang="en-US">
                <a:solidFill>
                  <a:prstClr val="black"/>
                </a:solidFill>
              </a:rPr>
              <a:pPr/>
              <a:t>22</a:t>
            </a:fld>
            <a:endParaRPr lang="en-US" altLang="zh-CN">
              <a:solidFill>
                <a:prstClr val="black"/>
              </a:solidFill>
            </a:endParaRPr>
          </a:p>
        </p:txBody>
      </p:sp>
      <p:sp>
        <p:nvSpPr>
          <p:cNvPr id="280578" name="Rectangle 2"/>
          <p:cNvSpPr>
            <a:spLocks noGrp="1" noRot="1" noChangeAspect="1" noChangeArrowheads="1" noTextEdit="1"/>
          </p:cNvSpPr>
          <p:nvPr>
            <p:ph type="sldImg"/>
          </p:nvPr>
        </p:nvSpPr>
        <p:spPr>
          <a:ln/>
        </p:spPr>
      </p:sp>
      <p:sp>
        <p:nvSpPr>
          <p:cNvPr id="28057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23</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24</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25</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26</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27</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28</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29</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30</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31</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32</a:t>
            </a:fld>
            <a:endParaRPr lang="zh-CN" altLang="en-US">
              <a:solidFill>
                <a:prstClr val="black"/>
              </a:solidFill>
            </a:endParaRPr>
          </a:p>
        </p:txBody>
      </p:sp>
    </p:spTree>
    <p:extLst>
      <p:ext uri="{BB962C8B-B14F-4D97-AF65-F5344CB8AC3E}">
        <p14:creationId xmlns:p14="http://schemas.microsoft.com/office/powerpoint/2010/main" val="225260038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B57CA1E-1B06-4450-A4C9-32C7A4ACD074}" type="slidenum">
              <a:rPr lang="zh-CN" altLang="en-US">
                <a:solidFill>
                  <a:prstClr val="black"/>
                </a:solidFill>
              </a:rPr>
              <a:pPr/>
              <a:t>37</a:t>
            </a:fld>
            <a:endParaRPr lang="en-US" altLang="zh-CN">
              <a:solidFill>
                <a:prstClr val="black"/>
              </a:solidFill>
            </a:endParaRPr>
          </a:p>
        </p:txBody>
      </p:sp>
      <p:sp>
        <p:nvSpPr>
          <p:cNvPr id="253954" name="Rectangle 2"/>
          <p:cNvSpPr>
            <a:spLocks noGrp="1" noRot="1" noChangeAspect="1" noChangeArrowheads="1" noTextEdit="1"/>
          </p:cNvSpPr>
          <p:nvPr>
            <p:ph type="sldImg"/>
          </p:nvPr>
        </p:nvSpPr>
        <p:spPr>
          <a:ln/>
        </p:spPr>
      </p:sp>
      <p:sp>
        <p:nvSpPr>
          <p:cNvPr id="25395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39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49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5A8EA4DE-00C5-4E5F-AF1F-C3418AB543E2}" type="slidenum">
              <a:rPr lang="zh-CN" altLang="en-US">
                <a:solidFill>
                  <a:prstClr val="black"/>
                </a:solidFill>
              </a:rPr>
              <a:pPr/>
              <a:t>56</a:t>
            </a:fld>
            <a:endParaRPr lang="en-US" altLang="zh-CN">
              <a:solidFill>
                <a:prstClr val="black"/>
              </a:solidFill>
            </a:endParaRPr>
          </a:p>
        </p:txBody>
      </p:sp>
      <p:sp>
        <p:nvSpPr>
          <p:cNvPr id="430082" name="Rectangle 2"/>
          <p:cNvSpPr>
            <a:spLocks noGrp="1" noRot="1" noChangeAspect="1" noChangeArrowheads="1" noTextEdit="1"/>
          </p:cNvSpPr>
          <p:nvPr>
            <p:ph type="sldImg"/>
          </p:nvPr>
        </p:nvSpPr>
        <p:spPr>
          <a:ln/>
        </p:spPr>
      </p:sp>
      <p:sp>
        <p:nvSpPr>
          <p:cNvPr id="430083"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9F983A55-1636-4B4C-8E45-8946B0699079}" type="slidenum">
              <a:rPr lang="zh-CN" altLang="en-US">
                <a:solidFill>
                  <a:prstClr val="black"/>
                </a:solidFill>
              </a:rPr>
              <a:pPr/>
              <a:t>58</a:t>
            </a:fld>
            <a:endParaRPr lang="en-US" altLang="zh-CN">
              <a:solidFill>
                <a:prstClr val="black"/>
              </a:solidFill>
            </a:endParaRPr>
          </a:p>
        </p:txBody>
      </p:sp>
      <p:sp>
        <p:nvSpPr>
          <p:cNvPr id="432130" name="Rectangle 2"/>
          <p:cNvSpPr>
            <a:spLocks noGrp="1" noRot="1" noChangeAspect="1" noChangeArrowheads="1" noTextEdit="1"/>
          </p:cNvSpPr>
          <p:nvPr>
            <p:ph type="sldImg"/>
          </p:nvPr>
        </p:nvSpPr>
        <p:spPr>
          <a:ln/>
        </p:spPr>
      </p:sp>
      <p:sp>
        <p:nvSpPr>
          <p:cNvPr id="432131" name="Rectangle 3"/>
          <p:cNvSpPr>
            <a:spLocks noGrp="1" noChangeArrowheads="1"/>
          </p:cNvSpPr>
          <p:nvPr>
            <p:ph type="body" idx="1"/>
          </p:nvPr>
        </p:nvSpPr>
        <p:spPr>
          <a:xfrm>
            <a:off x="685800" y="4343400"/>
            <a:ext cx="5486400" cy="4114800"/>
          </a:xfrm>
        </p:spPr>
        <p:txBody>
          <a:bodyPr/>
          <a:lstStyle/>
          <a:p>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59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3C263CDD-3AA4-4EE7-A1D4-664572270829}" type="slidenum">
              <a:rPr lang="zh-CN" altLang="en-US">
                <a:solidFill>
                  <a:prstClr val="black"/>
                </a:solidFill>
              </a:rPr>
              <a:pPr/>
              <a:t>65</a:t>
            </a:fld>
            <a:endParaRPr lang="en-US" altLang="zh-CN">
              <a:solidFill>
                <a:prstClr val="black"/>
              </a:solidFill>
            </a:endParaRPr>
          </a:p>
        </p:txBody>
      </p:sp>
      <p:sp>
        <p:nvSpPr>
          <p:cNvPr id="347138" name="Rectangle 2"/>
          <p:cNvSpPr>
            <a:spLocks noGrp="1" noRot="1" noChangeAspect="1" noChangeArrowheads="1" noTextEdit="1"/>
          </p:cNvSpPr>
          <p:nvPr>
            <p:ph type="sldImg"/>
          </p:nvPr>
        </p:nvSpPr>
        <p:spPr>
          <a:ln/>
        </p:spPr>
      </p:sp>
      <p:sp>
        <p:nvSpPr>
          <p:cNvPr id="347139"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69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B6D0ECA-E526-4E21-B456-0BD3CC528A46}" type="slidenum">
              <a:rPr lang="zh-CN" altLang="en-US">
                <a:solidFill>
                  <a:prstClr val="black"/>
                </a:solidFill>
              </a:rPr>
              <a:pPr/>
              <a:t>75</a:t>
            </a:fld>
            <a:endParaRPr lang="en-US" altLang="zh-CN">
              <a:solidFill>
                <a:prstClr val="black"/>
              </a:solidFill>
            </a:endParaRPr>
          </a:p>
        </p:txBody>
      </p:sp>
      <p:sp>
        <p:nvSpPr>
          <p:cNvPr id="366594" name="Rectangle 2"/>
          <p:cNvSpPr>
            <a:spLocks noGrp="1" noRot="1" noChangeAspect="1" noChangeArrowheads="1" noTextEdit="1"/>
          </p:cNvSpPr>
          <p:nvPr>
            <p:ph type="sldImg"/>
          </p:nvPr>
        </p:nvSpPr>
        <p:spPr>
          <a:ln/>
        </p:spPr>
      </p:sp>
      <p:sp>
        <p:nvSpPr>
          <p:cNvPr id="366595"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79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1F63A97-D5E6-4992-8DCB-2099B91FFB39}" type="slidenum">
              <a:rPr lang="zh-CN" altLang="en-US">
                <a:solidFill>
                  <a:prstClr val="black"/>
                </a:solidFill>
              </a:rPr>
              <a:pPr/>
              <a:t>80</a:t>
            </a:fld>
            <a:endParaRPr lang="en-US" altLang="zh-CN">
              <a:solidFill>
                <a:prstClr val="black"/>
              </a:solidFill>
            </a:endParaRPr>
          </a:p>
        </p:txBody>
      </p:sp>
      <p:sp>
        <p:nvSpPr>
          <p:cNvPr id="354306" name="Rectangle 2"/>
          <p:cNvSpPr>
            <a:spLocks noChangeArrowheads="1" noTextEdit="1"/>
          </p:cNvSpPr>
          <p:nvPr>
            <p:ph type="sldImg"/>
          </p:nvPr>
        </p:nvSpPr>
        <p:spPr>
          <a:ln/>
        </p:spPr>
      </p:sp>
      <p:sp>
        <p:nvSpPr>
          <p:cNvPr id="354307"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E4A6D0C-467E-4C88-AC5A-1C8E093CB722}" type="slidenum">
              <a:rPr lang="zh-CN" altLang="en-US">
                <a:solidFill>
                  <a:prstClr val="black"/>
                </a:solidFill>
              </a:rPr>
              <a:pPr/>
              <a:t>81</a:t>
            </a:fld>
            <a:endParaRPr lang="en-US" altLang="zh-CN">
              <a:solidFill>
                <a:prstClr val="black"/>
              </a:solidFill>
            </a:endParaRPr>
          </a:p>
        </p:txBody>
      </p:sp>
      <p:sp>
        <p:nvSpPr>
          <p:cNvPr id="355330" name="Rectangle 2"/>
          <p:cNvSpPr>
            <a:spLocks noChangeArrowheads="1" noTextEdit="1"/>
          </p:cNvSpPr>
          <p:nvPr>
            <p:ph type="sldImg"/>
          </p:nvPr>
        </p:nvSpPr>
        <p:spPr>
          <a:ln/>
        </p:spPr>
      </p:sp>
      <p:sp>
        <p:nvSpPr>
          <p:cNvPr id="355331" name="Rectangle 3"/>
          <p:cNvSpPr>
            <a:spLocks noGrp="1" noChangeArrowheads="1"/>
          </p:cNvSpPr>
          <p:nvPr>
            <p:ph type="body" idx="1"/>
          </p:nvPr>
        </p:nvSpPr>
        <p:spPr/>
        <p:txBody>
          <a:bodyPr/>
          <a:lstStyle/>
          <a:p>
            <a:endParaRPr lang="zh-CN"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83</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84</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85</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86</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87</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88</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89</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10</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91</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BE91CE7-FA1B-4C63-BB66-1BFFF60241B1}" type="slidenum">
              <a:rPr lang="zh-CN" altLang="en-US" smtClean="0">
                <a:solidFill>
                  <a:prstClr val="black"/>
                </a:solidFill>
              </a:rPr>
              <a:pPr/>
              <a:t>92</a:t>
            </a:fld>
            <a:endParaRPr lang="zh-CN" altLang="en-US">
              <a:solidFill>
                <a:prstClr val="black"/>
              </a:solidFill>
            </a:endParaRPr>
          </a:p>
        </p:txBody>
      </p:sp>
    </p:spTree>
    <p:extLst>
      <p:ext uri="{BB962C8B-B14F-4D97-AF65-F5344CB8AC3E}">
        <p14:creationId xmlns:p14="http://schemas.microsoft.com/office/powerpoint/2010/main" val="61810137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5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6.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7.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8.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9.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0.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1.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2.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3.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6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7.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8.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9.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0.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1.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2.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3.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4.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6.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7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0.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1.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2.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3.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4.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5.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7.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8.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89.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3.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4.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5.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6.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8.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99.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0.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1.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02.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00.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D6F2785-3E32-41BA-A0F2-95B401D36B7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29092253"/>
      </p:ext>
    </p:extLst>
  </p:cSld>
  <p:clrMapOvr>
    <a:masterClrMapping/>
  </p:clrMapOvr>
  <p:transition spd="med">
    <p:cover dir="r"/>
  </p:transition>
</p:sldLayout>
</file>

<file path=ppt/slideLayouts/slideLayout101.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632E89D-8949-43E6-A3A9-2DB80DF8AD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84023605"/>
      </p:ext>
    </p:extLst>
  </p:cSld>
  <p:clrMapOvr>
    <a:masterClrMapping/>
  </p:clrMapOvr>
  <p:transition spd="med">
    <p:cover dir="r"/>
  </p:transition>
</p:sldLayout>
</file>

<file path=ppt/slideLayouts/slideLayout102.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600891C-826E-4B5D-947C-2FA529A8D0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03579546"/>
      </p:ext>
    </p:extLst>
  </p:cSld>
  <p:clrMapOvr>
    <a:masterClrMapping/>
  </p:clrMapOvr>
  <p:transition spd="med">
    <p:cover dir="r"/>
  </p:transition>
</p:sldLayout>
</file>

<file path=ppt/slideLayouts/slideLayout103.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25A794F3-609A-403C-8AF4-8E6F7DCA7E3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21401146"/>
      </p:ext>
    </p:extLst>
  </p:cSld>
  <p:clrMapOvr>
    <a:masterClrMapping/>
  </p:clrMapOvr>
  <p:transition spd="med">
    <p:cover dir="r"/>
  </p:transition>
</p:sldLayout>
</file>

<file path=ppt/slideLayouts/slideLayout10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BFE20D6-8A35-4267-945A-9C8551EBD3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61399697"/>
      </p:ext>
    </p:extLst>
  </p:cSld>
  <p:clrMapOvr>
    <a:masterClrMapping/>
  </p:clrMapOvr>
  <p:transition spd="med">
    <p:cover dir="r"/>
  </p:transition>
</p:sldLayout>
</file>

<file path=ppt/slideLayouts/slideLayout10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F65DD89A-DEED-4271-BAF1-F39B4E55C4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851787625"/>
      </p:ext>
    </p:extLst>
  </p:cSld>
  <p:clrMapOvr>
    <a:masterClrMapping/>
  </p:clrMapOvr>
  <p:transition spd="med">
    <p:cover dir="r"/>
  </p:transition>
</p:sldLayout>
</file>

<file path=ppt/slideLayouts/slideLayout106.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5CBFD6B-1719-473C-A58D-8DA0A50867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51920497"/>
      </p:ext>
    </p:extLst>
  </p:cSld>
  <p:clrMapOvr>
    <a:masterClrMapping/>
  </p:clrMapOvr>
  <p:transition spd="med">
    <p:cover dir="r"/>
  </p:transition>
</p:sldLayout>
</file>

<file path=ppt/slideLayouts/slideLayout107.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0286C05-75FF-4638-A523-394ABDA95CA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27814268"/>
      </p:ext>
    </p:extLst>
  </p:cSld>
  <p:clrMapOvr>
    <a:masterClrMapping/>
  </p:clrMapOvr>
  <p:transition spd="med">
    <p:cover dir="r"/>
  </p:transition>
</p:sldLayout>
</file>

<file path=ppt/slideLayouts/slideLayout108.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C09568-AE41-4105-9BB6-F5CAE6AFD9D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09300351"/>
      </p:ext>
    </p:extLst>
  </p:cSld>
  <p:clrMapOvr>
    <a:masterClrMapping/>
  </p:clrMapOvr>
  <p:transition spd="med">
    <p:cover dir="r"/>
  </p:transition>
</p:sldLayout>
</file>

<file path=ppt/slideLayouts/slideLayout109.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0CF764-822F-4114-B984-28EDF0C9A02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57558262"/>
      </p:ext>
    </p:extLst>
  </p:cSld>
  <p:clrMapOvr>
    <a:masterClrMapping/>
  </p:clrMapOvr>
  <p:transition spd="med">
    <p:cover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11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57BEC57-E33D-471E-B729-73729A2557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89573828"/>
      </p:ext>
    </p:extLst>
  </p:cSld>
  <p:clrMapOvr>
    <a:masterClrMapping/>
  </p:clrMapOvr>
  <p:transition spd="med">
    <p:cover dir="r"/>
  </p:transition>
</p:sldLayout>
</file>

<file path=ppt/slideLayouts/slideLayout1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9E9EF3C-AD41-4E20-8721-E410C292ED3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78498199"/>
      </p:ext>
    </p:extLst>
  </p:cSld>
  <p:clrMapOvr>
    <a:masterClrMapping/>
  </p:clrMapOvr>
  <p:transition spd="med">
    <p:cover dir="r"/>
  </p:transition>
</p:sldLayout>
</file>

<file path=ppt/slideLayouts/slideLayout1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B96A6D4-7914-4B48-9F4C-FD92FF6E902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44729642"/>
      </p:ext>
    </p:extLst>
  </p:cSld>
  <p:clrMapOvr>
    <a:masterClrMapping/>
  </p:clrMapOvr>
  <p:transition spd="med">
    <p:cover dir="r"/>
  </p:transition>
</p:sldLayout>
</file>

<file path=ppt/slideLayouts/slideLayout1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D6F2785-3E32-41BA-A0F2-95B401D36B7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207170746"/>
      </p:ext>
    </p:extLst>
  </p:cSld>
  <p:clrMapOvr>
    <a:masterClrMapping/>
  </p:clrMapOvr>
  <p:transition spd="med">
    <p:cover dir="r"/>
  </p:transition>
</p:sldLayout>
</file>

<file path=ppt/slideLayouts/slideLayout1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632E89D-8949-43E6-A3A9-2DB80DF8AD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59595876"/>
      </p:ext>
    </p:extLst>
  </p:cSld>
  <p:clrMapOvr>
    <a:masterClrMapping/>
  </p:clrMapOvr>
  <p:transition spd="med">
    <p:cover dir="r"/>
  </p:transition>
</p:sldLayout>
</file>

<file path=ppt/slideLayouts/slideLayout1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600891C-826E-4B5D-947C-2FA529A8D0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68305937"/>
      </p:ext>
    </p:extLst>
  </p:cSld>
  <p:clrMapOvr>
    <a:masterClrMapping/>
  </p:clrMapOvr>
  <p:transition spd="med">
    <p:cover dir="r"/>
  </p:transition>
</p:sldLayout>
</file>

<file path=ppt/slideLayouts/slideLayout1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25A794F3-609A-403C-8AF4-8E6F7DCA7E3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90623163"/>
      </p:ext>
    </p:extLst>
  </p:cSld>
  <p:clrMapOvr>
    <a:masterClrMapping/>
  </p:clrMapOvr>
  <p:transition spd="med">
    <p:cover dir="r"/>
  </p:transition>
</p:sldLayout>
</file>

<file path=ppt/slideLayouts/slideLayout1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BFE20D6-8A35-4267-945A-9C8551EBD3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70752384"/>
      </p:ext>
    </p:extLst>
  </p:cSld>
  <p:clrMapOvr>
    <a:masterClrMapping/>
  </p:clrMapOvr>
  <p:transition spd="med">
    <p:cover dir="r"/>
  </p:transition>
</p:sldLayout>
</file>

<file path=ppt/slideLayouts/slideLayout1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F65DD89A-DEED-4271-BAF1-F39B4E55C4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79845610"/>
      </p:ext>
    </p:extLst>
  </p:cSld>
  <p:clrMapOvr>
    <a:masterClrMapping/>
  </p:clrMapOvr>
  <p:transition spd="med">
    <p:cover dir="r"/>
  </p:transition>
</p:sldLayout>
</file>

<file path=ppt/slideLayouts/slideLayout1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5CBFD6B-1719-473C-A58D-8DA0A50867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87146221"/>
      </p:ext>
    </p:extLst>
  </p:cSld>
  <p:clrMapOvr>
    <a:masterClrMapping/>
  </p:clrMapOvr>
  <p:transition spd="med">
    <p:cover dir="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56268227"/>
      </p:ext>
    </p:extLst>
  </p:cSld>
  <p:clrMapOvr>
    <a:masterClrMapping/>
  </p:clrMapOvr>
</p:sldLayout>
</file>

<file path=ppt/slideLayouts/slideLayout1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0286C05-75FF-4638-A523-394ABDA95CA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20503680"/>
      </p:ext>
    </p:extLst>
  </p:cSld>
  <p:clrMapOvr>
    <a:masterClrMapping/>
  </p:clrMapOvr>
  <p:transition spd="med">
    <p:cover dir="r"/>
  </p:transition>
</p:sldLayout>
</file>

<file path=ppt/slideLayouts/slideLayout1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C09568-AE41-4105-9BB6-F5CAE6AFD9D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89025673"/>
      </p:ext>
    </p:extLst>
  </p:cSld>
  <p:clrMapOvr>
    <a:masterClrMapping/>
  </p:clrMapOvr>
  <p:transition spd="med">
    <p:cover dir="r"/>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0CF764-822F-4114-B984-28EDF0C9A02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4158673"/>
      </p:ext>
    </p:extLst>
  </p:cSld>
  <p:clrMapOvr>
    <a:masterClrMapping/>
  </p:clrMapOvr>
  <p:transition spd="med">
    <p:cover dir="r"/>
  </p:transition>
</p:sldLayout>
</file>

<file path=ppt/slideLayouts/slideLayout123.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57BEC57-E33D-471E-B729-73729A2557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73640187"/>
      </p:ext>
    </p:extLst>
  </p:cSld>
  <p:clrMapOvr>
    <a:masterClrMapping/>
  </p:clrMapOvr>
  <p:transition spd="med">
    <p:cover dir="r"/>
  </p:transition>
</p:sldLayout>
</file>

<file path=ppt/slideLayouts/slideLayout124.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9E9EF3C-AD41-4E20-8721-E410C292ED3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60785161"/>
      </p:ext>
    </p:extLst>
  </p:cSld>
  <p:clrMapOvr>
    <a:masterClrMapping/>
  </p:clrMapOvr>
  <p:transition spd="med">
    <p:cover dir="r"/>
  </p:transition>
</p:sldLayout>
</file>

<file path=ppt/slideLayouts/slideLayout125.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86F4D01F-130D-4F93-A355-7626FD8777E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2320025"/>
      </p:ext>
    </p:extLst>
  </p:cSld>
  <p:clrMapOvr>
    <a:masterClrMapping/>
  </p:clrMapOvr>
  <p:transition spd="med">
    <p:cover dir="r"/>
  </p:transition>
</p:sldLayout>
</file>

<file path=ppt/slideLayouts/slideLayout12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178ADA8-F587-4FCA-81EF-5919B8EA45A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31238400"/>
      </p:ext>
    </p:extLst>
  </p:cSld>
  <p:clrMapOvr>
    <a:masterClrMapping/>
  </p:clrMapOvr>
  <p:transition spd="med">
    <p:cover dir="r"/>
  </p:transition>
</p:sldLayout>
</file>

<file path=ppt/slideLayouts/slideLayout12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AFD21B78-5D62-43F4-8030-F8E47877D67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86965703"/>
      </p:ext>
    </p:extLst>
  </p:cSld>
  <p:clrMapOvr>
    <a:masterClrMapping/>
  </p:clrMapOvr>
  <p:transition spd="med">
    <p:cover dir="r"/>
  </p:transition>
</p:sldLayout>
</file>

<file path=ppt/slideLayouts/slideLayout12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0C3F585-C08F-42D1-8EEB-11CC82AC13B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33321289"/>
      </p:ext>
    </p:extLst>
  </p:cSld>
  <p:clrMapOvr>
    <a:masterClrMapping/>
  </p:clrMapOvr>
  <p:transition spd="med">
    <p:cover dir="r"/>
  </p:transition>
</p:sldLayout>
</file>

<file path=ppt/slideLayouts/slideLayout12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50BFC42-AD8C-484D-B98E-175D9B003D5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19492384"/>
      </p:ext>
    </p:extLst>
  </p:cSld>
  <p:clrMapOvr>
    <a:masterClrMapping/>
  </p:clrMapOvr>
  <p:transition spd="med">
    <p:cover dir="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29200873"/>
      </p:ext>
    </p:extLst>
  </p:cSld>
  <p:clrMapOvr>
    <a:masterClrMapping/>
  </p:clrMapOvr>
</p:sldLayout>
</file>

<file path=ppt/slideLayouts/slideLayout13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48B1A2EC-422C-4BD2-A23D-5B6B4E37E27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38707165"/>
      </p:ext>
    </p:extLst>
  </p:cSld>
  <p:clrMapOvr>
    <a:masterClrMapping/>
  </p:clrMapOvr>
  <p:transition spd="med">
    <p:cover dir="r"/>
  </p:transition>
</p:sldLayout>
</file>

<file path=ppt/slideLayouts/slideLayout13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9DE56FE8-94BC-4E88-BE52-CE3E877FCA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73417561"/>
      </p:ext>
    </p:extLst>
  </p:cSld>
  <p:clrMapOvr>
    <a:masterClrMapping/>
  </p:clrMapOvr>
  <p:transition spd="med">
    <p:cover dir="r"/>
  </p:transition>
</p:sldLayout>
</file>

<file path=ppt/slideLayouts/slideLayout13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0D31552-DF70-4F60-9272-C092F9F3B41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61963517"/>
      </p:ext>
    </p:extLst>
  </p:cSld>
  <p:clrMapOvr>
    <a:masterClrMapping/>
  </p:clrMapOvr>
  <p:transition spd="med">
    <p:cover dir="r"/>
  </p:transition>
</p:sldLayout>
</file>

<file path=ppt/slideLayouts/slideLayout13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0AD9CB-BA0E-4F27-A8AC-2BBBCFF7C6D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51819166"/>
      </p:ext>
    </p:extLst>
  </p:cSld>
  <p:clrMapOvr>
    <a:masterClrMapping/>
  </p:clrMapOvr>
  <p:transition spd="med">
    <p:cover dir="r"/>
  </p:transition>
</p:sldLayout>
</file>

<file path=ppt/slideLayouts/slideLayout13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05E4B7A-4CBB-482C-8B5D-E82466CA9C3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26033398"/>
      </p:ext>
    </p:extLst>
  </p:cSld>
  <p:clrMapOvr>
    <a:masterClrMapping/>
  </p:clrMapOvr>
  <p:transition spd="med">
    <p:cover dir="r"/>
  </p:transition>
</p:sldLayout>
</file>

<file path=ppt/slideLayouts/slideLayout135.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725566B-8E76-47AA-A889-4C2BC7449C0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04605203"/>
      </p:ext>
    </p:extLst>
  </p:cSld>
  <p:clrMapOvr>
    <a:masterClrMapping/>
  </p:clrMapOvr>
  <p:transition spd="med">
    <p:cover dir="r"/>
  </p:transition>
</p:sldLayout>
</file>

<file path=ppt/slideLayouts/slideLayout136.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FFB17D88-726F-4502-8C84-E1F69B1BB0A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70208985"/>
      </p:ext>
    </p:extLst>
  </p:cSld>
  <p:clrMapOvr>
    <a:masterClrMapping/>
  </p:clrMapOvr>
  <p:transition spd="med">
    <p:cover dir="r"/>
  </p:transition>
</p:sldLayout>
</file>

<file path=ppt/slideLayouts/slideLayout13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124E44F1-F2D8-43CE-9800-DBDC1338FA4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8053013"/>
      </p:ext>
    </p:extLst>
  </p:cSld>
  <p:clrMapOvr>
    <a:masterClrMapping/>
  </p:clrMapOvr>
  <p:transition spd="med">
    <p:cover dir="r"/>
  </p:transition>
</p:sldLayout>
</file>

<file path=ppt/slideLayouts/slideLayout13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86F4D01F-130D-4F93-A355-7626FD8777E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437081911"/>
      </p:ext>
    </p:extLst>
  </p:cSld>
  <p:clrMapOvr>
    <a:masterClrMapping/>
  </p:clrMapOvr>
  <p:transition spd="med">
    <p:cover dir="r"/>
  </p:transition>
</p:sldLayout>
</file>

<file path=ppt/slideLayouts/slideLayout13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178ADA8-F587-4FCA-81EF-5919B8EA45A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20765546"/>
      </p:ext>
    </p:extLst>
  </p:cSld>
  <p:clrMapOvr>
    <a:masterClrMapping/>
  </p:clrMapOvr>
  <p:transition spd="med">
    <p:cover dir="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2005513"/>
      </p:ext>
    </p:extLst>
  </p:cSld>
  <p:clrMapOvr>
    <a:masterClrMapping/>
  </p:clrMapOvr>
</p:sldLayout>
</file>

<file path=ppt/slideLayouts/slideLayout14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AFD21B78-5D62-43F4-8030-F8E47877D67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66626009"/>
      </p:ext>
    </p:extLst>
  </p:cSld>
  <p:clrMapOvr>
    <a:masterClrMapping/>
  </p:clrMapOvr>
  <p:transition spd="med">
    <p:cover dir="r"/>
  </p:transition>
</p:sldLayout>
</file>

<file path=ppt/slideLayouts/slideLayout14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0C3F585-C08F-42D1-8EEB-11CC82AC13B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136345172"/>
      </p:ext>
    </p:extLst>
  </p:cSld>
  <p:clrMapOvr>
    <a:masterClrMapping/>
  </p:clrMapOvr>
  <p:transition spd="med">
    <p:cover dir="r"/>
  </p:transition>
</p:sldLayout>
</file>

<file path=ppt/slideLayouts/slideLayout14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50BFC42-AD8C-484D-B98E-175D9B003D5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00733004"/>
      </p:ext>
    </p:extLst>
  </p:cSld>
  <p:clrMapOvr>
    <a:masterClrMapping/>
  </p:clrMapOvr>
  <p:transition spd="med">
    <p:cover dir="r"/>
  </p:transition>
</p:sldLayout>
</file>

<file path=ppt/slideLayouts/slideLayout14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48B1A2EC-422C-4BD2-A23D-5B6B4E37E27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534128915"/>
      </p:ext>
    </p:extLst>
  </p:cSld>
  <p:clrMapOvr>
    <a:masterClrMapping/>
  </p:clrMapOvr>
  <p:transition spd="med">
    <p:cover dir="r"/>
  </p:transition>
</p:sldLayout>
</file>

<file path=ppt/slideLayouts/slideLayout14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9DE56FE8-94BC-4E88-BE52-CE3E877FCA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73311618"/>
      </p:ext>
    </p:extLst>
  </p:cSld>
  <p:clrMapOvr>
    <a:masterClrMapping/>
  </p:clrMapOvr>
  <p:transition spd="med">
    <p:cover dir="r"/>
  </p:transition>
</p:sldLayout>
</file>

<file path=ppt/slideLayouts/slideLayout14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0D31552-DF70-4F60-9272-C092F9F3B41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512510074"/>
      </p:ext>
    </p:extLst>
  </p:cSld>
  <p:clrMapOvr>
    <a:masterClrMapping/>
  </p:clrMapOvr>
  <p:transition spd="med">
    <p:cover dir="r"/>
  </p:transition>
</p:sldLayout>
</file>

<file path=ppt/slideLayouts/slideLayout14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0AD9CB-BA0E-4F27-A8AC-2BBBCFF7C6D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96728130"/>
      </p:ext>
    </p:extLst>
  </p:cSld>
  <p:clrMapOvr>
    <a:masterClrMapping/>
  </p:clrMapOvr>
  <p:transition spd="med">
    <p:cover dir="r"/>
  </p:transition>
</p:sldLayout>
</file>

<file path=ppt/slideLayouts/slideLayout14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05E4B7A-4CBB-482C-8B5D-E82466CA9C3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96898666"/>
      </p:ext>
    </p:extLst>
  </p:cSld>
  <p:clrMapOvr>
    <a:masterClrMapping/>
  </p:clrMapOvr>
  <p:transition spd="med">
    <p:cover dir="r"/>
  </p:transition>
</p:sldLayout>
</file>

<file path=ppt/slideLayouts/slideLayout14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725566B-8E76-47AA-A889-4C2BC7449C0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737510624"/>
      </p:ext>
    </p:extLst>
  </p:cSld>
  <p:clrMapOvr>
    <a:masterClrMapping/>
  </p:clrMapOvr>
  <p:transition spd="med">
    <p:cover dir="r"/>
  </p:transition>
</p:sldLayout>
</file>

<file path=ppt/slideLayouts/slideLayout149.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FFB17D88-726F-4502-8C84-E1F69B1BB0A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81005426"/>
      </p:ext>
    </p:extLst>
  </p:cSld>
  <p:clrMapOvr>
    <a:masterClrMapping/>
  </p:clrMapOvr>
  <p:transition spd="med">
    <p:cover dir="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07868501"/>
      </p:ext>
    </p:extLst>
  </p:cSld>
  <p:clrMapOvr>
    <a:masterClrMapping/>
  </p:clrMapOvr>
</p:sldLayout>
</file>

<file path=ppt/slideLayouts/slideLayout150.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124E44F1-F2D8-43CE-9800-DBDC1338FA4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560344005"/>
      </p:ext>
    </p:extLst>
  </p:cSld>
  <p:clrMapOvr>
    <a:masterClrMapping/>
  </p:clrMapOvr>
  <p:transition spd="med">
    <p:cover dir="r"/>
  </p:transition>
</p:sldLayout>
</file>

<file path=ppt/slideLayouts/slideLayout15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86F4D01F-130D-4F93-A355-7626FD8777E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229017535"/>
      </p:ext>
    </p:extLst>
  </p:cSld>
  <p:clrMapOvr>
    <a:masterClrMapping/>
  </p:clrMapOvr>
  <p:transition spd="med">
    <p:cover dir="r"/>
  </p:transition>
</p:sldLayout>
</file>

<file path=ppt/slideLayouts/slideLayout15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178ADA8-F587-4FCA-81EF-5919B8EA45A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5709237"/>
      </p:ext>
    </p:extLst>
  </p:cSld>
  <p:clrMapOvr>
    <a:masterClrMapping/>
  </p:clrMapOvr>
  <p:transition spd="med">
    <p:cover dir="r"/>
  </p:transition>
</p:sldLayout>
</file>

<file path=ppt/slideLayouts/slideLayout15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AFD21B78-5D62-43F4-8030-F8E47877D678}"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47210684"/>
      </p:ext>
    </p:extLst>
  </p:cSld>
  <p:clrMapOvr>
    <a:masterClrMapping/>
  </p:clrMapOvr>
  <p:transition spd="med">
    <p:cover dir="r"/>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50C3F585-C08F-42D1-8EEB-11CC82AC13B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56462330"/>
      </p:ext>
    </p:extLst>
  </p:cSld>
  <p:clrMapOvr>
    <a:masterClrMapping/>
  </p:clrMapOvr>
  <p:transition spd="med">
    <p:cover dir="r"/>
  </p:transition>
</p:sldLayout>
</file>

<file path=ppt/slideLayouts/slideLayout15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450BFC42-AD8C-484D-B98E-175D9B003D5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29168995"/>
      </p:ext>
    </p:extLst>
  </p:cSld>
  <p:clrMapOvr>
    <a:masterClrMapping/>
  </p:clrMapOvr>
  <p:transition spd="med">
    <p:cover dir="r"/>
  </p:transition>
</p:sldLayout>
</file>

<file path=ppt/slideLayouts/slideLayout15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48B1A2EC-422C-4BD2-A23D-5B6B4E37E27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11253516"/>
      </p:ext>
    </p:extLst>
  </p:cSld>
  <p:clrMapOvr>
    <a:masterClrMapping/>
  </p:clrMapOvr>
  <p:transition spd="med">
    <p:cover dir="r"/>
  </p:transition>
</p:sldLayout>
</file>

<file path=ppt/slideLayouts/slideLayout15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9DE56FE8-94BC-4E88-BE52-CE3E877FCAC6}"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76469888"/>
      </p:ext>
    </p:extLst>
  </p:cSld>
  <p:clrMapOvr>
    <a:masterClrMapping/>
  </p:clrMapOvr>
  <p:transition spd="med">
    <p:cover dir="r"/>
  </p:transition>
</p:sldLayout>
</file>

<file path=ppt/slideLayouts/slideLayout15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0D31552-DF70-4F60-9272-C092F9F3B41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41272883"/>
      </p:ext>
    </p:extLst>
  </p:cSld>
  <p:clrMapOvr>
    <a:masterClrMapping/>
  </p:clrMapOvr>
  <p:transition spd="med">
    <p:cover dir="r"/>
  </p:transition>
</p:sldLayout>
</file>

<file path=ppt/slideLayouts/slideLayout15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4A0AD9CB-BA0E-4F27-A8AC-2BBBCFF7C6D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7711369"/>
      </p:ext>
    </p:extLst>
  </p:cSld>
  <p:clrMapOvr>
    <a:masterClrMapping/>
  </p:clrMapOvr>
  <p:transition spd="med">
    <p:cover dir="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128607792"/>
      </p:ext>
    </p:extLst>
  </p:cSld>
  <p:clrMapOvr>
    <a:masterClrMapping/>
  </p:clrMapOvr>
</p:sldLayout>
</file>

<file path=ppt/slideLayouts/slideLayout16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905E4B7A-4CBB-482C-8B5D-E82466CA9C3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16518860"/>
      </p:ext>
    </p:extLst>
  </p:cSld>
  <p:clrMapOvr>
    <a:masterClrMapping/>
  </p:clrMapOvr>
  <p:transition spd="med">
    <p:cover dir="r"/>
  </p:transition>
</p:sldLayout>
</file>

<file path=ppt/slideLayouts/slideLayout16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1725566B-8E76-47AA-A889-4C2BC7449C0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54843058"/>
      </p:ext>
    </p:extLst>
  </p:cSld>
  <p:clrMapOvr>
    <a:masterClrMapping/>
  </p:clrMapOvr>
  <p:transition spd="med">
    <p:cover dir="r"/>
  </p:transition>
</p:sldLayout>
</file>

<file path=ppt/slideLayouts/slideLayout16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FFB17D88-726F-4502-8C84-E1F69B1BB0A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5445905"/>
      </p:ext>
    </p:extLst>
  </p:cSld>
  <p:clrMapOvr>
    <a:masterClrMapping/>
  </p:clrMapOvr>
  <p:transition spd="med">
    <p:cover dir="r"/>
  </p:transition>
</p:sldLayout>
</file>

<file path=ppt/slideLayouts/slideLayout16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124E44F1-F2D8-43CE-9800-DBDC1338FA4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17443768"/>
      </p:ext>
    </p:extLst>
  </p:cSld>
  <p:clrMapOvr>
    <a:masterClrMapping/>
  </p:clrMapOvr>
  <p:transition spd="med">
    <p:cover dir="r"/>
  </p:transition>
</p:sldLayout>
</file>

<file path=ppt/slideLayouts/slideLayout16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AB110666-1AAA-467C-9FAD-94528F74EE6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07855104"/>
      </p:ext>
    </p:extLst>
  </p:cSld>
  <p:clrMapOvr>
    <a:masterClrMapping/>
  </p:clrMapOvr>
  <p:transition spd="med">
    <p:cover dir="r"/>
  </p:transition>
</p:sldLayout>
</file>

<file path=ppt/slideLayouts/slideLayout16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690D4A4-198A-48F6-B14F-C9F8C14646A9}"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8230854"/>
      </p:ext>
    </p:extLst>
  </p:cSld>
  <p:clrMapOvr>
    <a:masterClrMapping/>
  </p:clrMapOvr>
  <p:transition spd="med">
    <p:cover dir="r"/>
  </p:transition>
</p:sldLayout>
</file>

<file path=ppt/slideLayouts/slideLayout16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E76FAFB7-F4ED-42E2-9369-9BEE0F550D0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92601159"/>
      </p:ext>
    </p:extLst>
  </p:cSld>
  <p:clrMapOvr>
    <a:masterClrMapping/>
  </p:clrMapOvr>
  <p:transition spd="med">
    <p:cover dir="r"/>
  </p:transition>
</p:sldLayout>
</file>

<file path=ppt/slideLayouts/slideLayout16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1FD39FB8-A6B3-4FAC-87D3-4136174271A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588313"/>
      </p:ext>
    </p:extLst>
  </p:cSld>
  <p:clrMapOvr>
    <a:masterClrMapping/>
  </p:clrMapOvr>
  <p:transition spd="med">
    <p:cover dir="r"/>
  </p:transition>
</p:sldLayout>
</file>

<file path=ppt/slideLayouts/slideLayout16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6460C5C2-ECA3-4962-B704-59E05D5341D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87990485"/>
      </p:ext>
    </p:extLst>
  </p:cSld>
  <p:clrMapOvr>
    <a:masterClrMapping/>
  </p:clrMapOvr>
  <p:transition spd="med">
    <p:cover dir="r"/>
  </p:transition>
</p:sldLayout>
</file>

<file path=ppt/slideLayouts/slideLayout16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E1FED78A-FCC7-4792-99DF-7E883690DBE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05961382"/>
      </p:ext>
    </p:extLst>
  </p:cSld>
  <p:clrMapOvr>
    <a:masterClrMapping/>
  </p:clrMapOvr>
  <p:transition spd="med">
    <p:cover dir="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35159772"/>
      </p:ext>
    </p:extLst>
  </p:cSld>
  <p:clrMapOvr>
    <a:masterClrMapping/>
  </p:clrMapOvr>
</p:sldLayout>
</file>

<file path=ppt/slideLayouts/slideLayout17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80FF3422-AF46-42C0-97C1-B9209D59681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98622751"/>
      </p:ext>
    </p:extLst>
  </p:cSld>
  <p:clrMapOvr>
    <a:masterClrMapping/>
  </p:clrMapOvr>
  <p:transition spd="med">
    <p:cover dir="r"/>
  </p:transition>
</p:sldLayout>
</file>

<file path=ppt/slideLayouts/slideLayout17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E1104D2-26CC-454D-BC7F-D5A0EB5C940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7463790"/>
      </p:ext>
    </p:extLst>
  </p:cSld>
  <p:clrMapOvr>
    <a:masterClrMapping/>
  </p:clrMapOvr>
  <p:transition spd="med">
    <p:cover dir="r"/>
  </p:transition>
</p:sldLayout>
</file>

<file path=ppt/slideLayouts/slideLayout17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1CE9564E-9F73-4168-8A93-0CF3B2C9770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81758530"/>
      </p:ext>
    </p:extLst>
  </p:cSld>
  <p:clrMapOvr>
    <a:masterClrMapping/>
  </p:clrMapOvr>
  <p:transition spd="med">
    <p:cover dir="r"/>
  </p:transition>
</p:sldLayout>
</file>

<file path=ppt/slideLayouts/slideLayout17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D50EAB5-6704-4DAE-9A81-7862F5AFD11D}"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04285031"/>
      </p:ext>
    </p:extLst>
  </p:cSld>
  <p:clrMapOvr>
    <a:masterClrMapping/>
  </p:clrMapOvr>
  <p:transition spd="med">
    <p:cover dir="r"/>
  </p:transition>
</p:sldLayout>
</file>

<file path=ppt/slideLayouts/slideLayout17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0E9CC8A5-B001-437D-9879-ECE4DA081D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77545112"/>
      </p:ext>
    </p:extLst>
  </p:cSld>
  <p:clrMapOvr>
    <a:masterClrMapping/>
  </p:clrMapOvr>
  <p:transition spd="med">
    <p:cover dir="r"/>
  </p:transition>
</p:sldLayout>
</file>

<file path=ppt/slideLayouts/slideLayout17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2EDB44B1-CC53-4D9D-B142-15AF19AB00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117282039"/>
      </p:ext>
    </p:extLst>
  </p:cSld>
  <p:clrMapOvr>
    <a:masterClrMapping/>
  </p:clrMapOvr>
  <p:transition spd="med">
    <p:cover dir="r"/>
  </p:transition>
</p:sldLayout>
</file>

<file path=ppt/slideLayouts/slideLayout17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17113A82-7984-4C1E-A0EE-60E46ED19E70}"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22293505"/>
      </p:ext>
    </p:extLst>
  </p:cSld>
  <p:clrMapOvr>
    <a:masterClrMapping/>
  </p:clrMapOvr>
  <p:transition spd="med">
    <p:cover dir="r"/>
  </p:transition>
</p:sldLayout>
</file>

<file path=ppt/slideLayouts/slideLayout17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14A42A9E-A1A6-4491-8BDE-D67D54DEE08F}"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430399806"/>
      </p:ext>
    </p:extLst>
  </p:cSld>
  <p:clrMapOvr>
    <a:masterClrMapping/>
  </p:clrMapOvr>
  <p:transition spd="med">
    <p:cover dir="r"/>
  </p:transition>
  <p:timing>
    <p:tnLst>
      <p:par>
        <p:cTn id="1" dur="indefinite" restart="never" nodeType="tmRoot"/>
      </p:par>
    </p:tnLst>
  </p:timing>
</p:sldLayout>
</file>

<file path=ppt/slideLayouts/slideLayout17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BB192DE9-D39E-4D43-9343-21A7C754F2E6}"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56924536"/>
      </p:ext>
    </p:extLst>
  </p:cSld>
  <p:clrMapOvr>
    <a:masterClrMapping/>
  </p:clrMapOvr>
  <p:transition spd="med">
    <p:cover dir="r"/>
  </p:transition>
  <p:timing>
    <p:tnLst>
      <p:par>
        <p:cTn id="1" dur="indefinite" restart="never" nodeType="tmRoot"/>
      </p:par>
    </p:tnLst>
  </p:timing>
</p:sldLayout>
</file>

<file path=ppt/slideLayouts/slideLayout17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36E5D5FB-A3D0-474B-AED5-4134DC29FB0D}"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368145457"/>
      </p:ext>
    </p:extLst>
  </p:cSld>
  <p:clrMapOvr>
    <a:masterClrMapping/>
  </p:clrMapOvr>
  <p:transition spd="med">
    <p:cover dir="r"/>
  </p:transition>
  <p:timing>
    <p:tnLst>
      <p:par>
        <p:cTn id="1" dur="indefinite" restart="never" nodeType="tmRoot"/>
      </p:par>
    </p:tnLst>
  </p:timing>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26797183"/>
      </p:ext>
    </p:extLst>
  </p:cSld>
  <p:clrMapOvr>
    <a:masterClrMapping/>
  </p:clrMapOvr>
</p:sldLayout>
</file>

<file path=ppt/slideLayouts/slideLayout18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F69454D8-87CD-4735-A2DA-E8D45B995A8D}"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4230503967"/>
      </p:ext>
    </p:extLst>
  </p:cSld>
  <p:clrMapOvr>
    <a:masterClrMapping/>
  </p:clrMapOvr>
  <p:transition spd="med">
    <p:cover dir="r"/>
  </p:transition>
  <p:timing>
    <p:tnLst>
      <p:par>
        <p:cTn id="1" dur="indefinite" restart="never" nodeType="tmRoot"/>
      </p:par>
    </p:tnLst>
  </p:timing>
</p:sldLayout>
</file>

<file path=ppt/slideLayouts/slideLayout18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B491917A-453C-4DD7-9731-3976020844CC}"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738102373"/>
      </p:ext>
    </p:extLst>
  </p:cSld>
  <p:clrMapOvr>
    <a:masterClrMapping/>
  </p:clrMapOvr>
  <p:transition spd="med">
    <p:cover dir="r"/>
  </p:transition>
  <p:timing>
    <p:tnLst>
      <p:par>
        <p:cTn id="1" dur="indefinite" restart="never" nodeType="tmRoot"/>
      </p:par>
    </p:tnLst>
  </p:timing>
</p:sldLayout>
</file>

<file path=ppt/slideLayouts/slideLayout18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F15B2C26-6857-45B1-BE4E-4C02D026926B}"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058211750"/>
      </p:ext>
    </p:extLst>
  </p:cSld>
  <p:clrMapOvr>
    <a:masterClrMapping/>
  </p:clrMapOvr>
  <p:transition spd="med">
    <p:cover dir="r"/>
  </p:transition>
  <p:timing>
    <p:tnLst>
      <p:par>
        <p:cTn id="1" dur="indefinite" restart="never" nodeType="tmRoot"/>
      </p:par>
    </p:tnLst>
  </p:timing>
</p:sldLayout>
</file>

<file path=ppt/slideLayouts/slideLayout18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fld id="{096F03B9-46F5-4FC9-BE6C-69C7D56EE966}"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613594768"/>
      </p:ext>
    </p:extLst>
  </p:cSld>
  <p:clrMapOvr>
    <a:masterClrMapping/>
  </p:clrMapOvr>
  <p:transition spd="med">
    <p:cover dir="r"/>
  </p:transition>
  <p:timing>
    <p:tnLst>
      <p:par>
        <p:cTn id="1" dur="indefinite" restart="never" nodeType="tmRoot"/>
      </p:par>
    </p:tnLst>
  </p:timing>
</p:sldLayout>
</file>

<file path=ppt/slideLayouts/slideLayout18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B00DC4B4-220D-4FD6-8711-6AB33910F243}"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089931435"/>
      </p:ext>
    </p:extLst>
  </p:cSld>
  <p:clrMapOvr>
    <a:masterClrMapping/>
  </p:clrMapOvr>
  <p:transition spd="med">
    <p:cover dir="r"/>
  </p:transition>
  <p:timing>
    <p:tnLst>
      <p:par>
        <p:cTn id="1" dur="indefinite" restart="never" nodeType="tmRoot"/>
      </p:par>
    </p:tnLst>
  </p:timing>
</p:sldLayout>
</file>

<file path=ppt/slideLayouts/slideLayout18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7E334198-49D4-47AB-BC6C-B59B6D188AFB}"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337586405"/>
      </p:ext>
    </p:extLst>
  </p:cSld>
  <p:clrMapOvr>
    <a:masterClrMapping/>
  </p:clrMapOvr>
  <p:transition spd="med">
    <p:cover dir="r"/>
  </p:transition>
  <p:timing>
    <p:tnLst>
      <p:par>
        <p:cTn id="1" dur="indefinite" restart="never" nodeType="tmRoot"/>
      </p:par>
    </p:tnLst>
  </p:timing>
</p:sldLayout>
</file>

<file path=ppt/slideLayouts/slideLayout18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EA6B6FBD-1C3B-4060-935A-A41B16852313}"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660312946"/>
      </p:ext>
    </p:extLst>
  </p:cSld>
  <p:clrMapOvr>
    <a:masterClrMapping/>
  </p:clrMapOvr>
  <p:transition spd="med">
    <p:cover dir="r"/>
  </p:transition>
  <p:timing>
    <p:tnLst>
      <p:par>
        <p:cTn id="1" dur="indefinite" restart="never" nodeType="tmRoot"/>
      </p:par>
    </p:tnLst>
  </p:timing>
</p:sldLayout>
</file>

<file path=ppt/slideLayouts/slideLayout18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D92E6FCD-A118-4B82-8A68-3FB800FEFD7B}"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4222810423"/>
      </p:ext>
    </p:extLst>
  </p:cSld>
  <p:clrMapOvr>
    <a:masterClrMapping/>
  </p:clrMapOvr>
  <p:transition spd="med">
    <p:cover dir="r"/>
  </p:transition>
  <p:timing>
    <p:tnLst>
      <p:par>
        <p:cTn id="1" dur="indefinite" restart="never" nodeType="tmRoot"/>
      </p:par>
    </p:tnLst>
  </p:timing>
</p:sldLayout>
</file>

<file path=ppt/slideLayouts/slideLayout188.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2207ECCC-18DA-4196-A87B-8335661EC8CA}"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547284878"/>
      </p:ext>
    </p:extLst>
  </p:cSld>
  <p:clrMapOvr>
    <a:masterClrMapping/>
  </p:clrMapOvr>
  <p:transition spd="med">
    <p:cover dir="r"/>
  </p:transition>
</p:sldLayout>
</file>

<file path=ppt/slideLayouts/slideLayout189.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prstClr val="black">
                  <a:tint val="75000"/>
                </a:prstClr>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CE7A5876-5EDA-4516-87D8-B628EA57BE37}"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667589665"/>
      </p:ext>
    </p:extLst>
  </p:cSld>
  <p:clrMapOvr>
    <a:masterClrMapping/>
  </p:clrMapOvr>
  <p:transition spd="med">
    <p:cover dir="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68142647"/>
      </p:ext>
    </p:extLst>
  </p:cSld>
  <p:clrMapOvr>
    <a:masterClrMapping/>
  </p:clrMapOvr>
</p:sldLayout>
</file>

<file path=ppt/slideLayouts/slideLayout19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14A42A9E-A1A6-4491-8BDE-D67D54DEE08F}"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140710523"/>
      </p:ext>
    </p:extLst>
  </p:cSld>
  <p:clrMapOvr>
    <a:masterClrMapping/>
  </p:clrMapOvr>
  <p:transition spd="med">
    <p:cover dir="r"/>
  </p:transition>
  <p:timing>
    <p:tnLst>
      <p:par>
        <p:cTn id="1" dur="indefinite" restart="never" nodeType="tmRoot"/>
      </p:par>
    </p:tnLst>
  </p:timing>
</p:sldLayout>
</file>

<file path=ppt/slideLayouts/slideLayout19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BB192DE9-D39E-4D43-9343-21A7C754F2E6}"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603032167"/>
      </p:ext>
    </p:extLst>
  </p:cSld>
  <p:clrMapOvr>
    <a:masterClrMapping/>
  </p:clrMapOvr>
  <p:transition spd="med">
    <p:cover dir="r"/>
  </p:transition>
  <p:timing>
    <p:tnLst>
      <p:par>
        <p:cTn id="1" dur="indefinite" restart="never" nodeType="tmRoot"/>
      </p:par>
    </p:tnLst>
  </p:timing>
</p:sldLayout>
</file>

<file path=ppt/slideLayouts/slideLayout19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36E5D5FB-A3D0-474B-AED5-4134DC29FB0D}"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007752646"/>
      </p:ext>
    </p:extLst>
  </p:cSld>
  <p:clrMapOvr>
    <a:masterClrMapping/>
  </p:clrMapOvr>
  <p:transition spd="med">
    <p:cover dir="r"/>
  </p:transition>
  <p:timing>
    <p:tnLst>
      <p:par>
        <p:cTn id="1" dur="indefinite" restart="never" nodeType="tmRoot"/>
      </p:par>
    </p:tnLst>
  </p:timing>
</p:sldLayout>
</file>

<file path=ppt/slideLayouts/slideLayout19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F69454D8-87CD-4735-A2DA-E8D45B995A8D}"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310237600"/>
      </p:ext>
    </p:extLst>
  </p:cSld>
  <p:clrMapOvr>
    <a:masterClrMapping/>
  </p:clrMapOvr>
  <p:transition spd="med">
    <p:cover dir="r"/>
  </p:transition>
  <p:timing>
    <p:tnLst>
      <p:par>
        <p:cTn id="1" dur="indefinite" restart="never" nodeType="tmRoot"/>
      </p:par>
    </p:tnLst>
  </p:timing>
</p:sldLayout>
</file>

<file path=ppt/slideLayouts/slideLayout19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endParaRPr lang="en-US" altLang="zh-CN">
              <a:solidFill>
                <a:prstClr val="black">
                  <a:tint val="75000"/>
                </a:prstClr>
              </a:solidFill>
            </a:endParaRPr>
          </a:p>
        </p:txBody>
      </p:sp>
      <p:sp>
        <p:nvSpPr>
          <p:cNvPr id="8" name="页脚占位符 7"/>
          <p:cNvSpPr>
            <a:spLocks noGrp="1"/>
          </p:cNvSpPr>
          <p:nvPr>
            <p:ph type="ftr" sz="quarter" idx="11"/>
          </p:nvPr>
        </p:nvSpPr>
        <p:spPr/>
        <p:txBody>
          <a:bodyPr/>
          <a:lstStyle/>
          <a:p>
            <a:endParaRPr lang="en-US" altLang="zh-CN">
              <a:solidFill>
                <a:prstClr val="black">
                  <a:tint val="75000"/>
                </a:prstClr>
              </a:solidFill>
            </a:endParaRPr>
          </a:p>
        </p:txBody>
      </p:sp>
      <p:sp>
        <p:nvSpPr>
          <p:cNvPr id="9" name="灯片编号占位符 8"/>
          <p:cNvSpPr>
            <a:spLocks noGrp="1"/>
          </p:cNvSpPr>
          <p:nvPr>
            <p:ph type="sldNum" sz="quarter" idx="12"/>
          </p:nvPr>
        </p:nvSpPr>
        <p:spPr/>
        <p:txBody>
          <a:bodyPr/>
          <a:lstStyle/>
          <a:p>
            <a:fld id="{B491917A-453C-4DD7-9731-3976020844CC}"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490693721"/>
      </p:ext>
    </p:extLst>
  </p:cSld>
  <p:clrMapOvr>
    <a:masterClrMapping/>
  </p:clrMapOvr>
  <p:transition spd="med">
    <p:cover dir="r"/>
  </p:transition>
  <p:timing>
    <p:tnLst>
      <p:par>
        <p:cTn id="1" dur="indefinite" restart="never" nodeType="tmRoot"/>
      </p:par>
    </p:tnLst>
  </p:timing>
</p:sldLayout>
</file>

<file path=ppt/slideLayouts/slideLayout19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endParaRPr lang="en-US" altLang="zh-CN">
              <a:solidFill>
                <a:prstClr val="black">
                  <a:tint val="75000"/>
                </a:prstClr>
              </a:solidFill>
            </a:endParaRPr>
          </a:p>
        </p:txBody>
      </p:sp>
      <p:sp>
        <p:nvSpPr>
          <p:cNvPr id="4" name="页脚占位符 3"/>
          <p:cNvSpPr>
            <a:spLocks noGrp="1"/>
          </p:cNvSpPr>
          <p:nvPr>
            <p:ph type="ftr" sz="quarter" idx="11"/>
          </p:nvPr>
        </p:nvSpPr>
        <p:spPr/>
        <p:txBody>
          <a:bodyPr/>
          <a:lstStyle/>
          <a:p>
            <a:endParaRPr lang="en-US" altLang="zh-CN">
              <a:solidFill>
                <a:prstClr val="black">
                  <a:tint val="75000"/>
                </a:prstClr>
              </a:solidFill>
            </a:endParaRPr>
          </a:p>
        </p:txBody>
      </p:sp>
      <p:sp>
        <p:nvSpPr>
          <p:cNvPr id="5" name="灯片编号占位符 4"/>
          <p:cNvSpPr>
            <a:spLocks noGrp="1"/>
          </p:cNvSpPr>
          <p:nvPr>
            <p:ph type="sldNum" sz="quarter" idx="12"/>
          </p:nvPr>
        </p:nvSpPr>
        <p:spPr/>
        <p:txBody>
          <a:bodyPr/>
          <a:lstStyle/>
          <a:p>
            <a:fld id="{F15B2C26-6857-45B1-BE4E-4C02D026926B}"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818605291"/>
      </p:ext>
    </p:extLst>
  </p:cSld>
  <p:clrMapOvr>
    <a:masterClrMapping/>
  </p:clrMapOvr>
  <p:transition spd="med">
    <p:cover dir="r"/>
  </p:transition>
  <p:timing>
    <p:tnLst>
      <p:par>
        <p:cTn id="1" dur="indefinite" restart="never" nodeType="tmRoot"/>
      </p:par>
    </p:tnLst>
  </p:timing>
</p:sldLayout>
</file>

<file path=ppt/slideLayouts/slideLayout19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lang="en-US" altLang="zh-CN">
              <a:solidFill>
                <a:prstClr val="black">
                  <a:tint val="75000"/>
                </a:prstClr>
              </a:solidFill>
            </a:endParaRPr>
          </a:p>
        </p:txBody>
      </p:sp>
      <p:sp>
        <p:nvSpPr>
          <p:cNvPr id="3" name="页脚占位符 2"/>
          <p:cNvSpPr>
            <a:spLocks noGrp="1"/>
          </p:cNvSpPr>
          <p:nvPr>
            <p:ph type="ftr" sz="quarter" idx="11"/>
          </p:nvPr>
        </p:nvSpPr>
        <p:spPr/>
        <p:txBody>
          <a:bodyPr/>
          <a:lstStyle/>
          <a:p>
            <a:endParaRPr lang="en-US" altLang="zh-CN">
              <a:solidFill>
                <a:prstClr val="black">
                  <a:tint val="75000"/>
                </a:prstClr>
              </a:solidFill>
            </a:endParaRPr>
          </a:p>
        </p:txBody>
      </p:sp>
      <p:sp>
        <p:nvSpPr>
          <p:cNvPr id="4" name="灯片编号占位符 3"/>
          <p:cNvSpPr>
            <a:spLocks noGrp="1"/>
          </p:cNvSpPr>
          <p:nvPr>
            <p:ph type="sldNum" sz="quarter" idx="12"/>
          </p:nvPr>
        </p:nvSpPr>
        <p:spPr/>
        <p:txBody>
          <a:bodyPr/>
          <a:lstStyle/>
          <a:p>
            <a:fld id="{096F03B9-46F5-4FC9-BE6C-69C7D56EE966}"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690342039"/>
      </p:ext>
    </p:extLst>
  </p:cSld>
  <p:clrMapOvr>
    <a:masterClrMapping/>
  </p:clrMapOvr>
  <p:transition spd="med">
    <p:cover dir="r"/>
  </p:transition>
  <p:timing>
    <p:tnLst>
      <p:par>
        <p:cTn id="1" dur="indefinite" restart="never" nodeType="tmRoot"/>
      </p:par>
    </p:tnLst>
  </p:timing>
</p:sldLayout>
</file>

<file path=ppt/slideLayouts/slideLayout19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B00DC4B4-220D-4FD6-8711-6AB33910F243}"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1976270911"/>
      </p:ext>
    </p:extLst>
  </p:cSld>
  <p:clrMapOvr>
    <a:masterClrMapping/>
  </p:clrMapOvr>
  <p:transition spd="med">
    <p:cover dir="r"/>
  </p:transition>
  <p:timing>
    <p:tnLst>
      <p:par>
        <p:cTn id="1" dur="indefinite" restart="never" nodeType="tmRoot"/>
      </p:par>
    </p:tnLst>
  </p:timing>
</p:sldLayout>
</file>

<file path=ppt/slideLayouts/slideLayout19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endParaRPr lang="en-US" altLang="zh-CN">
              <a:solidFill>
                <a:prstClr val="black">
                  <a:tint val="75000"/>
                </a:prstClr>
              </a:solidFill>
            </a:endParaRPr>
          </a:p>
        </p:txBody>
      </p:sp>
      <p:sp>
        <p:nvSpPr>
          <p:cNvPr id="6" name="页脚占位符 5"/>
          <p:cNvSpPr>
            <a:spLocks noGrp="1"/>
          </p:cNvSpPr>
          <p:nvPr>
            <p:ph type="ftr" sz="quarter" idx="11"/>
          </p:nvPr>
        </p:nvSpPr>
        <p:spPr/>
        <p:txBody>
          <a:body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p:txBody>
          <a:bodyPr/>
          <a:lstStyle/>
          <a:p>
            <a:fld id="{7E334198-49D4-47AB-BC6C-B59B6D188AFB}"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2817322087"/>
      </p:ext>
    </p:extLst>
  </p:cSld>
  <p:clrMapOvr>
    <a:masterClrMapping/>
  </p:clrMapOvr>
  <p:transition spd="med">
    <p:cover dir="r"/>
  </p:transition>
  <p:timing>
    <p:tnLst>
      <p:par>
        <p:cTn id="1" dur="indefinite" restart="never" nodeType="tmRoot"/>
      </p:par>
    </p:tnLst>
  </p:timing>
</p:sldLayout>
</file>

<file path=ppt/slideLayouts/slideLayout19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EA6B6FBD-1C3B-4060-935A-A41B16852313}"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337965500"/>
      </p:ext>
    </p:extLst>
  </p:cSld>
  <p:clrMapOvr>
    <a:masterClrMapping/>
  </p:clrMapOvr>
  <p:transition spd="med">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846307248"/>
      </p:ext>
    </p:extLst>
  </p:cSld>
  <p:clrMapOvr>
    <a:masterClrMapping/>
  </p:clrMapOvr>
</p:sldLayout>
</file>

<file path=ppt/slideLayouts/slideLayout20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endParaRPr lang="en-US" altLang="zh-CN">
              <a:solidFill>
                <a:prstClr val="black">
                  <a:tint val="75000"/>
                </a:prstClr>
              </a:solidFill>
            </a:endParaRPr>
          </a:p>
        </p:txBody>
      </p:sp>
      <p:sp>
        <p:nvSpPr>
          <p:cNvPr id="5" name="页脚占位符 4"/>
          <p:cNvSpPr>
            <a:spLocks noGrp="1"/>
          </p:cNvSpPr>
          <p:nvPr>
            <p:ph type="ftr" sz="quarter" idx="11"/>
          </p:nvPr>
        </p:nvSpPr>
        <p:spPr/>
        <p:txBody>
          <a:body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p:txBody>
          <a:bodyPr/>
          <a:lstStyle/>
          <a:p>
            <a:fld id="{D92E6FCD-A118-4B82-8A68-3FB800FEFD7B}"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3399295566"/>
      </p:ext>
    </p:extLst>
  </p:cSld>
  <p:clrMapOvr>
    <a:masterClrMapping/>
  </p:clrMapOvr>
  <p:transition spd="med">
    <p:cover dir="r"/>
  </p:transition>
  <p:timing>
    <p:tnLst>
      <p:par>
        <p:cTn id="1" dur="indefinite" restart="never" nodeType="tmRoot"/>
      </p:par>
    </p:tnLst>
  </p:timing>
</p:sldLayout>
</file>

<file path=ppt/slideLayouts/slideLayout201.xml><?xml version="1.0" encoding="utf-8"?>
<p:sldLayout xmlns:a="http://schemas.openxmlformats.org/drawingml/2006/main" xmlns:r="http://schemas.openxmlformats.org/officeDocument/2006/relationships" xmlns:p="http://schemas.openxmlformats.org/presentationml/2006/main" type="txAndObj">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prstClr val="black">
                  <a:tint val="75000"/>
                </a:prstClr>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2207ECCC-18DA-4196-A87B-8335661EC8CA}"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64795582"/>
      </p:ext>
    </p:extLst>
  </p:cSld>
  <p:clrMapOvr>
    <a:masterClrMapping/>
  </p:clrMapOvr>
  <p:transition spd="med">
    <p:cover dir="r"/>
  </p:transition>
</p:sldLayout>
</file>

<file path=ppt/slideLayouts/slideLayout202.xml><?xml version="1.0" encoding="utf-8"?>
<p:sldLayout xmlns:a="http://schemas.openxmlformats.org/drawingml/2006/main" xmlns:r="http://schemas.openxmlformats.org/officeDocument/2006/relationships" xmlns:p="http://schemas.openxmlformats.org/presentationml/2006/main" type="tbl">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prstClr val="black">
                  <a:tint val="75000"/>
                </a:prstClr>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prstClr val="black">
                  <a:tint val="75000"/>
                </a:prstClr>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CE7A5876-5EDA-4516-87D8-B628EA57BE37}" type="slidenum">
              <a:rPr lang="zh-CN" altLang="en-US">
                <a:solidFill>
                  <a:prstClr val="black">
                    <a:tint val="75000"/>
                  </a:prstClr>
                </a:solidFill>
              </a:rPr>
              <a:pPr/>
              <a:t>‹#›</a:t>
            </a:fld>
            <a:endParaRPr lang="en-US" altLang="zh-CN">
              <a:solidFill>
                <a:prstClr val="black">
                  <a:tint val="75000"/>
                </a:prstClr>
              </a:solidFill>
            </a:endParaRPr>
          </a:p>
        </p:txBody>
      </p:sp>
    </p:spTree>
    <p:extLst>
      <p:ext uri="{BB962C8B-B14F-4D97-AF65-F5344CB8AC3E}">
        <p14:creationId xmlns:p14="http://schemas.microsoft.com/office/powerpoint/2010/main" val="4019771678"/>
      </p:ext>
    </p:extLst>
  </p:cSld>
  <p:clrMapOvr>
    <a:masterClrMapping/>
  </p:clrMapOvr>
  <p:transition spd="med">
    <p:cover dir="r"/>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105782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38353423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2223711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8916076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0743268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06745835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68267058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3522206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2967734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51556469"/>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40830"/>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35881052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6292732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523684125"/>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412970918"/>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1 h 4352"/>
                <a:gd name="T6" fmla="*/ 0 w 769"/>
                <a:gd name="T7" fmla="*/ 16 h 4352"/>
                <a:gd name="T8" fmla="*/ 0 w 769"/>
                <a:gd name="T9" fmla="*/ 37 h 4352"/>
                <a:gd name="T10" fmla="*/ 0 w 769"/>
                <a:gd name="T11" fmla="*/ 45 h 4352"/>
                <a:gd name="T12" fmla="*/ 0 w 769"/>
                <a:gd name="T13" fmla="*/ 54 h 4352"/>
                <a:gd name="T14" fmla="*/ 0 w 769"/>
                <a:gd name="T15" fmla="*/ 63 h 4352"/>
                <a:gd name="T16" fmla="*/ 0 w 769"/>
                <a:gd name="T17" fmla="*/ 69 h 4352"/>
                <a:gd name="T18" fmla="*/ 0 w 769"/>
                <a:gd name="T19" fmla="*/ 71 h 4352"/>
                <a:gd name="T20" fmla="*/ 0 w 769"/>
                <a:gd name="T21" fmla="*/ 73 h 4352"/>
                <a:gd name="T22" fmla="*/ 0 w 769"/>
                <a:gd name="T23" fmla="*/ 75 h 4352"/>
                <a:gd name="T24" fmla="*/ 0 w 769"/>
                <a:gd name="T25" fmla="*/ 82 h 4352"/>
                <a:gd name="T26" fmla="*/ 0 w 769"/>
                <a:gd name="T27" fmla="*/ 92 h 4352"/>
                <a:gd name="T28" fmla="*/ 0 w 769"/>
                <a:gd name="T29" fmla="*/ 101 h 4352"/>
                <a:gd name="T30" fmla="*/ 0 w 769"/>
                <a:gd name="T31" fmla="*/ 101 h 4352"/>
                <a:gd name="T32" fmla="*/ 0 w 769"/>
                <a:gd name="T33" fmla="*/ 105 h 4352"/>
                <a:gd name="T34" fmla="*/ 0 w 769"/>
                <a:gd name="T35" fmla="*/ 109 h 4352"/>
                <a:gd name="T36" fmla="*/ 0 w 769"/>
                <a:gd name="T37" fmla="*/ 113 h 4352"/>
                <a:gd name="T38" fmla="*/ 0 w 769"/>
                <a:gd name="T39" fmla="*/ 118 h 4352"/>
                <a:gd name="T40" fmla="*/ 0 w 769"/>
                <a:gd name="T41" fmla="*/ 119 h 4352"/>
                <a:gd name="T42" fmla="*/ 0 w 769"/>
                <a:gd name="T43" fmla="*/ 134 h 4352"/>
                <a:gd name="T44" fmla="*/ 0 w 769"/>
                <a:gd name="T45" fmla="*/ 150 h 4352"/>
                <a:gd name="T46" fmla="*/ 0 w 769"/>
                <a:gd name="T47" fmla="*/ 171 h 4352"/>
                <a:gd name="T48" fmla="*/ 0 w 769"/>
                <a:gd name="T49" fmla="*/ 162 h 4352"/>
                <a:gd name="T50" fmla="*/ 0 w 769"/>
                <a:gd name="T51" fmla="*/ 163 h 4352"/>
                <a:gd name="T52" fmla="*/ 0 w 769"/>
                <a:gd name="T53" fmla="*/ 167 h 4352"/>
                <a:gd name="T54" fmla="*/ 0 w 769"/>
                <a:gd name="T55" fmla="*/ 165 h 4352"/>
                <a:gd name="T56" fmla="*/ 0 w 769"/>
                <a:gd name="T57" fmla="*/ 164 h 4352"/>
                <a:gd name="T58" fmla="*/ 0 w 769"/>
                <a:gd name="T59" fmla="*/ 164 h 4352"/>
                <a:gd name="T60" fmla="*/ 0 w 769"/>
                <a:gd name="T61" fmla="*/ 162 h 4352"/>
                <a:gd name="T62" fmla="*/ 0 w 769"/>
                <a:gd name="T63" fmla="*/ 162 h 4352"/>
                <a:gd name="T64" fmla="*/ 0 w 769"/>
                <a:gd name="T65" fmla="*/ 160 h 4352"/>
                <a:gd name="T66" fmla="*/ 0 w 769"/>
                <a:gd name="T67" fmla="*/ 153 h 4352"/>
                <a:gd name="T68" fmla="*/ 0 w 769"/>
                <a:gd name="T69" fmla="*/ 115 h 4352"/>
                <a:gd name="T70" fmla="*/ 0 w 769"/>
                <a:gd name="T71" fmla="*/ 104 h 4352"/>
                <a:gd name="T72" fmla="*/ 0 w 769"/>
                <a:gd name="T73" fmla="*/ 74 h 4352"/>
                <a:gd name="T74" fmla="*/ 0 w 769"/>
                <a:gd name="T75" fmla="*/ 66 h 4352"/>
                <a:gd name="T76" fmla="*/ 0 w 769"/>
                <a:gd name="T77" fmla="*/ 49 h 4352"/>
                <a:gd name="T78" fmla="*/ 0 w 769"/>
                <a:gd name="T79" fmla="*/ 35 h 4352"/>
                <a:gd name="T80" fmla="*/ 0 w 769"/>
                <a:gd name="T81" fmla="*/ 21 h 4352"/>
                <a:gd name="T82" fmla="*/ 0 w 769"/>
                <a:gd name="T83" fmla="*/ 5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solidFill>
                <a:srgbClr val="000000"/>
              </a:solidFill>
            </a:endParaRPr>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solidFill>
                <a:srgbClr val="000000"/>
              </a:solidFill>
            </a:endParaRPr>
          </a:p>
        </p:txBody>
      </p:sp>
      <p:sp>
        <p:nvSpPr>
          <p:cNvPr id="24" name="Rectangle 6"/>
          <p:cNvSpPr>
            <a:spLocks noGrp="1" noChangeArrowheads="1"/>
          </p:cNvSpPr>
          <p:nvPr>
            <p:ph type="sldNum" sz="quarter" idx="12"/>
          </p:nvPr>
        </p:nvSpPr>
        <p:spPr/>
        <p:txBody>
          <a:bodyPr/>
          <a:lstStyle>
            <a:lvl1pPr>
              <a:defRPr/>
            </a:lvl1pPr>
          </a:lstStyle>
          <a:p>
            <a:pPr>
              <a:defRPr/>
            </a:pPr>
            <a:fld id="{EC4EBF38-E7D3-4A60-B1B5-A79AFA73A27E}"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39795809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83A253F5-0E1E-4C2A-8A11-224608FC5B9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43477833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F52E1BA2-FE8F-429F-A885-3767954D7F09}"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532070606"/>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D81689B-4269-48E2-9E88-C36595791800}"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60311065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825D00C4-96C1-4E28-BC72-2198EAF60951}"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1126669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D4B1CF48-A8D1-412D-8D7A-884C3AA9FF7A}"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992337971"/>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3FA22A48-7A63-44A4-AEBD-33D181765AE6}"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241917867"/>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6994732-40AA-4913-BAA7-3BD62E501FBD}"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1639170081"/>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67EA1AD1-F9E3-49FC-AF4C-6EC15113933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833063880"/>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3C2472B-FF85-49C0-B40F-073A180FC8EF}"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28496111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691E6A24-CE3A-434B-9933-C5E50769F492}"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30621637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793237A2-904A-4A49-8F72-5C814DDAEC6C}" type="slidenum">
              <a:rPr lang="en-US" altLang="zh-CN">
                <a:solidFill>
                  <a:srgbClr val="000000"/>
                </a:solidFill>
              </a:rPr>
              <a:pPr>
                <a:defRPr/>
              </a:pPr>
              <a:t>‹#›</a:t>
            </a:fld>
            <a:endParaRPr lang="en-US" altLang="zh-CN">
              <a:solidFill>
                <a:srgbClr val="000000"/>
              </a:solidFill>
            </a:endParaRPr>
          </a:p>
        </p:txBody>
      </p:sp>
    </p:spTree>
    <p:extLst>
      <p:ext uri="{BB962C8B-B14F-4D97-AF65-F5344CB8AC3E}">
        <p14:creationId xmlns:p14="http://schemas.microsoft.com/office/powerpoint/2010/main" val="526206494"/>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7" descr="77701cc93d56fd32be09e69e"/>
          <p:cNvPicPr>
            <a:picLocks noChangeAspect="1" noChangeArrowheads="1"/>
          </p:cNvPicPr>
          <p:nvPr userDrawn="1"/>
        </p:nvPicPr>
        <p:blipFill>
          <a:blip r:embed="rId2">
            <a:extLst>
              <a:ext uri="{28A0092B-C50C-407E-A947-70E740481C1C}">
                <a14:useLocalDpi xmlns:a14="http://schemas.microsoft.com/office/drawing/2010/main" val="0"/>
              </a:ext>
            </a:extLst>
          </a:blip>
          <a:srcRect l="1672" r="50340" b="5003"/>
          <a:stretch>
            <a:fillRect/>
          </a:stretch>
        </p:blipFill>
        <p:spPr bwMode="auto">
          <a:xfrm>
            <a:off x="19050" y="44450"/>
            <a:ext cx="4373563" cy="5940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5" name="Group 25"/>
          <p:cNvGrpSpPr>
            <a:grpSpLocks/>
          </p:cNvGrpSpPr>
          <p:nvPr userDrawn="1"/>
        </p:nvGrpSpPr>
        <p:grpSpPr bwMode="auto">
          <a:xfrm>
            <a:off x="-180975" y="-63500"/>
            <a:ext cx="9542463" cy="7053263"/>
            <a:chOff x="-114" y="-40"/>
            <a:chExt cx="6011" cy="4443"/>
          </a:xfrm>
        </p:grpSpPr>
        <p:sp>
          <p:nvSpPr>
            <p:cNvPr id="6" name="Rectangle 9" descr="绿色大理石"/>
            <p:cNvSpPr>
              <a:spLocks noChangeArrowheads="1"/>
            </p:cNvSpPr>
            <p:nvPr userDrawn="1"/>
          </p:nvSpPr>
          <p:spPr bwMode="auto">
            <a:xfrm rot="5400000">
              <a:off x="3476"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7" name="Rectangle 10" descr="绿色大理石"/>
            <p:cNvSpPr>
              <a:spLocks noChangeArrowheads="1"/>
            </p:cNvSpPr>
            <p:nvPr userDrawn="1"/>
          </p:nvSpPr>
          <p:spPr bwMode="auto">
            <a:xfrm rot="16200000" flipH="1">
              <a:off x="-2035" y="2040"/>
              <a:ext cx="4320" cy="24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8" name="Rectangle 11" descr="绿色大理石"/>
            <p:cNvSpPr>
              <a:spLocks noChangeArrowheads="1"/>
            </p:cNvSpPr>
            <p:nvPr userDrawn="1"/>
          </p:nvSpPr>
          <p:spPr bwMode="auto">
            <a:xfrm>
              <a:off x="0" y="4206"/>
              <a:ext cx="5760" cy="119"/>
            </a:xfrm>
            <a:prstGeom prst="rect">
              <a:avLst/>
            </a:prstGeom>
            <a:blipFill dpi="0" rotWithShape="1">
              <a:blip r:embed="rId3"/>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9" name="Freeform 12"/>
            <p:cNvSpPr>
              <a:spLocks/>
            </p:cNvSpPr>
            <p:nvPr userDrawn="1"/>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 name="Freeform 13"/>
            <p:cNvSpPr>
              <a:spLocks/>
            </p:cNvSpPr>
            <p:nvPr userDrawn="1"/>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1" name="Freeform 14"/>
            <p:cNvSpPr>
              <a:spLocks/>
            </p:cNvSpPr>
            <p:nvPr userDrawn="1"/>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2" name="Freeform 15"/>
            <p:cNvSpPr>
              <a:spLocks/>
            </p:cNvSpPr>
            <p:nvPr userDrawn="1"/>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3" name="Freeform 16"/>
            <p:cNvSpPr>
              <a:spLocks/>
            </p:cNvSpPr>
            <p:nvPr userDrawn="1"/>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4" name="Group 17"/>
            <p:cNvGrpSpPr>
              <a:grpSpLocks/>
            </p:cNvGrpSpPr>
            <p:nvPr userDrawn="1"/>
          </p:nvGrpSpPr>
          <p:grpSpPr bwMode="auto">
            <a:xfrm flipH="1">
              <a:off x="5125" y="-40"/>
              <a:ext cx="680" cy="4443"/>
              <a:chOff x="-23" y="-40"/>
              <a:chExt cx="567" cy="4443"/>
            </a:xfrm>
          </p:grpSpPr>
          <p:sp>
            <p:nvSpPr>
              <p:cNvPr id="17"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8"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9"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0"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1"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5" name="Freeform 23"/>
            <p:cNvSpPr>
              <a:spLocks/>
            </p:cNvSpPr>
            <p:nvPr userDrawn="1"/>
          </p:nvSpPr>
          <p:spPr bwMode="auto">
            <a:xfrm>
              <a:off x="-114" y="-17"/>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6" name="Freeform 24"/>
            <p:cNvSpPr>
              <a:spLocks/>
            </p:cNvSpPr>
            <p:nvPr userDrawn="1"/>
          </p:nvSpPr>
          <p:spPr bwMode="auto">
            <a:xfrm>
              <a:off x="5534" y="-40"/>
              <a:ext cx="363" cy="3243"/>
            </a:xfrm>
            <a:custGeom>
              <a:avLst/>
              <a:gdLst>
                <a:gd name="T0" fmla="*/ 0 w 769"/>
                <a:gd name="T1" fmla="*/ 0 h 4352"/>
                <a:gd name="T2" fmla="*/ 0 w 769"/>
                <a:gd name="T3" fmla="*/ 1 h 4352"/>
                <a:gd name="T4" fmla="*/ 0 w 769"/>
                <a:gd name="T5" fmla="*/ 2 h 4352"/>
                <a:gd name="T6" fmla="*/ 0 w 769"/>
                <a:gd name="T7" fmla="*/ 22 h 4352"/>
                <a:gd name="T8" fmla="*/ 0 w 769"/>
                <a:gd name="T9" fmla="*/ 49 h 4352"/>
                <a:gd name="T10" fmla="*/ 0 w 769"/>
                <a:gd name="T11" fmla="*/ 60 h 4352"/>
                <a:gd name="T12" fmla="*/ 0 w 769"/>
                <a:gd name="T13" fmla="*/ 73 h 4352"/>
                <a:gd name="T14" fmla="*/ 0 w 769"/>
                <a:gd name="T15" fmla="*/ 84 h 4352"/>
                <a:gd name="T16" fmla="*/ 0 w 769"/>
                <a:gd name="T17" fmla="*/ 92 h 4352"/>
                <a:gd name="T18" fmla="*/ 0 w 769"/>
                <a:gd name="T19" fmla="*/ 95 h 4352"/>
                <a:gd name="T20" fmla="*/ 0 w 769"/>
                <a:gd name="T21" fmla="*/ 98 h 4352"/>
                <a:gd name="T22" fmla="*/ 0 w 769"/>
                <a:gd name="T23" fmla="*/ 101 h 4352"/>
                <a:gd name="T24" fmla="*/ 0 w 769"/>
                <a:gd name="T25" fmla="*/ 110 h 4352"/>
                <a:gd name="T26" fmla="*/ 0 w 769"/>
                <a:gd name="T27" fmla="*/ 123 h 4352"/>
                <a:gd name="T28" fmla="*/ 0 w 769"/>
                <a:gd name="T29" fmla="*/ 135 h 4352"/>
                <a:gd name="T30" fmla="*/ 0 w 769"/>
                <a:gd name="T31" fmla="*/ 136 h 4352"/>
                <a:gd name="T32" fmla="*/ 0 w 769"/>
                <a:gd name="T33" fmla="*/ 141 h 4352"/>
                <a:gd name="T34" fmla="*/ 0 w 769"/>
                <a:gd name="T35" fmla="*/ 146 h 4352"/>
                <a:gd name="T36" fmla="*/ 0 w 769"/>
                <a:gd name="T37" fmla="*/ 151 h 4352"/>
                <a:gd name="T38" fmla="*/ 0 w 769"/>
                <a:gd name="T39" fmla="*/ 158 h 4352"/>
                <a:gd name="T40" fmla="*/ 0 w 769"/>
                <a:gd name="T41" fmla="*/ 160 h 4352"/>
                <a:gd name="T42" fmla="*/ 0 w 769"/>
                <a:gd name="T43" fmla="*/ 180 h 4352"/>
                <a:gd name="T44" fmla="*/ 0 w 769"/>
                <a:gd name="T45" fmla="*/ 201 h 4352"/>
                <a:gd name="T46" fmla="*/ 0 w 769"/>
                <a:gd name="T47" fmla="*/ 230 h 4352"/>
                <a:gd name="T48" fmla="*/ 0 w 769"/>
                <a:gd name="T49" fmla="*/ 217 h 4352"/>
                <a:gd name="T50" fmla="*/ 0 w 769"/>
                <a:gd name="T51" fmla="*/ 219 h 4352"/>
                <a:gd name="T52" fmla="*/ 0 w 769"/>
                <a:gd name="T53" fmla="*/ 224 h 4352"/>
                <a:gd name="T54" fmla="*/ 0 w 769"/>
                <a:gd name="T55" fmla="*/ 221 h 4352"/>
                <a:gd name="T56" fmla="*/ 0 w 769"/>
                <a:gd name="T57" fmla="*/ 220 h 4352"/>
                <a:gd name="T58" fmla="*/ 0 w 769"/>
                <a:gd name="T59" fmla="*/ 220 h 4352"/>
                <a:gd name="T60" fmla="*/ 0 w 769"/>
                <a:gd name="T61" fmla="*/ 218 h 4352"/>
                <a:gd name="T62" fmla="*/ 0 w 769"/>
                <a:gd name="T63" fmla="*/ 218 h 4352"/>
                <a:gd name="T64" fmla="*/ 0 w 769"/>
                <a:gd name="T65" fmla="*/ 215 h 4352"/>
                <a:gd name="T66" fmla="*/ 0 w 769"/>
                <a:gd name="T67" fmla="*/ 205 h 4352"/>
                <a:gd name="T68" fmla="*/ 0 w 769"/>
                <a:gd name="T69" fmla="*/ 154 h 4352"/>
                <a:gd name="T70" fmla="*/ 0 w 769"/>
                <a:gd name="T71" fmla="*/ 139 h 4352"/>
                <a:gd name="T72" fmla="*/ 0 w 769"/>
                <a:gd name="T73" fmla="*/ 99 h 4352"/>
                <a:gd name="T74" fmla="*/ 0 w 769"/>
                <a:gd name="T75" fmla="*/ 88 h 4352"/>
                <a:gd name="T76" fmla="*/ 0 w 769"/>
                <a:gd name="T77" fmla="*/ 66 h 4352"/>
                <a:gd name="T78" fmla="*/ 0 w 769"/>
                <a:gd name="T79" fmla="*/ 47 h 4352"/>
                <a:gd name="T80" fmla="*/ 0 w 769"/>
                <a:gd name="T81" fmla="*/ 28 h 4352"/>
                <a:gd name="T82" fmla="*/ 0 w 769"/>
                <a:gd name="T83" fmla="*/ 7 h 4352"/>
                <a:gd name="T84" fmla="*/ 0 w 769"/>
                <a:gd name="T85" fmla="*/ 1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6146"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6147"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22" name="Rectangle 4"/>
          <p:cNvSpPr>
            <a:spLocks noGrp="1" noChangeArrowheads="1"/>
          </p:cNvSpPr>
          <p:nvPr>
            <p:ph type="dt" sz="half" idx="10"/>
          </p:nvPr>
        </p:nvSpPr>
        <p:spPr/>
        <p:txBody>
          <a:bodyPr/>
          <a:lstStyle>
            <a:lvl1pPr>
              <a:defRPr/>
            </a:lvl1pPr>
          </a:lstStyle>
          <a:p>
            <a:pPr>
              <a:defRPr/>
            </a:pPr>
            <a:endParaRPr lang="en-US" altLang="zh-CN"/>
          </a:p>
        </p:txBody>
      </p:sp>
      <p:sp>
        <p:nvSpPr>
          <p:cNvPr id="23" name="Rectangle 5"/>
          <p:cNvSpPr>
            <a:spLocks noGrp="1" noChangeArrowheads="1"/>
          </p:cNvSpPr>
          <p:nvPr>
            <p:ph type="ftr" sz="quarter" idx="11"/>
          </p:nvPr>
        </p:nvSpPr>
        <p:spPr/>
        <p:txBody>
          <a:bodyPr/>
          <a:lstStyle>
            <a:lvl1pPr>
              <a:defRPr/>
            </a:lvl1pPr>
          </a:lstStyle>
          <a:p>
            <a:pPr>
              <a:defRPr/>
            </a:pPr>
            <a:endParaRPr lang="en-US" altLang="zh-CN"/>
          </a:p>
        </p:txBody>
      </p:sp>
      <p:sp>
        <p:nvSpPr>
          <p:cNvPr id="24" name="Rectangle 6"/>
          <p:cNvSpPr>
            <a:spLocks noGrp="1" noChangeArrowheads="1"/>
          </p:cNvSpPr>
          <p:nvPr>
            <p:ph type="sldNum" sz="quarter" idx="12"/>
          </p:nvPr>
        </p:nvSpPr>
        <p:spPr/>
        <p:txBody>
          <a:bodyPr/>
          <a:lstStyle>
            <a:lvl1pPr>
              <a:defRPr/>
            </a:lvl1pPr>
          </a:lstStyle>
          <a:p>
            <a:pPr>
              <a:defRPr/>
            </a:pPr>
            <a:fld id="{82113761-F518-4B26-BD3B-E0058948F7C0}" type="slidenum">
              <a:rPr lang="en-US" altLang="zh-CN"/>
              <a:pPr>
                <a:defRPr/>
              </a:pPr>
              <a:t>‹#›</a:t>
            </a:fld>
            <a:endParaRPr lang="en-US" altLang="zh-CN"/>
          </a:p>
        </p:txBody>
      </p:sp>
    </p:spTree>
    <p:extLst>
      <p:ext uri="{BB962C8B-B14F-4D97-AF65-F5344CB8AC3E}">
        <p14:creationId xmlns:p14="http://schemas.microsoft.com/office/powerpoint/2010/main" val="137449821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38333E4C-CA48-45F8-8FEF-C57E53A78848}" type="slidenum">
              <a:rPr lang="en-US" altLang="zh-CN"/>
              <a:pPr>
                <a:defRPr/>
              </a:pPr>
              <a:t>‹#›</a:t>
            </a:fld>
            <a:endParaRPr lang="en-US" altLang="zh-CN"/>
          </a:p>
        </p:txBody>
      </p:sp>
    </p:spTree>
    <p:extLst>
      <p:ext uri="{BB962C8B-B14F-4D97-AF65-F5344CB8AC3E}">
        <p14:creationId xmlns:p14="http://schemas.microsoft.com/office/powerpoint/2010/main" val="3358295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2708B89D-8C7A-489D-9E2B-98599E8B2A18}" type="slidenum">
              <a:rPr lang="en-US" altLang="zh-CN"/>
              <a:pPr>
                <a:defRPr/>
              </a:pPr>
              <a:t>‹#›</a:t>
            </a:fld>
            <a:endParaRPr lang="en-US" altLang="zh-CN"/>
          </a:p>
        </p:txBody>
      </p:sp>
    </p:spTree>
    <p:extLst>
      <p:ext uri="{BB962C8B-B14F-4D97-AF65-F5344CB8AC3E}">
        <p14:creationId xmlns:p14="http://schemas.microsoft.com/office/powerpoint/2010/main" val="343473636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160463"/>
            <a:ext cx="4038600" cy="49657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3F6E96AD-8CEB-4E84-8F8C-2BB32AE68BD7}" type="slidenum">
              <a:rPr lang="en-US" altLang="zh-CN"/>
              <a:pPr>
                <a:defRPr/>
              </a:pPr>
              <a:t>‹#›</a:t>
            </a:fld>
            <a:endParaRPr lang="en-US" altLang="zh-CN"/>
          </a:p>
        </p:txBody>
      </p:sp>
    </p:spTree>
    <p:extLst>
      <p:ext uri="{BB962C8B-B14F-4D97-AF65-F5344CB8AC3E}">
        <p14:creationId xmlns:p14="http://schemas.microsoft.com/office/powerpoint/2010/main" val="2851400462"/>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14FA8795-C94D-4500-92F8-EC69E64FEC42}" type="slidenum">
              <a:rPr lang="en-US" altLang="zh-CN"/>
              <a:pPr>
                <a:defRPr/>
              </a:pPr>
              <a:t>‹#›</a:t>
            </a:fld>
            <a:endParaRPr lang="en-US" altLang="zh-CN"/>
          </a:p>
        </p:txBody>
      </p:sp>
    </p:spTree>
    <p:extLst>
      <p:ext uri="{BB962C8B-B14F-4D97-AF65-F5344CB8AC3E}">
        <p14:creationId xmlns:p14="http://schemas.microsoft.com/office/powerpoint/2010/main" val="3039566855"/>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43462A52-CE05-47BB-8D77-87300F13A016}" type="slidenum">
              <a:rPr lang="en-US" altLang="zh-CN"/>
              <a:pPr>
                <a:defRPr/>
              </a:pPr>
              <a:t>‹#›</a:t>
            </a:fld>
            <a:endParaRPr lang="en-US" altLang="zh-CN"/>
          </a:p>
        </p:txBody>
      </p:sp>
    </p:spTree>
    <p:extLst>
      <p:ext uri="{BB962C8B-B14F-4D97-AF65-F5344CB8AC3E}">
        <p14:creationId xmlns:p14="http://schemas.microsoft.com/office/powerpoint/2010/main" val="2413335647"/>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59AE586D-1B11-48A5-8239-6ABDFB893235}" type="slidenum">
              <a:rPr lang="en-US" altLang="zh-CN"/>
              <a:pPr>
                <a:defRPr/>
              </a:pPr>
              <a:t>‹#›</a:t>
            </a:fld>
            <a:endParaRPr lang="en-US" altLang="zh-CN"/>
          </a:p>
        </p:txBody>
      </p:sp>
    </p:spTree>
    <p:extLst>
      <p:ext uri="{BB962C8B-B14F-4D97-AF65-F5344CB8AC3E}">
        <p14:creationId xmlns:p14="http://schemas.microsoft.com/office/powerpoint/2010/main" val="2801543713"/>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73458D11-AF57-4AC3-A4B6-9BC808C4D7BA}" type="slidenum">
              <a:rPr lang="en-US" altLang="zh-CN"/>
              <a:pPr>
                <a:defRPr/>
              </a:pPr>
              <a:t>‹#›</a:t>
            </a:fld>
            <a:endParaRPr lang="en-US" altLang="zh-CN"/>
          </a:p>
        </p:txBody>
      </p:sp>
    </p:spTree>
    <p:extLst>
      <p:ext uri="{BB962C8B-B14F-4D97-AF65-F5344CB8AC3E}">
        <p14:creationId xmlns:p14="http://schemas.microsoft.com/office/powerpoint/2010/main" val="3141155534"/>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6922EF0E-9FD1-4443-8221-7C91314AD91D}" type="slidenum">
              <a:rPr lang="en-US" altLang="zh-CN"/>
              <a:pPr>
                <a:defRPr/>
              </a:pPr>
              <a:t>‹#›</a:t>
            </a:fld>
            <a:endParaRPr lang="en-US" altLang="zh-CN"/>
          </a:p>
        </p:txBody>
      </p:sp>
    </p:spTree>
    <p:extLst>
      <p:ext uri="{BB962C8B-B14F-4D97-AF65-F5344CB8AC3E}">
        <p14:creationId xmlns:p14="http://schemas.microsoft.com/office/powerpoint/2010/main" val="3881514992"/>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81C8847-1638-44C3-8A49-FD01956E48D2}" type="slidenum">
              <a:rPr lang="en-US" altLang="zh-CN"/>
              <a:pPr>
                <a:defRPr/>
              </a:pPr>
              <a:t>‹#›</a:t>
            </a:fld>
            <a:endParaRPr lang="en-US" altLang="zh-CN"/>
          </a:p>
        </p:txBody>
      </p:sp>
    </p:spTree>
    <p:extLst>
      <p:ext uri="{BB962C8B-B14F-4D97-AF65-F5344CB8AC3E}">
        <p14:creationId xmlns:p14="http://schemas.microsoft.com/office/powerpoint/2010/main" val="378224214"/>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75A6AC9-750C-4739-9172-F889706FF9F5}" type="slidenum">
              <a:rPr lang="en-US" altLang="zh-CN"/>
              <a:pPr>
                <a:defRPr/>
              </a:pPr>
              <a:t>‹#›</a:t>
            </a:fld>
            <a:endParaRPr lang="en-US" altLang="zh-CN"/>
          </a:p>
        </p:txBody>
      </p:sp>
    </p:spTree>
    <p:extLst>
      <p:ext uri="{BB962C8B-B14F-4D97-AF65-F5344CB8AC3E}">
        <p14:creationId xmlns:p14="http://schemas.microsoft.com/office/powerpoint/2010/main" val="2792251321"/>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706437"/>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457200" y="1160463"/>
            <a:ext cx="8229600" cy="4965700"/>
          </a:xfrm>
        </p:spPr>
        <p:txBody>
          <a:bodyPr/>
          <a:lstStyle/>
          <a:p>
            <a:pPr lvl="0"/>
            <a:endParaRPr lang="zh-CN" altLang="en-US" noProof="0" smtClean="0"/>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5A36CF43-74AF-4A62-BE42-8C8DA266FB8B}" type="slidenum">
              <a:rPr lang="en-US" altLang="zh-CN"/>
              <a:pPr>
                <a:defRPr/>
              </a:pPr>
              <a:t>‹#›</a:t>
            </a:fld>
            <a:endParaRPr lang="en-US" altLang="zh-CN"/>
          </a:p>
        </p:txBody>
      </p:sp>
    </p:spTree>
    <p:extLst>
      <p:ext uri="{BB962C8B-B14F-4D97-AF65-F5344CB8AC3E}">
        <p14:creationId xmlns:p14="http://schemas.microsoft.com/office/powerpoint/2010/main" val="14397782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B96A6D4-7914-4B48-9F4C-FD92FF6E902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95970473"/>
      </p:ext>
    </p:extLst>
  </p:cSld>
  <p:clrMapOvr>
    <a:masterClrMapping/>
  </p:clrMapOvr>
  <p:transition spd="med">
    <p:cover dir="r"/>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D6F2785-3E32-41BA-A0F2-95B401D36B7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46453952"/>
      </p:ext>
    </p:extLst>
  </p:cSld>
  <p:clrMapOvr>
    <a:masterClrMapping/>
  </p:clrMapOvr>
  <p:transition spd="med">
    <p:cover dir="r"/>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632E89D-8949-43E6-A3A9-2DB80DF8AD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63186423"/>
      </p:ext>
    </p:extLst>
  </p:cSld>
  <p:clrMapOvr>
    <a:masterClrMapping/>
  </p:clrMapOvr>
  <p:transition spd="med">
    <p:cover dir="r"/>
  </p:transition>
</p:sldLayout>
</file>

<file path=ppt/slideLayouts/slideLayout6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600891C-826E-4B5D-947C-2FA529A8D0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243812598"/>
      </p:ext>
    </p:extLst>
  </p:cSld>
  <p:clrMapOvr>
    <a:masterClrMapping/>
  </p:clrMapOvr>
  <p:transition spd="med">
    <p:cover dir="r"/>
  </p:transition>
</p:sldLayout>
</file>

<file path=ppt/slideLayouts/slideLayout6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25A794F3-609A-403C-8AF4-8E6F7DCA7E3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222264"/>
      </p:ext>
    </p:extLst>
  </p:cSld>
  <p:clrMapOvr>
    <a:masterClrMapping/>
  </p:clrMapOvr>
  <p:transition spd="med">
    <p:cover dir="r"/>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BFE20D6-8A35-4267-945A-9C8551EBD3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98557419"/>
      </p:ext>
    </p:extLst>
  </p:cSld>
  <p:clrMapOvr>
    <a:masterClrMapping/>
  </p:clrMapOvr>
  <p:transition spd="med">
    <p:cover dir="r"/>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F65DD89A-DEED-4271-BAF1-F39B4E55C4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5078022"/>
      </p:ext>
    </p:extLst>
  </p:cSld>
  <p:clrMapOvr>
    <a:masterClrMapping/>
  </p:clrMapOvr>
  <p:transition spd="med">
    <p:cover dir="r"/>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5CBFD6B-1719-473C-A58D-8DA0A50867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26597485"/>
      </p:ext>
    </p:extLst>
  </p:cSld>
  <p:clrMapOvr>
    <a:masterClrMapping/>
  </p:clrMapOvr>
  <p:transition spd="med">
    <p:cover dir="r"/>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0286C05-75FF-4638-A523-394ABDA95CA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87503253"/>
      </p:ext>
    </p:extLst>
  </p:cSld>
  <p:clrMapOvr>
    <a:masterClrMapping/>
  </p:clrMapOvr>
  <p:transition spd="med">
    <p:cover dir="r"/>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C09568-AE41-4105-9BB6-F5CAE6AFD9D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99591632"/>
      </p:ext>
    </p:extLst>
  </p:cSld>
  <p:clrMapOvr>
    <a:masterClrMapping/>
  </p:clrMapOvr>
  <p:transition spd="med">
    <p:cover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0CF764-822F-4114-B984-28EDF0C9A02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51632073"/>
      </p:ext>
    </p:extLst>
  </p:cSld>
  <p:clrMapOvr>
    <a:masterClrMapping/>
  </p:clrMapOvr>
  <p:transition spd="med">
    <p:cover dir="r"/>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57BEC57-E33D-471E-B729-73729A2557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31211660"/>
      </p:ext>
    </p:extLst>
  </p:cSld>
  <p:clrMapOvr>
    <a:masterClrMapping/>
  </p:clrMapOvr>
  <p:transition spd="med">
    <p:cover dir="r"/>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9E9EF3C-AD41-4E20-8721-E410C292ED3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57904163"/>
      </p:ext>
    </p:extLst>
  </p:cSld>
  <p:clrMapOvr>
    <a:masterClrMapping/>
  </p:clrMapOvr>
  <p:transition spd="med">
    <p:cover dir="r"/>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B96A6D4-7914-4B48-9F4C-FD92FF6E902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447256835"/>
      </p:ext>
    </p:extLst>
  </p:cSld>
  <p:clrMapOvr>
    <a:masterClrMapping/>
  </p:clrMapOvr>
  <p:transition spd="med">
    <p:cover dir="r"/>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D6F2785-3E32-41BA-A0F2-95B401D36B7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047614862"/>
      </p:ext>
    </p:extLst>
  </p:cSld>
  <p:clrMapOvr>
    <a:masterClrMapping/>
  </p:clrMapOvr>
  <p:transition spd="med">
    <p:cover dir="r"/>
  </p:transition>
</p:sldLayout>
</file>

<file path=ppt/slideLayouts/slideLayout7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632E89D-8949-43E6-A3A9-2DB80DF8AD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15757740"/>
      </p:ext>
    </p:extLst>
  </p:cSld>
  <p:clrMapOvr>
    <a:masterClrMapping/>
  </p:clrMapOvr>
  <p:transition spd="med">
    <p:cover dir="r"/>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600891C-826E-4B5D-947C-2FA529A8D0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99788465"/>
      </p:ext>
    </p:extLst>
  </p:cSld>
  <p:clrMapOvr>
    <a:masterClrMapping/>
  </p:clrMapOvr>
  <p:transition spd="med">
    <p:cover dir="r"/>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25A794F3-609A-403C-8AF4-8E6F7DCA7E3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6570136"/>
      </p:ext>
    </p:extLst>
  </p:cSld>
  <p:clrMapOvr>
    <a:masterClrMapping/>
  </p:clrMapOvr>
  <p:transition spd="med">
    <p:cover dir="r"/>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BFE20D6-8A35-4267-945A-9C8551EBD3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399689389"/>
      </p:ext>
    </p:extLst>
  </p:cSld>
  <p:clrMapOvr>
    <a:masterClrMapping/>
  </p:clrMapOvr>
  <p:transition spd="med">
    <p:cover dir="r"/>
  </p:transition>
</p:sldLayout>
</file>

<file path=ppt/slideLayouts/slideLayout7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F65DD89A-DEED-4271-BAF1-F39B4E55C4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82645923"/>
      </p:ext>
    </p:extLst>
  </p:cSld>
  <p:clrMapOvr>
    <a:masterClrMapping/>
  </p:clrMapOvr>
  <p:transition spd="med">
    <p:cover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5CBFD6B-1719-473C-A58D-8DA0A50867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395031195"/>
      </p:ext>
    </p:extLst>
  </p:cSld>
  <p:clrMapOvr>
    <a:masterClrMapping/>
  </p:clrMapOvr>
  <p:transition spd="med">
    <p:cover dir="r"/>
  </p:transition>
</p:sldLayout>
</file>

<file path=ppt/slideLayouts/slideLayout8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0286C05-75FF-4638-A523-394ABDA95CA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187579547"/>
      </p:ext>
    </p:extLst>
  </p:cSld>
  <p:clrMapOvr>
    <a:masterClrMapping/>
  </p:clrMapOvr>
  <p:transition spd="med">
    <p:cover dir="r"/>
  </p:transition>
</p:sldLayout>
</file>

<file path=ppt/slideLayouts/slideLayout8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C09568-AE41-4105-9BB6-F5CAE6AFD9D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938600"/>
      </p:ext>
    </p:extLst>
  </p:cSld>
  <p:clrMapOvr>
    <a:masterClrMapping/>
  </p:clrMapOvr>
  <p:transition spd="med">
    <p:cover dir="r"/>
  </p:transition>
</p:sldLayout>
</file>

<file path=ppt/slideLayouts/slideLayout8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0CF764-822F-4114-B984-28EDF0C9A02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922306646"/>
      </p:ext>
    </p:extLst>
  </p:cSld>
  <p:clrMapOvr>
    <a:masterClrMapping/>
  </p:clrMapOvr>
  <p:transition spd="med">
    <p:cover dir="r"/>
  </p:transition>
</p:sldLayout>
</file>

<file path=ppt/slideLayouts/slideLayout84.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57BEC57-E33D-471E-B729-73729A2557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754003871"/>
      </p:ext>
    </p:extLst>
  </p:cSld>
  <p:clrMapOvr>
    <a:masterClrMapping/>
  </p:clrMapOvr>
  <p:transition spd="med">
    <p:cover dir="r"/>
  </p:transition>
</p:sldLayout>
</file>

<file path=ppt/slideLayouts/slideLayout85.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9E9EF3C-AD41-4E20-8721-E410C292ED3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653994026"/>
      </p:ext>
    </p:extLst>
  </p:cSld>
  <p:clrMapOvr>
    <a:masterClrMapping/>
  </p:clrMapOvr>
  <p:transition spd="med">
    <p:cover dir="r"/>
  </p:transition>
</p:sldLayout>
</file>

<file path=ppt/slideLayouts/slideLayout8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B96A6D4-7914-4B48-9F4C-FD92FF6E902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2032064707"/>
      </p:ext>
    </p:extLst>
  </p:cSld>
  <p:clrMapOvr>
    <a:masterClrMapping/>
  </p:clrMapOvr>
  <p:transition spd="med">
    <p:cover dir="r"/>
  </p:transition>
</p:sldLayout>
</file>

<file path=ppt/slideLayouts/slideLayout8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5D6F2785-3E32-41BA-A0F2-95B401D36B75}"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413316130"/>
      </p:ext>
    </p:extLst>
  </p:cSld>
  <p:clrMapOvr>
    <a:masterClrMapping/>
  </p:clrMapOvr>
  <p:transition spd="med">
    <p:cover dir="r"/>
  </p:transition>
</p:sldLayout>
</file>

<file path=ppt/slideLayouts/slideLayout8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C632E89D-8949-43E6-A3A9-2DB80DF8AD1C}"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376653905"/>
      </p:ext>
    </p:extLst>
  </p:cSld>
  <p:clrMapOvr>
    <a:masterClrMapping/>
  </p:clrMapOvr>
  <p:transition spd="med">
    <p:cover dir="r"/>
  </p:transition>
</p:sldLayout>
</file>

<file path=ppt/slideLayouts/slideLayout8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600891C-826E-4B5D-947C-2FA529A8D0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841291063"/>
      </p:ext>
    </p:extLst>
  </p:cSld>
  <p:clrMapOvr>
    <a:masterClrMapping/>
  </p:clrMapOvr>
  <p:transition spd="med">
    <p:cover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p>
            <a:fld id="{530820CF-B880-4189-942D-D702A7CBA730}" type="datetimeFigureOut">
              <a:rPr lang="zh-CN" altLang="en-US" smtClean="0"/>
              <a:pPr/>
              <a:t>2020/6/22</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0C913308-F349-4B6D-A68A-DD1791B4A57B}" type="slidenum">
              <a:rPr lang="zh-CN" altLang="en-US" smtClean="0"/>
              <a:pPr/>
              <a:t>‹#›</a:t>
            </a:fld>
            <a:endParaRPr lang="zh-CN" altLang="en-US"/>
          </a:p>
        </p:txBody>
      </p:sp>
    </p:spTree>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FFFFFF"/>
              </a:solidFill>
            </a:endParaRPr>
          </a:p>
        </p:txBody>
      </p:sp>
      <p:sp>
        <p:nvSpPr>
          <p:cNvPr id="8" name="页脚占位符 7"/>
          <p:cNvSpPr>
            <a:spLocks noGrp="1"/>
          </p:cNvSpPr>
          <p:nvPr>
            <p:ph type="ftr" sz="quarter" idx="11"/>
          </p:nvPr>
        </p:nvSpPr>
        <p:spPr/>
        <p:txBody>
          <a:bodyPr/>
          <a:lstStyle>
            <a:lvl1pPr>
              <a:defRPr/>
            </a:lvl1pPr>
          </a:lstStyle>
          <a:p>
            <a:endParaRPr lang="en-US" altLang="zh-CN">
              <a:solidFill>
                <a:srgbClr val="FFFFFF"/>
              </a:solidFill>
            </a:endParaRPr>
          </a:p>
        </p:txBody>
      </p:sp>
      <p:sp>
        <p:nvSpPr>
          <p:cNvPr id="9" name="灯片编号占位符 8"/>
          <p:cNvSpPr>
            <a:spLocks noGrp="1"/>
          </p:cNvSpPr>
          <p:nvPr>
            <p:ph type="sldNum" sz="quarter" idx="12"/>
          </p:nvPr>
        </p:nvSpPr>
        <p:spPr/>
        <p:txBody>
          <a:bodyPr/>
          <a:lstStyle>
            <a:lvl1pPr>
              <a:defRPr/>
            </a:lvl1pPr>
          </a:lstStyle>
          <a:p>
            <a:fld id="{25A794F3-609A-403C-8AF4-8E6F7DCA7E32}"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4087265311"/>
      </p:ext>
    </p:extLst>
  </p:cSld>
  <p:clrMapOvr>
    <a:masterClrMapping/>
  </p:clrMapOvr>
  <p:transition spd="med">
    <p:cover dir="r"/>
  </p:transition>
</p:sldLayout>
</file>

<file path=ppt/slideLayouts/slideLayout9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FFFFFF"/>
              </a:solidFill>
            </a:endParaRPr>
          </a:p>
        </p:txBody>
      </p:sp>
      <p:sp>
        <p:nvSpPr>
          <p:cNvPr id="4" name="页脚占位符 3"/>
          <p:cNvSpPr>
            <a:spLocks noGrp="1"/>
          </p:cNvSpPr>
          <p:nvPr>
            <p:ph type="ftr" sz="quarter" idx="11"/>
          </p:nvPr>
        </p:nvSpPr>
        <p:spPr/>
        <p:txBody>
          <a:bodyPr/>
          <a:lstStyle>
            <a:lvl1pPr>
              <a:defRPr/>
            </a:lvl1pPr>
          </a:lstStyle>
          <a:p>
            <a:endParaRPr lang="en-US" altLang="zh-CN">
              <a:solidFill>
                <a:srgbClr val="FFFFFF"/>
              </a:solidFill>
            </a:endParaRPr>
          </a:p>
        </p:txBody>
      </p:sp>
      <p:sp>
        <p:nvSpPr>
          <p:cNvPr id="5" name="灯片编号占位符 4"/>
          <p:cNvSpPr>
            <a:spLocks noGrp="1"/>
          </p:cNvSpPr>
          <p:nvPr>
            <p:ph type="sldNum" sz="quarter" idx="12"/>
          </p:nvPr>
        </p:nvSpPr>
        <p:spPr/>
        <p:txBody>
          <a:bodyPr/>
          <a:lstStyle>
            <a:lvl1pPr>
              <a:defRPr/>
            </a:lvl1pPr>
          </a:lstStyle>
          <a:p>
            <a:fld id="{3BFE20D6-8A35-4267-945A-9C8551EBD35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98384445"/>
      </p:ext>
    </p:extLst>
  </p:cSld>
  <p:clrMapOvr>
    <a:masterClrMapping/>
  </p:clrMapOvr>
  <p:transition spd="med">
    <p:cover dir="r"/>
  </p:transition>
</p:sldLayout>
</file>

<file path=ppt/slideLayouts/slideLayout9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FFFFFF"/>
              </a:solidFill>
            </a:endParaRPr>
          </a:p>
        </p:txBody>
      </p:sp>
      <p:sp>
        <p:nvSpPr>
          <p:cNvPr id="3" name="页脚占位符 2"/>
          <p:cNvSpPr>
            <a:spLocks noGrp="1"/>
          </p:cNvSpPr>
          <p:nvPr>
            <p:ph type="ftr" sz="quarter" idx="11"/>
          </p:nvPr>
        </p:nvSpPr>
        <p:spPr/>
        <p:txBody>
          <a:bodyPr/>
          <a:lstStyle>
            <a:lvl1pPr>
              <a:defRPr/>
            </a:lvl1pPr>
          </a:lstStyle>
          <a:p>
            <a:endParaRPr lang="en-US" altLang="zh-CN">
              <a:solidFill>
                <a:srgbClr val="FFFFFF"/>
              </a:solidFill>
            </a:endParaRPr>
          </a:p>
        </p:txBody>
      </p:sp>
      <p:sp>
        <p:nvSpPr>
          <p:cNvPr id="4" name="灯片编号占位符 3"/>
          <p:cNvSpPr>
            <a:spLocks noGrp="1"/>
          </p:cNvSpPr>
          <p:nvPr>
            <p:ph type="sldNum" sz="quarter" idx="12"/>
          </p:nvPr>
        </p:nvSpPr>
        <p:spPr/>
        <p:txBody>
          <a:bodyPr/>
          <a:lstStyle>
            <a:lvl1pPr>
              <a:defRPr/>
            </a:lvl1pPr>
          </a:lstStyle>
          <a:p>
            <a:fld id="{F65DD89A-DEED-4271-BAF1-F39B4E55C45E}"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747064061"/>
      </p:ext>
    </p:extLst>
  </p:cSld>
  <p:clrMapOvr>
    <a:masterClrMapping/>
  </p:clrMapOvr>
  <p:transition spd="med">
    <p:cover dir="r"/>
  </p:transition>
</p:sldLayout>
</file>

<file path=ppt/slideLayouts/slideLayout9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95CBFD6B-1719-473C-A58D-8DA0A50867CB}"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966781002"/>
      </p:ext>
    </p:extLst>
  </p:cSld>
  <p:clrMapOvr>
    <a:masterClrMapping/>
  </p:clrMapOvr>
  <p:transition spd="med">
    <p:cover dir="r"/>
  </p:transition>
</p:sldLayout>
</file>

<file path=ppt/slideLayouts/slideLayout9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日期占位符 4"/>
          <p:cNvSpPr>
            <a:spLocks noGrp="1"/>
          </p:cNvSpPr>
          <p:nvPr>
            <p:ph type="dt" sz="half" idx="10"/>
          </p:nvPr>
        </p:nvSpPr>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p:txBody>
          <a:bodyPr/>
          <a:lstStyle>
            <a:lvl1pPr>
              <a:defRPr/>
            </a:lvl1pPr>
          </a:lstStyle>
          <a:p>
            <a:fld id="{E0286C05-75FF-4638-A523-394ABDA95CA7}"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48478200"/>
      </p:ext>
    </p:extLst>
  </p:cSld>
  <p:clrMapOvr>
    <a:masterClrMapping/>
  </p:clrMapOvr>
  <p:transition spd="med">
    <p:cover dir="r"/>
  </p:transition>
</p:sldLayout>
</file>

<file path=ppt/slideLayouts/slideLayout9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C09568-AE41-4105-9BB6-F5CAE6AFD9D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73083558"/>
      </p:ext>
    </p:extLst>
  </p:cSld>
  <p:clrMapOvr>
    <a:masterClrMapping/>
  </p:clrMapOvr>
  <p:transition spd="med">
    <p:cover dir="r"/>
  </p:transition>
</p:sldLayout>
</file>

<file path=ppt/slideLayouts/slideLayout9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15100" y="609600"/>
            <a:ext cx="1943100" cy="54864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85800" y="609600"/>
            <a:ext cx="5676900" cy="5486400"/>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p:txBody>
          <a:bodyPr/>
          <a:lstStyle>
            <a:lvl1pPr>
              <a:defRPr/>
            </a:lvl1pPr>
          </a:lstStyle>
          <a:p>
            <a:fld id="{F00CF764-822F-4114-B984-28EDF0C9A023}"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527138270"/>
      </p:ext>
    </p:extLst>
  </p:cSld>
  <p:clrMapOvr>
    <a:masterClrMapping/>
  </p:clrMapOvr>
  <p:transition spd="med">
    <p:cover dir="r"/>
  </p:transition>
</p:sldLayout>
</file>

<file path=ppt/slideLayouts/slideLayout97.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文本占位符 2"/>
          <p:cNvSpPr>
            <a:spLocks noGrp="1"/>
          </p:cNvSpPr>
          <p:nvPr>
            <p:ph type="body" sz="half" idx="1"/>
          </p:nvPr>
        </p:nvSpPr>
        <p:spPr>
          <a:xfrm>
            <a:off x="6858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981200"/>
            <a:ext cx="3810000" cy="4114800"/>
          </a:xfrm>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日期占位符 4"/>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6" name="页脚占位符 5"/>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7" name="灯片编号占位符 6"/>
          <p:cNvSpPr>
            <a:spLocks noGrp="1"/>
          </p:cNvSpPr>
          <p:nvPr>
            <p:ph type="sldNum" sz="quarter" idx="12"/>
          </p:nvPr>
        </p:nvSpPr>
        <p:spPr>
          <a:xfrm>
            <a:off x="6553200" y="6248400"/>
            <a:ext cx="1905000" cy="457200"/>
          </a:xfrm>
        </p:spPr>
        <p:txBody>
          <a:bodyPr/>
          <a:lstStyle>
            <a:lvl1pPr>
              <a:defRPr/>
            </a:lvl1pPr>
          </a:lstStyle>
          <a:p>
            <a:fld id="{457BEC57-E33D-471E-B729-73729A255761}"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93292475"/>
      </p:ext>
    </p:extLst>
  </p:cSld>
  <p:clrMapOvr>
    <a:masterClrMapping/>
  </p:clrMapOvr>
  <p:transition spd="med">
    <p:cover dir="r"/>
  </p:transition>
</p:sldLayout>
</file>

<file path=ppt/slideLayouts/slideLayout9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685800" y="609600"/>
            <a:ext cx="7772400" cy="1143000"/>
          </a:xfrm>
        </p:spPr>
        <p:txBody>
          <a:bodyPr/>
          <a:lstStyle/>
          <a:p>
            <a:r>
              <a:rPr lang="zh-CN" altLang="en-US" smtClean="0"/>
              <a:t>单击此处编辑母版标题样式</a:t>
            </a:r>
            <a:endParaRPr lang="zh-CN" altLang="en-US"/>
          </a:p>
        </p:txBody>
      </p:sp>
      <p:sp>
        <p:nvSpPr>
          <p:cNvPr id="3" name="表格占位符 2"/>
          <p:cNvSpPr>
            <a:spLocks noGrp="1"/>
          </p:cNvSpPr>
          <p:nvPr>
            <p:ph type="tbl" idx="1"/>
          </p:nvPr>
        </p:nvSpPr>
        <p:spPr>
          <a:xfrm>
            <a:off x="685800" y="1981200"/>
            <a:ext cx="7772400" cy="4114800"/>
          </a:xfrm>
        </p:spPr>
        <p:txBody>
          <a:bodyPr/>
          <a:lstStyle/>
          <a:p>
            <a:endParaRPr lang="zh-CN" altLang="en-US"/>
          </a:p>
        </p:txBody>
      </p:sp>
      <p:sp>
        <p:nvSpPr>
          <p:cNvPr id="4" name="日期占位符 3"/>
          <p:cNvSpPr>
            <a:spLocks noGrp="1"/>
          </p:cNvSpPr>
          <p:nvPr>
            <p:ph type="dt" sz="half" idx="10"/>
          </p:nvPr>
        </p:nvSpPr>
        <p:spPr>
          <a:xfrm>
            <a:off x="685800" y="6248400"/>
            <a:ext cx="1905000" cy="457200"/>
          </a:xfrm>
        </p:spPr>
        <p:txBody>
          <a:bodyPr/>
          <a:lstStyle>
            <a:lvl1pPr>
              <a:defRPr/>
            </a:lvl1pPr>
          </a:lstStyle>
          <a:p>
            <a:endParaRPr lang="en-US" altLang="zh-CN">
              <a:solidFill>
                <a:srgbClr val="FFFFFF"/>
              </a:solidFill>
            </a:endParaRPr>
          </a:p>
        </p:txBody>
      </p:sp>
      <p:sp>
        <p:nvSpPr>
          <p:cNvPr id="5" name="页脚占位符 4"/>
          <p:cNvSpPr>
            <a:spLocks noGrp="1"/>
          </p:cNvSpPr>
          <p:nvPr>
            <p:ph type="ftr" sz="quarter" idx="11"/>
          </p:nvPr>
        </p:nvSpPr>
        <p:spPr>
          <a:xfrm>
            <a:off x="3124200" y="6248400"/>
            <a:ext cx="2895600" cy="457200"/>
          </a:xfrm>
        </p:spPr>
        <p:txBody>
          <a:bodyPr/>
          <a:lstStyle>
            <a:lvl1pPr>
              <a:defRPr/>
            </a:lvl1pPr>
          </a:lstStyle>
          <a:p>
            <a:endParaRPr lang="en-US" altLang="zh-CN">
              <a:solidFill>
                <a:srgbClr val="FFFFFF"/>
              </a:solidFill>
            </a:endParaRPr>
          </a:p>
        </p:txBody>
      </p:sp>
      <p:sp>
        <p:nvSpPr>
          <p:cNvPr id="6" name="灯片编号占位符 5"/>
          <p:cNvSpPr>
            <a:spLocks noGrp="1"/>
          </p:cNvSpPr>
          <p:nvPr>
            <p:ph type="sldNum" sz="quarter" idx="12"/>
          </p:nvPr>
        </p:nvSpPr>
        <p:spPr>
          <a:xfrm>
            <a:off x="6553200" y="6248400"/>
            <a:ext cx="1905000" cy="457200"/>
          </a:xfrm>
        </p:spPr>
        <p:txBody>
          <a:bodyPr/>
          <a:lstStyle>
            <a:lvl1pPr>
              <a:defRPr/>
            </a:lvl1pPr>
          </a:lstStyle>
          <a:p>
            <a:fld id="{A9E9EF3C-AD41-4E20-8721-E410C292ED34}"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3877073017"/>
      </p:ext>
    </p:extLst>
  </p:cSld>
  <p:clrMapOvr>
    <a:masterClrMapping/>
  </p:clrMapOvr>
  <p:transition spd="med">
    <p:cover dir="r"/>
  </p:transition>
</p:sldLayout>
</file>

<file path=ppt/slideLayouts/slideLayout99.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grpSp>
        <p:nvGrpSpPr>
          <p:cNvPr id="54274" name="Group 2"/>
          <p:cNvGrpSpPr>
            <a:grpSpLocks/>
          </p:cNvGrpSpPr>
          <p:nvPr/>
        </p:nvGrpSpPr>
        <p:grpSpPr bwMode="auto">
          <a:xfrm>
            <a:off x="-1035050" y="1552575"/>
            <a:ext cx="10179050" cy="5305425"/>
            <a:chOff x="-652" y="978"/>
            <a:chExt cx="6412" cy="3342"/>
          </a:xfrm>
        </p:grpSpPr>
        <p:sp>
          <p:nvSpPr>
            <p:cNvPr id="54275" name="Freeform 3"/>
            <p:cNvSpPr>
              <a:spLocks/>
            </p:cNvSpPr>
            <p:nvPr/>
          </p:nvSpPr>
          <p:spPr bwMode="auto">
            <a:xfrm>
              <a:off x="2061" y="1707"/>
              <a:ext cx="3699" cy="2613"/>
            </a:xfrm>
            <a:custGeom>
              <a:avLst/>
              <a:gdLst>
                <a:gd name="T0" fmla="*/ 1523 w 3699"/>
                <a:gd name="T1" fmla="*/ 2611 h 2613"/>
                <a:gd name="T2" fmla="*/ 3698 w 3699"/>
                <a:gd name="T3" fmla="*/ 2612 h 2613"/>
                <a:gd name="T4" fmla="*/ 3698 w 3699"/>
                <a:gd name="T5" fmla="*/ 2228 h 2613"/>
                <a:gd name="T6" fmla="*/ 0 w 3699"/>
                <a:gd name="T7" fmla="*/ 0 h 2613"/>
                <a:gd name="T8" fmla="*/ 160 w 3699"/>
                <a:gd name="T9" fmla="*/ 118 h 2613"/>
                <a:gd name="T10" fmla="*/ 292 w 3699"/>
                <a:gd name="T11" fmla="*/ 219 h 2613"/>
                <a:gd name="T12" fmla="*/ 441 w 3699"/>
                <a:gd name="T13" fmla="*/ 347 h 2613"/>
                <a:gd name="T14" fmla="*/ 585 w 3699"/>
                <a:gd name="T15" fmla="*/ 482 h 2613"/>
                <a:gd name="T16" fmla="*/ 796 w 3699"/>
                <a:gd name="T17" fmla="*/ 711 h 2613"/>
                <a:gd name="T18" fmla="*/ 983 w 3699"/>
                <a:gd name="T19" fmla="*/ 955 h 2613"/>
                <a:gd name="T20" fmla="*/ 1119 w 3699"/>
                <a:gd name="T21" fmla="*/ 1168 h 2613"/>
                <a:gd name="T22" fmla="*/ 1238 w 3699"/>
                <a:gd name="T23" fmla="*/ 1388 h 2613"/>
                <a:gd name="T24" fmla="*/ 1331 w 3699"/>
                <a:gd name="T25" fmla="*/ 1608 h 2613"/>
                <a:gd name="T26" fmla="*/ 1400 w 3699"/>
                <a:gd name="T27" fmla="*/ 1809 h 2613"/>
                <a:gd name="T28" fmla="*/ 1447 w 3699"/>
                <a:gd name="T29" fmla="*/ 1979 h 2613"/>
                <a:gd name="T30" fmla="*/ 1490 w 3699"/>
                <a:gd name="T31" fmla="*/ 2190 h 2613"/>
                <a:gd name="T32" fmla="*/ 1511 w 3699"/>
                <a:gd name="T33" fmla="*/ 2374 h 2613"/>
                <a:gd name="T34" fmla="*/ 1523 w 3699"/>
                <a:gd name="T35" fmla="*/ 2611 h 26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699" h="2613">
                  <a:moveTo>
                    <a:pt x="1523" y="2611"/>
                  </a:moveTo>
                  <a:lnTo>
                    <a:pt x="3698" y="2612"/>
                  </a:lnTo>
                  <a:lnTo>
                    <a:pt x="3698" y="2228"/>
                  </a:lnTo>
                  <a:lnTo>
                    <a:pt x="0" y="0"/>
                  </a:lnTo>
                  <a:lnTo>
                    <a:pt x="160" y="118"/>
                  </a:lnTo>
                  <a:lnTo>
                    <a:pt x="292" y="219"/>
                  </a:lnTo>
                  <a:lnTo>
                    <a:pt x="441" y="347"/>
                  </a:lnTo>
                  <a:lnTo>
                    <a:pt x="585" y="482"/>
                  </a:lnTo>
                  <a:lnTo>
                    <a:pt x="796" y="711"/>
                  </a:lnTo>
                  <a:lnTo>
                    <a:pt x="983" y="955"/>
                  </a:lnTo>
                  <a:lnTo>
                    <a:pt x="1119" y="1168"/>
                  </a:lnTo>
                  <a:lnTo>
                    <a:pt x="1238" y="1388"/>
                  </a:lnTo>
                  <a:lnTo>
                    <a:pt x="1331" y="1608"/>
                  </a:lnTo>
                  <a:lnTo>
                    <a:pt x="1400" y="1809"/>
                  </a:lnTo>
                  <a:lnTo>
                    <a:pt x="1447" y="1979"/>
                  </a:lnTo>
                  <a:lnTo>
                    <a:pt x="1490" y="2190"/>
                  </a:lnTo>
                  <a:lnTo>
                    <a:pt x="1511" y="2374"/>
                  </a:lnTo>
                  <a:lnTo>
                    <a:pt x="1523" y="2611"/>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4276" name="Arc 4"/>
            <p:cNvSpPr>
              <a:spLocks/>
            </p:cNvSpPr>
            <p:nvPr/>
          </p:nvSpPr>
          <p:spPr bwMode="auto">
            <a:xfrm>
              <a:off x="-652" y="978"/>
              <a:ext cx="4237" cy="3342"/>
            </a:xfrm>
            <a:custGeom>
              <a:avLst/>
              <a:gdLst>
                <a:gd name="G0" fmla="+- 0 0 0"/>
                <a:gd name="G1" fmla="+- 21231 0 0"/>
                <a:gd name="G2" fmla="+- 21600 0 0"/>
                <a:gd name="T0" fmla="*/ 3977 w 21600"/>
                <a:gd name="T1" fmla="*/ 0 h 21231"/>
                <a:gd name="T2" fmla="*/ 21600 w 21600"/>
                <a:gd name="T3" fmla="*/ 21231 h 21231"/>
                <a:gd name="T4" fmla="*/ 0 w 21600"/>
                <a:gd name="T5" fmla="*/ 21231 h 21231"/>
              </a:gdLst>
              <a:ahLst/>
              <a:cxnLst>
                <a:cxn ang="0">
                  <a:pos x="T0" y="T1"/>
                </a:cxn>
                <a:cxn ang="0">
                  <a:pos x="T2" y="T3"/>
                </a:cxn>
                <a:cxn ang="0">
                  <a:pos x="T4" y="T5"/>
                </a:cxn>
              </a:cxnLst>
              <a:rect l="0" t="0" r="r" b="b"/>
              <a:pathLst>
                <a:path w="21600" h="21231" fill="none" extrusionOk="0">
                  <a:moveTo>
                    <a:pt x="3976" y="0"/>
                  </a:moveTo>
                  <a:cubicBezTo>
                    <a:pt x="14194" y="1914"/>
                    <a:pt x="21600" y="10835"/>
                    <a:pt x="21600" y="21231"/>
                  </a:cubicBezTo>
                </a:path>
                <a:path w="21600" h="21231" stroke="0" extrusionOk="0">
                  <a:moveTo>
                    <a:pt x="3976" y="0"/>
                  </a:moveTo>
                  <a:cubicBezTo>
                    <a:pt x="14194" y="1914"/>
                    <a:pt x="21600" y="10835"/>
                    <a:pt x="21600" y="21231"/>
                  </a:cubicBezTo>
                  <a:lnTo>
                    <a:pt x="0" y="21231"/>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4277" name="Rectangle 5"/>
          <p:cNvSpPr>
            <a:spLocks noGrp="1" noChangeArrowheads="1"/>
          </p:cNvSpPr>
          <p:nvPr>
            <p:ph type="ctrTitle" sz="quarter"/>
          </p:nvPr>
        </p:nvSpPr>
        <p:spPr>
          <a:xfrm>
            <a:off x="1293813" y="762000"/>
            <a:ext cx="7772400" cy="1143000"/>
          </a:xfrm>
        </p:spPr>
        <p:txBody>
          <a:bodyPr anchor="b"/>
          <a:lstStyle>
            <a:lvl1pPr>
              <a:defRPr/>
            </a:lvl1pPr>
          </a:lstStyle>
          <a:p>
            <a:pPr lvl="0"/>
            <a:r>
              <a:rPr lang="zh-CN" altLang="en-US" noProof="0" smtClean="0"/>
              <a:t>单击此处编辑母版标题样式</a:t>
            </a:r>
          </a:p>
        </p:txBody>
      </p:sp>
      <p:sp>
        <p:nvSpPr>
          <p:cNvPr id="54278" name="Rectangle 6"/>
          <p:cNvSpPr>
            <a:spLocks noGrp="1" noChangeArrowheads="1"/>
          </p:cNvSpPr>
          <p:nvPr>
            <p:ph type="subTitle" sz="quarter" idx="1"/>
          </p:nvPr>
        </p:nvSpPr>
        <p:spPr>
          <a:xfrm>
            <a:off x="685800" y="3429000"/>
            <a:ext cx="6400800" cy="1752600"/>
          </a:xfrm>
        </p:spPr>
        <p:txBody>
          <a:bodyPr lIns="92075" tIns="46038" rIns="92075" bIns="46038" anchor="ctr"/>
          <a:lstStyle>
            <a:lvl1pPr marL="0" indent="0" algn="ctr">
              <a:buFont typeface="Wingdings" pitchFamily="2" charset="2"/>
              <a:buNone/>
              <a:defRPr/>
            </a:lvl1pPr>
          </a:lstStyle>
          <a:p>
            <a:pPr lvl="0"/>
            <a:r>
              <a:rPr lang="zh-CN" altLang="en-US" noProof="0" smtClean="0"/>
              <a:t>单击此处编辑母版副标题样式</a:t>
            </a:r>
          </a:p>
        </p:txBody>
      </p:sp>
      <p:sp>
        <p:nvSpPr>
          <p:cNvPr id="54279" name="Rectangle 7"/>
          <p:cNvSpPr>
            <a:spLocks noGrp="1" noChangeArrowheads="1"/>
          </p:cNvSpPr>
          <p:nvPr>
            <p:ph type="dt" sz="quarter" idx="2"/>
          </p:nvPr>
        </p:nvSpPr>
        <p:spPr/>
        <p:txBody>
          <a:bodyPr/>
          <a:lstStyle>
            <a:lvl1pPr>
              <a:defRPr/>
            </a:lvl1pPr>
          </a:lstStyle>
          <a:p>
            <a:endParaRPr lang="en-US" altLang="zh-CN">
              <a:solidFill>
                <a:srgbClr val="FFFFFF"/>
              </a:solidFill>
            </a:endParaRPr>
          </a:p>
        </p:txBody>
      </p:sp>
      <p:sp>
        <p:nvSpPr>
          <p:cNvPr id="54280" name="Rectangle 8"/>
          <p:cNvSpPr>
            <a:spLocks noGrp="1" noChangeArrowheads="1"/>
          </p:cNvSpPr>
          <p:nvPr>
            <p:ph type="ftr" sz="quarter" idx="3"/>
          </p:nvPr>
        </p:nvSpPr>
        <p:spPr/>
        <p:txBody>
          <a:bodyPr/>
          <a:lstStyle>
            <a:lvl1pPr>
              <a:defRPr/>
            </a:lvl1pPr>
          </a:lstStyle>
          <a:p>
            <a:endParaRPr lang="en-US" altLang="zh-CN">
              <a:solidFill>
                <a:srgbClr val="FFFFFF"/>
              </a:solidFill>
            </a:endParaRPr>
          </a:p>
        </p:txBody>
      </p:sp>
      <p:sp>
        <p:nvSpPr>
          <p:cNvPr id="54281" name="Rectangle 9"/>
          <p:cNvSpPr>
            <a:spLocks noGrp="1" noChangeArrowheads="1"/>
          </p:cNvSpPr>
          <p:nvPr>
            <p:ph type="sldNum" sz="quarter" idx="4"/>
          </p:nvPr>
        </p:nvSpPr>
        <p:spPr/>
        <p:txBody>
          <a:bodyPr/>
          <a:lstStyle>
            <a:lvl1pPr>
              <a:defRPr/>
            </a:lvl1pPr>
          </a:lstStyle>
          <a:p>
            <a:fld id="{1B96A6D4-7914-4B48-9F4C-FD92FF6E902F}" type="slidenum">
              <a:rPr lang="zh-CN" altLang="en-US">
                <a:solidFill>
                  <a:srgbClr val="FFFFFF"/>
                </a:solidFill>
              </a:rPr>
              <a:pPr/>
              <a:t>‹#›</a:t>
            </a:fld>
            <a:endParaRPr lang="en-US" altLang="zh-CN">
              <a:solidFill>
                <a:srgbClr val="FFFFFF"/>
              </a:solidFill>
            </a:endParaRPr>
          </a:p>
        </p:txBody>
      </p:sp>
    </p:spTree>
    <p:extLst>
      <p:ext uri="{BB962C8B-B14F-4D97-AF65-F5344CB8AC3E}">
        <p14:creationId xmlns:p14="http://schemas.microsoft.com/office/powerpoint/2010/main" val="1619630619"/>
      </p:ext>
    </p:extLst>
  </p:cSld>
  <p:clrMapOvr>
    <a:masterClrMapping/>
  </p:clrMapOvr>
  <p:transition spd="med">
    <p:cover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10.xml.rels><?xml version="1.0" encoding="UTF-8" standalone="yes"?>
<Relationships xmlns="http://schemas.openxmlformats.org/package/2006/relationships"><Relationship Id="rId8" Type="http://schemas.openxmlformats.org/officeDocument/2006/relationships/slideLayout" Target="../slideLayouts/slideLayout119.xml"/><Relationship Id="rId13" Type="http://schemas.openxmlformats.org/officeDocument/2006/relationships/slideLayout" Target="../slideLayouts/slideLayout124.xml"/><Relationship Id="rId3" Type="http://schemas.openxmlformats.org/officeDocument/2006/relationships/slideLayout" Target="../slideLayouts/slideLayout114.xml"/><Relationship Id="rId7" Type="http://schemas.openxmlformats.org/officeDocument/2006/relationships/slideLayout" Target="../slideLayouts/slideLayout118.xml"/><Relationship Id="rId12" Type="http://schemas.openxmlformats.org/officeDocument/2006/relationships/slideLayout" Target="../slideLayouts/slideLayout123.xml"/><Relationship Id="rId2" Type="http://schemas.openxmlformats.org/officeDocument/2006/relationships/slideLayout" Target="../slideLayouts/slideLayout113.xml"/><Relationship Id="rId1" Type="http://schemas.openxmlformats.org/officeDocument/2006/relationships/slideLayout" Target="../slideLayouts/slideLayout112.xml"/><Relationship Id="rId6" Type="http://schemas.openxmlformats.org/officeDocument/2006/relationships/slideLayout" Target="../slideLayouts/slideLayout117.xml"/><Relationship Id="rId11" Type="http://schemas.openxmlformats.org/officeDocument/2006/relationships/slideLayout" Target="../slideLayouts/slideLayout122.xml"/><Relationship Id="rId5" Type="http://schemas.openxmlformats.org/officeDocument/2006/relationships/slideLayout" Target="../slideLayouts/slideLayout116.xml"/><Relationship Id="rId10" Type="http://schemas.openxmlformats.org/officeDocument/2006/relationships/slideLayout" Target="../slideLayouts/slideLayout121.xml"/><Relationship Id="rId4" Type="http://schemas.openxmlformats.org/officeDocument/2006/relationships/slideLayout" Target="../slideLayouts/slideLayout115.xml"/><Relationship Id="rId9" Type="http://schemas.openxmlformats.org/officeDocument/2006/relationships/slideLayout" Target="../slideLayouts/slideLayout120.xml"/><Relationship Id="rId14" Type="http://schemas.openxmlformats.org/officeDocument/2006/relationships/theme" Target="../theme/theme10.xml"/></Relationships>
</file>

<file path=ppt/slideMasters/_rels/slideMaster11.xml.rels><?xml version="1.0" encoding="UTF-8" standalone="yes"?>
<Relationships xmlns="http://schemas.openxmlformats.org/package/2006/relationships"><Relationship Id="rId8" Type="http://schemas.openxmlformats.org/officeDocument/2006/relationships/slideLayout" Target="../slideLayouts/slideLayout132.xml"/><Relationship Id="rId13" Type="http://schemas.openxmlformats.org/officeDocument/2006/relationships/slideLayout" Target="../slideLayouts/slideLayout137.xml"/><Relationship Id="rId3" Type="http://schemas.openxmlformats.org/officeDocument/2006/relationships/slideLayout" Target="../slideLayouts/slideLayout127.xml"/><Relationship Id="rId7" Type="http://schemas.openxmlformats.org/officeDocument/2006/relationships/slideLayout" Target="../slideLayouts/slideLayout131.xml"/><Relationship Id="rId12" Type="http://schemas.openxmlformats.org/officeDocument/2006/relationships/slideLayout" Target="../slideLayouts/slideLayout136.xml"/><Relationship Id="rId2" Type="http://schemas.openxmlformats.org/officeDocument/2006/relationships/slideLayout" Target="../slideLayouts/slideLayout126.xml"/><Relationship Id="rId1" Type="http://schemas.openxmlformats.org/officeDocument/2006/relationships/slideLayout" Target="../slideLayouts/slideLayout125.xml"/><Relationship Id="rId6" Type="http://schemas.openxmlformats.org/officeDocument/2006/relationships/slideLayout" Target="../slideLayouts/slideLayout130.xml"/><Relationship Id="rId11" Type="http://schemas.openxmlformats.org/officeDocument/2006/relationships/slideLayout" Target="../slideLayouts/slideLayout135.xml"/><Relationship Id="rId5" Type="http://schemas.openxmlformats.org/officeDocument/2006/relationships/slideLayout" Target="../slideLayouts/slideLayout129.xml"/><Relationship Id="rId10" Type="http://schemas.openxmlformats.org/officeDocument/2006/relationships/slideLayout" Target="../slideLayouts/slideLayout134.xml"/><Relationship Id="rId4" Type="http://schemas.openxmlformats.org/officeDocument/2006/relationships/slideLayout" Target="../slideLayouts/slideLayout128.xml"/><Relationship Id="rId9" Type="http://schemas.openxmlformats.org/officeDocument/2006/relationships/slideLayout" Target="../slideLayouts/slideLayout133.xml"/><Relationship Id="rId14" Type="http://schemas.openxmlformats.org/officeDocument/2006/relationships/theme" Target="../theme/theme11.xml"/></Relationships>
</file>

<file path=ppt/slideMasters/_rels/slideMaster12.xml.rels><?xml version="1.0" encoding="UTF-8" standalone="yes"?>
<Relationships xmlns="http://schemas.openxmlformats.org/package/2006/relationships"><Relationship Id="rId8" Type="http://schemas.openxmlformats.org/officeDocument/2006/relationships/slideLayout" Target="../slideLayouts/slideLayout145.xml"/><Relationship Id="rId13" Type="http://schemas.openxmlformats.org/officeDocument/2006/relationships/slideLayout" Target="../slideLayouts/slideLayout150.xml"/><Relationship Id="rId3" Type="http://schemas.openxmlformats.org/officeDocument/2006/relationships/slideLayout" Target="../slideLayouts/slideLayout140.xml"/><Relationship Id="rId7" Type="http://schemas.openxmlformats.org/officeDocument/2006/relationships/slideLayout" Target="../slideLayouts/slideLayout144.xml"/><Relationship Id="rId12" Type="http://schemas.openxmlformats.org/officeDocument/2006/relationships/slideLayout" Target="../slideLayouts/slideLayout149.xml"/><Relationship Id="rId2" Type="http://schemas.openxmlformats.org/officeDocument/2006/relationships/slideLayout" Target="../slideLayouts/slideLayout139.xml"/><Relationship Id="rId1" Type="http://schemas.openxmlformats.org/officeDocument/2006/relationships/slideLayout" Target="../slideLayouts/slideLayout138.xml"/><Relationship Id="rId6" Type="http://schemas.openxmlformats.org/officeDocument/2006/relationships/slideLayout" Target="../slideLayouts/slideLayout143.xml"/><Relationship Id="rId11" Type="http://schemas.openxmlformats.org/officeDocument/2006/relationships/slideLayout" Target="../slideLayouts/slideLayout148.xml"/><Relationship Id="rId5" Type="http://schemas.openxmlformats.org/officeDocument/2006/relationships/slideLayout" Target="../slideLayouts/slideLayout142.xml"/><Relationship Id="rId10" Type="http://schemas.openxmlformats.org/officeDocument/2006/relationships/slideLayout" Target="../slideLayouts/slideLayout147.xml"/><Relationship Id="rId4" Type="http://schemas.openxmlformats.org/officeDocument/2006/relationships/slideLayout" Target="../slideLayouts/slideLayout141.xml"/><Relationship Id="rId9" Type="http://schemas.openxmlformats.org/officeDocument/2006/relationships/slideLayout" Target="../slideLayouts/slideLayout146.xml"/><Relationship Id="rId14" Type="http://schemas.openxmlformats.org/officeDocument/2006/relationships/theme" Target="../theme/theme12.xml"/></Relationships>
</file>

<file path=ppt/slideMasters/_rels/slideMaster13.xml.rels><?xml version="1.0" encoding="UTF-8" standalone="yes"?>
<Relationships xmlns="http://schemas.openxmlformats.org/package/2006/relationships"><Relationship Id="rId8" Type="http://schemas.openxmlformats.org/officeDocument/2006/relationships/slideLayout" Target="../slideLayouts/slideLayout158.xml"/><Relationship Id="rId13" Type="http://schemas.openxmlformats.org/officeDocument/2006/relationships/slideLayout" Target="../slideLayouts/slideLayout163.xml"/><Relationship Id="rId3" Type="http://schemas.openxmlformats.org/officeDocument/2006/relationships/slideLayout" Target="../slideLayouts/slideLayout153.xml"/><Relationship Id="rId7" Type="http://schemas.openxmlformats.org/officeDocument/2006/relationships/slideLayout" Target="../slideLayouts/slideLayout157.xml"/><Relationship Id="rId12" Type="http://schemas.openxmlformats.org/officeDocument/2006/relationships/slideLayout" Target="../slideLayouts/slideLayout162.xml"/><Relationship Id="rId2" Type="http://schemas.openxmlformats.org/officeDocument/2006/relationships/slideLayout" Target="../slideLayouts/slideLayout152.xml"/><Relationship Id="rId1" Type="http://schemas.openxmlformats.org/officeDocument/2006/relationships/slideLayout" Target="../slideLayouts/slideLayout151.xml"/><Relationship Id="rId6" Type="http://schemas.openxmlformats.org/officeDocument/2006/relationships/slideLayout" Target="../slideLayouts/slideLayout156.xml"/><Relationship Id="rId11" Type="http://schemas.openxmlformats.org/officeDocument/2006/relationships/slideLayout" Target="../slideLayouts/slideLayout161.xml"/><Relationship Id="rId5" Type="http://schemas.openxmlformats.org/officeDocument/2006/relationships/slideLayout" Target="../slideLayouts/slideLayout155.xml"/><Relationship Id="rId10" Type="http://schemas.openxmlformats.org/officeDocument/2006/relationships/slideLayout" Target="../slideLayouts/slideLayout160.xml"/><Relationship Id="rId4" Type="http://schemas.openxmlformats.org/officeDocument/2006/relationships/slideLayout" Target="../slideLayouts/slideLayout154.xml"/><Relationship Id="rId9" Type="http://schemas.openxmlformats.org/officeDocument/2006/relationships/slideLayout" Target="../slideLayouts/slideLayout159.xml"/><Relationship Id="rId14" Type="http://schemas.openxmlformats.org/officeDocument/2006/relationships/theme" Target="../theme/theme13.xml"/></Relationships>
</file>

<file path=ppt/slideMasters/_rels/slideMaster14.xml.rels><?xml version="1.0" encoding="UTF-8" standalone="yes"?>
<Relationships xmlns="http://schemas.openxmlformats.org/package/2006/relationships"><Relationship Id="rId8" Type="http://schemas.openxmlformats.org/officeDocument/2006/relationships/slideLayout" Target="../slideLayouts/slideLayout171.xml"/><Relationship Id="rId13" Type="http://schemas.openxmlformats.org/officeDocument/2006/relationships/slideLayout" Target="../slideLayouts/slideLayout176.xml"/><Relationship Id="rId3" Type="http://schemas.openxmlformats.org/officeDocument/2006/relationships/slideLayout" Target="../slideLayouts/slideLayout166.xml"/><Relationship Id="rId7" Type="http://schemas.openxmlformats.org/officeDocument/2006/relationships/slideLayout" Target="../slideLayouts/slideLayout170.xml"/><Relationship Id="rId12" Type="http://schemas.openxmlformats.org/officeDocument/2006/relationships/slideLayout" Target="../slideLayouts/slideLayout175.xml"/><Relationship Id="rId2" Type="http://schemas.openxmlformats.org/officeDocument/2006/relationships/slideLayout" Target="../slideLayouts/slideLayout165.xml"/><Relationship Id="rId1" Type="http://schemas.openxmlformats.org/officeDocument/2006/relationships/slideLayout" Target="../slideLayouts/slideLayout164.xml"/><Relationship Id="rId6" Type="http://schemas.openxmlformats.org/officeDocument/2006/relationships/slideLayout" Target="../slideLayouts/slideLayout169.xml"/><Relationship Id="rId11" Type="http://schemas.openxmlformats.org/officeDocument/2006/relationships/slideLayout" Target="../slideLayouts/slideLayout174.xml"/><Relationship Id="rId5" Type="http://schemas.openxmlformats.org/officeDocument/2006/relationships/slideLayout" Target="../slideLayouts/slideLayout168.xml"/><Relationship Id="rId10" Type="http://schemas.openxmlformats.org/officeDocument/2006/relationships/slideLayout" Target="../slideLayouts/slideLayout173.xml"/><Relationship Id="rId4" Type="http://schemas.openxmlformats.org/officeDocument/2006/relationships/slideLayout" Target="../slideLayouts/slideLayout167.xml"/><Relationship Id="rId9" Type="http://schemas.openxmlformats.org/officeDocument/2006/relationships/slideLayout" Target="../slideLayouts/slideLayout172.xml"/><Relationship Id="rId14" Type="http://schemas.openxmlformats.org/officeDocument/2006/relationships/theme" Target="../theme/theme14.xml"/></Relationships>
</file>

<file path=ppt/slideMasters/_rels/slideMaster15.xml.rels><?xml version="1.0" encoding="UTF-8" standalone="yes"?>
<Relationships xmlns="http://schemas.openxmlformats.org/package/2006/relationships"><Relationship Id="rId8" Type="http://schemas.openxmlformats.org/officeDocument/2006/relationships/slideLayout" Target="../slideLayouts/slideLayout184.xml"/><Relationship Id="rId13" Type="http://schemas.openxmlformats.org/officeDocument/2006/relationships/slideLayout" Target="../slideLayouts/slideLayout189.xml"/><Relationship Id="rId3" Type="http://schemas.openxmlformats.org/officeDocument/2006/relationships/slideLayout" Target="../slideLayouts/slideLayout179.xml"/><Relationship Id="rId7" Type="http://schemas.openxmlformats.org/officeDocument/2006/relationships/slideLayout" Target="../slideLayouts/slideLayout183.xml"/><Relationship Id="rId12" Type="http://schemas.openxmlformats.org/officeDocument/2006/relationships/slideLayout" Target="../slideLayouts/slideLayout188.xml"/><Relationship Id="rId2" Type="http://schemas.openxmlformats.org/officeDocument/2006/relationships/slideLayout" Target="../slideLayouts/slideLayout178.xml"/><Relationship Id="rId1" Type="http://schemas.openxmlformats.org/officeDocument/2006/relationships/slideLayout" Target="../slideLayouts/slideLayout177.xml"/><Relationship Id="rId6" Type="http://schemas.openxmlformats.org/officeDocument/2006/relationships/slideLayout" Target="../slideLayouts/slideLayout182.xml"/><Relationship Id="rId11" Type="http://schemas.openxmlformats.org/officeDocument/2006/relationships/slideLayout" Target="../slideLayouts/slideLayout187.xml"/><Relationship Id="rId5" Type="http://schemas.openxmlformats.org/officeDocument/2006/relationships/slideLayout" Target="../slideLayouts/slideLayout181.xml"/><Relationship Id="rId10" Type="http://schemas.openxmlformats.org/officeDocument/2006/relationships/slideLayout" Target="../slideLayouts/slideLayout186.xml"/><Relationship Id="rId4" Type="http://schemas.openxmlformats.org/officeDocument/2006/relationships/slideLayout" Target="../slideLayouts/slideLayout180.xml"/><Relationship Id="rId9" Type="http://schemas.openxmlformats.org/officeDocument/2006/relationships/slideLayout" Target="../slideLayouts/slideLayout185.xml"/><Relationship Id="rId14" Type="http://schemas.openxmlformats.org/officeDocument/2006/relationships/theme" Target="../theme/theme15.xml"/></Relationships>
</file>

<file path=ppt/slideMasters/_rels/slideMaster16.xml.rels><?xml version="1.0" encoding="UTF-8" standalone="yes"?>
<Relationships xmlns="http://schemas.openxmlformats.org/package/2006/relationships"><Relationship Id="rId8" Type="http://schemas.openxmlformats.org/officeDocument/2006/relationships/slideLayout" Target="../slideLayouts/slideLayout197.xml"/><Relationship Id="rId13" Type="http://schemas.openxmlformats.org/officeDocument/2006/relationships/slideLayout" Target="../slideLayouts/slideLayout202.xml"/><Relationship Id="rId3" Type="http://schemas.openxmlformats.org/officeDocument/2006/relationships/slideLayout" Target="../slideLayouts/slideLayout192.xml"/><Relationship Id="rId7" Type="http://schemas.openxmlformats.org/officeDocument/2006/relationships/slideLayout" Target="../slideLayouts/slideLayout196.xml"/><Relationship Id="rId12" Type="http://schemas.openxmlformats.org/officeDocument/2006/relationships/slideLayout" Target="../slideLayouts/slideLayout201.xml"/><Relationship Id="rId2" Type="http://schemas.openxmlformats.org/officeDocument/2006/relationships/slideLayout" Target="../slideLayouts/slideLayout191.xml"/><Relationship Id="rId1" Type="http://schemas.openxmlformats.org/officeDocument/2006/relationships/slideLayout" Target="../slideLayouts/slideLayout190.xml"/><Relationship Id="rId6" Type="http://schemas.openxmlformats.org/officeDocument/2006/relationships/slideLayout" Target="../slideLayouts/slideLayout195.xml"/><Relationship Id="rId11" Type="http://schemas.openxmlformats.org/officeDocument/2006/relationships/slideLayout" Target="../slideLayouts/slideLayout200.xml"/><Relationship Id="rId5" Type="http://schemas.openxmlformats.org/officeDocument/2006/relationships/slideLayout" Target="../slideLayouts/slideLayout194.xml"/><Relationship Id="rId10" Type="http://schemas.openxmlformats.org/officeDocument/2006/relationships/slideLayout" Target="../slideLayouts/slideLayout199.xml"/><Relationship Id="rId4" Type="http://schemas.openxmlformats.org/officeDocument/2006/relationships/slideLayout" Target="../slideLayouts/slideLayout193.xml"/><Relationship Id="rId9" Type="http://schemas.openxmlformats.org/officeDocument/2006/relationships/slideLayout" Target="../slideLayouts/slideLayout198.xml"/><Relationship Id="rId14" Type="http://schemas.openxmlformats.org/officeDocument/2006/relationships/theme" Target="../theme/theme16.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2.jpe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jpe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1.xml"/><Relationship Id="rId13" Type="http://schemas.openxmlformats.org/officeDocument/2006/relationships/theme" Target="../theme/theme3.xml"/><Relationship Id="rId3" Type="http://schemas.openxmlformats.org/officeDocument/2006/relationships/slideLayout" Target="../slideLayouts/slideLayout26.xml"/><Relationship Id="rId7" Type="http://schemas.openxmlformats.org/officeDocument/2006/relationships/slideLayout" Target="../slideLayouts/slideLayout30.xml"/><Relationship Id="rId12" Type="http://schemas.openxmlformats.org/officeDocument/2006/relationships/slideLayout" Target="../slideLayouts/slideLayout35.xml"/><Relationship Id="rId2" Type="http://schemas.openxmlformats.org/officeDocument/2006/relationships/slideLayout" Target="../slideLayouts/slideLayout25.xml"/><Relationship Id="rId1" Type="http://schemas.openxmlformats.org/officeDocument/2006/relationships/slideLayout" Target="../slideLayouts/slideLayout24.xml"/><Relationship Id="rId6" Type="http://schemas.openxmlformats.org/officeDocument/2006/relationships/slideLayout" Target="../slideLayouts/slideLayout29.xml"/><Relationship Id="rId11" Type="http://schemas.openxmlformats.org/officeDocument/2006/relationships/slideLayout" Target="../slideLayouts/slideLayout34.xml"/><Relationship Id="rId5" Type="http://schemas.openxmlformats.org/officeDocument/2006/relationships/slideLayout" Target="../slideLayouts/slideLayout28.xml"/><Relationship Id="rId15" Type="http://schemas.openxmlformats.org/officeDocument/2006/relationships/image" Target="../media/image2.jpeg"/><Relationship Id="rId10" Type="http://schemas.openxmlformats.org/officeDocument/2006/relationships/slideLayout" Target="../slideLayouts/slideLayout33.xml"/><Relationship Id="rId4" Type="http://schemas.openxmlformats.org/officeDocument/2006/relationships/slideLayout" Target="../slideLayouts/slideLayout27.xml"/><Relationship Id="rId9" Type="http://schemas.openxmlformats.org/officeDocument/2006/relationships/slideLayout" Target="../slideLayouts/slideLayout32.xml"/><Relationship Id="rId14" Type="http://schemas.openxmlformats.org/officeDocument/2006/relationships/image" Target="../media/image1.jpe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3.xml"/><Relationship Id="rId13" Type="http://schemas.openxmlformats.org/officeDocument/2006/relationships/theme" Target="../theme/theme4.xml"/><Relationship Id="rId3" Type="http://schemas.openxmlformats.org/officeDocument/2006/relationships/slideLayout" Target="../slideLayouts/slideLayout38.xml"/><Relationship Id="rId7" Type="http://schemas.openxmlformats.org/officeDocument/2006/relationships/slideLayout" Target="../slideLayouts/slideLayout42.xml"/><Relationship Id="rId12" Type="http://schemas.openxmlformats.org/officeDocument/2006/relationships/slideLayout" Target="../slideLayouts/slideLayout47.xml"/><Relationship Id="rId2" Type="http://schemas.openxmlformats.org/officeDocument/2006/relationships/slideLayout" Target="../slideLayouts/slideLayout37.xml"/><Relationship Id="rId1" Type="http://schemas.openxmlformats.org/officeDocument/2006/relationships/slideLayout" Target="../slideLayouts/slideLayout36.xml"/><Relationship Id="rId6" Type="http://schemas.openxmlformats.org/officeDocument/2006/relationships/slideLayout" Target="../slideLayouts/slideLayout41.xml"/><Relationship Id="rId11" Type="http://schemas.openxmlformats.org/officeDocument/2006/relationships/slideLayout" Target="../slideLayouts/slideLayout46.xml"/><Relationship Id="rId5" Type="http://schemas.openxmlformats.org/officeDocument/2006/relationships/slideLayout" Target="../slideLayouts/slideLayout40.xml"/><Relationship Id="rId15" Type="http://schemas.openxmlformats.org/officeDocument/2006/relationships/image" Target="../media/image2.jpeg"/><Relationship Id="rId10" Type="http://schemas.openxmlformats.org/officeDocument/2006/relationships/slideLayout" Target="../slideLayouts/slideLayout45.xml"/><Relationship Id="rId4" Type="http://schemas.openxmlformats.org/officeDocument/2006/relationships/slideLayout" Target="../slideLayouts/slideLayout39.xml"/><Relationship Id="rId9" Type="http://schemas.openxmlformats.org/officeDocument/2006/relationships/slideLayout" Target="../slideLayouts/slideLayout44.xml"/><Relationship Id="rId14" Type="http://schemas.openxmlformats.org/officeDocument/2006/relationships/image" Target="../media/image1.jpeg"/></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5.xml"/><Relationship Id="rId13" Type="http://schemas.openxmlformats.org/officeDocument/2006/relationships/theme" Target="../theme/theme5.xml"/><Relationship Id="rId3" Type="http://schemas.openxmlformats.org/officeDocument/2006/relationships/slideLayout" Target="../slideLayouts/slideLayout50.xml"/><Relationship Id="rId7" Type="http://schemas.openxmlformats.org/officeDocument/2006/relationships/slideLayout" Target="../slideLayouts/slideLayout54.xml"/><Relationship Id="rId12" Type="http://schemas.openxmlformats.org/officeDocument/2006/relationships/slideLayout" Target="../slideLayouts/slideLayout59.xml"/><Relationship Id="rId2" Type="http://schemas.openxmlformats.org/officeDocument/2006/relationships/slideLayout" Target="../slideLayouts/slideLayout49.xml"/><Relationship Id="rId1" Type="http://schemas.openxmlformats.org/officeDocument/2006/relationships/slideLayout" Target="../slideLayouts/slideLayout48.xml"/><Relationship Id="rId6" Type="http://schemas.openxmlformats.org/officeDocument/2006/relationships/slideLayout" Target="../slideLayouts/slideLayout53.xml"/><Relationship Id="rId11" Type="http://schemas.openxmlformats.org/officeDocument/2006/relationships/slideLayout" Target="../slideLayouts/slideLayout58.xml"/><Relationship Id="rId5" Type="http://schemas.openxmlformats.org/officeDocument/2006/relationships/slideLayout" Target="../slideLayouts/slideLayout52.xml"/><Relationship Id="rId15" Type="http://schemas.openxmlformats.org/officeDocument/2006/relationships/image" Target="../media/image2.jpeg"/><Relationship Id="rId10" Type="http://schemas.openxmlformats.org/officeDocument/2006/relationships/slideLayout" Target="../slideLayouts/slideLayout57.xml"/><Relationship Id="rId4" Type="http://schemas.openxmlformats.org/officeDocument/2006/relationships/slideLayout" Target="../slideLayouts/slideLayout51.xml"/><Relationship Id="rId9" Type="http://schemas.openxmlformats.org/officeDocument/2006/relationships/slideLayout" Target="../slideLayouts/slideLayout56.xml"/><Relationship Id="rId14" Type="http://schemas.openxmlformats.org/officeDocument/2006/relationships/image" Target="../media/image1.jpeg"/></Relationships>
</file>

<file path=ppt/slideMasters/_rels/slideMaster6.xml.rels><?xml version="1.0" encoding="UTF-8" standalone="yes"?>
<Relationships xmlns="http://schemas.openxmlformats.org/package/2006/relationships"><Relationship Id="rId8" Type="http://schemas.openxmlformats.org/officeDocument/2006/relationships/slideLayout" Target="../slideLayouts/slideLayout67.xml"/><Relationship Id="rId13" Type="http://schemas.openxmlformats.org/officeDocument/2006/relationships/slideLayout" Target="../slideLayouts/slideLayout72.xml"/><Relationship Id="rId3" Type="http://schemas.openxmlformats.org/officeDocument/2006/relationships/slideLayout" Target="../slideLayouts/slideLayout62.xml"/><Relationship Id="rId7" Type="http://schemas.openxmlformats.org/officeDocument/2006/relationships/slideLayout" Target="../slideLayouts/slideLayout66.xml"/><Relationship Id="rId12" Type="http://schemas.openxmlformats.org/officeDocument/2006/relationships/slideLayout" Target="../slideLayouts/slideLayout71.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slideLayout" Target="../slideLayouts/slideLayout65.xml"/><Relationship Id="rId11" Type="http://schemas.openxmlformats.org/officeDocument/2006/relationships/slideLayout" Target="../slideLayouts/slideLayout70.xml"/><Relationship Id="rId5" Type="http://schemas.openxmlformats.org/officeDocument/2006/relationships/slideLayout" Target="../slideLayouts/slideLayout64.xml"/><Relationship Id="rId10" Type="http://schemas.openxmlformats.org/officeDocument/2006/relationships/slideLayout" Target="../slideLayouts/slideLayout69.xml"/><Relationship Id="rId4" Type="http://schemas.openxmlformats.org/officeDocument/2006/relationships/slideLayout" Target="../slideLayouts/slideLayout63.xml"/><Relationship Id="rId9" Type="http://schemas.openxmlformats.org/officeDocument/2006/relationships/slideLayout" Target="../slideLayouts/slideLayout68.xml"/><Relationship Id="rId14" Type="http://schemas.openxmlformats.org/officeDocument/2006/relationships/theme" Target="../theme/theme6.xml"/></Relationships>
</file>

<file path=ppt/slideMasters/_rels/slideMaster7.xml.rels><?xml version="1.0" encoding="UTF-8" standalone="yes"?>
<Relationships xmlns="http://schemas.openxmlformats.org/package/2006/relationships"><Relationship Id="rId8" Type="http://schemas.openxmlformats.org/officeDocument/2006/relationships/slideLayout" Target="../slideLayouts/slideLayout80.xml"/><Relationship Id="rId13" Type="http://schemas.openxmlformats.org/officeDocument/2006/relationships/slideLayout" Target="../slideLayouts/slideLayout85.xml"/><Relationship Id="rId3" Type="http://schemas.openxmlformats.org/officeDocument/2006/relationships/slideLayout" Target="../slideLayouts/slideLayout75.xml"/><Relationship Id="rId7" Type="http://schemas.openxmlformats.org/officeDocument/2006/relationships/slideLayout" Target="../slideLayouts/slideLayout79.xml"/><Relationship Id="rId12" Type="http://schemas.openxmlformats.org/officeDocument/2006/relationships/slideLayout" Target="../slideLayouts/slideLayout84.xml"/><Relationship Id="rId2" Type="http://schemas.openxmlformats.org/officeDocument/2006/relationships/slideLayout" Target="../slideLayouts/slideLayout74.xml"/><Relationship Id="rId1" Type="http://schemas.openxmlformats.org/officeDocument/2006/relationships/slideLayout" Target="../slideLayouts/slideLayout73.xml"/><Relationship Id="rId6" Type="http://schemas.openxmlformats.org/officeDocument/2006/relationships/slideLayout" Target="../slideLayouts/slideLayout78.xml"/><Relationship Id="rId11" Type="http://schemas.openxmlformats.org/officeDocument/2006/relationships/slideLayout" Target="../slideLayouts/slideLayout83.xml"/><Relationship Id="rId5" Type="http://schemas.openxmlformats.org/officeDocument/2006/relationships/slideLayout" Target="../slideLayouts/slideLayout77.xml"/><Relationship Id="rId10" Type="http://schemas.openxmlformats.org/officeDocument/2006/relationships/slideLayout" Target="../slideLayouts/slideLayout82.xml"/><Relationship Id="rId4" Type="http://schemas.openxmlformats.org/officeDocument/2006/relationships/slideLayout" Target="../slideLayouts/slideLayout76.xml"/><Relationship Id="rId9" Type="http://schemas.openxmlformats.org/officeDocument/2006/relationships/slideLayout" Target="../slideLayouts/slideLayout81.xml"/><Relationship Id="rId14" Type="http://schemas.openxmlformats.org/officeDocument/2006/relationships/theme" Target="../theme/theme7.xml"/></Relationships>
</file>

<file path=ppt/slideMasters/_rels/slideMaster8.xml.rels><?xml version="1.0" encoding="UTF-8" standalone="yes"?>
<Relationships xmlns="http://schemas.openxmlformats.org/package/2006/relationships"><Relationship Id="rId8" Type="http://schemas.openxmlformats.org/officeDocument/2006/relationships/slideLayout" Target="../slideLayouts/slideLayout93.xml"/><Relationship Id="rId13" Type="http://schemas.openxmlformats.org/officeDocument/2006/relationships/slideLayout" Target="../slideLayouts/slideLayout98.xml"/><Relationship Id="rId3" Type="http://schemas.openxmlformats.org/officeDocument/2006/relationships/slideLayout" Target="../slideLayouts/slideLayout88.xml"/><Relationship Id="rId7" Type="http://schemas.openxmlformats.org/officeDocument/2006/relationships/slideLayout" Target="../slideLayouts/slideLayout92.xml"/><Relationship Id="rId12" Type="http://schemas.openxmlformats.org/officeDocument/2006/relationships/slideLayout" Target="../slideLayouts/slideLayout97.xml"/><Relationship Id="rId2" Type="http://schemas.openxmlformats.org/officeDocument/2006/relationships/slideLayout" Target="../slideLayouts/slideLayout87.xml"/><Relationship Id="rId1" Type="http://schemas.openxmlformats.org/officeDocument/2006/relationships/slideLayout" Target="../slideLayouts/slideLayout86.xml"/><Relationship Id="rId6" Type="http://schemas.openxmlformats.org/officeDocument/2006/relationships/slideLayout" Target="../slideLayouts/slideLayout91.xml"/><Relationship Id="rId11" Type="http://schemas.openxmlformats.org/officeDocument/2006/relationships/slideLayout" Target="../slideLayouts/slideLayout96.xml"/><Relationship Id="rId5" Type="http://schemas.openxmlformats.org/officeDocument/2006/relationships/slideLayout" Target="../slideLayouts/slideLayout90.xml"/><Relationship Id="rId10" Type="http://schemas.openxmlformats.org/officeDocument/2006/relationships/slideLayout" Target="../slideLayouts/slideLayout95.xml"/><Relationship Id="rId4" Type="http://schemas.openxmlformats.org/officeDocument/2006/relationships/slideLayout" Target="../slideLayouts/slideLayout89.xml"/><Relationship Id="rId9" Type="http://schemas.openxmlformats.org/officeDocument/2006/relationships/slideLayout" Target="../slideLayouts/slideLayout94.xml"/><Relationship Id="rId14" Type="http://schemas.openxmlformats.org/officeDocument/2006/relationships/theme" Target="../theme/theme8.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106.xml"/><Relationship Id="rId13" Type="http://schemas.openxmlformats.org/officeDocument/2006/relationships/slideLayout" Target="../slideLayouts/slideLayout111.xml"/><Relationship Id="rId3" Type="http://schemas.openxmlformats.org/officeDocument/2006/relationships/slideLayout" Target="../slideLayouts/slideLayout101.xml"/><Relationship Id="rId7" Type="http://schemas.openxmlformats.org/officeDocument/2006/relationships/slideLayout" Target="../slideLayouts/slideLayout105.xml"/><Relationship Id="rId12" Type="http://schemas.openxmlformats.org/officeDocument/2006/relationships/slideLayout" Target="../slideLayouts/slideLayout110.xml"/><Relationship Id="rId2" Type="http://schemas.openxmlformats.org/officeDocument/2006/relationships/slideLayout" Target="../slideLayouts/slideLayout100.xml"/><Relationship Id="rId1" Type="http://schemas.openxmlformats.org/officeDocument/2006/relationships/slideLayout" Target="../slideLayouts/slideLayout99.xml"/><Relationship Id="rId6" Type="http://schemas.openxmlformats.org/officeDocument/2006/relationships/slideLayout" Target="../slideLayouts/slideLayout104.xml"/><Relationship Id="rId11" Type="http://schemas.openxmlformats.org/officeDocument/2006/relationships/slideLayout" Target="../slideLayouts/slideLayout109.xml"/><Relationship Id="rId5" Type="http://schemas.openxmlformats.org/officeDocument/2006/relationships/slideLayout" Target="../slideLayouts/slideLayout103.xml"/><Relationship Id="rId10" Type="http://schemas.openxmlformats.org/officeDocument/2006/relationships/slideLayout" Target="../slideLayouts/slideLayout108.xml"/><Relationship Id="rId4" Type="http://schemas.openxmlformats.org/officeDocument/2006/relationships/slideLayout" Target="../slideLayouts/slideLayout102.xml"/><Relationship Id="rId9" Type="http://schemas.openxmlformats.org/officeDocument/2006/relationships/slideLayout" Target="../slideLayouts/slideLayout107.xml"/><Relationship Id="rId14" Type="http://schemas.openxmlformats.org/officeDocument/2006/relationships/theme" Target="../theme/theme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30820CF-B880-4189-942D-D702A7CBA730}" type="datetimeFigureOut">
              <a:rPr lang="zh-CN" altLang="en-US" smtClean="0"/>
              <a:pPr/>
              <a:t>2020/6/22</a:t>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C913308-F349-4B6D-A68A-DD1791B4A57B}" type="slidenum">
              <a:rPr lang="zh-CN" altLang="en-US" smtClean="0"/>
              <a:pPr/>
              <a:t>‹#›</a:t>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1A499DB-9932-4A9E-A717-335D4CB9C00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17377324"/>
      </p:ext>
    </p:extLst>
  </p:cSld>
  <p:clrMap bg1="dk2" tx1="lt1" bg2="dk1" tx2="lt2" accent1="accent1" accent2="accent2" accent3="accent3" accent4="accent4" accent5="accent5" accent6="accent6" hlink="hlink" folHlink="folHlink"/>
  <p:sldLayoutIdLst>
    <p:sldLayoutId id="2147484052" r:id="rId1"/>
    <p:sldLayoutId id="2147484053" r:id="rId2"/>
    <p:sldLayoutId id="2147484054" r:id="rId3"/>
    <p:sldLayoutId id="2147484055" r:id="rId4"/>
    <p:sldLayoutId id="2147484056" r:id="rId5"/>
    <p:sldLayoutId id="2147484057" r:id="rId6"/>
    <p:sldLayoutId id="2147484058" r:id="rId7"/>
    <p:sldLayoutId id="2147484059" r:id="rId8"/>
    <p:sldLayoutId id="2147484060" r:id="rId9"/>
    <p:sldLayoutId id="2147484061" r:id="rId10"/>
    <p:sldLayoutId id="2147484062" r:id="rId11"/>
    <p:sldLayoutId id="2147484063" r:id="rId12"/>
    <p:sldLayoutId id="2147484064"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67A78BC1-760B-47F3-B21D-34503D3BD628}"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2873192967"/>
      </p:ext>
    </p:extLst>
  </p:cSld>
  <p:clrMap bg1="dk2" tx1="lt1" bg2="dk1" tx2="lt2" accent1="accent1" accent2="accent2" accent3="accent3" accent4="accent4" accent5="accent5" accent6="accent6" hlink="hlink" folHlink="folHlink"/>
  <p:sldLayoutIdLst>
    <p:sldLayoutId id="2147484066" r:id="rId1"/>
    <p:sldLayoutId id="2147484067" r:id="rId2"/>
    <p:sldLayoutId id="2147484068" r:id="rId3"/>
    <p:sldLayoutId id="2147484069" r:id="rId4"/>
    <p:sldLayoutId id="2147484070" r:id="rId5"/>
    <p:sldLayoutId id="2147484071" r:id="rId6"/>
    <p:sldLayoutId id="2147484072" r:id="rId7"/>
    <p:sldLayoutId id="2147484073" r:id="rId8"/>
    <p:sldLayoutId id="2147484074" r:id="rId9"/>
    <p:sldLayoutId id="2147484075" r:id="rId10"/>
    <p:sldLayoutId id="2147484076" r:id="rId11"/>
    <p:sldLayoutId id="2147484077" r:id="rId12"/>
    <p:sldLayoutId id="2147484078"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67A78BC1-760B-47F3-B21D-34503D3BD628}"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478156221"/>
      </p:ext>
    </p:extLst>
  </p:cSld>
  <p:clrMap bg1="dk2" tx1="lt1" bg2="dk1" tx2="lt2" accent1="accent1" accent2="accent2" accent3="accent3" accent4="accent4" accent5="accent5" accent6="accent6" hlink="hlink" folHlink="folHlink"/>
  <p:sldLayoutIdLst>
    <p:sldLayoutId id="2147484080" r:id="rId1"/>
    <p:sldLayoutId id="2147484081" r:id="rId2"/>
    <p:sldLayoutId id="2147484082" r:id="rId3"/>
    <p:sldLayoutId id="2147484083" r:id="rId4"/>
    <p:sldLayoutId id="2147484084" r:id="rId5"/>
    <p:sldLayoutId id="2147484085" r:id="rId6"/>
    <p:sldLayoutId id="2147484086" r:id="rId7"/>
    <p:sldLayoutId id="2147484087" r:id="rId8"/>
    <p:sldLayoutId id="2147484088" r:id="rId9"/>
    <p:sldLayoutId id="2147484089" r:id="rId10"/>
    <p:sldLayoutId id="2147484090" r:id="rId11"/>
    <p:sldLayoutId id="2147484091" r:id="rId12"/>
    <p:sldLayoutId id="2147484092"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67A78BC1-760B-47F3-B21D-34503D3BD628}"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874256140"/>
      </p:ext>
    </p:extLst>
  </p:cSld>
  <p:clrMap bg1="dk2" tx1="lt1" bg2="dk1" tx2="lt2" accent1="accent1" accent2="accent2" accent3="accent3" accent4="accent4" accent5="accent5" accent6="accent6" hlink="hlink" folHlink="folHlink"/>
  <p:sldLayoutIdLst>
    <p:sldLayoutId id="2147484094" r:id="rId1"/>
    <p:sldLayoutId id="2147484095" r:id="rId2"/>
    <p:sldLayoutId id="2147484096" r:id="rId3"/>
    <p:sldLayoutId id="2147484097" r:id="rId4"/>
    <p:sldLayoutId id="2147484098" r:id="rId5"/>
    <p:sldLayoutId id="2147484099" r:id="rId6"/>
    <p:sldLayoutId id="2147484100" r:id="rId7"/>
    <p:sldLayoutId id="2147484101" r:id="rId8"/>
    <p:sldLayoutId id="2147484102" r:id="rId9"/>
    <p:sldLayoutId id="2147484103" r:id="rId10"/>
    <p:sldLayoutId id="2147484104" r:id="rId11"/>
    <p:sldLayoutId id="2147484105" r:id="rId12"/>
    <p:sldLayoutId id="2147484106"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DA6C89E8-752F-45EA-B47D-93F1CB7C1A5C}"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280463290"/>
      </p:ext>
    </p:extLst>
  </p:cSld>
  <p:clrMap bg1="dk2" tx1="lt1" bg2="dk1" tx2="lt2" accent1="accent1" accent2="accent2" accent3="accent3" accent4="accent4" accent5="accent5" accent6="accent6" hlink="hlink" folHlink="folHlink"/>
  <p:sldLayoutIdLst>
    <p:sldLayoutId id="2147484108" r:id="rId1"/>
    <p:sldLayoutId id="2147484109" r:id="rId2"/>
    <p:sldLayoutId id="2147484110" r:id="rId3"/>
    <p:sldLayoutId id="2147484111" r:id="rId4"/>
    <p:sldLayoutId id="2147484112" r:id="rId5"/>
    <p:sldLayoutId id="2147484113" r:id="rId6"/>
    <p:sldLayoutId id="2147484114" r:id="rId7"/>
    <p:sldLayoutId id="2147484115" r:id="rId8"/>
    <p:sldLayoutId id="2147484116" r:id="rId9"/>
    <p:sldLayoutId id="2147484117" r:id="rId10"/>
    <p:sldLayoutId id="2147484118" r:id="rId11"/>
    <p:sldLayoutId id="2147484119" r:id="rId12"/>
    <p:sldLayoutId id="2147484120"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kumimoji="1" lang="en-US" altLang="zh-CN" smtClean="0">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kumimoji="1" lang="en-US" altLang="zh-CN" smtClean="0">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A8F887A4-3758-49B4-8D73-7AAB5C50360B}" type="slidenum">
              <a:rPr kumimoji="1" lang="zh-CN" altLang="en-US" smtClean="0">
                <a:solidFill>
                  <a:prstClr val="black">
                    <a:tint val="75000"/>
                  </a:prstClr>
                </a:solidFill>
                <a:latin typeface="Times New Roman" pitchFamily="18" charset="0"/>
              </a:rPr>
              <a:pPr fontAlgn="base">
                <a:spcBef>
                  <a:spcPct val="0"/>
                </a:spcBef>
                <a:spcAft>
                  <a:spcPct val="0"/>
                </a:spcAft>
              </a:pPr>
              <a:t>‹#›</a:t>
            </a:fld>
            <a:endParaRPr kumimoji="1" lang="en-US" altLang="zh-CN" smtClean="0">
              <a:solidFill>
                <a:prstClr val="black">
                  <a:tint val="75000"/>
                </a:prstClr>
              </a:solidFill>
              <a:latin typeface="Times New Roman" pitchFamily="18" charset="0"/>
            </a:endParaRPr>
          </a:p>
        </p:txBody>
      </p:sp>
    </p:spTree>
    <p:extLst>
      <p:ext uri="{BB962C8B-B14F-4D97-AF65-F5344CB8AC3E}">
        <p14:creationId xmlns:p14="http://schemas.microsoft.com/office/powerpoint/2010/main" val="1061330610"/>
      </p:ext>
    </p:extLst>
  </p:cSld>
  <p:clrMap bg1="lt1" tx1="dk1" bg2="lt2" tx2="dk2" accent1="accent1" accent2="accent2" accent3="accent3" accent4="accent4" accent5="accent5" accent6="accent6" hlink="hlink" folHlink="folHlink"/>
  <p:sldLayoutIdLst>
    <p:sldLayoutId id="2147484122" r:id="rId1"/>
    <p:sldLayoutId id="2147484123" r:id="rId2"/>
    <p:sldLayoutId id="2147484124" r:id="rId3"/>
    <p:sldLayoutId id="2147484125" r:id="rId4"/>
    <p:sldLayoutId id="2147484126" r:id="rId5"/>
    <p:sldLayoutId id="2147484127" r:id="rId6"/>
    <p:sldLayoutId id="2147484128" r:id="rId7"/>
    <p:sldLayoutId id="2147484129" r:id="rId8"/>
    <p:sldLayoutId id="2147484130" r:id="rId9"/>
    <p:sldLayoutId id="2147484131" r:id="rId10"/>
    <p:sldLayoutId id="2147484132" r:id="rId11"/>
    <p:sldLayoutId id="2147484133" r:id="rId12"/>
    <p:sldLayoutId id="2147484134" r:id="rId13"/>
  </p:sldLayoutIdLst>
  <p:transition spd="med">
    <p:cover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fontAlgn="base">
              <a:spcBef>
                <a:spcPct val="0"/>
              </a:spcBef>
              <a:spcAft>
                <a:spcPct val="0"/>
              </a:spcAft>
            </a:pPr>
            <a:endParaRPr kumimoji="1" lang="en-US" altLang="zh-CN" smtClean="0">
              <a:solidFill>
                <a:prstClr val="black">
                  <a:tint val="75000"/>
                </a:prstClr>
              </a:solidFill>
              <a:latin typeface="Times New Roman" pitchFamily="18" charset="0"/>
            </a:endParaRPr>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fontAlgn="base">
              <a:spcBef>
                <a:spcPct val="0"/>
              </a:spcBef>
              <a:spcAft>
                <a:spcPct val="0"/>
              </a:spcAft>
            </a:pPr>
            <a:endParaRPr kumimoji="1" lang="en-US" altLang="zh-CN" smtClean="0">
              <a:solidFill>
                <a:prstClr val="black">
                  <a:tint val="75000"/>
                </a:prstClr>
              </a:solidFill>
              <a:latin typeface="Times New Roman" pitchFamily="18" charset="0"/>
            </a:endParaRPr>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fontAlgn="base">
              <a:spcBef>
                <a:spcPct val="0"/>
              </a:spcBef>
              <a:spcAft>
                <a:spcPct val="0"/>
              </a:spcAft>
            </a:pPr>
            <a:fld id="{A8F887A4-3758-49B4-8D73-7AAB5C50360B}" type="slidenum">
              <a:rPr kumimoji="1" lang="zh-CN" altLang="en-US" smtClean="0">
                <a:solidFill>
                  <a:prstClr val="black">
                    <a:tint val="75000"/>
                  </a:prstClr>
                </a:solidFill>
                <a:latin typeface="Times New Roman" pitchFamily="18" charset="0"/>
              </a:rPr>
              <a:pPr fontAlgn="base">
                <a:spcBef>
                  <a:spcPct val="0"/>
                </a:spcBef>
                <a:spcAft>
                  <a:spcPct val="0"/>
                </a:spcAft>
              </a:pPr>
              <a:t>‹#›</a:t>
            </a:fld>
            <a:endParaRPr kumimoji="1" lang="en-US" altLang="zh-CN" smtClean="0">
              <a:solidFill>
                <a:prstClr val="black">
                  <a:tint val="75000"/>
                </a:prstClr>
              </a:solidFill>
              <a:latin typeface="Times New Roman" pitchFamily="18" charset="0"/>
            </a:endParaRPr>
          </a:p>
        </p:txBody>
      </p:sp>
    </p:spTree>
    <p:extLst>
      <p:ext uri="{BB962C8B-B14F-4D97-AF65-F5344CB8AC3E}">
        <p14:creationId xmlns:p14="http://schemas.microsoft.com/office/powerpoint/2010/main" val="2924057498"/>
      </p:ext>
    </p:extLst>
  </p:cSld>
  <p:clrMap bg1="lt1" tx1="dk1" bg2="lt2" tx2="dk2" accent1="accent1" accent2="accent2" accent3="accent3" accent4="accent4" accent5="accent5" accent6="accent6" hlink="hlink" folHlink="folHlink"/>
  <p:sldLayoutIdLst>
    <p:sldLayoutId id="2147484136" r:id="rId1"/>
    <p:sldLayoutId id="2147484137" r:id="rId2"/>
    <p:sldLayoutId id="2147484138" r:id="rId3"/>
    <p:sldLayoutId id="2147484139" r:id="rId4"/>
    <p:sldLayoutId id="2147484140" r:id="rId5"/>
    <p:sldLayoutId id="2147484141" r:id="rId6"/>
    <p:sldLayoutId id="2147484142" r:id="rId7"/>
    <p:sldLayoutId id="2147484143" r:id="rId8"/>
    <p:sldLayoutId id="2147484144" r:id="rId9"/>
    <p:sldLayoutId id="2147484145" r:id="rId10"/>
    <p:sldLayoutId id="2147484146" r:id="rId11"/>
    <p:sldLayoutId id="2147484147" r:id="rId12"/>
    <p:sldLayoutId id="2147484148" r:id="rId13"/>
  </p:sldLayoutIdLst>
  <p:transition spd="med">
    <p:cover dir="r"/>
  </p:transition>
  <p:timing>
    <p:tnLst>
      <p:par>
        <p:cTn id="1" dur="indefinite" restart="never" nodeType="tmRoot"/>
      </p:par>
    </p:tnLst>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44299098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186440269"/>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7"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8"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29"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030"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1"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2"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3"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4"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1035" name="Group 17"/>
          <p:cNvGrpSpPr>
            <a:grpSpLocks/>
          </p:cNvGrpSpPr>
          <p:nvPr/>
        </p:nvGrpSpPr>
        <p:grpSpPr bwMode="auto">
          <a:xfrm flipH="1">
            <a:off x="8135938" y="-63500"/>
            <a:ext cx="1079500" cy="7053263"/>
            <a:chOff x="-23" y="-40"/>
            <a:chExt cx="567" cy="4443"/>
          </a:xfrm>
        </p:grpSpPr>
        <p:sp>
          <p:nvSpPr>
            <p:cNvPr id="1043" name="Freeform 18"/>
            <p:cNvSpPr>
              <a:spLocks/>
            </p:cNvSpPr>
            <p:nvPr/>
          </p:nvSpPr>
          <p:spPr bwMode="auto">
            <a:xfrm>
              <a:off x="-23" y="-17"/>
              <a:ext cx="567" cy="4420"/>
            </a:xfrm>
            <a:custGeom>
              <a:avLst/>
              <a:gdLst>
                <a:gd name="T0" fmla="*/ 4 w 769"/>
                <a:gd name="T1" fmla="*/ 0 h 4352"/>
                <a:gd name="T2" fmla="*/ 8 w 769"/>
                <a:gd name="T3" fmla="*/ 16 h 4352"/>
                <a:gd name="T4" fmla="*/ 20 w 769"/>
                <a:gd name="T5" fmla="*/ 51 h 4352"/>
                <a:gd name="T6" fmla="*/ 18 w 769"/>
                <a:gd name="T7" fmla="*/ 483 h 4352"/>
                <a:gd name="T8" fmla="*/ 18 w 769"/>
                <a:gd name="T9" fmla="*/ 1101 h 4352"/>
                <a:gd name="T10" fmla="*/ 15 w 769"/>
                <a:gd name="T11" fmla="*/ 1347 h 4352"/>
                <a:gd name="T12" fmla="*/ 14 w 769"/>
                <a:gd name="T13" fmla="*/ 1651 h 4352"/>
                <a:gd name="T14" fmla="*/ 13 w 769"/>
                <a:gd name="T15" fmla="*/ 1888 h 4352"/>
                <a:gd name="T16" fmla="*/ 15 w 769"/>
                <a:gd name="T17" fmla="*/ 2059 h 4352"/>
                <a:gd name="T18" fmla="*/ 16 w 769"/>
                <a:gd name="T19" fmla="*/ 2146 h 4352"/>
                <a:gd name="T20" fmla="*/ 17 w 769"/>
                <a:gd name="T21" fmla="*/ 2210 h 4352"/>
                <a:gd name="T22" fmla="*/ 18 w 769"/>
                <a:gd name="T23" fmla="*/ 2288 h 4352"/>
                <a:gd name="T24" fmla="*/ 20 w 769"/>
                <a:gd name="T25" fmla="*/ 2486 h 4352"/>
                <a:gd name="T26" fmla="*/ 21 w 769"/>
                <a:gd name="T27" fmla="*/ 2761 h 4352"/>
                <a:gd name="T28" fmla="*/ 21 w 769"/>
                <a:gd name="T29" fmla="*/ 3027 h 4352"/>
                <a:gd name="T30" fmla="*/ 21 w 769"/>
                <a:gd name="T31" fmla="*/ 3074 h 4352"/>
                <a:gd name="T32" fmla="*/ 22 w 769"/>
                <a:gd name="T33" fmla="*/ 3150 h 4352"/>
                <a:gd name="T34" fmla="*/ 22 w 769"/>
                <a:gd name="T35" fmla="*/ 3283 h 4352"/>
                <a:gd name="T36" fmla="*/ 24 w 769"/>
                <a:gd name="T37" fmla="*/ 3416 h 4352"/>
                <a:gd name="T38" fmla="*/ 24 w 769"/>
                <a:gd name="T39" fmla="*/ 3549 h 4352"/>
                <a:gd name="T40" fmla="*/ 25 w 769"/>
                <a:gd name="T41" fmla="*/ 3587 h 4352"/>
                <a:gd name="T42" fmla="*/ 25 w 769"/>
                <a:gd name="T43" fmla="*/ 4041 h 4352"/>
                <a:gd name="T44" fmla="*/ 27 w 769"/>
                <a:gd name="T45" fmla="*/ 4513 h 4352"/>
                <a:gd name="T46" fmla="*/ 25 w 769"/>
                <a:gd name="T47" fmla="*/ 5160 h 4352"/>
                <a:gd name="T48" fmla="*/ 22 w 769"/>
                <a:gd name="T49" fmla="*/ 4866 h 4352"/>
                <a:gd name="T50" fmla="*/ 18 w 769"/>
                <a:gd name="T51" fmla="*/ 4924 h 4352"/>
                <a:gd name="T52" fmla="*/ 14 w 769"/>
                <a:gd name="T53" fmla="*/ 5027 h 4352"/>
                <a:gd name="T54" fmla="*/ 12 w 769"/>
                <a:gd name="T55" fmla="*/ 4974 h 4352"/>
                <a:gd name="T56" fmla="*/ 11 w 769"/>
                <a:gd name="T57" fmla="*/ 4942 h 4352"/>
                <a:gd name="T58" fmla="*/ 10 w 769"/>
                <a:gd name="T59" fmla="*/ 4933 h 4352"/>
                <a:gd name="T60" fmla="*/ 10 w 769"/>
                <a:gd name="T61" fmla="*/ 4906 h 4352"/>
                <a:gd name="T62" fmla="*/ 9 w 769"/>
                <a:gd name="T63" fmla="*/ 4885 h 4352"/>
                <a:gd name="T64" fmla="*/ 7 w 769"/>
                <a:gd name="T65" fmla="*/ 4823 h 4352"/>
                <a:gd name="T66" fmla="*/ 4 w 769"/>
                <a:gd name="T67" fmla="*/ 4606 h 4352"/>
                <a:gd name="T68" fmla="*/ 5 w 769"/>
                <a:gd name="T69" fmla="*/ 3444 h 4352"/>
                <a:gd name="T70" fmla="*/ 7 w 769"/>
                <a:gd name="T71" fmla="*/ 3121 h 4352"/>
                <a:gd name="T72" fmla="*/ 6 w 769"/>
                <a:gd name="T73" fmla="*/ 2229 h 4352"/>
                <a:gd name="T74" fmla="*/ 5 w 769"/>
                <a:gd name="T75" fmla="*/ 1973 h 4352"/>
                <a:gd name="T76" fmla="*/ 2 w 769"/>
                <a:gd name="T77" fmla="*/ 1491 h 4352"/>
                <a:gd name="T78" fmla="*/ 1 w 769"/>
                <a:gd name="T79" fmla="*/ 1053 h 4352"/>
                <a:gd name="T80" fmla="*/ 1 w 769"/>
                <a:gd name="T81" fmla="*/ 626 h 4352"/>
                <a:gd name="T82" fmla="*/ 2 w 769"/>
                <a:gd name="T83" fmla="*/ 181 h 4352"/>
                <a:gd name="T84" fmla="*/ 7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4" name="Freeform 19"/>
            <p:cNvSpPr>
              <a:spLocks/>
            </p:cNvSpPr>
            <p:nvPr/>
          </p:nvSpPr>
          <p:spPr bwMode="auto">
            <a:xfrm>
              <a:off x="249" y="2478"/>
              <a:ext cx="136" cy="1565"/>
            </a:xfrm>
            <a:custGeom>
              <a:avLst/>
              <a:gdLst>
                <a:gd name="T0" fmla="*/ 98 w 135"/>
                <a:gd name="T1" fmla="*/ 2147483647 h 321"/>
                <a:gd name="T2" fmla="*/ 114 w 135"/>
                <a:gd name="T3" fmla="*/ 0 h 321"/>
                <a:gd name="T4" fmla="*/ 130 w 135"/>
                <a:gd name="T5" fmla="*/ 2147483647 h 321"/>
                <a:gd name="T6" fmla="*/ 106 w 135"/>
                <a:gd name="T7" fmla="*/ 2147483647 h 321"/>
                <a:gd name="T8" fmla="*/ 98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5" name="Freeform 20"/>
            <p:cNvSpPr>
              <a:spLocks/>
            </p:cNvSpPr>
            <p:nvPr/>
          </p:nvSpPr>
          <p:spPr bwMode="auto">
            <a:xfrm>
              <a:off x="90" y="2364"/>
              <a:ext cx="113" cy="1451"/>
            </a:xfrm>
            <a:custGeom>
              <a:avLst/>
              <a:gdLst>
                <a:gd name="T0" fmla="*/ 13 w 135"/>
                <a:gd name="T1" fmla="*/ 2147483647 h 321"/>
                <a:gd name="T2" fmla="*/ 14 w 135"/>
                <a:gd name="T3" fmla="*/ 0 h 321"/>
                <a:gd name="T4" fmla="*/ 16 w 135"/>
                <a:gd name="T5" fmla="*/ 2147483647 h 321"/>
                <a:gd name="T6" fmla="*/ 13 w 135"/>
                <a:gd name="T7" fmla="*/ 2147483647 h 321"/>
                <a:gd name="T8" fmla="*/ 13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6"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5 h 4352"/>
                <a:gd name="T6" fmla="*/ 0 w 769"/>
                <a:gd name="T7" fmla="*/ 48 h 4352"/>
                <a:gd name="T8" fmla="*/ 0 w 769"/>
                <a:gd name="T9" fmla="*/ 109 h 4352"/>
                <a:gd name="T10" fmla="*/ 0 w 769"/>
                <a:gd name="T11" fmla="*/ 134 h 4352"/>
                <a:gd name="T12" fmla="*/ 0 w 769"/>
                <a:gd name="T13" fmla="*/ 164 h 4352"/>
                <a:gd name="T14" fmla="*/ 0 w 769"/>
                <a:gd name="T15" fmla="*/ 188 h 4352"/>
                <a:gd name="T16" fmla="*/ 0 w 769"/>
                <a:gd name="T17" fmla="*/ 204 h 4352"/>
                <a:gd name="T18" fmla="*/ 0 w 769"/>
                <a:gd name="T19" fmla="*/ 213 h 4352"/>
                <a:gd name="T20" fmla="*/ 0 w 769"/>
                <a:gd name="T21" fmla="*/ 220 h 4352"/>
                <a:gd name="T22" fmla="*/ 0 w 769"/>
                <a:gd name="T23" fmla="*/ 227 h 4352"/>
                <a:gd name="T24" fmla="*/ 0 w 769"/>
                <a:gd name="T25" fmla="*/ 248 h 4352"/>
                <a:gd name="T26" fmla="*/ 0 w 769"/>
                <a:gd name="T27" fmla="*/ 274 h 4352"/>
                <a:gd name="T28" fmla="*/ 0 w 769"/>
                <a:gd name="T29" fmla="*/ 301 h 4352"/>
                <a:gd name="T30" fmla="*/ 0 w 769"/>
                <a:gd name="T31" fmla="*/ 305 h 4352"/>
                <a:gd name="T32" fmla="*/ 0 w 769"/>
                <a:gd name="T33" fmla="*/ 313 h 4352"/>
                <a:gd name="T34" fmla="*/ 0 w 769"/>
                <a:gd name="T35" fmla="*/ 327 h 4352"/>
                <a:gd name="T36" fmla="*/ 0 w 769"/>
                <a:gd name="T37" fmla="*/ 339 h 4352"/>
                <a:gd name="T38" fmla="*/ 0 w 769"/>
                <a:gd name="T39" fmla="*/ 352 h 4352"/>
                <a:gd name="T40" fmla="*/ 0 w 769"/>
                <a:gd name="T41" fmla="*/ 356 h 4352"/>
                <a:gd name="T42" fmla="*/ 0 w 769"/>
                <a:gd name="T43" fmla="*/ 402 h 4352"/>
                <a:gd name="T44" fmla="*/ 0 w 769"/>
                <a:gd name="T45" fmla="*/ 449 h 4352"/>
                <a:gd name="T46" fmla="*/ 0 w 769"/>
                <a:gd name="T47" fmla="*/ 513 h 4352"/>
                <a:gd name="T48" fmla="*/ 0 w 769"/>
                <a:gd name="T49" fmla="*/ 483 h 4352"/>
                <a:gd name="T50" fmla="*/ 0 w 769"/>
                <a:gd name="T51" fmla="*/ 489 h 4352"/>
                <a:gd name="T52" fmla="*/ 0 w 769"/>
                <a:gd name="T53" fmla="*/ 501 h 4352"/>
                <a:gd name="T54" fmla="*/ 0 w 769"/>
                <a:gd name="T55" fmla="*/ 494 h 4352"/>
                <a:gd name="T56" fmla="*/ 0 w 769"/>
                <a:gd name="T57" fmla="*/ 492 h 4352"/>
                <a:gd name="T58" fmla="*/ 0 w 769"/>
                <a:gd name="T59" fmla="*/ 490 h 4352"/>
                <a:gd name="T60" fmla="*/ 0 w 769"/>
                <a:gd name="T61" fmla="*/ 487 h 4352"/>
                <a:gd name="T62" fmla="*/ 0 w 769"/>
                <a:gd name="T63" fmla="*/ 485 h 4352"/>
                <a:gd name="T64" fmla="*/ 0 w 769"/>
                <a:gd name="T65" fmla="*/ 478 h 4352"/>
                <a:gd name="T66" fmla="*/ 0 w 769"/>
                <a:gd name="T67" fmla="*/ 457 h 4352"/>
                <a:gd name="T68" fmla="*/ 0 w 769"/>
                <a:gd name="T69" fmla="*/ 342 h 4352"/>
                <a:gd name="T70" fmla="*/ 0 w 769"/>
                <a:gd name="T71" fmla="*/ 310 h 4352"/>
                <a:gd name="T72" fmla="*/ 0 w 769"/>
                <a:gd name="T73" fmla="*/ 221 h 4352"/>
                <a:gd name="T74" fmla="*/ 0 w 769"/>
                <a:gd name="T75" fmla="*/ 197 h 4352"/>
                <a:gd name="T76" fmla="*/ 0 w 769"/>
                <a:gd name="T77" fmla="*/ 147 h 4352"/>
                <a:gd name="T78" fmla="*/ 0 w 769"/>
                <a:gd name="T79" fmla="*/ 105 h 4352"/>
                <a:gd name="T80" fmla="*/ 0 w 769"/>
                <a:gd name="T81" fmla="*/ 63 h 4352"/>
                <a:gd name="T82" fmla="*/ 0 w 769"/>
                <a:gd name="T83" fmla="*/ 18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47"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0 h 4352"/>
                <a:gd name="T42" fmla="*/ 0 w 769"/>
                <a:gd name="T43" fmla="*/ 0 h 4352"/>
                <a:gd name="T44" fmla="*/ 0 w 769"/>
                <a:gd name="T45" fmla="*/ 0 h 4352"/>
                <a:gd name="T46" fmla="*/ 0 w 769"/>
                <a:gd name="T47" fmla="*/ 0 h 4352"/>
                <a:gd name="T48" fmla="*/ 0 w 769"/>
                <a:gd name="T49" fmla="*/ 0 h 4352"/>
                <a:gd name="T50" fmla="*/ 0 w 769"/>
                <a:gd name="T51" fmla="*/ 0 h 4352"/>
                <a:gd name="T52" fmla="*/ 0 w 769"/>
                <a:gd name="T53" fmla="*/ 0 h 4352"/>
                <a:gd name="T54" fmla="*/ 0 w 769"/>
                <a:gd name="T55" fmla="*/ 0 h 4352"/>
                <a:gd name="T56" fmla="*/ 0 w 769"/>
                <a:gd name="T57" fmla="*/ 0 h 4352"/>
                <a:gd name="T58" fmla="*/ 0 w 769"/>
                <a:gd name="T59" fmla="*/ 0 h 4352"/>
                <a:gd name="T60" fmla="*/ 0 w 769"/>
                <a:gd name="T61" fmla="*/ 0 h 4352"/>
                <a:gd name="T62" fmla="*/ 0 w 769"/>
                <a:gd name="T63" fmla="*/ 0 h 4352"/>
                <a:gd name="T64" fmla="*/ 0 w 769"/>
                <a:gd name="T65" fmla="*/ 0 h 4352"/>
                <a:gd name="T66" fmla="*/ 0 w 769"/>
                <a:gd name="T67" fmla="*/ 0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1036"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7"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1038"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39"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latin typeface="Arial" charset="0"/>
                <a:ea typeface="宋体" pitchFamily="2" charset="-122"/>
              </a:defRPr>
            </a:lvl1pPr>
          </a:lstStyle>
          <a:p>
            <a:pPr fontAlgn="base">
              <a:spcBef>
                <a:spcPct val="0"/>
              </a:spcBef>
              <a:spcAft>
                <a:spcPct val="0"/>
              </a:spcAft>
              <a:defRPr/>
            </a:pPr>
            <a:endParaRPr lang="en-US" altLang="zh-CN">
              <a:solidFill>
                <a:srgbClr val="000000"/>
              </a:solidFill>
            </a:endParaRPr>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atin typeface="Arial" charset="0"/>
                <a:ea typeface="宋体" pitchFamily="2" charset="-122"/>
              </a:defRPr>
            </a:lvl1pPr>
          </a:lstStyle>
          <a:p>
            <a:pPr fontAlgn="base">
              <a:spcBef>
                <a:spcPct val="0"/>
              </a:spcBef>
              <a:spcAft>
                <a:spcPct val="0"/>
              </a:spcAft>
              <a:defRPr/>
            </a:pPr>
            <a:fld id="{5706D267-504B-49A3-B9DF-38E24DEE7692}" type="slidenum">
              <a:rPr lang="en-US" altLang="zh-CN">
                <a:solidFill>
                  <a:srgbClr val="000000"/>
                </a:solidFill>
              </a:rPr>
              <a:pPr fontAlgn="base">
                <a:spcBef>
                  <a:spcPct val="0"/>
                </a:spcBef>
                <a:spcAft>
                  <a:spcPct val="0"/>
                </a:spcAft>
                <a:defRPr/>
              </a:pPr>
              <a:t>‹#›</a:t>
            </a:fld>
            <a:endParaRPr lang="en-US" altLang="zh-CN">
              <a:solidFill>
                <a:srgbClr val="000000"/>
              </a:solidFill>
            </a:endParaRPr>
          </a:p>
        </p:txBody>
      </p:sp>
    </p:spTree>
    <p:extLst>
      <p:ext uri="{BB962C8B-B14F-4D97-AF65-F5344CB8AC3E}">
        <p14:creationId xmlns:p14="http://schemas.microsoft.com/office/powerpoint/2010/main" val="982176305"/>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 id="2147483755" r:id="rId4"/>
    <p:sldLayoutId id="2147483756" r:id="rId5"/>
    <p:sldLayoutId id="2147483757" r:id="rId6"/>
    <p:sldLayoutId id="2147483758" r:id="rId7"/>
    <p:sldLayoutId id="2147483759" r:id="rId8"/>
    <p:sldLayoutId id="2147483760" r:id="rId9"/>
    <p:sldLayoutId id="2147483761" r:id="rId10"/>
    <p:sldLayoutId id="2147483762" r:id="rId11"/>
    <p:sldLayoutId id="2147483763"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4578" name="Picture 7" descr="77701cc93d56fd32be09e69e"/>
          <p:cNvPicPr>
            <a:picLocks noChangeAspect="1" noChangeArrowheads="1"/>
          </p:cNvPicPr>
          <p:nvPr/>
        </p:nvPicPr>
        <p:blipFill>
          <a:blip r:embed="rId14">
            <a:extLst>
              <a:ext uri="{28A0092B-C50C-407E-A947-70E740481C1C}">
                <a14:useLocalDpi xmlns:a14="http://schemas.microsoft.com/office/drawing/2010/main" val="0"/>
              </a:ext>
            </a:extLst>
          </a:blip>
          <a:srcRect l="64966" t="29955" r="1347" b="13306"/>
          <a:stretch>
            <a:fillRect/>
          </a:stretch>
        </p:blipFill>
        <p:spPr bwMode="auto">
          <a:xfrm>
            <a:off x="6443663" y="2492375"/>
            <a:ext cx="2700337" cy="417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4579" name="Rectangle 9" descr="绿色大理石"/>
          <p:cNvSpPr>
            <a:spLocks noChangeArrowheads="1"/>
          </p:cNvSpPr>
          <p:nvPr/>
        </p:nvSpPr>
        <p:spPr bwMode="auto">
          <a:xfrm rot="5400000">
            <a:off x="5517357" y="3239294"/>
            <a:ext cx="6858000" cy="395287"/>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0" name="Rectangle 10" descr="绿色大理石"/>
          <p:cNvSpPr>
            <a:spLocks noChangeArrowheads="1"/>
          </p:cNvSpPr>
          <p:nvPr/>
        </p:nvSpPr>
        <p:spPr bwMode="auto">
          <a:xfrm rot="16200000" flipH="1">
            <a:off x="-3231356" y="3239294"/>
            <a:ext cx="6858000" cy="395288"/>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1" name="Rectangle 11" descr="绿色大理石"/>
          <p:cNvSpPr>
            <a:spLocks noChangeArrowheads="1"/>
          </p:cNvSpPr>
          <p:nvPr/>
        </p:nvSpPr>
        <p:spPr bwMode="auto">
          <a:xfrm>
            <a:off x="0" y="6677025"/>
            <a:ext cx="9144000" cy="188913"/>
          </a:xfrm>
          <a:prstGeom prst="rect">
            <a:avLst/>
          </a:prstGeom>
          <a:blipFill dpi="0" rotWithShape="1">
            <a:blip r:embed="rId15"/>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24582" name="Freeform 12"/>
          <p:cNvSpPr>
            <a:spLocks/>
          </p:cNvSpPr>
          <p:nvPr/>
        </p:nvSpPr>
        <p:spPr bwMode="auto">
          <a:xfrm>
            <a:off x="-36513" y="-26988"/>
            <a:ext cx="900113" cy="7016751"/>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3" name="Freeform 13"/>
          <p:cNvSpPr>
            <a:spLocks/>
          </p:cNvSpPr>
          <p:nvPr/>
        </p:nvSpPr>
        <p:spPr bwMode="auto">
          <a:xfrm>
            <a:off x="395288" y="3933825"/>
            <a:ext cx="215900" cy="2484438"/>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4" name="Freeform 14"/>
          <p:cNvSpPr>
            <a:spLocks/>
          </p:cNvSpPr>
          <p:nvPr/>
        </p:nvSpPr>
        <p:spPr bwMode="auto">
          <a:xfrm>
            <a:off x="142875" y="3752850"/>
            <a:ext cx="179388" cy="2303463"/>
          </a:xfrm>
          <a:custGeom>
            <a:avLst/>
            <a:gdLst>
              <a:gd name="T0" fmla="*/ 2147483647 w 135"/>
              <a:gd name="T1" fmla="*/ 2147483647 h 321"/>
              <a:gd name="T2" fmla="*/ 2147483647 w 135"/>
              <a:gd name="T3" fmla="*/ 0 h 321"/>
              <a:gd name="T4" fmla="*/ 2147483647 w 135"/>
              <a:gd name="T5" fmla="*/ 2147483647 h 321"/>
              <a:gd name="T6" fmla="*/ 2147483647 w 135"/>
              <a:gd name="T7" fmla="*/ 2147483647 h 321"/>
              <a:gd name="T8" fmla="*/ 2147483647 w 135"/>
              <a:gd name="T9" fmla="*/ 2147483647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5" name="Freeform 15"/>
          <p:cNvSpPr>
            <a:spLocks/>
          </p:cNvSpPr>
          <p:nvPr/>
        </p:nvSpPr>
        <p:spPr bwMode="auto">
          <a:xfrm>
            <a:off x="-36513"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6" name="Freeform 16"/>
          <p:cNvSpPr>
            <a:spLocks/>
          </p:cNvSpPr>
          <p:nvPr/>
        </p:nvSpPr>
        <p:spPr bwMode="auto">
          <a:xfrm>
            <a:off x="107950" y="-26988"/>
            <a:ext cx="576263" cy="2987676"/>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nvGrpSpPr>
          <p:cNvPr id="24587" name="Group 17"/>
          <p:cNvGrpSpPr>
            <a:grpSpLocks/>
          </p:cNvGrpSpPr>
          <p:nvPr/>
        </p:nvGrpSpPr>
        <p:grpSpPr bwMode="auto">
          <a:xfrm flipH="1">
            <a:off x="8135938" y="-63500"/>
            <a:ext cx="1079500" cy="7053263"/>
            <a:chOff x="-23" y="-40"/>
            <a:chExt cx="567" cy="4443"/>
          </a:xfrm>
        </p:grpSpPr>
        <p:sp>
          <p:nvSpPr>
            <p:cNvPr id="24595" name="Freeform 18"/>
            <p:cNvSpPr>
              <a:spLocks/>
            </p:cNvSpPr>
            <p:nvPr/>
          </p:nvSpPr>
          <p:spPr bwMode="auto">
            <a:xfrm>
              <a:off x="-23" y="-17"/>
              <a:ext cx="567" cy="4420"/>
            </a:xfrm>
            <a:custGeom>
              <a:avLst/>
              <a:gdLst>
                <a:gd name="T0" fmla="*/ 5 w 769"/>
                <a:gd name="T1" fmla="*/ 0 h 4352"/>
                <a:gd name="T2" fmla="*/ 11 w 769"/>
                <a:gd name="T3" fmla="*/ 16 h 4352"/>
                <a:gd name="T4" fmla="*/ 27 w 769"/>
                <a:gd name="T5" fmla="*/ 50 h 4352"/>
                <a:gd name="T6" fmla="*/ 24 w 769"/>
                <a:gd name="T7" fmla="*/ 476 h 4352"/>
                <a:gd name="T8" fmla="*/ 24 w 769"/>
                <a:gd name="T9" fmla="*/ 1084 h 4352"/>
                <a:gd name="T10" fmla="*/ 21 w 769"/>
                <a:gd name="T11" fmla="*/ 1326 h 4352"/>
                <a:gd name="T12" fmla="*/ 19 w 769"/>
                <a:gd name="T13" fmla="*/ 1626 h 4352"/>
                <a:gd name="T14" fmla="*/ 18 w 769"/>
                <a:gd name="T15" fmla="*/ 1859 h 4352"/>
                <a:gd name="T16" fmla="*/ 21 w 769"/>
                <a:gd name="T17" fmla="*/ 2027 h 4352"/>
                <a:gd name="T18" fmla="*/ 22 w 769"/>
                <a:gd name="T19" fmla="*/ 2113 h 4352"/>
                <a:gd name="T20" fmla="*/ 23 w 769"/>
                <a:gd name="T21" fmla="*/ 2176 h 4352"/>
                <a:gd name="T22" fmla="*/ 24 w 769"/>
                <a:gd name="T23" fmla="*/ 2253 h 4352"/>
                <a:gd name="T24" fmla="*/ 27 w 769"/>
                <a:gd name="T25" fmla="*/ 2448 h 4352"/>
                <a:gd name="T26" fmla="*/ 28 w 769"/>
                <a:gd name="T27" fmla="*/ 2719 h 4352"/>
                <a:gd name="T28" fmla="*/ 28 w 769"/>
                <a:gd name="T29" fmla="*/ 2980 h 4352"/>
                <a:gd name="T30" fmla="*/ 29 w 769"/>
                <a:gd name="T31" fmla="*/ 3027 h 4352"/>
                <a:gd name="T32" fmla="*/ 30 w 769"/>
                <a:gd name="T33" fmla="*/ 3102 h 4352"/>
                <a:gd name="T34" fmla="*/ 30 w 769"/>
                <a:gd name="T35" fmla="*/ 3232 h 4352"/>
                <a:gd name="T36" fmla="*/ 32 w 769"/>
                <a:gd name="T37" fmla="*/ 3363 h 4352"/>
                <a:gd name="T38" fmla="*/ 32 w 769"/>
                <a:gd name="T39" fmla="*/ 3494 h 4352"/>
                <a:gd name="T40" fmla="*/ 34 w 769"/>
                <a:gd name="T41" fmla="*/ 3532 h 4352"/>
                <a:gd name="T42" fmla="*/ 34 w 769"/>
                <a:gd name="T43" fmla="*/ 3979 h 4352"/>
                <a:gd name="T44" fmla="*/ 36 w 769"/>
                <a:gd name="T45" fmla="*/ 4444 h 4352"/>
                <a:gd name="T46" fmla="*/ 34 w 769"/>
                <a:gd name="T47" fmla="*/ 5081 h 4352"/>
                <a:gd name="T48" fmla="*/ 30 w 769"/>
                <a:gd name="T49" fmla="*/ 4791 h 4352"/>
                <a:gd name="T50" fmla="*/ 25 w 769"/>
                <a:gd name="T51" fmla="*/ 4848 h 4352"/>
                <a:gd name="T52" fmla="*/ 19 w 769"/>
                <a:gd name="T53" fmla="*/ 4950 h 4352"/>
                <a:gd name="T54" fmla="*/ 16 w 769"/>
                <a:gd name="T55" fmla="*/ 4897 h 4352"/>
                <a:gd name="T56" fmla="*/ 15 w 769"/>
                <a:gd name="T57" fmla="*/ 4866 h 4352"/>
                <a:gd name="T58" fmla="*/ 13 w 769"/>
                <a:gd name="T59" fmla="*/ 4857 h 4352"/>
                <a:gd name="T60" fmla="*/ 13 w 769"/>
                <a:gd name="T61" fmla="*/ 4831 h 4352"/>
                <a:gd name="T62" fmla="*/ 12 w 769"/>
                <a:gd name="T63" fmla="*/ 4810 h 4352"/>
                <a:gd name="T64" fmla="*/ 10 w 769"/>
                <a:gd name="T65" fmla="*/ 4749 h 4352"/>
                <a:gd name="T66" fmla="*/ 6 w 769"/>
                <a:gd name="T67" fmla="*/ 4535 h 4352"/>
                <a:gd name="T68" fmla="*/ 7 w 769"/>
                <a:gd name="T69" fmla="*/ 3391 h 4352"/>
                <a:gd name="T70" fmla="*/ 10 w 769"/>
                <a:gd name="T71" fmla="*/ 3073 h 4352"/>
                <a:gd name="T72" fmla="*/ 8 w 769"/>
                <a:gd name="T73" fmla="*/ 2195 h 4352"/>
                <a:gd name="T74" fmla="*/ 7 w 769"/>
                <a:gd name="T75" fmla="*/ 1943 h 4352"/>
                <a:gd name="T76" fmla="*/ 3 w 769"/>
                <a:gd name="T77" fmla="*/ 1468 h 4352"/>
                <a:gd name="T78" fmla="*/ 1 w 769"/>
                <a:gd name="T79" fmla="*/ 1037 h 4352"/>
                <a:gd name="T80" fmla="*/ 2 w 769"/>
                <a:gd name="T81" fmla="*/ 616 h 4352"/>
                <a:gd name="T82" fmla="*/ 3 w 769"/>
                <a:gd name="T83" fmla="*/ 178 h 4352"/>
                <a:gd name="T84" fmla="*/ 9 w 769"/>
                <a:gd name="T85" fmla="*/ 16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6" name="Freeform 19"/>
            <p:cNvSpPr>
              <a:spLocks/>
            </p:cNvSpPr>
            <p:nvPr/>
          </p:nvSpPr>
          <p:spPr bwMode="auto">
            <a:xfrm>
              <a:off x="249" y="2478"/>
              <a:ext cx="136" cy="1565"/>
            </a:xfrm>
            <a:custGeom>
              <a:avLst/>
              <a:gdLst>
                <a:gd name="T0" fmla="*/ 97 w 135"/>
                <a:gd name="T1" fmla="*/ 2124351984 h 321"/>
                <a:gd name="T2" fmla="*/ 113 w 135"/>
                <a:gd name="T3" fmla="*/ 0 h 321"/>
                <a:gd name="T4" fmla="*/ 129 w 135"/>
                <a:gd name="T5" fmla="*/ 2003032018 h 321"/>
                <a:gd name="T6" fmla="*/ 105 w 135"/>
                <a:gd name="T7" fmla="*/ 2147483647 h 321"/>
                <a:gd name="T8" fmla="*/ 97 w 135"/>
                <a:gd name="T9" fmla="*/ 2124351984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7" name="Freeform 20"/>
            <p:cNvSpPr>
              <a:spLocks/>
            </p:cNvSpPr>
            <p:nvPr/>
          </p:nvSpPr>
          <p:spPr bwMode="auto">
            <a:xfrm>
              <a:off x="90" y="2364"/>
              <a:ext cx="113" cy="1451"/>
            </a:xfrm>
            <a:custGeom>
              <a:avLst/>
              <a:gdLst>
                <a:gd name="T0" fmla="*/ 15 w 135"/>
                <a:gd name="T1" fmla="*/ 997505445 h 321"/>
                <a:gd name="T2" fmla="*/ 17 w 135"/>
                <a:gd name="T3" fmla="*/ 0 h 321"/>
                <a:gd name="T4" fmla="*/ 19 w 135"/>
                <a:gd name="T5" fmla="*/ 940018322 h 321"/>
                <a:gd name="T6" fmla="*/ 16 w 135"/>
                <a:gd name="T7" fmla="*/ 1139213148 h 321"/>
                <a:gd name="T8" fmla="*/ 15 w 135"/>
                <a:gd name="T9" fmla="*/ 997505445 h 32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5" h="321">
                  <a:moveTo>
                    <a:pt x="87" y="280"/>
                  </a:moveTo>
                  <a:cubicBezTo>
                    <a:pt x="0" y="222"/>
                    <a:pt x="37" y="66"/>
                    <a:pt x="103" y="0"/>
                  </a:cubicBezTo>
                  <a:cubicBezTo>
                    <a:pt x="135" y="97"/>
                    <a:pt x="119" y="40"/>
                    <a:pt x="119" y="264"/>
                  </a:cubicBezTo>
                  <a:cubicBezTo>
                    <a:pt x="119" y="271"/>
                    <a:pt x="98" y="321"/>
                    <a:pt x="95" y="320"/>
                  </a:cubicBezTo>
                  <a:cubicBezTo>
                    <a:pt x="82" y="316"/>
                    <a:pt x="90" y="293"/>
                    <a:pt x="87" y="280"/>
                  </a:cubicBezTo>
                  <a:close/>
                </a:path>
              </a:pathLst>
            </a:custGeom>
            <a:gradFill rotWithShape="1">
              <a:gsLst>
                <a:gs pos="0">
                  <a:schemeClr val="bg1">
                    <a:alpha val="26999"/>
                  </a:schemeClr>
                </a:gs>
                <a:gs pos="100000">
                  <a:srgbClr val="EAEAEA">
                    <a:alpha val="70000"/>
                  </a:srgbClr>
                </a:gs>
              </a:gsLst>
              <a:lin ang="5400000" scaled="1"/>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8" name="Freeform 21"/>
            <p:cNvSpPr>
              <a:spLocks/>
            </p:cNvSpPr>
            <p:nvPr/>
          </p:nvSpPr>
          <p:spPr bwMode="auto">
            <a:xfrm>
              <a:off x="-23" y="-40"/>
              <a:ext cx="363" cy="3583"/>
            </a:xfrm>
            <a:custGeom>
              <a:avLst/>
              <a:gdLst>
                <a:gd name="T0" fmla="*/ 0 w 769"/>
                <a:gd name="T1" fmla="*/ 0 h 4352"/>
                <a:gd name="T2" fmla="*/ 0 w 769"/>
                <a:gd name="T3" fmla="*/ 2 h 4352"/>
                <a:gd name="T4" fmla="*/ 0 w 769"/>
                <a:gd name="T5" fmla="*/ 6 h 4352"/>
                <a:gd name="T6" fmla="*/ 0 w 769"/>
                <a:gd name="T7" fmla="*/ 58 h 4352"/>
                <a:gd name="T8" fmla="*/ 0 w 769"/>
                <a:gd name="T9" fmla="*/ 133 h 4352"/>
                <a:gd name="T10" fmla="*/ 0 w 769"/>
                <a:gd name="T11" fmla="*/ 163 h 4352"/>
                <a:gd name="T12" fmla="*/ 0 w 769"/>
                <a:gd name="T13" fmla="*/ 199 h 4352"/>
                <a:gd name="T14" fmla="*/ 0 w 769"/>
                <a:gd name="T15" fmla="*/ 228 h 4352"/>
                <a:gd name="T16" fmla="*/ 0 w 769"/>
                <a:gd name="T17" fmla="*/ 248 h 4352"/>
                <a:gd name="T18" fmla="*/ 0 w 769"/>
                <a:gd name="T19" fmla="*/ 259 h 4352"/>
                <a:gd name="T20" fmla="*/ 0 w 769"/>
                <a:gd name="T21" fmla="*/ 267 h 4352"/>
                <a:gd name="T22" fmla="*/ 0 w 769"/>
                <a:gd name="T23" fmla="*/ 276 h 4352"/>
                <a:gd name="T24" fmla="*/ 0 w 769"/>
                <a:gd name="T25" fmla="*/ 301 h 4352"/>
                <a:gd name="T26" fmla="*/ 0 w 769"/>
                <a:gd name="T27" fmla="*/ 333 h 4352"/>
                <a:gd name="T28" fmla="*/ 0 w 769"/>
                <a:gd name="T29" fmla="*/ 365 h 4352"/>
                <a:gd name="T30" fmla="*/ 0 w 769"/>
                <a:gd name="T31" fmla="*/ 370 h 4352"/>
                <a:gd name="T32" fmla="*/ 0 w 769"/>
                <a:gd name="T33" fmla="*/ 380 h 4352"/>
                <a:gd name="T34" fmla="*/ 0 w 769"/>
                <a:gd name="T35" fmla="*/ 397 h 4352"/>
                <a:gd name="T36" fmla="*/ 0 w 769"/>
                <a:gd name="T37" fmla="*/ 412 h 4352"/>
                <a:gd name="T38" fmla="*/ 0 w 769"/>
                <a:gd name="T39" fmla="*/ 428 h 4352"/>
                <a:gd name="T40" fmla="*/ 0 w 769"/>
                <a:gd name="T41" fmla="*/ 433 h 4352"/>
                <a:gd name="T42" fmla="*/ 0 w 769"/>
                <a:gd name="T43" fmla="*/ 488 h 4352"/>
                <a:gd name="T44" fmla="*/ 0 w 769"/>
                <a:gd name="T45" fmla="*/ 545 h 4352"/>
                <a:gd name="T46" fmla="*/ 0 w 769"/>
                <a:gd name="T47" fmla="*/ 623 h 4352"/>
                <a:gd name="T48" fmla="*/ 0 w 769"/>
                <a:gd name="T49" fmla="*/ 587 h 4352"/>
                <a:gd name="T50" fmla="*/ 0 w 769"/>
                <a:gd name="T51" fmla="*/ 594 h 4352"/>
                <a:gd name="T52" fmla="*/ 0 w 769"/>
                <a:gd name="T53" fmla="*/ 608 h 4352"/>
                <a:gd name="T54" fmla="*/ 0 w 769"/>
                <a:gd name="T55" fmla="*/ 600 h 4352"/>
                <a:gd name="T56" fmla="*/ 0 w 769"/>
                <a:gd name="T57" fmla="*/ 597 h 4352"/>
                <a:gd name="T58" fmla="*/ 0 w 769"/>
                <a:gd name="T59" fmla="*/ 595 h 4352"/>
                <a:gd name="T60" fmla="*/ 0 w 769"/>
                <a:gd name="T61" fmla="*/ 592 h 4352"/>
                <a:gd name="T62" fmla="*/ 0 w 769"/>
                <a:gd name="T63" fmla="*/ 589 h 4352"/>
                <a:gd name="T64" fmla="*/ 0 w 769"/>
                <a:gd name="T65" fmla="*/ 581 h 4352"/>
                <a:gd name="T66" fmla="*/ 0 w 769"/>
                <a:gd name="T67" fmla="*/ 555 h 4352"/>
                <a:gd name="T68" fmla="*/ 0 w 769"/>
                <a:gd name="T69" fmla="*/ 416 h 4352"/>
                <a:gd name="T70" fmla="*/ 0 w 769"/>
                <a:gd name="T71" fmla="*/ 376 h 4352"/>
                <a:gd name="T72" fmla="*/ 0 w 769"/>
                <a:gd name="T73" fmla="*/ 269 h 4352"/>
                <a:gd name="T74" fmla="*/ 0 w 769"/>
                <a:gd name="T75" fmla="*/ 239 h 4352"/>
                <a:gd name="T76" fmla="*/ 0 w 769"/>
                <a:gd name="T77" fmla="*/ 179 h 4352"/>
                <a:gd name="T78" fmla="*/ 0 w 769"/>
                <a:gd name="T79" fmla="*/ 128 h 4352"/>
                <a:gd name="T80" fmla="*/ 0 w 769"/>
                <a:gd name="T81" fmla="*/ 76 h 4352"/>
                <a:gd name="T82" fmla="*/ 0 w 769"/>
                <a:gd name="T83" fmla="*/ 22 h 4352"/>
                <a:gd name="T84" fmla="*/ 0 w 769"/>
                <a:gd name="T85" fmla="*/ 2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9" name="Freeform 22"/>
            <p:cNvSpPr>
              <a:spLocks/>
            </p:cNvSpPr>
            <p:nvPr/>
          </p:nvSpPr>
          <p:spPr bwMode="auto">
            <a:xfrm>
              <a:off x="68" y="-17"/>
              <a:ext cx="363" cy="1882"/>
            </a:xfrm>
            <a:custGeom>
              <a:avLst/>
              <a:gdLst>
                <a:gd name="T0" fmla="*/ 0 w 769"/>
                <a:gd name="T1" fmla="*/ 0 h 4352"/>
                <a:gd name="T2" fmla="*/ 0 w 769"/>
                <a:gd name="T3" fmla="*/ 0 h 4352"/>
                <a:gd name="T4" fmla="*/ 0 w 769"/>
                <a:gd name="T5" fmla="*/ 0 h 4352"/>
                <a:gd name="T6" fmla="*/ 0 w 769"/>
                <a:gd name="T7" fmla="*/ 0 h 4352"/>
                <a:gd name="T8" fmla="*/ 0 w 769"/>
                <a:gd name="T9" fmla="*/ 0 h 4352"/>
                <a:gd name="T10" fmla="*/ 0 w 769"/>
                <a:gd name="T11" fmla="*/ 0 h 4352"/>
                <a:gd name="T12" fmla="*/ 0 w 769"/>
                <a:gd name="T13" fmla="*/ 0 h 4352"/>
                <a:gd name="T14" fmla="*/ 0 w 769"/>
                <a:gd name="T15" fmla="*/ 0 h 4352"/>
                <a:gd name="T16" fmla="*/ 0 w 769"/>
                <a:gd name="T17" fmla="*/ 0 h 4352"/>
                <a:gd name="T18" fmla="*/ 0 w 769"/>
                <a:gd name="T19" fmla="*/ 0 h 4352"/>
                <a:gd name="T20" fmla="*/ 0 w 769"/>
                <a:gd name="T21" fmla="*/ 0 h 4352"/>
                <a:gd name="T22" fmla="*/ 0 w 769"/>
                <a:gd name="T23" fmla="*/ 0 h 4352"/>
                <a:gd name="T24" fmla="*/ 0 w 769"/>
                <a:gd name="T25" fmla="*/ 0 h 4352"/>
                <a:gd name="T26" fmla="*/ 0 w 769"/>
                <a:gd name="T27" fmla="*/ 0 h 4352"/>
                <a:gd name="T28" fmla="*/ 0 w 769"/>
                <a:gd name="T29" fmla="*/ 0 h 4352"/>
                <a:gd name="T30" fmla="*/ 0 w 769"/>
                <a:gd name="T31" fmla="*/ 0 h 4352"/>
                <a:gd name="T32" fmla="*/ 0 w 769"/>
                <a:gd name="T33" fmla="*/ 0 h 4352"/>
                <a:gd name="T34" fmla="*/ 0 w 769"/>
                <a:gd name="T35" fmla="*/ 0 h 4352"/>
                <a:gd name="T36" fmla="*/ 0 w 769"/>
                <a:gd name="T37" fmla="*/ 0 h 4352"/>
                <a:gd name="T38" fmla="*/ 0 w 769"/>
                <a:gd name="T39" fmla="*/ 0 h 4352"/>
                <a:gd name="T40" fmla="*/ 0 w 769"/>
                <a:gd name="T41" fmla="*/ 1 h 4352"/>
                <a:gd name="T42" fmla="*/ 0 w 769"/>
                <a:gd name="T43" fmla="*/ 1 h 4352"/>
                <a:gd name="T44" fmla="*/ 0 w 769"/>
                <a:gd name="T45" fmla="*/ 1 h 4352"/>
                <a:gd name="T46" fmla="*/ 0 w 769"/>
                <a:gd name="T47" fmla="*/ 1 h 4352"/>
                <a:gd name="T48" fmla="*/ 0 w 769"/>
                <a:gd name="T49" fmla="*/ 1 h 4352"/>
                <a:gd name="T50" fmla="*/ 0 w 769"/>
                <a:gd name="T51" fmla="*/ 1 h 4352"/>
                <a:gd name="T52" fmla="*/ 0 w 769"/>
                <a:gd name="T53" fmla="*/ 1 h 4352"/>
                <a:gd name="T54" fmla="*/ 0 w 769"/>
                <a:gd name="T55" fmla="*/ 1 h 4352"/>
                <a:gd name="T56" fmla="*/ 0 w 769"/>
                <a:gd name="T57" fmla="*/ 1 h 4352"/>
                <a:gd name="T58" fmla="*/ 0 w 769"/>
                <a:gd name="T59" fmla="*/ 1 h 4352"/>
                <a:gd name="T60" fmla="*/ 0 w 769"/>
                <a:gd name="T61" fmla="*/ 1 h 4352"/>
                <a:gd name="T62" fmla="*/ 0 w 769"/>
                <a:gd name="T63" fmla="*/ 1 h 4352"/>
                <a:gd name="T64" fmla="*/ 0 w 769"/>
                <a:gd name="T65" fmla="*/ 1 h 4352"/>
                <a:gd name="T66" fmla="*/ 0 w 769"/>
                <a:gd name="T67" fmla="*/ 1 h 4352"/>
                <a:gd name="T68" fmla="*/ 0 w 769"/>
                <a:gd name="T69" fmla="*/ 0 h 4352"/>
                <a:gd name="T70" fmla="*/ 0 w 769"/>
                <a:gd name="T71" fmla="*/ 0 h 4352"/>
                <a:gd name="T72" fmla="*/ 0 w 769"/>
                <a:gd name="T73" fmla="*/ 0 h 4352"/>
                <a:gd name="T74" fmla="*/ 0 w 769"/>
                <a:gd name="T75" fmla="*/ 0 h 4352"/>
                <a:gd name="T76" fmla="*/ 0 w 769"/>
                <a:gd name="T77" fmla="*/ 0 h 4352"/>
                <a:gd name="T78" fmla="*/ 0 w 769"/>
                <a:gd name="T79" fmla="*/ 0 h 4352"/>
                <a:gd name="T80" fmla="*/ 0 w 769"/>
                <a:gd name="T81" fmla="*/ 0 h 4352"/>
                <a:gd name="T82" fmla="*/ 0 w 769"/>
                <a:gd name="T83" fmla="*/ 0 h 4352"/>
                <a:gd name="T84" fmla="*/ 0 w 769"/>
                <a:gd name="T85" fmla="*/ 0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grpSp>
      <p:sp>
        <p:nvSpPr>
          <p:cNvPr id="24588" name="Freeform 23"/>
          <p:cNvSpPr>
            <a:spLocks/>
          </p:cNvSpPr>
          <p:nvPr/>
        </p:nvSpPr>
        <p:spPr bwMode="auto">
          <a:xfrm>
            <a:off x="-180975" y="-63500"/>
            <a:ext cx="576263" cy="568801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89" name="Freeform 24"/>
          <p:cNvSpPr>
            <a:spLocks/>
          </p:cNvSpPr>
          <p:nvPr/>
        </p:nvSpPr>
        <p:spPr bwMode="auto">
          <a:xfrm>
            <a:off x="8785225" y="-63500"/>
            <a:ext cx="576263" cy="5148263"/>
          </a:xfrm>
          <a:custGeom>
            <a:avLst/>
            <a:gdLst>
              <a:gd name="T0" fmla="*/ 2147483647 w 769"/>
              <a:gd name="T1" fmla="*/ 0 h 4352"/>
              <a:gd name="T2" fmla="*/ 2147483647 w 769"/>
              <a:gd name="T3" fmla="*/ 2147483647 h 4352"/>
              <a:gd name="T4" fmla="*/ 2147483647 w 769"/>
              <a:gd name="T5" fmla="*/ 2147483647 h 4352"/>
              <a:gd name="T6" fmla="*/ 2147483647 w 769"/>
              <a:gd name="T7" fmla="*/ 2147483647 h 4352"/>
              <a:gd name="T8" fmla="*/ 2147483647 w 769"/>
              <a:gd name="T9" fmla="*/ 2147483647 h 4352"/>
              <a:gd name="T10" fmla="*/ 2147483647 w 769"/>
              <a:gd name="T11" fmla="*/ 2147483647 h 4352"/>
              <a:gd name="T12" fmla="*/ 2147483647 w 769"/>
              <a:gd name="T13" fmla="*/ 2147483647 h 4352"/>
              <a:gd name="T14" fmla="*/ 2147483647 w 769"/>
              <a:gd name="T15" fmla="*/ 2147483647 h 4352"/>
              <a:gd name="T16" fmla="*/ 2147483647 w 769"/>
              <a:gd name="T17" fmla="*/ 2147483647 h 4352"/>
              <a:gd name="T18" fmla="*/ 2147483647 w 769"/>
              <a:gd name="T19" fmla="*/ 2147483647 h 4352"/>
              <a:gd name="T20" fmla="*/ 2147483647 w 769"/>
              <a:gd name="T21" fmla="*/ 2147483647 h 4352"/>
              <a:gd name="T22" fmla="*/ 2147483647 w 769"/>
              <a:gd name="T23" fmla="*/ 2147483647 h 4352"/>
              <a:gd name="T24" fmla="*/ 2147483647 w 769"/>
              <a:gd name="T25" fmla="*/ 2147483647 h 4352"/>
              <a:gd name="T26" fmla="*/ 2147483647 w 769"/>
              <a:gd name="T27" fmla="*/ 2147483647 h 4352"/>
              <a:gd name="T28" fmla="*/ 2147483647 w 769"/>
              <a:gd name="T29" fmla="*/ 2147483647 h 4352"/>
              <a:gd name="T30" fmla="*/ 2147483647 w 769"/>
              <a:gd name="T31" fmla="*/ 2147483647 h 4352"/>
              <a:gd name="T32" fmla="*/ 2147483647 w 769"/>
              <a:gd name="T33" fmla="*/ 2147483647 h 4352"/>
              <a:gd name="T34" fmla="*/ 2147483647 w 769"/>
              <a:gd name="T35" fmla="*/ 2147483647 h 4352"/>
              <a:gd name="T36" fmla="*/ 2147483647 w 769"/>
              <a:gd name="T37" fmla="*/ 2147483647 h 4352"/>
              <a:gd name="T38" fmla="*/ 2147483647 w 769"/>
              <a:gd name="T39" fmla="*/ 2147483647 h 4352"/>
              <a:gd name="T40" fmla="*/ 2147483647 w 769"/>
              <a:gd name="T41" fmla="*/ 2147483647 h 4352"/>
              <a:gd name="T42" fmla="*/ 2147483647 w 769"/>
              <a:gd name="T43" fmla="*/ 2147483647 h 4352"/>
              <a:gd name="T44" fmla="*/ 2147483647 w 769"/>
              <a:gd name="T45" fmla="*/ 2147483647 h 4352"/>
              <a:gd name="T46" fmla="*/ 2147483647 w 769"/>
              <a:gd name="T47" fmla="*/ 2147483647 h 4352"/>
              <a:gd name="T48" fmla="*/ 2147483647 w 769"/>
              <a:gd name="T49" fmla="*/ 2147483647 h 4352"/>
              <a:gd name="T50" fmla="*/ 2147483647 w 769"/>
              <a:gd name="T51" fmla="*/ 2147483647 h 4352"/>
              <a:gd name="T52" fmla="*/ 2147483647 w 769"/>
              <a:gd name="T53" fmla="*/ 2147483647 h 4352"/>
              <a:gd name="T54" fmla="*/ 2147483647 w 769"/>
              <a:gd name="T55" fmla="*/ 2147483647 h 4352"/>
              <a:gd name="T56" fmla="*/ 2147483647 w 769"/>
              <a:gd name="T57" fmla="*/ 2147483647 h 4352"/>
              <a:gd name="T58" fmla="*/ 2147483647 w 769"/>
              <a:gd name="T59" fmla="*/ 2147483647 h 4352"/>
              <a:gd name="T60" fmla="*/ 2147483647 w 769"/>
              <a:gd name="T61" fmla="*/ 2147483647 h 4352"/>
              <a:gd name="T62" fmla="*/ 2147483647 w 769"/>
              <a:gd name="T63" fmla="*/ 2147483647 h 4352"/>
              <a:gd name="T64" fmla="*/ 2147483647 w 769"/>
              <a:gd name="T65" fmla="*/ 2147483647 h 4352"/>
              <a:gd name="T66" fmla="*/ 2147483647 w 769"/>
              <a:gd name="T67" fmla="*/ 2147483647 h 4352"/>
              <a:gd name="T68" fmla="*/ 2147483647 w 769"/>
              <a:gd name="T69" fmla="*/ 2147483647 h 4352"/>
              <a:gd name="T70" fmla="*/ 2147483647 w 769"/>
              <a:gd name="T71" fmla="*/ 2147483647 h 4352"/>
              <a:gd name="T72" fmla="*/ 2147483647 w 769"/>
              <a:gd name="T73" fmla="*/ 2147483647 h 4352"/>
              <a:gd name="T74" fmla="*/ 2147483647 w 769"/>
              <a:gd name="T75" fmla="*/ 2147483647 h 4352"/>
              <a:gd name="T76" fmla="*/ 2147483647 w 769"/>
              <a:gd name="T77" fmla="*/ 2147483647 h 4352"/>
              <a:gd name="T78" fmla="*/ 2147483647 w 769"/>
              <a:gd name="T79" fmla="*/ 2147483647 h 4352"/>
              <a:gd name="T80" fmla="*/ 2147483647 w 769"/>
              <a:gd name="T81" fmla="*/ 2147483647 h 4352"/>
              <a:gd name="T82" fmla="*/ 2147483647 w 769"/>
              <a:gd name="T83" fmla="*/ 2147483647 h 4352"/>
              <a:gd name="T84" fmla="*/ 2147483647 w 769"/>
              <a:gd name="T85" fmla="*/ 2147483647 h 4352"/>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Lst>
            <a:ahLst/>
            <a:cxnLst>
              <a:cxn ang="T86">
                <a:pos x="T0" y="T1"/>
              </a:cxn>
              <a:cxn ang="T87">
                <a:pos x="T2" y="T3"/>
              </a:cxn>
              <a:cxn ang="T88">
                <a:pos x="T4" y="T5"/>
              </a:cxn>
              <a:cxn ang="T89">
                <a:pos x="T6" y="T7"/>
              </a:cxn>
              <a:cxn ang="T90">
                <a:pos x="T8" y="T9"/>
              </a:cxn>
              <a:cxn ang="T91">
                <a:pos x="T10" y="T11"/>
              </a:cxn>
              <a:cxn ang="T92">
                <a:pos x="T12" y="T13"/>
              </a:cxn>
              <a:cxn ang="T93">
                <a:pos x="T14" y="T15"/>
              </a:cxn>
              <a:cxn ang="T94">
                <a:pos x="T16" y="T17"/>
              </a:cxn>
              <a:cxn ang="T95">
                <a:pos x="T18" y="T19"/>
              </a:cxn>
              <a:cxn ang="T96">
                <a:pos x="T20" y="T21"/>
              </a:cxn>
              <a:cxn ang="T97">
                <a:pos x="T22" y="T23"/>
              </a:cxn>
              <a:cxn ang="T98">
                <a:pos x="T24" y="T25"/>
              </a:cxn>
              <a:cxn ang="T99">
                <a:pos x="T26" y="T27"/>
              </a:cxn>
              <a:cxn ang="T100">
                <a:pos x="T28" y="T29"/>
              </a:cxn>
              <a:cxn ang="T101">
                <a:pos x="T30" y="T31"/>
              </a:cxn>
              <a:cxn ang="T102">
                <a:pos x="T32" y="T33"/>
              </a:cxn>
              <a:cxn ang="T103">
                <a:pos x="T34" y="T35"/>
              </a:cxn>
              <a:cxn ang="T104">
                <a:pos x="T36" y="T37"/>
              </a:cxn>
              <a:cxn ang="T105">
                <a:pos x="T38" y="T39"/>
              </a:cxn>
              <a:cxn ang="T106">
                <a:pos x="T40" y="T41"/>
              </a:cxn>
              <a:cxn ang="T107">
                <a:pos x="T42" y="T43"/>
              </a:cxn>
              <a:cxn ang="T108">
                <a:pos x="T44" y="T45"/>
              </a:cxn>
              <a:cxn ang="T109">
                <a:pos x="T46" y="T47"/>
              </a:cxn>
              <a:cxn ang="T110">
                <a:pos x="T48" y="T49"/>
              </a:cxn>
              <a:cxn ang="T111">
                <a:pos x="T50" y="T51"/>
              </a:cxn>
              <a:cxn ang="T112">
                <a:pos x="T52" y="T53"/>
              </a:cxn>
              <a:cxn ang="T113">
                <a:pos x="T54" y="T55"/>
              </a:cxn>
              <a:cxn ang="T114">
                <a:pos x="T56" y="T57"/>
              </a:cxn>
              <a:cxn ang="T115">
                <a:pos x="T58" y="T59"/>
              </a:cxn>
              <a:cxn ang="T116">
                <a:pos x="T60" y="T61"/>
              </a:cxn>
              <a:cxn ang="T117">
                <a:pos x="T62" y="T63"/>
              </a:cxn>
              <a:cxn ang="T118">
                <a:pos x="T64" y="T65"/>
              </a:cxn>
              <a:cxn ang="T119">
                <a:pos x="T66" y="T67"/>
              </a:cxn>
              <a:cxn ang="T120">
                <a:pos x="T68" y="T69"/>
              </a:cxn>
              <a:cxn ang="T121">
                <a:pos x="T70" y="T71"/>
              </a:cxn>
              <a:cxn ang="T122">
                <a:pos x="T72" y="T73"/>
              </a:cxn>
              <a:cxn ang="T123">
                <a:pos x="T74" y="T75"/>
              </a:cxn>
              <a:cxn ang="T124">
                <a:pos x="T76" y="T77"/>
              </a:cxn>
              <a:cxn ang="T125">
                <a:pos x="T78" y="T79"/>
              </a:cxn>
              <a:cxn ang="T126">
                <a:pos x="T80" y="T81"/>
              </a:cxn>
              <a:cxn ang="T127">
                <a:pos x="T82" y="T83"/>
              </a:cxn>
              <a:cxn ang="T128">
                <a:pos x="T84" y="T85"/>
              </a:cxn>
            </a:cxnLst>
            <a:rect l="0" t="0" r="r" b="b"/>
            <a:pathLst>
              <a:path w="769" h="4352">
                <a:moveTo>
                  <a:pt x="106" y="0"/>
                </a:moveTo>
                <a:cubicBezTo>
                  <a:pt x="149" y="5"/>
                  <a:pt x="191" y="12"/>
                  <a:pt x="234" y="16"/>
                </a:cubicBezTo>
                <a:cubicBezTo>
                  <a:pt x="341" y="26"/>
                  <a:pt x="554" y="40"/>
                  <a:pt x="554" y="40"/>
                </a:cubicBezTo>
                <a:cubicBezTo>
                  <a:pt x="545" y="167"/>
                  <a:pt x="511" y="283"/>
                  <a:pt x="490" y="408"/>
                </a:cubicBezTo>
                <a:cubicBezTo>
                  <a:pt x="500" y="654"/>
                  <a:pt x="504" y="631"/>
                  <a:pt x="490" y="928"/>
                </a:cubicBezTo>
                <a:cubicBezTo>
                  <a:pt x="487" y="992"/>
                  <a:pt x="458" y="1073"/>
                  <a:pt x="442" y="1136"/>
                </a:cubicBezTo>
                <a:cubicBezTo>
                  <a:pt x="436" y="1201"/>
                  <a:pt x="437" y="1339"/>
                  <a:pt x="402" y="1392"/>
                </a:cubicBezTo>
                <a:cubicBezTo>
                  <a:pt x="396" y="1461"/>
                  <a:pt x="383" y="1523"/>
                  <a:pt x="394" y="1592"/>
                </a:cubicBezTo>
                <a:cubicBezTo>
                  <a:pt x="402" y="1643"/>
                  <a:pt x="429" y="1686"/>
                  <a:pt x="442" y="1736"/>
                </a:cubicBezTo>
                <a:cubicBezTo>
                  <a:pt x="448" y="1760"/>
                  <a:pt x="450" y="1785"/>
                  <a:pt x="458" y="1808"/>
                </a:cubicBezTo>
                <a:cubicBezTo>
                  <a:pt x="491" y="1906"/>
                  <a:pt x="461" y="1787"/>
                  <a:pt x="482" y="1864"/>
                </a:cubicBezTo>
                <a:cubicBezTo>
                  <a:pt x="488" y="1885"/>
                  <a:pt x="488" y="1908"/>
                  <a:pt x="498" y="1928"/>
                </a:cubicBezTo>
                <a:cubicBezTo>
                  <a:pt x="524" y="1980"/>
                  <a:pt x="551" y="2039"/>
                  <a:pt x="562" y="2096"/>
                </a:cubicBezTo>
                <a:cubicBezTo>
                  <a:pt x="568" y="2210"/>
                  <a:pt x="571" y="2238"/>
                  <a:pt x="586" y="2328"/>
                </a:cubicBezTo>
                <a:cubicBezTo>
                  <a:pt x="589" y="2403"/>
                  <a:pt x="587" y="2478"/>
                  <a:pt x="594" y="2552"/>
                </a:cubicBezTo>
                <a:cubicBezTo>
                  <a:pt x="595" y="2566"/>
                  <a:pt x="606" y="2578"/>
                  <a:pt x="610" y="2592"/>
                </a:cubicBezTo>
                <a:cubicBezTo>
                  <a:pt x="616" y="2613"/>
                  <a:pt x="626" y="2656"/>
                  <a:pt x="626" y="2656"/>
                </a:cubicBezTo>
                <a:cubicBezTo>
                  <a:pt x="629" y="2693"/>
                  <a:pt x="628" y="2731"/>
                  <a:pt x="634" y="2768"/>
                </a:cubicBezTo>
                <a:cubicBezTo>
                  <a:pt x="640" y="2807"/>
                  <a:pt x="670" y="2843"/>
                  <a:pt x="682" y="2880"/>
                </a:cubicBezTo>
                <a:cubicBezTo>
                  <a:pt x="685" y="2917"/>
                  <a:pt x="684" y="2955"/>
                  <a:pt x="690" y="2992"/>
                </a:cubicBezTo>
                <a:cubicBezTo>
                  <a:pt x="692" y="3004"/>
                  <a:pt x="705" y="3012"/>
                  <a:pt x="706" y="3024"/>
                </a:cubicBezTo>
                <a:cubicBezTo>
                  <a:pt x="711" y="3062"/>
                  <a:pt x="722" y="3406"/>
                  <a:pt x="722" y="3408"/>
                </a:cubicBezTo>
                <a:cubicBezTo>
                  <a:pt x="727" y="3510"/>
                  <a:pt x="724" y="3688"/>
                  <a:pt x="754" y="3808"/>
                </a:cubicBezTo>
                <a:cubicBezTo>
                  <a:pt x="752" y="3921"/>
                  <a:pt x="769" y="4194"/>
                  <a:pt x="730" y="4352"/>
                </a:cubicBezTo>
                <a:cubicBezTo>
                  <a:pt x="700" y="4262"/>
                  <a:pt x="737" y="4138"/>
                  <a:pt x="634" y="4104"/>
                </a:cubicBezTo>
                <a:cubicBezTo>
                  <a:pt x="576" y="4110"/>
                  <a:pt x="540" y="4097"/>
                  <a:pt x="522" y="4152"/>
                </a:cubicBezTo>
                <a:cubicBezTo>
                  <a:pt x="510" y="4269"/>
                  <a:pt x="522" y="4251"/>
                  <a:pt x="402" y="4240"/>
                </a:cubicBezTo>
                <a:cubicBezTo>
                  <a:pt x="375" y="4222"/>
                  <a:pt x="368" y="4202"/>
                  <a:pt x="338" y="4192"/>
                </a:cubicBezTo>
                <a:cubicBezTo>
                  <a:pt x="330" y="4184"/>
                  <a:pt x="323" y="4174"/>
                  <a:pt x="314" y="4168"/>
                </a:cubicBezTo>
                <a:cubicBezTo>
                  <a:pt x="307" y="4163"/>
                  <a:pt x="297" y="4165"/>
                  <a:pt x="290" y="4160"/>
                </a:cubicBezTo>
                <a:cubicBezTo>
                  <a:pt x="282" y="4154"/>
                  <a:pt x="281" y="4143"/>
                  <a:pt x="274" y="4136"/>
                </a:cubicBezTo>
                <a:cubicBezTo>
                  <a:pt x="267" y="4129"/>
                  <a:pt x="257" y="4127"/>
                  <a:pt x="250" y="4120"/>
                </a:cubicBezTo>
                <a:cubicBezTo>
                  <a:pt x="240" y="4110"/>
                  <a:pt x="219" y="4078"/>
                  <a:pt x="210" y="4064"/>
                </a:cubicBezTo>
                <a:cubicBezTo>
                  <a:pt x="193" y="3996"/>
                  <a:pt x="179" y="3923"/>
                  <a:pt x="122" y="3880"/>
                </a:cubicBezTo>
                <a:cubicBezTo>
                  <a:pt x="129" y="3564"/>
                  <a:pt x="85" y="3212"/>
                  <a:pt x="162" y="2904"/>
                </a:cubicBezTo>
                <a:cubicBezTo>
                  <a:pt x="172" y="2813"/>
                  <a:pt x="185" y="2723"/>
                  <a:pt x="194" y="2632"/>
                </a:cubicBezTo>
                <a:cubicBezTo>
                  <a:pt x="189" y="2381"/>
                  <a:pt x="188" y="2131"/>
                  <a:pt x="178" y="1880"/>
                </a:cubicBezTo>
                <a:cubicBezTo>
                  <a:pt x="175" y="1813"/>
                  <a:pt x="150" y="1730"/>
                  <a:pt x="138" y="1664"/>
                </a:cubicBezTo>
                <a:cubicBezTo>
                  <a:pt x="112" y="1527"/>
                  <a:pt x="96" y="1392"/>
                  <a:pt x="66" y="1256"/>
                </a:cubicBezTo>
                <a:cubicBezTo>
                  <a:pt x="54" y="1133"/>
                  <a:pt x="28" y="1011"/>
                  <a:pt x="10" y="888"/>
                </a:cubicBezTo>
                <a:cubicBezTo>
                  <a:pt x="14" y="786"/>
                  <a:pt x="0" y="633"/>
                  <a:pt x="42" y="528"/>
                </a:cubicBezTo>
                <a:cubicBezTo>
                  <a:pt x="58" y="401"/>
                  <a:pt x="58" y="283"/>
                  <a:pt x="66" y="152"/>
                </a:cubicBezTo>
                <a:cubicBezTo>
                  <a:pt x="73" y="41"/>
                  <a:pt x="82" y="16"/>
                  <a:pt x="186" y="16"/>
                </a:cubicBezTo>
              </a:path>
            </a:pathLst>
          </a:custGeom>
          <a:solidFill>
            <a:schemeClr val="bg1">
              <a:alpha val="59999"/>
            </a:schemeClr>
          </a:soli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4590" name="Rectangle 2"/>
          <p:cNvSpPr>
            <a:spLocks noGrp="1" noChangeArrowheads="1"/>
          </p:cNvSpPr>
          <p:nvPr>
            <p:ph type="title"/>
          </p:nvPr>
        </p:nvSpPr>
        <p:spPr bwMode="auto">
          <a:xfrm>
            <a:off x="457200" y="274638"/>
            <a:ext cx="8229600" cy="706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24591" name="Rectangle 3"/>
          <p:cNvSpPr>
            <a:spLocks noGrp="1" noChangeArrowheads="1"/>
          </p:cNvSpPr>
          <p:nvPr>
            <p:ph type="body" idx="1"/>
          </p:nvPr>
        </p:nvSpPr>
        <p:spPr bwMode="auto">
          <a:xfrm>
            <a:off x="457200" y="1160463"/>
            <a:ext cx="8229600" cy="4965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solidFill>
                  <a:srgbClr val="000000"/>
                </a:solidFill>
                <a:latin typeface="Arial" charset="0"/>
                <a:ea typeface="宋体" pitchFamily="2" charset="-122"/>
              </a:defRPr>
            </a:lvl1pPr>
          </a:lstStyle>
          <a:p>
            <a:pPr fontAlgn="base">
              <a:spcBef>
                <a:spcPct val="0"/>
              </a:spcBef>
              <a:spcAft>
                <a:spcPct val="0"/>
              </a:spcAft>
              <a:defRPr/>
            </a:pPr>
            <a:endParaRPr lang="en-US" altLang="zh-CN"/>
          </a:p>
        </p:txBody>
      </p:sp>
      <p:sp>
        <p:nvSpPr>
          <p:cNvPr id="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solidFill>
                  <a:srgbClr val="000000"/>
                </a:solidFill>
                <a:latin typeface="Arial" charset="0"/>
                <a:ea typeface="宋体" pitchFamily="2" charset="-122"/>
              </a:defRPr>
            </a:lvl1pPr>
          </a:lstStyle>
          <a:p>
            <a:pPr fontAlgn="base">
              <a:spcBef>
                <a:spcPct val="0"/>
              </a:spcBef>
              <a:spcAft>
                <a:spcPct val="0"/>
              </a:spcAft>
              <a:defRPr/>
            </a:pPr>
            <a:fld id="{107FF17B-FF40-4226-B22C-8A9131D5F13C}" type="slidenum">
              <a:rPr lang="en-US" altLang="zh-CN"/>
              <a:pPr fontAlgn="base">
                <a:spcBef>
                  <a:spcPct val="0"/>
                </a:spcBef>
                <a:spcAft>
                  <a:spcPct val="0"/>
                </a:spcAft>
                <a:defRPr/>
              </a:pPr>
              <a:t>‹#›</a:t>
            </a:fld>
            <a:endParaRPr lang="en-US" altLang="zh-CN"/>
          </a:p>
        </p:txBody>
      </p:sp>
    </p:spTree>
    <p:extLst>
      <p:ext uri="{BB962C8B-B14F-4D97-AF65-F5344CB8AC3E}">
        <p14:creationId xmlns:p14="http://schemas.microsoft.com/office/powerpoint/2010/main" val="3667774093"/>
      </p:ext>
    </p:extLst>
  </p:cSld>
  <p:clrMap bg1="lt1" tx1="dk1" bg2="lt2" tx2="dk2" accent1="accent1" accent2="accent2" accent3="accent3" accent4="accent4" accent5="accent5" accent6="accent6" hlink="hlink" folHlink="folHlink"/>
  <p:sldLayoutIdLst>
    <p:sldLayoutId id="2147483983" r:id="rId1"/>
    <p:sldLayoutId id="2147483984" r:id="rId2"/>
    <p:sldLayoutId id="2147483985" r:id="rId3"/>
    <p:sldLayoutId id="2147483986" r:id="rId4"/>
    <p:sldLayoutId id="2147483987" r:id="rId5"/>
    <p:sldLayoutId id="2147483988" r:id="rId6"/>
    <p:sldLayoutId id="2147483989" r:id="rId7"/>
    <p:sldLayoutId id="2147483990" r:id="rId8"/>
    <p:sldLayoutId id="2147483991" r:id="rId9"/>
    <p:sldLayoutId id="2147483992" r:id="rId10"/>
    <p:sldLayoutId id="2147483993" r:id="rId11"/>
    <p:sldLayoutId id="2147483994" r:id="rId12"/>
  </p:sldLayoutIdLst>
  <p:txStyles>
    <p:titleStyle>
      <a:lvl1pPr algn="ctr" rtl="0" eaLnBrk="0" fontAlgn="base" hangingPunct="0">
        <a:spcBef>
          <a:spcPct val="0"/>
        </a:spcBef>
        <a:spcAft>
          <a:spcPct val="0"/>
        </a:spcAft>
        <a:defRPr sz="3600" b="1">
          <a:solidFill>
            <a:schemeClr val="tx2"/>
          </a:solidFill>
          <a:latin typeface="+mj-lt"/>
          <a:ea typeface="+mj-ea"/>
          <a:cs typeface="+mj-cs"/>
        </a:defRPr>
      </a:lvl1pPr>
      <a:lvl2pPr algn="ctr" rtl="0" eaLnBrk="0" fontAlgn="base" hangingPunct="0">
        <a:spcBef>
          <a:spcPct val="0"/>
        </a:spcBef>
        <a:spcAft>
          <a:spcPct val="0"/>
        </a:spcAft>
        <a:defRPr sz="3600" b="1">
          <a:solidFill>
            <a:schemeClr val="tx2"/>
          </a:solidFill>
          <a:latin typeface="Arial" charset="0"/>
          <a:ea typeface="宋体" pitchFamily="2" charset="-122"/>
        </a:defRPr>
      </a:lvl2pPr>
      <a:lvl3pPr algn="ctr" rtl="0" eaLnBrk="0" fontAlgn="base" hangingPunct="0">
        <a:spcBef>
          <a:spcPct val="0"/>
        </a:spcBef>
        <a:spcAft>
          <a:spcPct val="0"/>
        </a:spcAft>
        <a:defRPr sz="3600" b="1">
          <a:solidFill>
            <a:schemeClr val="tx2"/>
          </a:solidFill>
          <a:latin typeface="Arial" charset="0"/>
          <a:ea typeface="宋体" pitchFamily="2" charset="-122"/>
        </a:defRPr>
      </a:lvl3pPr>
      <a:lvl4pPr algn="ctr" rtl="0" eaLnBrk="0" fontAlgn="base" hangingPunct="0">
        <a:spcBef>
          <a:spcPct val="0"/>
        </a:spcBef>
        <a:spcAft>
          <a:spcPct val="0"/>
        </a:spcAft>
        <a:defRPr sz="3600" b="1">
          <a:solidFill>
            <a:schemeClr val="tx2"/>
          </a:solidFill>
          <a:latin typeface="Arial" charset="0"/>
          <a:ea typeface="宋体" pitchFamily="2" charset="-122"/>
        </a:defRPr>
      </a:lvl4pPr>
      <a:lvl5pPr algn="ctr" rtl="0" eaLnBrk="0" fontAlgn="base" hangingPunct="0">
        <a:spcBef>
          <a:spcPct val="0"/>
        </a:spcBef>
        <a:spcAft>
          <a:spcPct val="0"/>
        </a:spcAft>
        <a:defRPr sz="3600" b="1">
          <a:solidFill>
            <a:schemeClr val="tx2"/>
          </a:solidFill>
          <a:latin typeface="Arial" charset="0"/>
          <a:ea typeface="宋体" pitchFamily="2" charset="-122"/>
        </a:defRPr>
      </a:lvl5pPr>
      <a:lvl6pPr marL="457200" algn="ctr" rtl="0" fontAlgn="base">
        <a:spcBef>
          <a:spcPct val="0"/>
        </a:spcBef>
        <a:spcAft>
          <a:spcPct val="0"/>
        </a:spcAft>
        <a:defRPr sz="3600" b="1">
          <a:solidFill>
            <a:schemeClr val="tx2"/>
          </a:solidFill>
          <a:latin typeface="Arial" charset="0"/>
          <a:ea typeface="宋体" pitchFamily="2" charset="-122"/>
        </a:defRPr>
      </a:lvl6pPr>
      <a:lvl7pPr marL="914400" algn="ctr" rtl="0" fontAlgn="base">
        <a:spcBef>
          <a:spcPct val="0"/>
        </a:spcBef>
        <a:spcAft>
          <a:spcPct val="0"/>
        </a:spcAft>
        <a:defRPr sz="3600" b="1">
          <a:solidFill>
            <a:schemeClr val="tx2"/>
          </a:solidFill>
          <a:latin typeface="Arial" charset="0"/>
          <a:ea typeface="宋体" pitchFamily="2" charset="-122"/>
        </a:defRPr>
      </a:lvl7pPr>
      <a:lvl8pPr marL="1371600" algn="ctr" rtl="0" fontAlgn="base">
        <a:spcBef>
          <a:spcPct val="0"/>
        </a:spcBef>
        <a:spcAft>
          <a:spcPct val="0"/>
        </a:spcAft>
        <a:defRPr sz="3600" b="1">
          <a:solidFill>
            <a:schemeClr val="tx2"/>
          </a:solidFill>
          <a:latin typeface="Arial" charset="0"/>
          <a:ea typeface="宋体" pitchFamily="2" charset="-122"/>
        </a:defRPr>
      </a:lvl8pPr>
      <a:lvl9pPr marL="1828800" algn="ctr" rtl="0" fontAlgn="base">
        <a:spcBef>
          <a:spcPct val="0"/>
        </a:spcBef>
        <a:spcAft>
          <a:spcPct val="0"/>
        </a:spcAft>
        <a:defRPr sz="3600" b="1">
          <a:solidFill>
            <a:schemeClr val="tx2"/>
          </a:solidFill>
          <a:latin typeface="Arial" charset="0"/>
          <a:ea typeface="宋体" pitchFamily="2" charset="-122"/>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ea typeface="+mn-ea"/>
        </a:defRPr>
      </a:lvl2pPr>
      <a:lvl3pPr marL="1143000" indent="-228600" algn="l" rtl="0" eaLnBrk="0" fontAlgn="base" hangingPunct="0">
        <a:spcBef>
          <a:spcPct val="20000"/>
        </a:spcBef>
        <a:spcAft>
          <a:spcPct val="0"/>
        </a:spcAft>
        <a:buChar char="•"/>
        <a:defRPr sz="24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1A499DB-9932-4A9E-A717-335D4CB9C00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95715094"/>
      </p:ext>
    </p:extLst>
  </p:cSld>
  <p:clrMap bg1="dk2" tx1="lt1" bg2="dk1" tx2="lt2" accent1="accent1" accent2="accent2" accent3="accent3" accent4="accent4" accent5="accent5" accent6="accent6" hlink="hlink" folHlink="folHlink"/>
  <p:sldLayoutIdLst>
    <p:sldLayoutId id="2147483996" r:id="rId1"/>
    <p:sldLayoutId id="2147483997" r:id="rId2"/>
    <p:sldLayoutId id="2147483998" r:id="rId3"/>
    <p:sldLayoutId id="2147483999" r:id="rId4"/>
    <p:sldLayoutId id="2147484000" r:id="rId5"/>
    <p:sldLayoutId id="2147484001" r:id="rId6"/>
    <p:sldLayoutId id="2147484002" r:id="rId7"/>
    <p:sldLayoutId id="2147484003" r:id="rId8"/>
    <p:sldLayoutId id="2147484004" r:id="rId9"/>
    <p:sldLayoutId id="2147484005" r:id="rId10"/>
    <p:sldLayoutId id="2147484006" r:id="rId11"/>
    <p:sldLayoutId id="2147484007" r:id="rId12"/>
    <p:sldLayoutId id="2147484008"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1A499DB-9932-4A9E-A717-335D4CB9C00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374737709"/>
      </p:ext>
    </p:extLst>
  </p:cSld>
  <p:clrMap bg1="dk2" tx1="lt1" bg2="dk1" tx2="lt2" accent1="accent1" accent2="accent2" accent3="accent3" accent4="accent4" accent5="accent5" accent6="accent6" hlink="hlink" folHlink="folHlink"/>
  <p:sldLayoutIdLst>
    <p:sldLayoutId id="2147484010" r:id="rId1"/>
    <p:sldLayoutId id="2147484011" r:id="rId2"/>
    <p:sldLayoutId id="2147484012" r:id="rId3"/>
    <p:sldLayoutId id="2147484013" r:id="rId4"/>
    <p:sldLayoutId id="2147484014" r:id="rId5"/>
    <p:sldLayoutId id="2147484015" r:id="rId6"/>
    <p:sldLayoutId id="2147484016" r:id="rId7"/>
    <p:sldLayoutId id="2147484017" r:id="rId8"/>
    <p:sldLayoutId id="2147484018" r:id="rId9"/>
    <p:sldLayoutId id="2147484019" r:id="rId10"/>
    <p:sldLayoutId id="2147484020" r:id="rId11"/>
    <p:sldLayoutId id="2147484021" r:id="rId12"/>
    <p:sldLayoutId id="2147484022"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1A499DB-9932-4A9E-A717-335D4CB9C00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1788281893"/>
      </p:ext>
    </p:extLst>
  </p:cSld>
  <p:clrMap bg1="dk2" tx1="lt1" bg2="dk1" tx2="lt2" accent1="accent1" accent2="accent2" accent3="accent3" accent4="accent4" accent5="accent5" accent6="accent6" hlink="hlink" folHlink="folHlink"/>
  <p:sldLayoutIdLst>
    <p:sldLayoutId id="2147484024" r:id="rId1"/>
    <p:sldLayoutId id="2147484025" r:id="rId2"/>
    <p:sldLayoutId id="2147484026" r:id="rId3"/>
    <p:sldLayoutId id="2147484027" r:id="rId4"/>
    <p:sldLayoutId id="2147484028" r:id="rId5"/>
    <p:sldLayoutId id="2147484029" r:id="rId6"/>
    <p:sldLayoutId id="2147484030" r:id="rId7"/>
    <p:sldLayoutId id="2147484031" r:id="rId8"/>
    <p:sldLayoutId id="2147484032" r:id="rId9"/>
    <p:sldLayoutId id="2147484033" r:id="rId10"/>
    <p:sldLayoutId id="2147484034" r:id="rId11"/>
    <p:sldLayoutId id="2147484035" r:id="rId12"/>
    <p:sldLayoutId id="2147484036"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2"/>
            </a:gs>
          </a:gsLst>
          <a:lin ang="0" scaled="1"/>
        </a:gradFill>
        <a:effectLst/>
      </p:bgPr>
    </p:bg>
    <p:spTree>
      <p:nvGrpSpPr>
        <p:cNvPr id="1" name=""/>
        <p:cNvGrpSpPr/>
        <p:nvPr/>
      </p:nvGrpSpPr>
      <p:grpSpPr>
        <a:xfrm>
          <a:off x="0" y="0"/>
          <a:ext cx="0" cy="0"/>
          <a:chOff x="0" y="0"/>
          <a:chExt cx="0" cy="0"/>
        </a:xfrm>
      </p:grpSpPr>
      <p:grpSp>
        <p:nvGrpSpPr>
          <p:cNvPr id="53250" name="Group 2"/>
          <p:cNvGrpSpPr>
            <a:grpSpLocks/>
          </p:cNvGrpSpPr>
          <p:nvPr/>
        </p:nvGrpSpPr>
        <p:grpSpPr bwMode="auto">
          <a:xfrm>
            <a:off x="0" y="1588"/>
            <a:ext cx="9132888" cy="6845300"/>
            <a:chOff x="0" y="1"/>
            <a:chExt cx="5753" cy="4312"/>
          </a:xfrm>
        </p:grpSpPr>
        <p:sp>
          <p:nvSpPr>
            <p:cNvPr id="53251" name="Freeform 3"/>
            <p:cNvSpPr>
              <a:spLocks/>
            </p:cNvSpPr>
            <p:nvPr/>
          </p:nvSpPr>
          <p:spPr bwMode="auto">
            <a:xfrm>
              <a:off x="3394" y="999"/>
              <a:ext cx="2359" cy="3314"/>
            </a:xfrm>
            <a:custGeom>
              <a:avLst/>
              <a:gdLst>
                <a:gd name="T0" fmla="*/ 1905 w 2359"/>
                <a:gd name="T1" fmla="*/ 3312 h 3314"/>
                <a:gd name="T2" fmla="*/ 2358 w 2359"/>
                <a:gd name="T3" fmla="*/ 3313 h 3314"/>
                <a:gd name="T4" fmla="*/ 2358 w 2359"/>
                <a:gd name="T5" fmla="*/ 1437 h 3314"/>
                <a:gd name="T6" fmla="*/ 0 w 2359"/>
                <a:gd name="T7" fmla="*/ 0 h 3314"/>
                <a:gd name="T8" fmla="*/ 201 w 2359"/>
                <a:gd name="T9" fmla="*/ 150 h 3314"/>
                <a:gd name="T10" fmla="*/ 366 w 2359"/>
                <a:gd name="T11" fmla="*/ 279 h 3314"/>
                <a:gd name="T12" fmla="*/ 552 w 2359"/>
                <a:gd name="T13" fmla="*/ 441 h 3314"/>
                <a:gd name="T14" fmla="*/ 732 w 2359"/>
                <a:gd name="T15" fmla="*/ 612 h 3314"/>
                <a:gd name="T16" fmla="*/ 996 w 2359"/>
                <a:gd name="T17" fmla="*/ 903 h 3314"/>
                <a:gd name="T18" fmla="*/ 1230 w 2359"/>
                <a:gd name="T19" fmla="*/ 1212 h 3314"/>
                <a:gd name="T20" fmla="*/ 1400 w 2359"/>
                <a:gd name="T21" fmla="*/ 1482 h 3314"/>
                <a:gd name="T22" fmla="*/ 1548 w 2359"/>
                <a:gd name="T23" fmla="*/ 1761 h 3314"/>
                <a:gd name="T24" fmla="*/ 1665 w 2359"/>
                <a:gd name="T25" fmla="*/ 2040 h 3314"/>
                <a:gd name="T26" fmla="*/ 1751 w 2359"/>
                <a:gd name="T27" fmla="*/ 2295 h 3314"/>
                <a:gd name="T28" fmla="*/ 1809 w 2359"/>
                <a:gd name="T29" fmla="*/ 2511 h 3314"/>
                <a:gd name="T30" fmla="*/ 1863 w 2359"/>
                <a:gd name="T31" fmla="*/ 2778 h 3314"/>
                <a:gd name="T32" fmla="*/ 1890 w 2359"/>
                <a:gd name="T33" fmla="*/ 3012 h 3314"/>
                <a:gd name="T34" fmla="*/ 1905 w 2359"/>
                <a:gd name="T35" fmla="*/ 3312 h 3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359" h="3314">
                  <a:moveTo>
                    <a:pt x="1905" y="3312"/>
                  </a:moveTo>
                  <a:lnTo>
                    <a:pt x="2358" y="3313"/>
                  </a:lnTo>
                  <a:lnTo>
                    <a:pt x="2358" y="1437"/>
                  </a:lnTo>
                  <a:lnTo>
                    <a:pt x="0" y="0"/>
                  </a:lnTo>
                  <a:lnTo>
                    <a:pt x="201" y="150"/>
                  </a:lnTo>
                  <a:lnTo>
                    <a:pt x="366" y="279"/>
                  </a:lnTo>
                  <a:lnTo>
                    <a:pt x="552" y="441"/>
                  </a:lnTo>
                  <a:lnTo>
                    <a:pt x="732" y="612"/>
                  </a:lnTo>
                  <a:lnTo>
                    <a:pt x="996" y="903"/>
                  </a:lnTo>
                  <a:lnTo>
                    <a:pt x="1230" y="1212"/>
                  </a:lnTo>
                  <a:lnTo>
                    <a:pt x="1400" y="1482"/>
                  </a:lnTo>
                  <a:lnTo>
                    <a:pt x="1548" y="1761"/>
                  </a:lnTo>
                  <a:lnTo>
                    <a:pt x="1665" y="2040"/>
                  </a:lnTo>
                  <a:lnTo>
                    <a:pt x="1751" y="2295"/>
                  </a:lnTo>
                  <a:lnTo>
                    <a:pt x="1809" y="2511"/>
                  </a:lnTo>
                  <a:lnTo>
                    <a:pt x="1863" y="2778"/>
                  </a:lnTo>
                  <a:lnTo>
                    <a:pt x="1890" y="3012"/>
                  </a:lnTo>
                  <a:lnTo>
                    <a:pt x="1905" y="3312"/>
                  </a:lnTo>
                </a:path>
              </a:pathLst>
            </a:custGeom>
            <a:gradFill rotWithShape="0">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53252" name="Arc 4"/>
            <p:cNvSpPr>
              <a:spLocks/>
            </p:cNvSpPr>
            <p:nvPr/>
          </p:nvSpPr>
          <p:spPr bwMode="auto">
            <a:xfrm>
              <a:off x="0" y="1"/>
              <a:ext cx="5298" cy="4312"/>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12700" cap="rnd">
              <a:solidFill>
                <a:schemeClr val="accent2"/>
              </a:solidFill>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grpSp>
      <p:sp>
        <p:nvSpPr>
          <p:cNvPr id="53253" name="Rectangle 5"/>
          <p:cNvSpPr>
            <a:spLocks noGrp="1" noChangeArrowheads="1"/>
          </p:cNvSpPr>
          <p:nvPr>
            <p:ph type="title"/>
          </p:nvPr>
        </p:nvSpPr>
        <p:spPr bwMode="auto">
          <a:xfrm>
            <a:off x="685800" y="609600"/>
            <a:ext cx="77724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p>
            <a:pPr lvl="0"/>
            <a:r>
              <a:rPr lang="zh-CN" altLang="en-US" smtClean="0"/>
              <a:t>单击此处编辑母版标题样式</a:t>
            </a:r>
          </a:p>
        </p:txBody>
      </p:sp>
      <p:sp>
        <p:nvSpPr>
          <p:cNvPr id="53254" name="Rectangle 6"/>
          <p:cNvSpPr>
            <a:spLocks noGrp="1" noChangeArrowheads="1"/>
          </p:cNvSpPr>
          <p:nvPr>
            <p:ph type="dt" sz="half" idx="2"/>
          </p:nvPr>
        </p:nvSpPr>
        <p:spPr bwMode="auto">
          <a:xfrm>
            <a:off x="6858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defRPr kumimoji="0" sz="1400"/>
            </a:lvl1pPr>
          </a:lstStyle>
          <a:p>
            <a:pPr fontAlgn="base">
              <a:spcBef>
                <a:spcPct val="0"/>
              </a:spcBef>
              <a:spcAft>
                <a:spcPct val="0"/>
              </a:spcAft>
            </a:pPr>
            <a:endParaRPr lang="en-US" altLang="zh-CN" smtClean="0">
              <a:solidFill>
                <a:srgbClr val="FFFFFF"/>
              </a:solidFill>
            </a:endParaRPr>
          </a:p>
        </p:txBody>
      </p:sp>
      <p:sp>
        <p:nvSpPr>
          <p:cNvPr id="53255" name="Rectangle 7"/>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ctr">
              <a:defRPr kumimoji="0" sz="1400"/>
            </a:lvl1pPr>
          </a:lstStyle>
          <a:p>
            <a:pPr fontAlgn="base">
              <a:spcBef>
                <a:spcPct val="0"/>
              </a:spcBef>
              <a:spcAft>
                <a:spcPct val="0"/>
              </a:spcAft>
            </a:pPr>
            <a:endParaRPr lang="en-US" altLang="zh-CN" smtClean="0">
              <a:solidFill>
                <a:srgbClr val="FFFFFF"/>
              </a:solidFill>
            </a:endParaRPr>
          </a:p>
        </p:txBody>
      </p:sp>
      <p:sp>
        <p:nvSpPr>
          <p:cNvPr id="53256" name="Rectangle 8"/>
          <p:cNvSpPr>
            <a:spLocks noGrp="1" noChangeArrowheads="1"/>
          </p:cNvSpPr>
          <p:nvPr>
            <p:ph type="sldNum" sz="quarter" idx="4"/>
          </p:nvPr>
        </p:nvSpPr>
        <p:spPr bwMode="auto">
          <a:xfrm>
            <a:off x="6553200" y="6248400"/>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2075" tIns="46038" rIns="92075" bIns="46038" numCol="1" anchor="ctr" anchorCtr="0" compatLnSpc="1">
            <a:prstTxWarp prst="textNoShape">
              <a:avLst/>
            </a:prstTxWarp>
          </a:bodyPr>
          <a:lstStyle>
            <a:lvl1pPr algn="r">
              <a:defRPr kumimoji="0" sz="1400"/>
            </a:lvl1pPr>
          </a:lstStyle>
          <a:p>
            <a:pPr fontAlgn="base">
              <a:spcBef>
                <a:spcPct val="0"/>
              </a:spcBef>
              <a:spcAft>
                <a:spcPct val="0"/>
              </a:spcAft>
            </a:pPr>
            <a:fld id="{51A499DB-9932-4A9E-A717-335D4CB9C00D}" type="slidenum">
              <a:rPr lang="zh-CN" altLang="en-US" smtClean="0">
                <a:solidFill>
                  <a:srgbClr val="FFFFFF"/>
                </a:solidFill>
              </a:rPr>
              <a:pPr fontAlgn="base">
                <a:spcBef>
                  <a:spcPct val="0"/>
                </a:spcBef>
                <a:spcAft>
                  <a:spcPct val="0"/>
                </a:spcAft>
              </a:pPr>
              <a:t>‹#›</a:t>
            </a:fld>
            <a:endParaRPr lang="en-US" altLang="zh-CN" smtClean="0">
              <a:solidFill>
                <a:srgbClr val="FFFFFF"/>
              </a:solidFill>
            </a:endParaRPr>
          </a:p>
        </p:txBody>
      </p:sp>
      <p:sp>
        <p:nvSpPr>
          <p:cNvPr id="53257" name="Rectangle 9"/>
          <p:cNvSpPr>
            <a:spLocks noGrp="1" noChangeArrowheads="1"/>
          </p:cNvSpPr>
          <p:nvPr>
            <p:ph type="body" idx="1"/>
          </p:nvPr>
        </p:nvSpPr>
        <p:spPr bwMode="auto">
          <a:xfrm>
            <a:off x="685800" y="1981200"/>
            <a:ext cx="7772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Tree>
    <p:extLst>
      <p:ext uri="{BB962C8B-B14F-4D97-AF65-F5344CB8AC3E}">
        <p14:creationId xmlns:p14="http://schemas.microsoft.com/office/powerpoint/2010/main" val="4074899920"/>
      </p:ext>
    </p:extLst>
  </p:cSld>
  <p:clrMap bg1="dk2" tx1="lt1" bg2="dk1" tx2="lt2" accent1="accent1" accent2="accent2" accent3="accent3" accent4="accent4" accent5="accent5" accent6="accent6" hlink="hlink" folHlink="folHlink"/>
  <p:sldLayoutIdLst>
    <p:sldLayoutId id="2147484038" r:id="rId1"/>
    <p:sldLayoutId id="2147484039" r:id="rId2"/>
    <p:sldLayoutId id="2147484040" r:id="rId3"/>
    <p:sldLayoutId id="2147484041" r:id="rId4"/>
    <p:sldLayoutId id="2147484042" r:id="rId5"/>
    <p:sldLayoutId id="2147484043" r:id="rId6"/>
    <p:sldLayoutId id="2147484044" r:id="rId7"/>
    <p:sldLayoutId id="2147484045" r:id="rId8"/>
    <p:sldLayoutId id="2147484046" r:id="rId9"/>
    <p:sldLayoutId id="2147484047" r:id="rId10"/>
    <p:sldLayoutId id="2147484048" r:id="rId11"/>
    <p:sldLayoutId id="2147484049" r:id="rId12"/>
    <p:sldLayoutId id="2147484050" r:id="rId13"/>
  </p:sldLayoutIdLst>
  <p:transition spd="med">
    <p:cover dir="r"/>
  </p:transition>
  <p:txStyles>
    <p:titleStyle>
      <a:lvl1pPr algn="ctr" rtl="0" fontAlgn="base">
        <a:spcBef>
          <a:spcPct val="0"/>
        </a:spcBef>
        <a:spcAft>
          <a:spcPct val="0"/>
        </a:spcAft>
        <a:defRPr kumimoji="1" sz="4400">
          <a:solidFill>
            <a:schemeClr val="tx2"/>
          </a:solidFill>
          <a:effectLst>
            <a:outerShdw blurRad="38100" dist="38100" dir="2700000" algn="tl">
              <a:srgbClr val="000000"/>
            </a:outerShdw>
          </a:effectLst>
          <a:latin typeface="+mj-lt"/>
          <a:ea typeface="+mj-ea"/>
          <a:cs typeface="+mj-cs"/>
        </a:defRPr>
      </a:lvl1pPr>
      <a:lvl2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2pPr>
      <a:lvl3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3pPr>
      <a:lvl4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4pPr>
      <a:lvl5pPr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5pPr>
      <a:lvl6pPr marL="4572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6pPr>
      <a:lvl7pPr marL="9144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7pPr>
      <a:lvl8pPr marL="13716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8pPr>
      <a:lvl9pPr marL="1828800" algn="ctr" rtl="0" fontAlgn="base">
        <a:spcBef>
          <a:spcPct val="0"/>
        </a:spcBef>
        <a:spcAft>
          <a:spcPct val="0"/>
        </a:spcAft>
        <a:defRPr kumimoji="1" sz="4400">
          <a:solidFill>
            <a:schemeClr val="tx2"/>
          </a:solidFill>
          <a:effectLst>
            <a:outerShdw blurRad="38100" dist="38100" dir="2700000" algn="tl">
              <a:srgbClr val="000000"/>
            </a:outerShdw>
          </a:effectLst>
          <a:latin typeface="Arial" charset="0"/>
          <a:ea typeface="宋体" charset="-122"/>
        </a:defRPr>
      </a:lvl9pPr>
    </p:titleStyle>
    <p:bodyStyle>
      <a:lvl1pPr marL="342900" indent="-342900" algn="l" rtl="0" fontAlgn="base">
        <a:spcBef>
          <a:spcPct val="20000"/>
        </a:spcBef>
        <a:spcAft>
          <a:spcPct val="0"/>
        </a:spcAft>
        <a:buClr>
          <a:schemeClr val="accent2"/>
        </a:buClr>
        <a:buSzPct val="80000"/>
        <a:buFont typeface="Wingdings" pitchFamily="2" charset="2"/>
        <a:buChar char="l"/>
        <a:defRPr kumimoji="1" sz="3200">
          <a:solidFill>
            <a:schemeClr val="tx1"/>
          </a:solidFill>
          <a:latin typeface="+mn-lt"/>
          <a:ea typeface="+mn-ea"/>
          <a:cs typeface="+mn-cs"/>
        </a:defRPr>
      </a:lvl1pPr>
      <a:lvl2pPr marL="742950" indent="-285750" algn="l" rtl="0" fontAlgn="base">
        <a:spcBef>
          <a:spcPct val="20000"/>
        </a:spcBef>
        <a:spcAft>
          <a:spcPct val="0"/>
        </a:spcAft>
        <a:buClr>
          <a:schemeClr val="tx1"/>
        </a:buClr>
        <a:buSzPct val="90000"/>
        <a:buChar char="–"/>
        <a:defRPr kumimoji="1" sz="2800">
          <a:solidFill>
            <a:schemeClr val="tx1"/>
          </a:solidFill>
          <a:latin typeface="+mn-lt"/>
          <a:ea typeface="+mn-ea"/>
        </a:defRPr>
      </a:lvl2pPr>
      <a:lvl3pPr marL="1143000" indent="-228600" algn="l" rtl="0" fontAlgn="base">
        <a:spcBef>
          <a:spcPct val="20000"/>
        </a:spcBef>
        <a:spcAft>
          <a:spcPct val="0"/>
        </a:spcAft>
        <a:buClr>
          <a:schemeClr val="accent1"/>
        </a:buClr>
        <a:buSzPct val="60000"/>
        <a:buFont typeface="Wingdings" pitchFamily="2" charset="2"/>
        <a:buChar char="l"/>
        <a:defRPr kumimoji="1" sz="2400">
          <a:solidFill>
            <a:schemeClr val="tx1"/>
          </a:solidFill>
          <a:latin typeface="+mn-lt"/>
          <a:ea typeface="+mn-ea"/>
        </a:defRPr>
      </a:lvl3pPr>
      <a:lvl4pPr marL="1600200" indent="-228600" algn="l" rtl="0" fontAlgn="base">
        <a:spcBef>
          <a:spcPct val="20000"/>
        </a:spcBef>
        <a:spcAft>
          <a:spcPct val="0"/>
        </a:spcAft>
        <a:buClr>
          <a:schemeClr val="tx1"/>
        </a:buClr>
        <a:buChar char="–"/>
        <a:defRPr kumimoji="1" sz="2000">
          <a:solidFill>
            <a:schemeClr val="tx1"/>
          </a:solidFill>
          <a:latin typeface="+mn-lt"/>
          <a:ea typeface="+mn-ea"/>
        </a:defRPr>
      </a:lvl4pPr>
      <a:lvl5pPr marL="2057400" indent="-228600" algn="l" rtl="0" fontAlgn="base">
        <a:spcBef>
          <a:spcPct val="20000"/>
        </a:spcBef>
        <a:spcAft>
          <a:spcPct val="0"/>
        </a:spcAft>
        <a:buClr>
          <a:schemeClr val="accent1"/>
        </a:buClr>
        <a:buChar char="•"/>
        <a:defRPr kumimoji="1" sz="2000">
          <a:solidFill>
            <a:schemeClr val="tx1"/>
          </a:solidFill>
          <a:latin typeface="+mn-lt"/>
          <a:ea typeface="+mn-ea"/>
        </a:defRPr>
      </a:lvl5pPr>
      <a:lvl6pPr marL="2514600" indent="-228600" algn="l" rtl="0" fontAlgn="base">
        <a:spcBef>
          <a:spcPct val="20000"/>
        </a:spcBef>
        <a:spcAft>
          <a:spcPct val="0"/>
        </a:spcAft>
        <a:buClr>
          <a:schemeClr val="accent1"/>
        </a:buClr>
        <a:buChar char="•"/>
        <a:defRPr kumimoji="1" sz="2000">
          <a:solidFill>
            <a:schemeClr val="tx1"/>
          </a:solidFill>
          <a:latin typeface="+mn-lt"/>
          <a:ea typeface="+mn-ea"/>
        </a:defRPr>
      </a:lvl6pPr>
      <a:lvl7pPr marL="2971800" indent="-228600" algn="l" rtl="0" fontAlgn="base">
        <a:spcBef>
          <a:spcPct val="20000"/>
        </a:spcBef>
        <a:spcAft>
          <a:spcPct val="0"/>
        </a:spcAft>
        <a:buClr>
          <a:schemeClr val="accent1"/>
        </a:buClr>
        <a:buChar char="•"/>
        <a:defRPr kumimoji="1" sz="2000">
          <a:solidFill>
            <a:schemeClr val="tx1"/>
          </a:solidFill>
          <a:latin typeface="+mn-lt"/>
          <a:ea typeface="+mn-ea"/>
        </a:defRPr>
      </a:lvl7pPr>
      <a:lvl8pPr marL="3429000" indent="-228600" algn="l" rtl="0" fontAlgn="base">
        <a:spcBef>
          <a:spcPct val="20000"/>
        </a:spcBef>
        <a:spcAft>
          <a:spcPct val="0"/>
        </a:spcAft>
        <a:buClr>
          <a:schemeClr val="accent1"/>
        </a:buClr>
        <a:buChar char="•"/>
        <a:defRPr kumimoji="1" sz="2000">
          <a:solidFill>
            <a:schemeClr val="tx1"/>
          </a:solidFill>
          <a:latin typeface="+mn-lt"/>
          <a:ea typeface="+mn-ea"/>
        </a:defRPr>
      </a:lvl8pPr>
      <a:lvl9pPr marL="3886200" indent="-228600" algn="l" rtl="0" fontAlgn="base">
        <a:spcBef>
          <a:spcPct val="20000"/>
        </a:spcBef>
        <a:spcAft>
          <a:spcPct val="0"/>
        </a:spcAft>
        <a:buClr>
          <a:schemeClr val="accent1"/>
        </a:buClr>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png"/><Relationship Id="rId1" Type="http://schemas.openxmlformats.org/officeDocument/2006/relationships/slideLayout" Target="../slideLayouts/slideLayout25.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1.xml"/><Relationship Id="rId7" Type="http://schemas.openxmlformats.org/officeDocument/2006/relationships/image" Target="../media/image8.wmf"/><Relationship Id="rId2" Type="http://schemas.openxmlformats.org/officeDocument/2006/relationships/slideLayout" Target="../slideLayouts/slideLayout37.xml"/><Relationship Id="rId1" Type="http://schemas.openxmlformats.org/officeDocument/2006/relationships/vmlDrawing" Target="../drawings/vmlDrawing1.vml"/><Relationship Id="rId6" Type="http://schemas.openxmlformats.org/officeDocument/2006/relationships/oleObject" Target="../embeddings/oleObject1.bin"/><Relationship Id="rId5" Type="http://schemas.openxmlformats.org/officeDocument/2006/relationships/image" Target="../media/image7.jpeg"/><Relationship Id="rId4" Type="http://schemas.openxmlformats.org/officeDocument/2006/relationships/image" Target="../media/image5.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2.xml"/><Relationship Id="rId7" Type="http://schemas.openxmlformats.org/officeDocument/2006/relationships/image" Target="../media/image9.wmf"/><Relationship Id="rId2" Type="http://schemas.openxmlformats.org/officeDocument/2006/relationships/slideLayout" Target="../slideLayouts/slideLayout37.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image" Target="../media/image10.jpeg"/><Relationship Id="rId4" Type="http://schemas.openxmlformats.org/officeDocument/2006/relationships/image" Target="../media/image5.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3.xml"/><Relationship Id="rId7" Type="http://schemas.openxmlformats.org/officeDocument/2006/relationships/image" Target="../media/image11.wmf"/><Relationship Id="rId2" Type="http://schemas.openxmlformats.org/officeDocument/2006/relationships/slideLayout" Target="../slideLayouts/slideLayout37.xml"/><Relationship Id="rId1" Type="http://schemas.openxmlformats.org/officeDocument/2006/relationships/vmlDrawing" Target="../drawings/vmlDrawing3.vml"/><Relationship Id="rId6" Type="http://schemas.openxmlformats.org/officeDocument/2006/relationships/oleObject" Target="../embeddings/oleObject3.bin"/><Relationship Id="rId5" Type="http://schemas.openxmlformats.org/officeDocument/2006/relationships/image" Target="../media/image10.jpeg"/><Relationship Id="rId4" Type="http://schemas.openxmlformats.org/officeDocument/2006/relationships/image" Target="../media/image5.png"/></Relationships>
</file>

<file path=ppt/slides/_rels/slide1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4.xml"/><Relationship Id="rId1" Type="http://schemas.openxmlformats.org/officeDocument/2006/relationships/slideLayout" Target="../slideLayouts/slideLayout37.xml"/><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12.wmf"/><Relationship Id="rId2" Type="http://schemas.openxmlformats.org/officeDocument/2006/relationships/slideLayout" Target="../slideLayouts/slideLayout37.xml"/><Relationship Id="rId1" Type="http://schemas.openxmlformats.org/officeDocument/2006/relationships/vmlDrawing" Target="../drawings/vmlDrawing4.vml"/><Relationship Id="rId6" Type="http://schemas.openxmlformats.org/officeDocument/2006/relationships/oleObject" Target="../embeddings/oleObject4.bin"/><Relationship Id="rId5" Type="http://schemas.openxmlformats.org/officeDocument/2006/relationships/image" Target="../media/image10.jpeg"/><Relationship Id="rId4" Type="http://schemas.openxmlformats.org/officeDocument/2006/relationships/image" Target="../media/image5.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6.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9.xml"/></Relationships>
</file>

<file path=ppt/slides/_rels/slide19.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notesSlide" Target="../notesSlides/notesSlide18.xml"/><Relationship Id="rId1" Type="http://schemas.openxmlformats.org/officeDocument/2006/relationships/slideLayout" Target="../slideLayouts/slideLayout9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9.xml"/><Relationship Id="rId1" Type="http://schemas.openxmlformats.org/officeDocument/2006/relationships/slideLayout" Target="../slideLayouts/slideLayout37.xml"/><Relationship Id="rId4" Type="http://schemas.openxmlformats.org/officeDocument/2006/relationships/image" Target="../media/image15.jpeg"/></Relationships>
</file>

<file path=ppt/slides/_rels/slide21.xml.rels><?xml version="1.0" encoding="UTF-8" standalone="yes"?>
<Relationships xmlns="http://schemas.openxmlformats.org/package/2006/relationships"><Relationship Id="rId3" Type="http://schemas.openxmlformats.org/officeDocument/2006/relationships/image" Target="../media/image16.jpeg"/><Relationship Id="rId2" Type="http://schemas.openxmlformats.org/officeDocument/2006/relationships/notesSlide" Target="../notesSlides/notesSlide20.xml"/><Relationship Id="rId1" Type="http://schemas.openxmlformats.org/officeDocument/2006/relationships/slideLayout" Target="../slideLayouts/slideLayout10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05.xml"/></Relationships>
</file>

<file path=ppt/slides/_rels/slide2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2.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7.xml"/><Relationship Id="rId7" Type="http://schemas.openxmlformats.org/officeDocument/2006/relationships/image" Target="../media/image17.wmf"/><Relationship Id="rId2" Type="http://schemas.openxmlformats.org/officeDocument/2006/relationships/slideLayout" Target="../slideLayouts/slideLayout13.xml"/><Relationship Id="rId1" Type="http://schemas.openxmlformats.org/officeDocument/2006/relationships/vmlDrawing" Target="../drawings/vmlDrawing5.vml"/><Relationship Id="rId6" Type="http://schemas.openxmlformats.org/officeDocument/2006/relationships/oleObject" Target="../embeddings/oleObject5.bin"/><Relationship Id="rId5" Type="http://schemas.openxmlformats.org/officeDocument/2006/relationships/image" Target="../media/image15.jpeg"/><Relationship Id="rId4" Type="http://schemas.openxmlformats.org/officeDocument/2006/relationships/image" Target="../media/image14.png"/></Relationships>
</file>

<file path=ppt/slides/_rels/slide2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8.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3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3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3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5.jpeg"/></Relationships>
</file>

<file path=ppt/slides/_rels/slide3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2.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3.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4.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5.xml"/><Relationship Id="rId1" Type="http://schemas.openxmlformats.org/officeDocument/2006/relationships/slideLayout" Target="../slideLayouts/slideLayout37.xml"/><Relationship Id="rId4" Type="http://schemas.openxmlformats.org/officeDocument/2006/relationships/image" Target="../media/image6.jpeg"/></Relationships>
</file>

<file path=ppt/slides/_rels/slide3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6.xml"/><Relationship Id="rId1" Type="http://schemas.openxmlformats.org/officeDocument/2006/relationships/slideLayout" Target="../slideLayouts/slideLayout118.xml"/></Relationships>
</file>

<file path=ppt/slides/_rels/slide3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3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8.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9.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0.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5.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6.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7.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4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8.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5.xml"/><Relationship Id="rId4" Type="http://schemas.openxmlformats.org/officeDocument/2006/relationships/image" Target="../media/image6.jpeg"/></Relationships>
</file>

<file path=ppt/slides/_rels/slide5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9.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20.png"/></Relationships>
</file>

<file path=ppt/slides/_rels/slide5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0.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21.png"/></Relationships>
</file>

<file path=ppt/slides/_rels/slide5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1.xml"/><Relationship Id="rId1" Type="http://schemas.openxmlformats.org/officeDocument/2006/relationships/slideLayout" Target="../slideLayouts/slideLayout13.xml"/><Relationship Id="rId5" Type="http://schemas.openxmlformats.org/officeDocument/2006/relationships/image" Target="../media/image7.jpeg"/><Relationship Id="rId4" Type="http://schemas.openxmlformats.org/officeDocument/2006/relationships/image" Target="../media/image22.png"/></Relationships>
</file>

<file path=ppt/slides/_rels/slide5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3.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5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4.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1.xml"/></Relationships>
</file>

<file path=ppt/slides/_rels/slide5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6.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5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7.xml"/><Relationship Id="rId1" Type="http://schemas.openxmlformats.org/officeDocument/2006/relationships/slideLayout" Target="../slideLayouts/slideLayout144.xml"/></Relationships>
</file>

<file path=ppt/slides/_rels/slide5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8.xml"/><Relationship Id="rId1" Type="http://schemas.openxmlformats.org/officeDocument/2006/relationships/slideLayout" Target="../slideLayouts/slideLayout13.xml"/><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6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9.xml"/><Relationship Id="rId1" Type="http://schemas.openxmlformats.org/officeDocument/2006/relationships/slideLayout" Target="../slideLayouts/slideLayout13.xml"/><Relationship Id="rId5" Type="http://schemas.openxmlformats.org/officeDocument/2006/relationships/image" Target="../media/image24.jpeg"/><Relationship Id="rId4" Type="http://schemas.openxmlformats.org/officeDocument/2006/relationships/image" Target="../media/image7.jpeg"/></Relationships>
</file>

<file path=ppt/slides/_rels/slide6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0.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1.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2.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3.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52.xml"/></Relationships>
</file>

<file path=ppt/slides/_rels/slide6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5.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6.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7.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6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8.xml"/><Relationship Id="rId1" Type="http://schemas.openxmlformats.org/officeDocument/2006/relationships/slideLayout" Target="../slideLayouts/slideLayout13.xml"/><Relationship Id="rId4" Type="http://schemas.openxmlformats.org/officeDocument/2006/relationships/image" Target="../media/image10.jpeg"/></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7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9.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7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0.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7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1.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7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2.xml"/><Relationship Id="rId1" Type="http://schemas.openxmlformats.org/officeDocument/2006/relationships/slideLayout" Target="../slideLayouts/slideLayout13.xml"/><Relationship Id="rId4" Type="http://schemas.openxmlformats.org/officeDocument/2006/relationships/image" Target="../media/image6.jpeg"/></Relationships>
</file>

<file path=ppt/slides/_rels/slide7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3.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75.xml"/></Relationships>
</file>

<file path=ppt/slides/_rels/slide7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5.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7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6.xml"/><Relationship Id="rId1" Type="http://schemas.openxmlformats.org/officeDocument/2006/relationships/slideLayout" Target="../slideLayouts/slideLayout13.xml"/><Relationship Id="rId4" Type="http://schemas.openxmlformats.org/officeDocument/2006/relationships/image" Target="../media/image25.jpeg"/></Relationships>
</file>

<file path=ppt/slides/_rels/slide7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7.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8.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19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83.xml"/></Relationships>
</file>

<file path=ppt/slides/_rels/slide8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1.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8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2.xml"/><Relationship Id="rId1" Type="http://schemas.openxmlformats.org/officeDocument/2006/relationships/slideLayout" Target="../slideLayouts/slideLayout13.xml"/><Relationship Id="rId4" Type="http://schemas.openxmlformats.org/officeDocument/2006/relationships/image" Target="../media/image26.jpeg"/></Relationships>
</file>

<file path=ppt/slides/_rels/slide8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3.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8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4.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8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5.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8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6.xml"/><Relationship Id="rId1" Type="http://schemas.openxmlformats.org/officeDocument/2006/relationships/slideLayout" Target="../slideLayouts/slideLayout13.xml"/><Relationship Id="rId4" Type="http://schemas.openxmlformats.org/officeDocument/2006/relationships/image" Target="../media/image27.jpeg"/></Relationships>
</file>

<file path=ppt/slides/_rels/slide8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7.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8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8.xml"/><Relationship Id="rId1" Type="http://schemas.openxmlformats.org/officeDocument/2006/relationships/slideLayout" Target="../slideLayouts/slideLayout13.xml"/><Relationship Id="rId4" Type="http://schemas.openxmlformats.org/officeDocument/2006/relationships/image" Target="../media/image28.jpeg"/></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7.xml"/><Relationship Id="rId4" Type="http://schemas.openxmlformats.org/officeDocument/2006/relationships/image" Target="../media/image7.jpeg"/></Relationships>
</file>

<file path=ppt/slides/_rels/slide9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9.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9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0.xml"/><Relationship Id="rId1" Type="http://schemas.openxmlformats.org/officeDocument/2006/relationships/slideLayout" Target="../slideLayouts/slideLayout13.xml"/><Relationship Id="rId4" Type="http://schemas.openxmlformats.org/officeDocument/2006/relationships/image" Target="../media/image29.jpeg"/></Relationships>
</file>

<file path=ppt/slides/_rels/slide9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91.xml"/><Relationship Id="rId1" Type="http://schemas.openxmlformats.org/officeDocument/2006/relationships/slideLayout" Target="../slideLayouts/slideLayout13.xml"/><Relationship Id="rId4" Type="http://schemas.openxmlformats.org/officeDocument/2006/relationships/image" Target="../media/image30.jpeg"/></Relationships>
</file>

<file path=ppt/slides/_rels/slide93.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94.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Layout" Target="../slideLayouts/slideLayout4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8482" name="Group 22"/>
          <p:cNvGrpSpPr>
            <a:grpSpLocks/>
          </p:cNvGrpSpPr>
          <p:nvPr/>
        </p:nvGrpSpPr>
        <p:grpSpPr bwMode="auto">
          <a:xfrm>
            <a:off x="827089" y="981076"/>
            <a:ext cx="7524751" cy="5076826"/>
            <a:chOff x="521" y="618"/>
            <a:chExt cx="4740" cy="3198"/>
          </a:xfrm>
        </p:grpSpPr>
        <p:sp>
          <p:nvSpPr>
            <p:cNvPr id="148485" name="AutoShape 15"/>
            <p:cNvSpPr>
              <a:spLocks noChangeArrowheads="1"/>
            </p:cNvSpPr>
            <p:nvPr/>
          </p:nvSpPr>
          <p:spPr bwMode="auto">
            <a:xfrm>
              <a:off x="884" y="917"/>
              <a:ext cx="4173" cy="2041"/>
            </a:xfrm>
            <a:prstGeom prst="roundRect">
              <a:avLst>
                <a:gd name="adj" fmla="val 36616"/>
              </a:avLst>
            </a:prstGeom>
            <a:solidFill>
              <a:schemeClr val="bg1"/>
            </a:solidFill>
            <a:ln w="38100" cmpd="dbl">
              <a:solidFill>
                <a:srgbClr val="3399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8486" name="Picture 14" descr="未标题-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1" y="618"/>
              <a:ext cx="1745" cy="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48487" name="Rectangle 16"/>
            <p:cNvSpPr>
              <a:spLocks noChangeArrowheads="1"/>
            </p:cNvSpPr>
            <p:nvPr/>
          </p:nvSpPr>
          <p:spPr bwMode="auto">
            <a:xfrm>
              <a:off x="884" y="1643"/>
              <a:ext cx="4377" cy="2173"/>
            </a:xfrm>
            <a:prstGeom prst="rect">
              <a:avLst/>
            </a:prstGeom>
            <a:gradFill rotWithShape="1">
              <a:gsLst>
                <a:gs pos="0">
                  <a:srgbClr val="FFFFFF"/>
                </a:gs>
                <a:gs pos="100000">
                  <a:srgbClr val="EAEAEA"/>
                </a:gs>
              </a:gsLst>
              <a:lin ang="2700000" scaled="1"/>
            </a:gradFill>
            <a:ln w="38100" cmpd="dbl">
              <a:solidFill>
                <a:srgbClr val="3399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grpSp>
      <p:sp>
        <p:nvSpPr>
          <p:cNvPr id="5124" name="Rectangle 18"/>
          <p:cNvSpPr>
            <a:spLocks noChangeArrowheads="1"/>
          </p:cNvSpPr>
          <p:nvPr/>
        </p:nvSpPr>
        <p:spPr bwMode="auto">
          <a:xfrm>
            <a:off x="1712913" y="1795463"/>
            <a:ext cx="6315077"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0"/>
              </a:spcBef>
              <a:spcAft>
                <a:spcPct val="0"/>
              </a:spcAft>
              <a:defRPr/>
            </a:pPr>
            <a:r>
              <a:rPr lang="zh-CN" altLang="en-US" sz="3200" b="1" kern="0" dirty="0">
                <a:solidFill>
                  <a:srgbClr val="CC00CC"/>
                </a:solidFill>
                <a:latin typeface="华文行楷" pitchFamily="2" charset="-122"/>
                <a:ea typeface="华文行楷" pitchFamily="2" charset="-122"/>
              </a:rPr>
              <a:t>第四</a:t>
            </a:r>
            <a:r>
              <a:rPr lang="zh-CN" altLang="en-US" sz="3200" b="1" kern="0" dirty="0" smtClean="0">
                <a:solidFill>
                  <a:srgbClr val="CC00CC"/>
                </a:solidFill>
                <a:latin typeface="华文行楷" pitchFamily="2" charset="-122"/>
                <a:ea typeface="华文行楷" pitchFamily="2" charset="-122"/>
              </a:rPr>
              <a:t>章   水分与</a:t>
            </a:r>
            <a:r>
              <a:rPr lang="zh-CN" altLang="en-US" sz="3200" b="1" kern="0" dirty="0">
                <a:solidFill>
                  <a:srgbClr val="CC00CC"/>
                </a:solidFill>
                <a:latin typeface="华文行楷" pitchFamily="2" charset="-122"/>
                <a:ea typeface="华文行楷" pitchFamily="2" charset="-122"/>
              </a:rPr>
              <a:t>农业生产</a:t>
            </a:r>
          </a:p>
        </p:txBody>
      </p:sp>
      <p:sp>
        <p:nvSpPr>
          <p:cNvPr id="5125" name="Rectangle 20"/>
          <p:cNvSpPr>
            <a:spLocks noChangeArrowheads="1"/>
          </p:cNvSpPr>
          <p:nvPr/>
        </p:nvSpPr>
        <p:spPr bwMode="auto">
          <a:xfrm>
            <a:off x="1712913" y="2622550"/>
            <a:ext cx="6265862" cy="2771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50000"/>
              </a:lnSpc>
              <a:spcBef>
                <a:spcPct val="0"/>
              </a:spcBef>
              <a:spcAft>
                <a:spcPct val="0"/>
              </a:spcAft>
              <a:buClr>
                <a:srgbClr val="000000"/>
              </a:buClr>
              <a:defRPr/>
            </a:pPr>
            <a:r>
              <a:rPr lang="zh-CN" altLang="en-US" sz="2000" b="1" kern="0" dirty="0">
                <a:solidFill>
                  <a:srgbClr val="CC00FF"/>
                </a:solidFill>
                <a:latin typeface="华文行楷" pitchFamily="2" charset="-122"/>
                <a:ea typeface="华文行楷" pitchFamily="2" charset="-122"/>
              </a:rPr>
              <a:t>本章重点与</a:t>
            </a:r>
            <a:r>
              <a:rPr lang="zh-CN" altLang="en-US" sz="2000" b="1" kern="0" dirty="0" smtClean="0">
                <a:solidFill>
                  <a:srgbClr val="CC00FF"/>
                </a:solidFill>
                <a:latin typeface="华文行楷" pitchFamily="2" charset="-122"/>
                <a:ea typeface="华文行楷" pitchFamily="2" charset="-122"/>
              </a:rPr>
              <a:t>难点</a:t>
            </a:r>
            <a:endParaRPr lang="en-US" altLang="zh-CN" sz="2000" b="1" kern="0" dirty="0" smtClean="0">
              <a:solidFill>
                <a:srgbClr val="CC00FF"/>
              </a:solidFill>
              <a:latin typeface="华文行楷" pitchFamily="2" charset="-122"/>
              <a:ea typeface="华文行楷" pitchFamily="2" charset="-122"/>
            </a:endParaRPr>
          </a:p>
          <a:p>
            <a:pPr fontAlgn="base">
              <a:lnSpc>
                <a:spcPct val="150000"/>
              </a:lnSpc>
              <a:spcBef>
                <a:spcPct val="0"/>
              </a:spcBef>
              <a:spcAft>
                <a:spcPct val="0"/>
              </a:spcAft>
              <a:buClr>
                <a:srgbClr val="000000"/>
              </a:buClr>
              <a:defRPr/>
            </a:pPr>
            <a:r>
              <a:rPr lang="zh-CN" altLang="en-US" sz="1600" b="1" kern="0" dirty="0">
                <a:latin typeface="华文楷体" pitchFamily="2" charset="-122"/>
                <a:ea typeface="华文楷体" pitchFamily="2" charset="-122"/>
              </a:rPr>
              <a:t>土壤水分常数、土壤水势、作物需水量</a:t>
            </a:r>
            <a:r>
              <a:rPr lang="zh-CN" altLang="en-US" sz="1600" b="1" kern="0" dirty="0" smtClean="0">
                <a:latin typeface="华文楷体" pitchFamily="2" charset="-122"/>
                <a:ea typeface="华文楷体" pitchFamily="2" charset="-122"/>
              </a:rPr>
              <a:t>、蒸散</a:t>
            </a:r>
            <a:r>
              <a:rPr lang="zh-CN" altLang="en-US" sz="1600" b="1" kern="0" dirty="0">
                <a:latin typeface="华文楷体" pitchFamily="2" charset="-122"/>
                <a:ea typeface="华文楷体" pitchFamily="2" charset="-122"/>
              </a:rPr>
              <a:t>、作物水分临界期与关键期、</a:t>
            </a:r>
            <a:r>
              <a:rPr lang="zh-CN" altLang="en-US" sz="1600" b="1" kern="0" dirty="0" smtClean="0">
                <a:latin typeface="华文楷体" pitchFamily="2" charset="-122"/>
                <a:ea typeface="华文楷体" pitchFamily="2" charset="-122"/>
              </a:rPr>
              <a:t>土壤水分滞后现象</a:t>
            </a:r>
            <a:r>
              <a:rPr lang="zh-CN" altLang="en-US" sz="1600" b="1" kern="0" dirty="0">
                <a:latin typeface="华文楷体" pitchFamily="2" charset="-122"/>
                <a:ea typeface="华文楷体" pitchFamily="2" charset="-122"/>
              </a:rPr>
              <a:t>等基本概念，“土壤</a:t>
            </a:r>
            <a:r>
              <a:rPr lang="en-US" altLang="zh-CN" sz="1600" b="1" kern="0" dirty="0">
                <a:latin typeface="华文楷体" pitchFamily="2" charset="-122"/>
                <a:ea typeface="华文楷体" pitchFamily="2" charset="-122"/>
              </a:rPr>
              <a:t>―</a:t>
            </a:r>
            <a:r>
              <a:rPr lang="zh-CN" altLang="en-US" sz="1600" b="1" kern="0" dirty="0">
                <a:latin typeface="华文楷体" pitchFamily="2" charset="-122"/>
                <a:ea typeface="华文楷体" pitchFamily="2" charset="-122"/>
              </a:rPr>
              <a:t>植物</a:t>
            </a:r>
            <a:r>
              <a:rPr lang="en-US" altLang="zh-CN" sz="1600" b="1" kern="0" dirty="0">
                <a:latin typeface="华文楷体" pitchFamily="2" charset="-122"/>
                <a:ea typeface="华文楷体" pitchFamily="2" charset="-122"/>
              </a:rPr>
              <a:t>―</a:t>
            </a:r>
            <a:r>
              <a:rPr lang="zh-CN" altLang="en-US" sz="1600" b="1" kern="0" dirty="0">
                <a:latin typeface="华文楷体" pitchFamily="2" charset="-122"/>
                <a:ea typeface="华文楷体" pitchFamily="2" charset="-122"/>
              </a:rPr>
              <a:t>大气”</a:t>
            </a:r>
          </a:p>
          <a:p>
            <a:pPr fontAlgn="base">
              <a:lnSpc>
                <a:spcPct val="150000"/>
              </a:lnSpc>
              <a:spcBef>
                <a:spcPct val="0"/>
              </a:spcBef>
              <a:spcAft>
                <a:spcPct val="0"/>
              </a:spcAft>
              <a:buClr>
                <a:srgbClr val="000000"/>
              </a:buClr>
              <a:defRPr/>
            </a:pPr>
            <a:r>
              <a:rPr lang="zh-CN" altLang="en-US" sz="1600" b="1" kern="0" dirty="0">
                <a:latin typeface="华文楷体" pitchFamily="2" charset="-122"/>
                <a:ea typeface="华文楷体" pitchFamily="2" charset="-122"/>
              </a:rPr>
              <a:t>系统水分传输、农作物需水规律、</a:t>
            </a:r>
            <a:r>
              <a:rPr lang="zh-CN" altLang="en-US" sz="1600" b="1" kern="0" dirty="0" smtClean="0">
                <a:latin typeface="华文楷体" pitchFamily="2" charset="-122"/>
                <a:ea typeface="华文楷体" pitchFamily="2" charset="-122"/>
              </a:rPr>
              <a:t>土壤水分特征曲线</a:t>
            </a:r>
            <a:r>
              <a:rPr lang="zh-CN" altLang="en-US" sz="1600" b="1" kern="0" dirty="0">
                <a:latin typeface="华文楷体" pitchFamily="2" charset="-122"/>
                <a:ea typeface="华文楷体" pitchFamily="2" charset="-122"/>
              </a:rPr>
              <a:t>、土壤水分有效性分析，</a:t>
            </a:r>
            <a:r>
              <a:rPr lang="zh-CN" altLang="en-US" sz="1600" b="1" kern="0" dirty="0" smtClean="0">
                <a:latin typeface="华文楷体" pitchFamily="2" charset="-122"/>
                <a:ea typeface="华文楷体" pitchFamily="2" charset="-122"/>
              </a:rPr>
              <a:t>土壤水分调控</a:t>
            </a:r>
            <a:r>
              <a:rPr lang="zh-CN" altLang="en-US" sz="1600" b="1" kern="0" dirty="0">
                <a:latin typeface="华文楷体" pitchFamily="2" charset="-122"/>
                <a:ea typeface="华文楷体" pitchFamily="2" charset="-122"/>
              </a:rPr>
              <a:t>技术。</a:t>
            </a:r>
          </a:p>
        </p:txBody>
      </p:sp>
      <p:pic>
        <p:nvPicPr>
          <p:cNvPr id="8" name="Picture 2" descr="C:\Documents and Settings\Administrator\桌面\u=3608880292,3557437622&amp;fm=23&amp;gp=0.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3700" y="5098670"/>
            <a:ext cx="1410545" cy="9360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288686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、土壤水势的</a:t>
            </a:r>
            <a:r>
              <a:rPr lang="zh-CN" altLang="en-US" sz="1600" b="1" dirty="0" smtClean="0">
                <a:solidFill>
                  <a:srgbClr val="000000"/>
                </a:solidFill>
                <a:latin typeface="华文楷体" pitchFamily="2" charset="-122"/>
                <a:ea typeface="华文楷体" pitchFamily="2" charset="-122"/>
              </a:rPr>
              <a:t>组成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）压力势</a:t>
            </a:r>
            <a:r>
              <a:rPr lang="en-US" altLang="zh-CN" sz="1600" b="1" dirty="0">
                <a:solidFill>
                  <a:srgbClr val="000000"/>
                </a:solidFill>
                <a:latin typeface="华文楷体" pitchFamily="2" charset="-122"/>
                <a:ea typeface="华文楷体" pitchFamily="2" charset="-122"/>
              </a:rPr>
              <a:t>(</a:t>
            </a:r>
            <a:r>
              <a:rPr lang="el-GR" altLang="zh-CN" sz="1600" b="1" dirty="0">
                <a:solidFill>
                  <a:srgbClr val="000000"/>
                </a:solidFill>
                <a:latin typeface="华文楷体" pitchFamily="2" charset="-122"/>
                <a:ea typeface="华文楷体" pitchFamily="2" charset="-122"/>
              </a:rPr>
              <a:t>Ψ</a:t>
            </a:r>
            <a:r>
              <a:rPr lang="en-US" altLang="zh-CN" sz="1600" b="1" dirty="0">
                <a:solidFill>
                  <a:srgbClr val="000000"/>
                </a:solidFill>
                <a:latin typeface="华文楷体" pitchFamily="2" charset="-122"/>
                <a:ea typeface="华文楷体" pitchFamily="2" charset="-122"/>
              </a:rPr>
              <a:t>p</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是由于土壤中水分受到压力而引起的水势。</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静水压势</a:t>
            </a:r>
          </a:p>
          <a:p>
            <a:pPr>
              <a:lnSpc>
                <a:spcPct val="150000"/>
              </a:lnSpc>
            </a:pPr>
            <a:r>
              <a:rPr lang="zh-CN" altLang="en-US" sz="1600" b="1" dirty="0">
                <a:solidFill>
                  <a:srgbClr val="000000"/>
                </a:solidFill>
                <a:latin typeface="华文楷体" pitchFamily="2" charset="-122"/>
                <a:ea typeface="华文楷体" pitchFamily="2" charset="-122"/>
              </a:rPr>
              <a:t>    是由于土壤中存在着不透水层而对其下层</a:t>
            </a:r>
            <a:r>
              <a:rPr lang="zh-CN" altLang="en-US" sz="1600" b="1" dirty="0" smtClean="0">
                <a:solidFill>
                  <a:srgbClr val="000000"/>
                </a:solidFill>
                <a:latin typeface="华文楷体" pitchFamily="2" charset="-122"/>
                <a:ea typeface="华文楷体" pitchFamily="2" charset="-122"/>
              </a:rPr>
              <a:t>的土壤水分</a:t>
            </a:r>
            <a:r>
              <a:rPr lang="zh-CN" altLang="en-US" sz="1600" b="1" dirty="0">
                <a:solidFill>
                  <a:srgbClr val="000000"/>
                </a:solidFill>
                <a:latin typeface="华文楷体" pitchFamily="2" charset="-122"/>
                <a:ea typeface="华文楷体" pitchFamily="2" charset="-122"/>
              </a:rPr>
              <a:t>产生静水压力而引起的水势，为正值。</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气压势</a:t>
            </a:r>
          </a:p>
          <a:p>
            <a:pPr>
              <a:lnSpc>
                <a:spcPct val="150000"/>
              </a:lnSpc>
            </a:pPr>
            <a:r>
              <a:rPr lang="zh-CN" altLang="en-US" sz="1600" b="1" dirty="0">
                <a:solidFill>
                  <a:srgbClr val="000000"/>
                </a:solidFill>
                <a:latin typeface="华文楷体" pitchFamily="2" charset="-122"/>
                <a:ea typeface="华文楷体" pitchFamily="2" charset="-122"/>
              </a:rPr>
              <a:t>    是由于空气被封闭在土壤中使气压不平衡</a:t>
            </a:r>
            <a:r>
              <a:rPr lang="zh-CN" altLang="en-US" sz="1600" b="1" dirty="0" smtClean="0">
                <a:solidFill>
                  <a:srgbClr val="000000"/>
                </a:solidFill>
                <a:latin typeface="华文楷体" pitchFamily="2" charset="-122"/>
                <a:ea typeface="华文楷体" pitchFamily="2" charset="-122"/>
              </a:rPr>
              <a:t>而引起</a:t>
            </a:r>
            <a:r>
              <a:rPr lang="zh-CN" altLang="en-US" sz="1600" b="1" dirty="0">
                <a:solidFill>
                  <a:srgbClr val="000000"/>
                </a:solidFill>
                <a:latin typeface="华文楷体" pitchFamily="2" charset="-122"/>
                <a:ea typeface="华文楷体" pitchFamily="2" charset="-122"/>
              </a:rPr>
              <a:t>的水势。</a:t>
            </a:r>
          </a:p>
          <a:p>
            <a:pPr>
              <a:lnSpc>
                <a:spcPct val="150000"/>
              </a:lnSpc>
            </a:pPr>
            <a:r>
              <a:rPr lang="zh-CN" altLang="en-US" sz="1600" b="1" dirty="0">
                <a:solidFill>
                  <a:srgbClr val="000000"/>
                </a:solidFill>
                <a:latin typeface="华文楷体" pitchFamily="2" charset="-122"/>
                <a:ea typeface="华文楷体" pitchFamily="2" charset="-122"/>
              </a:rPr>
              <a:t>● 荷载压势</a:t>
            </a:r>
          </a:p>
          <a:p>
            <a:pPr>
              <a:lnSpc>
                <a:spcPct val="150000"/>
              </a:lnSpc>
            </a:pPr>
            <a:r>
              <a:rPr lang="zh-CN" altLang="en-US" sz="1600" b="1" dirty="0">
                <a:solidFill>
                  <a:srgbClr val="000000"/>
                </a:solidFill>
                <a:latin typeface="华文楷体" pitchFamily="2" charset="-122"/>
                <a:ea typeface="华文楷体" pitchFamily="2" charset="-122"/>
              </a:rPr>
              <a:t>    是由于水中含有悬浮胶体物质（杂质颗粒</a:t>
            </a:r>
            <a:r>
              <a:rPr lang="zh-CN" altLang="en-US" sz="1600" b="1" dirty="0" smtClean="0">
                <a:solidFill>
                  <a:srgbClr val="000000"/>
                </a:solidFill>
                <a:latin typeface="华文楷体" pitchFamily="2" charset="-122"/>
                <a:ea typeface="华文楷体" pitchFamily="2" charset="-122"/>
              </a:rPr>
              <a:t>）所</a:t>
            </a:r>
            <a:r>
              <a:rPr lang="zh-CN" altLang="en-US" sz="1600" b="1" dirty="0">
                <a:solidFill>
                  <a:srgbClr val="000000"/>
                </a:solidFill>
                <a:latin typeface="华文楷体" pitchFamily="2" charset="-122"/>
                <a:ea typeface="华文楷体" pitchFamily="2" charset="-122"/>
              </a:rPr>
              <a:t>产生的荷载压力引起的水势。</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460" y="5733256"/>
            <a:ext cx="1351539" cy="97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821307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、土壤水势的</a:t>
            </a:r>
            <a:r>
              <a:rPr lang="zh-CN" altLang="en-US" sz="1600" b="1" dirty="0" smtClean="0">
                <a:solidFill>
                  <a:srgbClr val="000000"/>
                </a:solidFill>
                <a:latin typeface="华文楷体" pitchFamily="2" charset="-122"/>
                <a:ea typeface="华文楷体" pitchFamily="2" charset="-122"/>
              </a:rPr>
              <a:t>组成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组成土壤水势的分水势有</a:t>
            </a:r>
            <a:r>
              <a:rPr lang="zh-CN" altLang="en-US" sz="1600" b="1" dirty="0" smtClean="0">
                <a:solidFill>
                  <a:srgbClr val="000000"/>
                </a:solidFill>
                <a:latin typeface="华文楷体" pitchFamily="2" charset="-122"/>
                <a:ea typeface="华文楷体" pitchFamily="2" charset="-122"/>
              </a:rPr>
              <a:t>： 基质势  渗透势   </a:t>
            </a:r>
            <a:r>
              <a:rPr lang="zh-CN" altLang="en-US" sz="1600" b="1" dirty="0">
                <a:solidFill>
                  <a:srgbClr val="000000"/>
                </a:solidFill>
                <a:latin typeface="华文楷体" pitchFamily="2" charset="-122"/>
                <a:ea typeface="华文楷体" pitchFamily="2" charset="-122"/>
              </a:rPr>
              <a:t>压力势  </a:t>
            </a:r>
            <a:r>
              <a:rPr lang="zh-CN" altLang="en-US" sz="1600" b="1" dirty="0" smtClean="0">
                <a:solidFill>
                  <a:srgbClr val="000000"/>
                </a:solidFill>
                <a:latin typeface="华文楷体" pitchFamily="2" charset="-122"/>
                <a:ea typeface="华文楷体" pitchFamily="2" charset="-122"/>
              </a:rPr>
              <a:t>重力势    </a:t>
            </a:r>
            <a:r>
              <a:rPr lang="zh-CN" altLang="en-US" sz="1600" b="1" dirty="0">
                <a:solidFill>
                  <a:srgbClr val="000000"/>
                </a:solidFill>
                <a:latin typeface="华文楷体" pitchFamily="2" charset="-122"/>
                <a:ea typeface="华文楷体" pitchFamily="2" charset="-122"/>
              </a:rPr>
              <a:t>温度势</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）温度势</a:t>
            </a:r>
            <a:r>
              <a:rPr lang="en-US" altLang="zh-CN" sz="1600" b="1" dirty="0">
                <a:solidFill>
                  <a:srgbClr val="000000"/>
                </a:solidFill>
                <a:latin typeface="华文楷体" pitchFamily="2" charset="-122"/>
                <a:ea typeface="华文楷体" pitchFamily="2" charset="-122"/>
              </a:rPr>
              <a:t>(</a:t>
            </a:r>
            <a:r>
              <a:rPr lang="el-GR" altLang="zh-CN" sz="1600" b="1" dirty="0">
                <a:solidFill>
                  <a:srgbClr val="000000"/>
                </a:solidFill>
                <a:latin typeface="华文楷体" pitchFamily="2" charset="-122"/>
                <a:ea typeface="华文楷体" pitchFamily="2" charset="-122"/>
              </a:rPr>
              <a:t>Ψ</a:t>
            </a:r>
            <a:r>
              <a:rPr lang="en-US" altLang="zh-CN" sz="1600" b="1" dirty="0">
                <a:solidFill>
                  <a:srgbClr val="000000"/>
                </a:solidFill>
                <a:latin typeface="华文楷体" pitchFamily="2" charset="-122"/>
                <a:ea typeface="华文楷体" pitchFamily="2" charset="-122"/>
              </a:rPr>
              <a:t>t) </a:t>
            </a:r>
          </a:p>
          <a:p>
            <a:pPr>
              <a:lnSpc>
                <a:spcPct val="150000"/>
              </a:lnSpc>
            </a:pPr>
            <a:r>
              <a:rPr lang="zh-CN" altLang="en-US" sz="1600" b="1" dirty="0">
                <a:solidFill>
                  <a:srgbClr val="000000"/>
                </a:solidFill>
                <a:latin typeface="华文楷体" pitchFamily="2" charset="-122"/>
                <a:ea typeface="华文楷体" pitchFamily="2" charset="-122"/>
              </a:rPr>
              <a:t>是由于土壤中温度变化所引起的水势，</a:t>
            </a:r>
            <a:r>
              <a:rPr lang="zh-CN" altLang="en-US" sz="1600" b="1" dirty="0" smtClean="0">
                <a:solidFill>
                  <a:srgbClr val="000000"/>
                </a:solidFill>
                <a:latin typeface="华文楷体" pitchFamily="2" charset="-122"/>
                <a:ea typeface="华文楷体" pitchFamily="2" charset="-122"/>
              </a:rPr>
              <a:t>当处于</a:t>
            </a:r>
            <a:r>
              <a:rPr lang="zh-CN" altLang="en-US" sz="1600" b="1" dirty="0">
                <a:solidFill>
                  <a:srgbClr val="000000"/>
                </a:solidFill>
                <a:latin typeface="华文楷体" pitchFamily="2" charset="-122"/>
                <a:ea typeface="华文楷体" pitchFamily="2" charset="-122"/>
              </a:rPr>
              <a:t>恒温或温度变化不大时，温度势等于</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6</a:t>
            </a:r>
            <a:r>
              <a:rPr lang="zh-CN" altLang="en-US" sz="1600" b="1" dirty="0">
                <a:solidFill>
                  <a:srgbClr val="000000"/>
                </a:solidFill>
                <a:latin typeface="华文楷体" pitchFamily="2" charset="-122"/>
                <a:ea typeface="华文楷体" pitchFamily="2" charset="-122"/>
              </a:rPr>
              <a:t>）总土水势（</a:t>
            </a:r>
            <a:r>
              <a:rPr lang="en-US" altLang="zh-CN" sz="1600" b="1" dirty="0" err="1">
                <a:solidFill>
                  <a:srgbClr val="000000"/>
                </a:solidFill>
                <a:latin typeface="华文楷体" pitchFamily="2" charset="-122"/>
                <a:ea typeface="华文楷体" pitchFamily="2" charset="-122"/>
              </a:rPr>
              <a:t>Ψw</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总土水势即土壤水势为各分水势之和：</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Ψw</a:t>
            </a:r>
            <a:r>
              <a:rPr lang="en-US" altLang="zh-CN" sz="1600" b="1" dirty="0">
                <a:solidFill>
                  <a:srgbClr val="000000"/>
                </a:solidFill>
                <a:latin typeface="华文楷体" pitchFamily="2" charset="-122"/>
                <a:ea typeface="华文楷体" pitchFamily="2" charset="-122"/>
              </a:rPr>
              <a:t> = </a:t>
            </a:r>
            <a:r>
              <a:rPr lang="en-US" altLang="zh-CN" sz="1600" b="1" dirty="0" err="1">
                <a:solidFill>
                  <a:srgbClr val="000000"/>
                </a:solidFill>
                <a:latin typeface="华文楷体" pitchFamily="2" charset="-122"/>
                <a:ea typeface="华文楷体" pitchFamily="2" charset="-122"/>
              </a:rPr>
              <a:t>Ψm</a:t>
            </a:r>
            <a:r>
              <a:rPr lang="en-US" altLang="zh-CN" sz="1600" b="1" dirty="0">
                <a:solidFill>
                  <a:srgbClr val="000000"/>
                </a:solidFill>
                <a:latin typeface="华文楷体" pitchFamily="2" charset="-122"/>
                <a:ea typeface="华文楷体" pitchFamily="2" charset="-122"/>
              </a:rPr>
              <a:t> + Ψπ + </a:t>
            </a:r>
            <a:r>
              <a:rPr lang="en-US" altLang="zh-CN" sz="1600" b="1" dirty="0" err="1">
                <a:solidFill>
                  <a:srgbClr val="000000"/>
                </a:solidFill>
                <a:latin typeface="华文楷体" pitchFamily="2" charset="-122"/>
                <a:ea typeface="华文楷体" pitchFamily="2" charset="-122"/>
              </a:rPr>
              <a:t>Ψg</a:t>
            </a:r>
            <a:r>
              <a:rPr lang="en-US" altLang="zh-CN" sz="1600" b="1" dirty="0">
                <a:solidFill>
                  <a:srgbClr val="000000"/>
                </a:solidFill>
                <a:latin typeface="华文楷体" pitchFamily="2" charset="-122"/>
                <a:ea typeface="华文楷体" pitchFamily="2" charset="-122"/>
              </a:rPr>
              <a:t> + </a:t>
            </a:r>
            <a:r>
              <a:rPr lang="en-US" altLang="zh-CN" sz="1600" b="1" dirty="0" err="1">
                <a:solidFill>
                  <a:srgbClr val="000000"/>
                </a:solidFill>
                <a:latin typeface="华文楷体" pitchFamily="2" charset="-122"/>
                <a:ea typeface="华文楷体" pitchFamily="2" charset="-122"/>
              </a:rPr>
              <a:t>Ψp</a:t>
            </a:r>
            <a:r>
              <a:rPr lang="en-US" altLang="zh-CN" sz="1600" b="1" dirty="0">
                <a:solidFill>
                  <a:srgbClr val="000000"/>
                </a:solidFill>
                <a:latin typeface="华文楷体" pitchFamily="2" charset="-122"/>
                <a:ea typeface="华文楷体" pitchFamily="2" charset="-122"/>
              </a:rPr>
              <a:t> + </a:t>
            </a:r>
            <a:r>
              <a:rPr lang="en-US" altLang="zh-CN" sz="1600" b="1" dirty="0" err="1">
                <a:solidFill>
                  <a:srgbClr val="000000"/>
                </a:solidFill>
                <a:latin typeface="华文楷体" pitchFamily="2" charset="-122"/>
                <a:ea typeface="华文楷体" pitchFamily="2" charset="-122"/>
              </a:rPr>
              <a:t>Ψt</a:t>
            </a:r>
            <a:endParaRPr lang="en-US" altLang="zh-CN" sz="1600" b="1" dirty="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在土壤水分不饱和时，主要取决于</a:t>
            </a:r>
            <a:r>
              <a:rPr lang="en-US" altLang="zh-CN" sz="1600" b="1" dirty="0" err="1">
                <a:solidFill>
                  <a:srgbClr val="000000"/>
                </a:solidFill>
                <a:latin typeface="华文楷体" pitchFamily="2" charset="-122"/>
                <a:ea typeface="华文楷体" pitchFamily="2" charset="-122"/>
              </a:rPr>
              <a:t>Ψm</a:t>
            </a:r>
            <a:r>
              <a:rPr lang="zh-CN" altLang="en-US" sz="1600" b="1" dirty="0" smtClean="0">
                <a:solidFill>
                  <a:srgbClr val="000000"/>
                </a:solidFill>
                <a:latin typeface="华文楷体" pitchFamily="2" charset="-122"/>
                <a:ea typeface="华文楷体" pitchFamily="2" charset="-122"/>
              </a:rPr>
              <a:t>，而</a:t>
            </a:r>
            <a:r>
              <a:rPr lang="zh-CN" altLang="en-US" sz="1600" b="1" dirty="0">
                <a:solidFill>
                  <a:srgbClr val="000000"/>
                </a:solidFill>
                <a:latin typeface="华文楷体" pitchFamily="2" charset="-122"/>
                <a:ea typeface="华文楷体" pitchFamily="2" charset="-122"/>
              </a:rPr>
              <a:t>在盐碱地及研究土壤</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植物水分关系时</a:t>
            </a:r>
            <a:r>
              <a:rPr lang="zh-CN" altLang="en-US" sz="1600" b="1" dirty="0" smtClean="0">
                <a:solidFill>
                  <a:srgbClr val="000000"/>
                </a:solidFill>
                <a:latin typeface="华文楷体" pitchFamily="2" charset="-122"/>
                <a:ea typeface="华文楷体" pitchFamily="2" charset="-122"/>
              </a:rPr>
              <a:t>，</a:t>
            </a:r>
            <a:r>
              <a:rPr lang="en-US" altLang="zh-CN" sz="1600" b="1" dirty="0" err="1" smtClean="0">
                <a:solidFill>
                  <a:srgbClr val="000000"/>
                </a:solidFill>
                <a:latin typeface="华文楷体" pitchFamily="2" charset="-122"/>
                <a:ea typeface="华文楷体" pitchFamily="2" charset="-122"/>
              </a:rPr>
              <a:t>Ψp</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Ψπ</a:t>
            </a:r>
            <a:r>
              <a:rPr lang="zh-CN" altLang="en-US" sz="1600" b="1" dirty="0">
                <a:solidFill>
                  <a:srgbClr val="000000"/>
                </a:solidFill>
                <a:latin typeface="华文楷体" pitchFamily="2" charset="-122"/>
                <a:ea typeface="华文楷体" pitchFamily="2" charset="-122"/>
              </a:rPr>
              <a:t>也起作用。</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460" y="5733256"/>
            <a:ext cx="1351539" cy="97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77613040"/>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46628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、土壤水势</a:t>
            </a:r>
            <a:r>
              <a:rPr lang="zh-CN" altLang="en-US" sz="1600" b="1" dirty="0">
                <a:solidFill>
                  <a:srgbClr val="000000"/>
                </a:solidFill>
                <a:latin typeface="华文楷体" pitchFamily="2" charset="-122"/>
                <a:ea typeface="华文楷体" pitchFamily="2" charset="-122"/>
              </a:rPr>
              <a:t>的常用表示方法及单位</a:t>
            </a:r>
          </a:p>
          <a:p>
            <a:pPr>
              <a:lnSpc>
                <a:spcPct val="150000"/>
              </a:lnSpc>
            </a:pPr>
            <a:r>
              <a:rPr lang="zh-CN" altLang="en-US" sz="1600" b="1" dirty="0">
                <a:solidFill>
                  <a:srgbClr val="000000"/>
                </a:solidFill>
                <a:latin typeface="华文楷体" pitchFamily="2" charset="-122"/>
                <a:ea typeface="华文楷体" pitchFamily="2" charset="-122"/>
              </a:rPr>
              <a:t>    土壤水势一般用重量水势、即一定压力</a:t>
            </a:r>
            <a:r>
              <a:rPr lang="zh-CN" altLang="en-US" sz="1600" b="1" dirty="0" smtClean="0">
                <a:solidFill>
                  <a:srgbClr val="000000"/>
                </a:solidFill>
                <a:latin typeface="华文楷体" pitchFamily="2" charset="-122"/>
                <a:ea typeface="华文楷体" pitchFamily="2" charset="-122"/>
              </a:rPr>
              <a:t>下的</a:t>
            </a:r>
            <a:r>
              <a:rPr lang="zh-CN" altLang="en-US" sz="1600" b="1" dirty="0">
                <a:solidFill>
                  <a:srgbClr val="000000"/>
                </a:solidFill>
                <a:latin typeface="华文楷体" pitchFamily="2" charset="-122"/>
                <a:ea typeface="华文楷体" pitchFamily="2" charset="-122"/>
              </a:rPr>
              <a:t>液体柱的高度来表示。单位为毫米汞柱高</a:t>
            </a:r>
            <a:r>
              <a:rPr lang="zh-CN" altLang="en-US" sz="1600" b="1" dirty="0" smtClean="0">
                <a:solidFill>
                  <a:srgbClr val="000000"/>
                </a:solidFill>
                <a:latin typeface="华文楷体" pitchFamily="2" charset="-122"/>
                <a:ea typeface="华文楷体" pitchFamily="2" charset="-122"/>
              </a:rPr>
              <a:t>、厘米</a:t>
            </a:r>
            <a:r>
              <a:rPr lang="zh-CN" altLang="en-US" sz="1600" b="1" dirty="0">
                <a:solidFill>
                  <a:srgbClr val="000000"/>
                </a:solidFill>
                <a:latin typeface="华文楷体" pitchFamily="2" charset="-122"/>
                <a:ea typeface="华文楷体" pitchFamily="2" charset="-122"/>
              </a:rPr>
              <a:t>汞柱高，有时也用大气压来表示。</a:t>
            </a:r>
          </a:p>
          <a:p>
            <a:pPr>
              <a:lnSpc>
                <a:spcPct val="150000"/>
              </a:lnSpc>
            </a:pPr>
            <a:r>
              <a:rPr lang="zh-CN" altLang="en-US" sz="1600" b="1" dirty="0">
                <a:solidFill>
                  <a:srgbClr val="000000"/>
                </a:solidFill>
                <a:latin typeface="华文楷体" pitchFamily="2" charset="-122"/>
                <a:ea typeface="华文楷体" pitchFamily="2" charset="-122"/>
              </a:rPr>
              <a:t>    在实际工作中，土壤水势参照土壤</a:t>
            </a:r>
            <a:r>
              <a:rPr lang="zh-CN" altLang="en-US" sz="1600" b="1" dirty="0" smtClean="0">
                <a:solidFill>
                  <a:srgbClr val="000000"/>
                </a:solidFill>
                <a:latin typeface="华文楷体" pitchFamily="2" charset="-122"/>
                <a:ea typeface="华文楷体" pitchFamily="2" charset="-122"/>
              </a:rPr>
              <a:t>酸碱度</a:t>
            </a:r>
            <a:r>
              <a:rPr lang="en-US" altLang="zh-CN" sz="1600" b="1" dirty="0" smtClean="0">
                <a:solidFill>
                  <a:srgbClr val="000000"/>
                </a:solidFill>
                <a:latin typeface="华文楷体" pitchFamily="2" charset="-122"/>
                <a:ea typeface="华文楷体" pitchFamily="2" charset="-122"/>
              </a:rPr>
              <a:t>PH</a:t>
            </a:r>
            <a:r>
              <a:rPr lang="zh-CN" altLang="en-US" sz="1600" b="1" dirty="0">
                <a:solidFill>
                  <a:srgbClr val="000000"/>
                </a:solidFill>
                <a:latin typeface="华文楷体" pitchFamily="2" charset="-122"/>
                <a:ea typeface="华文楷体" pitchFamily="2" charset="-122"/>
              </a:rPr>
              <a:t>表示方法，用</a:t>
            </a:r>
            <a:r>
              <a:rPr lang="en-US" altLang="zh-CN" sz="1600" b="1" dirty="0">
                <a:solidFill>
                  <a:srgbClr val="000000"/>
                </a:solidFill>
                <a:latin typeface="华文楷体" pitchFamily="2" charset="-122"/>
                <a:ea typeface="华文楷体" pitchFamily="2" charset="-122"/>
              </a:rPr>
              <a:t>PF</a:t>
            </a:r>
            <a:r>
              <a:rPr lang="zh-CN" altLang="en-US" sz="1600" b="1" dirty="0">
                <a:solidFill>
                  <a:srgbClr val="000000"/>
                </a:solidFill>
                <a:latin typeface="华文楷体" pitchFamily="2" charset="-122"/>
                <a:ea typeface="华文楷体" pitchFamily="2" charset="-122"/>
              </a:rPr>
              <a:t>来表示（</a:t>
            </a:r>
            <a:r>
              <a:rPr lang="en-US" altLang="zh-CN" sz="1600" b="1" dirty="0">
                <a:solidFill>
                  <a:srgbClr val="000000"/>
                </a:solidFill>
                <a:latin typeface="华文楷体" pitchFamily="2" charset="-122"/>
                <a:ea typeface="华文楷体" pitchFamily="2" charset="-122"/>
              </a:rPr>
              <a:t>P</a:t>
            </a:r>
            <a:r>
              <a:rPr lang="zh-CN" altLang="en-US" sz="1600" b="1" dirty="0">
                <a:solidFill>
                  <a:srgbClr val="000000"/>
                </a:solidFill>
                <a:latin typeface="华文楷体" pitchFamily="2" charset="-122"/>
                <a:ea typeface="华文楷体" pitchFamily="2" charset="-122"/>
              </a:rPr>
              <a:t>表示对数，</a:t>
            </a:r>
            <a:r>
              <a:rPr lang="en-US" altLang="zh-CN" sz="1600" b="1" dirty="0">
                <a:solidFill>
                  <a:srgbClr val="000000"/>
                </a:solidFill>
                <a:latin typeface="华文楷体" pitchFamily="2" charset="-122"/>
                <a:ea typeface="华文楷体" pitchFamily="2" charset="-122"/>
              </a:rPr>
              <a:t>F</a:t>
            </a:r>
            <a:r>
              <a:rPr lang="zh-CN" altLang="en-US" sz="1600" b="1" dirty="0" smtClean="0">
                <a:solidFill>
                  <a:srgbClr val="000000"/>
                </a:solidFill>
                <a:latin typeface="华文楷体" pitchFamily="2" charset="-122"/>
                <a:ea typeface="华文楷体" pitchFamily="2" charset="-122"/>
              </a:rPr>
              <a:t>表示自由能</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PF</a:t>
            </a:r>
            <a:r>
              <a:rPr lang="zh-CN" altLang="en-US" sz="1600" b="1" dirty="0">
                <a:solidFill>
                  <a:srgbClr val="000000"/>
                </a:solidFill>
                <a:latin typeface="华文楷体" pitchFamily="2" charset="-122"/>
                <a:ea typeface="华文楷体" pitchFamily="2" charset="-122"/>
              </a:rPr>
              <a:t>就是土壤水势的水柱高度厘米</a:t>
            </a:r>
            <a:r>
              <a:rPr lang="zh-CN" altLang="en-US" sz="1600" b="1" dirty="0" smtClean="0">
                <a:solidFill>
                  <a:srgbClr val="000000"/>
                </a:solidFill>
                <a:latin typeface="华文楷体" pitchFamily="2" charset="-122"/>
                <a:ea typeface="华文楷体" pitchFamily="2" charset="-122"/>
              </a:rPr>
              <a:t>的负</a:t>
            </a:r>
            <a:r>
              <a:rPr lang="zh-CN" altLang="en-US" sz="1600" b="1" dirty="0">
                <a:solidFill>
                  <a:srgbClr val="000000"/>
                </a:solidFill>
                <a:latin typeface="华文楷体" pitchFamily="2" charset="-122"/>
                <a:ea typeface="华文楷体" pitchFamily="2" charset="-122"/>
              </a:rPr>
              <a:t>对数。</a:t>
            </a:r>
          </a:p>
          <a:p>
            <a:pPr>
              <a:lnSpc>
                <a:spcPct val="150000"/>
              </a:lnSpc>
            </a:pPr>
            <a:r>
              <a:rPr lang="zh-CN" altLang="en-US" sz="1600" b="1" dirty="0">
                <a:solidFill>
                  <a:srgbClr val="000000"/>
                </a:solidFill>
                <a:latin typeface="华文楷体" pitchFamily="2" charset="-122"/>
                <a:ea typeface="华文楷体" pitchFamily="2" charset="-122"/>
              </a:rPr>
              <a:t>计算公式为：</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即当</a:t>
            </a:r>
            <a:r>
              <a:rPr lang="en-US" altLang="zh-CN" sz="1600" b="1" dirty="0">
                <a:solidFill>
                  <a:srgbClr val="000000"/>
                </a:solidFill>
                <a:latin typeface="华文楷体" pitchFamily="2" charset="-122"/>
                <a:ea typeface="华文楷体" pitchFamily="2" charset="-122"/>
              </a:rPr>
              <a:t>PF=1</a:t>
            </a:r>
            <a:r>
              <a:rPr lang="zh-CN" altLang="en-US" sz="1600" b="1" dirty="0">
                <a:solidFill>
                  <a:srgbClr val="000000"/>
                </a:solidFill>
                <a:latin typeface="华文楷体" pitchFamily="2" charset="-122"/>
                <a:ea typeface="华文楷体" pitchFamily="2" charset="-122"/>
              </a:rPr>
              <a:t>时，表示水势为</a:t>
            </a:r>
            <a:r>
              <a:rPr lang="en-US" altLang="zh-CN" sz="1600" b="1" dirty="0">
                <a:solidFill>
                  <a:srgbClr val="000000"/>
                </a:solidFill>
                <a:latin typeface="华文楷体" pitchFamily="2" charset="-122"/>
                <a:ea typeface="华文楷体" pitchFamily="2" charset="-122"/>
              </a:rPr>
              <a:t>10cm</a:t>
            </a:r>
            <a:r>
              <a:rPr lang="zh-CN" altLang="en-US" sz="1600" b="1" dirty="0">
                <a:solidFill>
                  <a:srgbClr val="000000"/>
                </a:solidFill>
                <a:latin typeface="华文楷体" pitchFamily="2" charset="-122"/>
                <a:ea typeface="华文楷体" pitchFamily="2" charset="-122"/>
              </a:rPr>
              <a:t>水柱高</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PF=2</a:t>
            </a:r>
            <a:r>
              <a:rPr lang="zh-CN" altLang="en-US" sz="1600" b="1" dirty="0">
                <a:solidFill>
                  <a:srgbClr val="000000"/>
                </a:solidFill>
                <a:latin typeface="华文楷体" pitchFamily="2" charset="-122"/>
                <a:ea typeface="华文楷体" pitchFamily="2" charset="-122"/>
              </a:rPr>
              <a:t>时，表示水势为</a:t>
            </a:r>
            <a:r>
              <a:rPr lang="en-US" altLang="zh-CN" sz="1600" b="1" dirty="0">
                <a:solidFill>
                  <a:srgbClr val="000000"/>
                </a:solidFill>
                <a:latin typeface="华文楷体" pitchFamily="2" charset="-122"/>
                <a:ea typeface="华文楷体" pitchFamily="2" charset="-122"/>
              </a:rPr>
              <a:t>100cm</a:t>
            </a:r>
            <a:r>
              <a:rPr lang="zh-CN" altLang="en-US" sz="1600" b="1" dirty="0">
                <a:solidFill>
                  <a:srgbClr val="000000"/>
                </a:solidFill>
                <a:latin typeface="华文楷体" pitchFamily="2" charset="-122"/>
                <a:ea typeface="华文楷体" pitchFamily="2" charset="-122"/>
              </a:rPr>
              <a:t>的水柱高</a:t>
            </a:r>
            <a:r>
              <a:rPr lang="zh-CN" altLang="en-US" sz="1600" b="1" dirty="0" smtClean="0">
                <a:solidFill>
                  <a:srgbClr val="000000"/>
                </a:solidFill>
                <a:latin typeface="华文楷体" pitchFamily="2" charset="-122"/>
                <a:ea typeface="华文楷体" pitchFamily="2" charset="-122"/>
              </a:rPr>
              <a:t>，以此类推</a:t>
            </a:r>
            <a:r>
              <a:rPr lang="zh-CN" altLang="en-US" sz="1600" b="1" dirty="0">
                <a:solidFill>
                  <a:srgbClr val="000000"/>
                </a:solidFill>
                <a:latin typeface="华文楷体" pitchFamily="2" charset="-122"/>
                <a:ea typeface="华文楷体" pitchFamily="2" charset="-122"/>
              </a:rPr>
              <a:t>。</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428460" y="5733256"/>
            <a:ext cx="1351539" cy="97065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2986874242"/>
              </p:ext>
            </p:extLst>
          </p:nvPr>
        </p:nvGraphicFramePr>
        <p:xfrm>
          <a:off x="2555776" y="4581128"/>
          <a:ext cx="1883171" cy="432306"/>
        </p:xfrm>
        <a:graphic>
          <a:graphicData uri="http://schemas.openxmlformats.org/presentationml/2006/ole">
            <mc:AlternateContent xmlns:mc="http://schemas.openxmlformats.org/markup-compatibility/2006">
              <mc:Choice xmlns:v="urn:schemas-microsoft-com:vml" Requires="v">
                <p:oleObj spid="_x0000_s22571" name="公式" r:id="rId6" imgW="888840" imgH="279360" progId="Equation.3">
                  <p:embed/>
                </p:oleObj>
              </mc:Choice>
              <mc:Fallback>
                <p:oleObj name="公式" r:id="rId6" imgW="888840" imgH="279360" progId="Equation.3">
                  <p:embed/>
                  <p:pic>
                    <p:nvPicPr>
                      <p:cNvPr id="0" name="Object 4"/>
                      <p:cNvPicPr>
                        <a:picLocks noChangeAspect="1" noChangeArrowheads="1"/>
                      </p:cNvPicPr>
                      <p:nvPr/>
                    </p:nvPicPr>
                    <p:blipFill>
                      <a:blip r:embed="rId7"/>
                      <a:srcRect/>
                      <a:stretch>
                        <a:fillRect/>
                      </a:stretch>
                    </p:blipFill>
                    <p:spPr bwMode="auto">
                      <a:xfrm>
                        <a:off x="2555776" y="4581128"/>
                        <a:ext cx="1883171" cy="43230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1372514458"/>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大气连续体的水分传输</a:t>
            </a:r>
          </a:p>
          <a:p>
            <a:pPr>
              <a:lnSpc>
                <a:spcPct val="150000"/>
              </a:lnSpc>
            </a:pPr>
            <a:r>
              <a:rPr lang="zh-CN" altLang="en-US" b="1" dirty="0" smtClean="0">
                <a:solidFill>
                  <a:srgbClr val="CC00FF"/>
                </a:solidFill>
                <a:latin typeface="华文楷体" pitchFamily="2" charset="-122"/>
                <a:ea typeface="华文楷体" pitchFamily="2" charset="-122"/>
              </a:rPr>
              <a:t>二、</a:t>
            </a:r>
            <a:r>
              <a:rPr lang="en-US" altLang="zh-CN" b="1" dirty="0" smtClean="0">
                <a:solidFill>
                  <a:srgbClr val="CC00FF"/>
                </a:solidFill>
                <a:latin typeface="华文楷体" pitchFamily="2" charset="-122"/>
                <a:ea typeface="华文楷体" pitchFamily="2" charset="-122"/>
              </a:rPr>
              <a:t>SPAC</a:t>
            </a:r>
            <a:r>
              <a:rPr lang="zh-CN" altLang="en-US" b="1" dirty="0" smtClean="0">
                <a:solidFill>
                  <a:srgbClr val="CC00FF"/>
                </a:solidFill>
                <a:latin typeface="华文楷体" pitchFamily="2" charset="-122"/>
                <a:ea typeface="华文楷体" pitchFamily="2" charset="-122"/>
              </a:rPr>
              <a:t>中水分输送过程</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、水势</a:t>
            </a:r>
            <a:r>
              <a:rPr lang="zh-CN" altLang="en-US" sz="1600" b="1" dirty="0">
                <a:latin typeface="华文楷体" pitchFamily="2" charset="-122"/>
                <a:ea typeface="华文楷体" pitchFamily="2" charset="-122"/>
              </a:rPr>
              <a:t>的计算</a:t>
            </a: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）液相（如糖液、盐溶液）的水势</a:t>
            </a:r>
          </a:p>
          <a:p>
            <a:pPr>
              <a:lnSpc>
                <a:spcPct val="150000"/>
              </a:lnSpc>
            </a:pPr>
            <a:endParaRPr lang="zh-CN" altLang="en-US" sz="1600" b="1" dirty="0">
              <a:latin typeface="华文楷体" pitchFamily="2" charset="-122"/>
              <a:ea typeface="华文楷体" pitchFamily="2" charset="-122"/>
            </a:endParaRPr>
          </a:p>
          <a:p>
            <a:pPr>
              <a:lnSpc>
                <a:spcPct val="150000"/>
              </a:lnSpc>
            </a:pP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式</a:t>
            </a:r>
            <a:r>
              <a:rPr lang="zh-CN" altLang="en-US" sz="1600" b="1" dirty="0">
                <a:latin typeface="华文楷体" pitchFamily="2" charset="-122"/>
                <a:ea typeface="华文楷体" pitchFamily="2" charset="-122"/>
              </a:rPr>
              <a:t>中，</a:t>
            </a:r>
            <a:r>
              <a:rPr lang="en-US" altLang="zh-CN" sz="1600" b="1" dirty="0" err="1">
                <a:latin typeface="华文楷体" pitchFamily="2" charset="-122"/>
                <a:ea typeface="华文楷体" pitchFamily="2" charset="-122"/>
              </a:rPr>
              <a:t>Vw</a:t>
            </a:r>
            <a:r>
              <a:rPr lang="zh-CN" altLang="en-US" sz="1600" b="1" dirty="0">
                <a:latin typeface="华文楷体" pitchFamily="2" charset="-122"/>
                <a:ea typeface="华文楷体" pitchFamily="2" charset="-122"/>
              </a:rPr>
              <a:t>为水的克分子体积（</a:t>
            </a:r>
            <a:r>
              <a:rPr lang="en-US" altLang="zh-CN" sz="1600" b="1" dirty="0">
                <a:latin typeface="华文楷体" pitchFamily="2" charset="-122"/>
                <a:ea typeface="华文楷体" pitchFamily="2" charset="-122"/>
              </a:rPr>
              <a:t>18.07cm 3</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R</a:t>
            </a:r>
            <a:r>
              <a:rPr lang="zh-CN" altLang="en-US" sz="1600" b="1" dirty="0" smtClean="0">
                <a:latin typeface="华文楷体" pitchFamily="2" charset="-122"/>
                <a:ea typeface="华文楷体" pitchFamily="2" charset="-122"/>
              </a:rPr>
              <a:t>为气体</a:t>
            </a:r>
            <a:r>
              <a:rPr lang="zh-CN" altLang="en-US" sz="1600" b="1" dirty="0">
                <a:latin typeface="华文楷体" pitchFamily="2" charset="-122"/>
                <a:ea typeface="华文楷体" pitchFamily="2" charset="-122"/>
              </a:rPr>
              <a:t>常数，</a:t>
            </a:r>
            <a:r>
              <a:rPr lang="en-US" altLang="zh-CN" sz="1600" b="1" dirty="0">
                <a:latin typeface="华文楷体" pitchFamily="2" charset="-122"/>
                <a:ea typeface="华文楷体" pitchFamily="2" charset="-122"/>
              </a:rPr>
              <a:t>T</a:t>
            </a:r>
            <a:r>
              <a:rPr lang="zh-CN" altLang="en-US" sz="1600" b="1" dirty="0">
                <a:latin typeface="华文楷体" pitchFamily="2" charset="-122"/>
                <a:ea typeface="华文楷体" pitchFamily="2" charset="-122"/>
              </a:rPr>
              <a:t>为气温，</a:t>
            </a:r>
            <a:r>
              <a:rPr lang="en-US" altLang="zh-CN" sz="1600" b="1" dirty="0" err="1">
                <a:latin typeface="华文楷体" pitchFamily="2" charset="-122"/>
                <a:ea typeface="华文楷体" pitchFamily="2" charset="-122"/>
              </a:rPr>
              <a:t>Nw</a:t>
            </a:r>
            <a:r>
              <a:rPr lang="zh-CN" altLang="en-US" sz="1600" b="1" dirty="0">
                <a:latin typeface="华文楷体" pitchFamily="2" charset="-122"/>
                <a:ea typeface="华文楷体" pitchFamily="2" charset="-122"/>
              </a:rPr>
              <a:t>用下式表示： </a:t>
            </a:r>
          </a:p>
          <a:p>
            <a:pPr>
              <a:lnSpc>
                <a:spcPct val="150000"/>
              </a:lnSpc>
            </a:pPr>
            <a:r>
              <a:rPr lang="zh-CN" altLang="en-US" sz="1600" b="1" dirty="0">
                <a:latin typeface="华文楷体" pitchFamily="2" charset="-122"/>
                <a:ea typeface="华文楷体" pitchFamily="2" charset="-122"/>
              </a:rPr>
              <a:t>                           水的克分子数</a:t>
            </a:r>
          </a:p>
          <a:p>
            <a:pPr>
              <a:lnSpc>
                <a:spcPct val="150000"/>
              </a:lnSpc>
            </a:pPr>
            <a:r>
              <a:rPr lang="zh-CN" altLang="en-US" sz="1600" b="1" dirty="0">
                <a:latin typeface="华文楷体" pitchFamily="2" charset="-122"/>
                <a:ea typeface="华文楷体" pitchFamily="2" charset="-122"/>
              </a:rPr>
              <a:t>    </a:t>
            </a:r>
            <a:r>
              <a:rPr lang="en-US" altLang="zh-CN" sz="1600" b="1" dirty="0" err="1">
                <a:latin typeface="华文楷体" pitchFamily="2" charset="-122"/>
                <a:ea typeface="华文楷体" pitchFamily="2" charset="-122"/>
              </a:rPr>
              <a:t>Nw</a:t>
            </a:r>
            <a:r>
              <a:rPr lang="en-US" altLang="zh-CN" sz="1600" b="1" dirty="0">
                <a:latin typeface="华文楷体" pitchFamily="2" charset="-122"/>
                <a:ea typeface="华文楷体" pitchFamily="2" charset="-122"/>
              </a:rPr>
              <a:t> = —————————————</a:t>
            </a:r>
          </a:p>
          <a:p>
            <a:pPr>
              <a:lnSpc>
                <a:spcPct val="150000"/>
              </a:lnSpc>
            </a:pPr>
            <a:r>
              <a:rPr lang="en-US" altLang="zh-CN" sz="1600" b="1" dirty="0">
                <a:latin typeface="华文楷体" pitchFamily="2" charset="-122"/>
                <a:ea typeface="华文楷体" pitchFamily="2" charset="-122"/>
              </a:rPr>
              <a:t>         </a:t>
            </a:r>
            <a:r>
              <a:rPr lang="en-US" altLang="zh-CN" sz="1600" b="1" dirty="0" smtClean="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水</a:t>
            </a:r>
            <a:r>
              <a:rPr lang="zh-CN" altLang="en-US" sz="1600" b="1" dirty="0">
                <a:latin typeface="华文楷体" pitchFamily="2" charset="-122"/>
                <a:ea typeface="华文楷体" pitchFamily="2" charset="-122"/>
              </a:rPr>
              <a:t>的克分子数</a:t>
            </a:r>
            <a:r>
              <a:rPr lang="en-US" altLang="zh-CN" sz="1600" b="1" dirty="0">
                <a:latin typeface="华文楷体" pitchFamily="2" charset="-122"/>
                <a:ea typeface="华文楷体" pitchFamily="2" charset="-122"/>
              </a:rPr>
              <a:t>+</a:t>
            </a:r>
            <a:r>
              <a:rPr lang="zh-CN" altLang="en-US" sz="1600" b="1" dirty="0">
                <a:latin typeface="华文楷体" pitchFamily="2" charset="-122"/>
                <a:ea typeface="华文楷体" pitchFamily="2" charset="-122"/>
              </a:rPr>
              <a:t>溶质克分子数</a:t>
            </a:r>
          </a:p>
          <a:p>
            <a:pPr>
              <a:lnSpc>
                <a:spcPct val="150000"/>
              </a:lnSpc>
            </a:pPr>
            <a:endParaRPr lang="zh-CN" altLang="en-US" sz="1600" b="1" dirty="0">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3641705031"/>
              </p:ext>
            </p:extLst>
          </p:nvPr>
        </p:nvGraphicFramePr>
        <p:xfrm>
          <a:off x="2231231" y="3404117"/>
          <a:ext cx="3276401" cy="547170"/>
        </p:xfrm>
        <a:graphic>
          <a:graphicData uri="http://schemas.openxmlformats.org/presentationml/2006/ole">
            <mc:AlternateContent xmlns:mc="http://schemas.openxmlformats.org/markup-compatibility/2006">
              <mc:Choice xmlns:v="urn:schemas-microsoft-com:vml" Requires="v">
                <p:oleObj spid="_x0000_s1131" name="公式" r:id="rId6" imgW="1143000" imgH="253800" progId="Equation.3">
                  <p:embed/>
                </p:oleObj>
              </mc:Choice>
              <mc:Fallback>
                <p:oleObj name="公式" r:id="rId6" imgW="1143000" imgH="253800" progId="Equation.3">
                  <p:embed/>
                  <p:pic>
                    <p:nvPicPr>
                      <p:cNvPr id="0" name="Object 4"/>
                      <p:cNvPicPr>
                        <a:picLocks noChangeAspect="1" noChangeArrowheads="1"/>
                      </p:cNvPicPr>
                      <p:nvPr/>
                    </p:nvPicPr>
                    <p:blipFill>
                      <a:blip r:embed="rId7"/>
                      <a:srcRect/>
                      <a:stretch>
                        <a:fillRect/>
                      </a:stretch>
                    </p:blipFill>
                    <p:spPr bwMode="auto">
                      <a:xfrm>
                        <a:off x="2231231" y="3404117"/>
                        <a:ext cx="3276401" cy="547170"/>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08589159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大气连续体的水分传输</a:t>
            </a:r>
          </a:p>
          <a:p>
            <a:pPr>
              <a:lnSpc>
                <a:spcPct val="150000"/>
              </a:lnSpc>
            </a:pPr>
            <a:r>
              <a:rPr lang="zh-CN" altLang="en-US" b="1" dirty="0" smtClean="0">
                <a:solidFill>
                  <a:srgbClr val="CC00FF"/>
                </a:solidFill>
                <a:latin typeface="华文楷体" pitchFamily="2" charset="-122"/>
                <a:ea typeface="华文楷体" pitchFamily="2" charset="-122"/>
              </a:rPr>
              <a:t>二、</a:t>
            </a:r>
            <a:r>
              <a:rPr lang="en-US" altLang="zh-CN" b="1" dirty="0" smtClean="0">
                <a:solidFill>
                  <a:srgbClr val="CC00FF"/>
                </a:solidFill>
                <a:latin typeface="华文楷体" pitchFamily="2" charset="-122"/>
                <a:ea typeface="华文楷体" pitchFamily="2" charset="-122"/>
              </a:rPr>
              <a:t>SPAC</a:t>
            </a:r>
            <a:r>
              <a:rPr lang="zh-CN" altLang="en-US" b="1" dirty="0" smtClean="0">
                <a:solidFill>
                  <a:srgbClr val="CC00FF"/>
                </a:solidFill>
                <a:latin typeface="华文楷体" pitchFamily="2" charset="-122"/>
                <a:ea typeface="华文楷体" pitchFamily="2" charset="-122"/>
              </a:rPr>
              <a:t>中水分输送过程</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、水势</a:t>
            </a:r>
            <a:r>
              <a:rPr lang="zh-CN" altLang="en-US" sz="1600" b="1" dirty="0">
                <a:solidFill>
                  <a:srgbClr val="000000"/>
                </a:solidFill>
                <a:latin typeface="华文楷体" pitchFamily="2" charset="-122"/>
                <a:ea typeface="华文楷体" pitchFamily="2" charset="-122"/>
              </a:rPr>
              <a:t>的计算</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）气相的水势</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P</a:t>
            </a:r>
            <a:r>
              <a:rPr lang="zh-CN" altLang="en-US" sz="1600" b="1" dirty="0">
                <a:solidFill>
                  <a:srgbClr val="000000"/>
                </a:solidFill>
                <a:latin typeface="华文楷体" pitchFamily="2" charset="-122"/>
                <a:ea typeface="华文楷体" pitchFamily="2" charset="-122"/>
              </a:rPr>
              <a:t>为试验小室内空气的水汽压，</a:t>
            </a:r>
            <a:r>
              <a:rPr lang="en-US" altLang="zh-CN" sz="1600" b="1" dirty="0">
                <a:solidFill>
                  <a:srgbClr val="000000"/>
                </a:solidFill>
                <a:latin typeface="华文楷体" pitchFamily="2" charset="-122"/>
                <a:ea typeface="华文楷体" pitchFamily="2" charset="-122"/>
              </a:rPr>
              <a:t>P0</a:t>
            </a:r>
            <a:r>
              <a:rPr lang="zh-CN" altLang="en-US" sz="1600" b="1" dirty="0">
                <a:solidFill>
                  <a:srgbClr val="000000"/>
                </a:solidFill>
                <a:latin typeface="华文楷体" pitchFamily="2" charset="-122"/>
                <a:ea typeface="华文楷体" pitchFamily="2" charset="-122"/>
              </a:rPr>
              <a:t>为</a:t>
            </a:r>
            <a:r>
              <a:rPr lang="zh-CN" altLang="en-US" sz="1600" b="1" dirty="0" smtClean="0">
                <a:solidFill>
                  <a:srgbClr val="000000"/>
                </a:solidFill>
                <a:latin typeface="华文楷体" pitchFamily="2" charset="-122"/>
                <a:ea typeface="华文楷体" pitchFamily="2" charset="-122"/>
              </a:rPr>
              <a:t>纯水在</a:t>
            </a:r>
            <a:r>
              <a:rPr lang="zh-CN" altLang="en-US" sz="1600" b="1" dirty="0">
                <a:solidFill>
                  <a:srgbClr val="000000"/>
                </a:solidFill>
                <a:latin typeface="华文楷体" pitchFamily="2" charset="-122"/>
                <a:ea typeface="华文楷体" pitchFamily="2" charset="-122"/>
              </a:rPr>
              <a:t>该温度下的水汽压，</a:t>
            </a:r>
            <a:r>
              <a:rPr lang="en-US" altLang="zh-CN" sz="1600" b="1" dirty="0">
                <a:solidFill>
                  <a:srgbClr val="000000"/>
                </a:solidFill>
                <a:latin typeface="华文楷体" pitchFamily="2" charset="-122"/>
                <a:ea typeface="华文楷体" pitchFamily="2" charset="-122"/>
              </a:rPr>
              <a:t>RH</a:t>
            </a:r>
            <a:r>
              <a:rPr lang="zh-CN" altLang="en-US" sz="1600" b="1" dirty="0">
                <a:solidFill>
                  <a:srgbClr val="000000"/>
                </a:solidFill>
                <a:latin typeface="华文楷体" pitchFamily="2" charset="-122"/>
                <a:ea typeface="华文楷体" pitchFamily="2" charset="-122"/>
              </a:rPr>
              <a:t>为该温度下小室内</a:t>
            </a:r>
            <a:r>
              <a:rPr lang="zh-CN" altLang="en-US" sz="1600" b="1" dirty="0" smtClean="0">
                <a:solidFill>
                  <a:srgbClr val="000000"/>
                </a:solidFill>
                <a:latin typeface="华文楷体" pitchFamily="2" charset="-122"/>
                <a:ea typeface="华文楷体" pitchFamily="2" charset="-122"/>
              </a:rPr>
              <a:t>空气相对湿度</a:t>
            </a:r>
            <a:r>
              <a:rPr lang="zh-CN" altLang="en-US" sz="1600" b="1" dirty="0">
                <a:solidFill>
                  <a:srgbClr val="000000"/>
                </a:solidFill>
                <a:latin typeface="华文楷体" pitchFamily="2" charset="-122"/>
                <a:ea typeface="华文楷体" pitchFamily="2" charset="-122"/>
              </a:rPr>
              <a:t>，其余各项的意义同前。</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对象 3"/>
          <p:cNvGraphicFramePr>
            <a:graphicFrameLocks noChangeAspect="1"/>
          </p:cNvGraphicFramePr>
          <p:nvPr>
            <p:extLst>
              <p:ext uri="{D42A27DB-BD31-4B8C-83A1-F6EECF244321}">
                <p14:modId xmlns:p14="http://schemas.microsoft.com/office/powerpoint/2010/main" val="3018533523"/>
              </p:ext>
            </p:extLst>
          </p:nvPr>
        </p:nvGraphicFramePr>
        <p:xfrm>
          <a:off x="2380548" y="3356992"/>
          <a:ext cx="2735178" cy="792088"/>
        </p:xfrm>
        <a:graphic>
          <a:graphicData uri="http://schemas.openxmlformats.org/presentationml/2006/ole">
            <mc:AlternateContent xmlns:mc="http://schemas.openxmlformats.org/markup-compatibility/2006">
              <mc:Choice xmlns:v="urn:schemas-microsoft-com:vml" Requires="v">
                <p:oleObj spid="_x0000_s23595" name="公式" r:id="rId6" imgW="1523880" imgH="533160" progId="Equation.3">
                  <p:embed/>
                </p:oleObj>
              </mc:Choice>
              <mc:Fallback>
                <p:oleObj name="公式" r:id="rId6" imgW="1523880" imgH="533160" progId="Equation.3">
                  <p:embed/>
                  <p:pic>
                    <p:nvPicPr>
                      <p:cNvPr id="0" name="Object 2051"/>
                      <p:cNvPicPr>
                        <a:picLocks noChangeAspect="1" noChangeArrowheads="1"/>
                      </p:cNvPicPr>
                      <p:nvPr/>
                    </p:nvPicPr>
                    <p:blipFill>
                      <a:blip r:embed="rId7"/>
                      <a:srcRect/>
                      <a:stretch>
                        <a:fillRect/>
                      </a:stretch>
                    </p:blipFill>
                    <p:spPr bwMode="auto">
                      <a:xfrm>
                        <a:off x="2380548" y="3356992"/>
                        <a:ext cx="2735178" cy="792088"/>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26351135"/>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2000" b="1" dirty="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大气连续体的水分传输</a:t>
            </a:r>
          </a:p>
          <a:p>
            <a:pPr>
              <a:lnSpc>
                <a:spcPct val="150000"/>
              </a:lnSpc>
            </a:pPr>
            <a:r>
              <a:rPr lang="zh-CN" altLang="en-US" b="1" dirty="0" smtClean="0">
                <a:solidFill>
                  <a:srgbClr val="CC00FF"/>
                </a:solidFill>
                <a:latin typeface="华文楷体" pitchFamily="2" charset="-122"/>
                <a:ea typeface="华文楷体" pitchFamily="2" charset="-122"/>
              </a:rPr>
              <a:t>二、</a:t>
            </a:r>
            <a:r>
              <a:rPr lang="en-US" altLang="zh-CN" b="1" dirty="0" smtClean="0">
                <a:solidFill>
                  <a:srgbClr val="CC00FF"/>
                </a:solidFill>
                <a:latin typeface="华文楷体" pitchFamily="2" charset="-122"/>
                <a:ea typeface="华文楷体" pitchFamily="2" charset="-122"/>
              </a:rPr>
              <a:t>SPAC</a:t>
            </a:r>
            <a:r>
              <a:rPr lang="zh-CN" altLang="en-US" b="1" dirty="0" smtClean="0">
                <a:solidFill>
                  <a:srgbClr val="CC00FF"/>
                </a:solidFill>
                <a:latin typeface="华文楷体" pitchFamily="2" charset="-122"/>
                <a:ea typeface="华文楷体" pitchFamily="2" charset="-122"/>
              </a:rPr>
              <a:t>中水分输送过程</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、土壤</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植物</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大气系统水分传输过程</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）系统水流的各个过程和途径</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土壤中的水分向根表皮流动；</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水分被根的表皮吸收通过根及茎</a:t>
            </a:r>
            <a:r>
              <a:rPr lang="zh-CN" altLang="en-US" sz="1600" b="1" dirty="0" smtClean="0">
                <a:solidFill>
                  <a:srgbClr val="000000"/>
                </a:solidFill>
                <a:latin typeface="华文楷体" pitchFamily="2" charset="-122"/>
                <a:ea typeface="华文楷体" pitchFamily="2" charset="-122"/>
              </a:rPr>
              <a:t>的木质部</a:t>
            </a:r>
            <a:r>
              <a:rPr lang="zh-CN" altLang="en-US" sz="1600" b="1" dirty="0">
                <a:solidFill>
                  <a:srgbClr val="000000"/>
                </a:solidFill>
                <a:latin typeface="华文楷体" pitchFamily="2" charset="-122"/>
                <a:ea typeface="华文楷体" pitchFamily="2" charset="-122"/>
              </a:rPr>
              <a:t>输送到叶片的叶肉细胞；</a:t>
            </a: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c</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从叶肉细胞汽化后进入气孔；</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d.</a:t>
            </a:r>
            <a:r>
              <a:rPr lang="zh-CN" altLang="en-US" sz="1600" b="1" dirty="0">
                <a:solidFill>
                  <a:srgbClr val="000000"/>
                </a:solidFill>
                <a:latin typeface="华文楷体" pitchFamily="2" charset="-122"/>
                <a:ea typeface="华文楷体" pitchFamily="2" charset="-122"/>
              </a:rPr>
              <a:t>水汽经过气孔扩散到大气中。</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水势的概念通用于水流的各个过程</a:t>
            </a:r>
            <a:r>
              <a:rPr lang="zh-CN" altLang="en-US" sz="1600" b="1" dirty="0" smtClean="0">
                <a:solidFill>
                  <a:srgbClr val="000000"/>
                </a:solidFill>
                <a:latin typeface="华文楷体" pitchFamily="2" charset="-122"/>
                <a:ea typeface="华文楷体" pitchFamily="2" charset="-122"/>
              </a:rPr>
              <a:t>，如</a:t>
            </a:r>
            <a:r>
              <a:rPr lang="zh-CN" altLang="en-US" sz="1600" b="1" dirty="0">
                <a:solidFill>
                  <a:srgbClr val="000000"/>
                </a:solidFill>
                <a:latin typeface="华文楷体" pitchFamily="2" charset="-122"/>
                <a:ea typeface="华文楷体" pitchFamily="2" charset="-122"/>
              </a:rPr>
              <a:t>土壤水势、根系水势、叶片水势、</a:t>
            </a:r>
            <a:r>
              <a:rPr lang="zh-CN" altLang="en-US" sz="1600" b="1" dirty="0" smtClean="0">
                <a:solidFill>
                  <a:srgbClr val="000000"/>
                </a:solidFill>
                <a:latin typeface="华文楷体" pitchFamily="2" charset="-122"/>
                <a:ea typeface="华文楷体" pitchFamily="2" charset="-122"/>
              </a:rPr>
              <a:t>空气水势</a:t>
            </a:r>
            <a:r>
              <a:rPr lang="zh-CN" altLang="en-US" sz="1600" b="1" dirty="0">
                <a:solidFill>
                  <a:srgbClr val="000000"/>
                </a:solidFill>
                <a:latin typeface="华文楷体" pitchFamily="2" charset="-122"/>
                <a:ea typeface="华文楷体" pitchFamily="2" charset="-122"/>
              </a:rPr>
              <a:t>等。</a:t>
            </a: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59923" y="5603082"/>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626368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475657" y="1556792"/>
            <a:ext cx="6672036" cy="50321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大气连续体的水分传输</a:t>
            </a:r>
          </a:p>
          <a:p>
            <a:pPr>
              <a:lnSpc>
                <a:spcPct val="150000"/>
              </a:lnSpc>
            </a:pPr>
            <a:r>
              <a:rPr lang="zh-CN" altLang="en-US" b="1" dirty="0" smtClean="0">
                <a:solidFill>
                  <a:srgbClr val="CC00FF"/>
                </a:solidFill>
                <a:latin typeface="华文楷体" pitchFamily="2" charset="-122"/>
                <a:ea typeface="华文楷体" pitchFamily="2" charset="-122"/>
              </a:rPr>
              <a:t>二、</a:t>
            </a:r>
            <a:r>
              <a:rPr lang="en-US" altLang="zh-CN" b="1" dirty="0" smtClean="0">
                <a:solidFill>
                  <a:srgbClr val="CC00FF"/>
                </a:solidFill>
                <a:latin typeface="华文楷体" pitchFamily="2" charset="-122"/>
                <a:ea typeface="华文楷体" pitchFamily="2" charset="-122"/>
              </a:rPr>
              <a:t>SPAC</a:t>
            </a:r>
            <a:r>
              <a:rPr lang="zh-CN" altLang="en-US" b="1" dirty="0" smtClean="0">
                <a:solidFill>
                  <a:srgbClr val="CC00FF"/>
                </a:solidFill>
                <a:latin typeface="华文楷体" pitchFamily="2" charset="-122"/>
                <a:ea typeface="华文楷体" pitchFamily="2" charset="-122"/>
              </a:rPr>
              <a:t>中水分输送过程</a:t>
            </a:r>
            <a:endParaRPr lang="en-US" altLang="zh-CN" b="1" dirty="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、土壤</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植物</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大气系统水分传输过程</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）水分流动的基本规律</a:t>
            </a:r>
          </a:p>
          <a:p>
            <a:pPr>
              <a:lnSpc>
                <a:spcPct val="150000"/>
              </a:lnSpc>
            </a:pPr>
            <a:r>
              <a:rPr lang="zh-CN" altLang="en-US" sz="1600" b="1" dirty="0">
                <a:solidFill>
                  <a:srgbClr val="000000"/>
                </a:solidFill>
                <a:latin typeface="华文楷体" pitchFamily="2" charset="-122"/>
                <a:ea typeface="华文楷体" pitchFamily="2" charset="-122"/>
              </a:rPr>
              <a:t>    ● 基本规律</a:t>
            </a:r>
          </a:p>
          <a:p>
            <a:pPr>
              <a:lnSpc>
                <a:spcPct val="150000"/>
              </a:lnSpc>
            </a:pPr>
            <a:r>
              <a:rPr lang="zh-CN" altLang="en-US" sz="1600" b="1" dirty="0">
                <a:solidFill>
                  <a:srgbClr val="000000"/>
                </a:solidFill>
                <a:latin typeface="华文楷体" pitchFamily="2" charset="-122"/>
                <a:ea typeface="华文楷体" pitchFamily="2" charset="-122"/>
              </a:rPr>
              <a:t>    水分总是从水势高的地方流向水势低</a:t>
            </a:r>
            <a:r>
              <a:rPr lang="zh-CN" altLang="en-US" sz="1600" b="1" dirty="0" smtClean="0">
                <a:solidFill>
                  <a:srgbClr val="000000"/>
                </a:solidFill>
                <a:latin typeface="华文楷体" pitchFamily="2" charset="-122"/>
                <a:ea typeface="华文楷体" pitchFamily="2" charset="-122"/>
              </a:rPr>
              <a:t>的地方</a:t>
            </a:r>
            <a:r>
              <a:rPr lang="zh-CN" altLang="en-US" sz="1600" b="1" dirty="0">
                <a:solidFill>
                  <a:srgbClr val="000000"/>
                </a:solidFill>
                <a:latin typeface="华文楷体" pitchFamily="2" charset="-122"/>
                <a:ea typeface="华文楷体" pitchFamily="2" charset="-122"/>
              </a:rPr>
              <a:t>，其流量与水势差成正比，与水流</a:t>
            </a:r>
            <a:r>
              <a:rPr lang="zh-CN" altLang="en-US" sz="1600" b="1" dirty="0" smtClean="0">
                <a:solidFill>
                  <a:srgbClr val="000000"/>
                </a:solidFill>
                <a:latin typeface="华文楷体" pitchFamily="2" charset="-122"/>
                <a:ea typeface="华文楷体" pitchFamily="2" charset="-122"/>
              </a:rPr>
              <a:t>阻力成</a:t>
            </a:r>
            <a:r>
              <a:rPr lang="zh-CN" altLang="en-US" sz="1600" b="1" dirty="0">
                <a:solidFill>
                  <a:srgbClr val="000000"/>
                </a:solidFill>
                <a:latin typeface="华文楷体" pitchFamily="2" charset="-122"/>
                <a:ea typeface="华文楷体" pitchFamily="2" charset="-122"/>
              </a:rPr>
              <a:t>反比。 </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 数学表达式</a:t>
            </a:r>
          </a:p>
          <a:p>
            <a:pPr>
              <a:lnSpc>
                <a:spcPct val="150000"/>
              </a:lnSpc>
            </a:pPr>
            <a:r>
              <a:rPr lang="zh-CN" altLang="en-US" sz="1600" b="1" dirty="0">
                <a:latin typeface="华文楷体" pitchFamily="2" charset="-122"/>
                <a:ea typeface="华文楷体" pitchFamily="2" charset="-122"/>
              </a:rPr>
              <a:t>    如果在整个系统中水的流量保持不变</a:t>
            </a:r>
            <a:r>
              <a:rPr lang="zh-CN" altLang="en-US" sz="1600" b="1" dirty="0" smtClean="0">
                <a:latin typeface="华文楷体" pitchFamily="2" charset="-122"/>
                <a:ea typeface="华文楷体" pitchFamily="2" charset="-122"/>
              </a:rPr>
              <a:t>，上述</a:t>
            </a:r>
            <a:r>
              <a:rPr lang="zh-CN" altLang="en-US" sz="1600" b="1" dirty="0">
                <a:latin typeface="华文楷体" pitchFamily="2" charset="-122"/>
                <a:ea typeface="华文楷体" pitchFamily="2" charset="-122"/>
              </a:rPr>
              <a:t>关系可用下式来表示，即</a:t>
            </a:r>
            <a:r>
              <a:rPr lang="zh-CN" altLang="en-US" sz="1600" b="1" dirty="0" smtClean="0">
                <a:latin typeface="华文楷体" pitchFamily="2" charset="-122"/>
                <a:ea typeface="华文楷体" pitchFamily="2" charset="-122"/>
              </a:rPr>
              <a:t>：</a:t>
            </a:r>
            <a:endParaRPr lang="zh-CN" altLang="en-US" sz="1600" b="1" dirty="0">
              <a:latin typeface="华文楷体" pitchFamily="2" charset="-122"/>
              <a:ea typeface="华文楷体" pitchFamily="2" charset="-122"/>
            </a:endParaRPr>
          </a:p>
          <a:p>
            <a:pPr>
              <a:lnSpc>
                <a:spcPct val="150000"/>
              </a:lnSpc>
            </a:pPr>
            <a:endParaRPr lang="zh-CN" altLang="en-US" sz="1600" b="1" dirty="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式中，</a:t>
            </a:r>
            <a:r>
              <a:rPr lang="en-US" altLang="zh-CN" sz="1600" b="1" dirty="0">
                <a:latin typeface="华文楷体" pitchFamily="2" charset="-122"/>
                <a:ea typeface="华文楷体" pitchFamily="2" charset="-122"/>
              </a:rPr>
              <a:t>Δφ1</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Δφ2</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Δφ3</a:t>
            </a:r>
            <a:r>
              <a:rPr lang="zh-CN" altLang="en-US" sz="1600" b="1" dirty="0">
                <a:latin typeface="华文楷体" pitchFamily="2" charset="-122"/>
                <a:ea typeface="华文楷体" pitchFamily="2" charset="-122"/>
              </a:rPr>
              <a:t>分别为土壤</a:t>
            </a:r>
            <a:r>
              <a:rPr lang="zh-CN" altLang="en-US" sz="1600" b="1" dirty="0" smtClean="0">
                <a:latin typeface="华文楷体" pitchFamily="2" charset="-122"/>
                <a:ea typeface="华文楷体" pitchFamily="2" charset="-122"/>
              </a:rPr>
              <a:t>与根</a:t>
            </a:r>
            <a:r>
              <a:rPr lang="zh-CN" altLang="en-US" sz="1600" b="1" dirty="0">
                <a:latin typeface="华文楷体" pitchFamily="2" charset="-122"/>
                <a:ea typeface="华文楷体" pitchFamily="2" charset="-122"/>
              </a:rPr>
              <a:t>、根与叶和叶与大气之间的水势差；</a:t>
            </a:r>
            <a:r>
              <a:rPr lang="en-US" altLang="zh-CN" sz="1600" b="1" dirty="0">
                <a:latin typeface="华文楷体" pitchFamily="2" charset="-122"/>
                <a:ea typeface="华文楷体" pitchFamily="2" charset="-122"/>
              </a:rPr>
              <a:t>R1</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R2</a:t>
            </a: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R3</a:t>
            </a:r>
            <a:r>
              <a:rPr lang="zh-CN" altLang="en-US" sz="1600" b="1" dirty="0">
                <a:latin typeface="华文楷体" pitchFamily="2" charset="-122"/>
                <a:ea typeface="华文楷体" pitchFamily="2" charset="-122"/>
              </a:rPr>
              <a:t>分别为相应的阻力；</a:t>
            </a:r>
            <a:r>
              <a:rPr lang="en-US" altLang="zh-CN" sz="1600" b="1" dirty="0">
                <a:latin typeface="华文楷体" pitchFamily="2" charset="-122"/>
                <a:ea typeface="华文楷体" pitchFamily="2" charset="-122"/>
              </a:rPr>
              <a:t>Q</a:t>
            </a:r>
            <a:r>
              <a:rPr lang="zh-CN" altLang="en-US" sz="1600" b="1" dirty="0">
                <a:latin typeface="华文楷体" pitchFamily="2" charset="-122"/>
                <a:ea typeface="华文楷体" pitchFamily="2" charset="-122"/>
              </a:rPr>
              <a:t>为水通量。</a:t>
            </a: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363005" y="5805264"/>
            <a:ext cx="1406165" cy="936104"/>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3" name="对象 2"/>
          <p:cNvGraphicFramePr>
            <a:graphicFrameLocks noChangeAspect="1"/>
          </p:cNvGraphicFramePr>
          <p:nvPr>
            <p:extLst>
              <p:ext uri="{D42A27DB-BD31-4B8C-83A1-F6EECF244321}">
                <p14:modId xmlns:p14="http://schemas.microsoft.com/office/powerpoint/2010/main" val="2544004057"/>
              </p:ext>
            </p:extLst>
          </p:nvPr>
        </p:nvGraphicFramePr>
        <p:xfrm>
          <a:off x="2339752" y="5013176"/>
          <a:ext cx="2232248" cy="480146"/>
        </p:xfrm>
        <a:graphic>
          <a:graphicData uri="http://schemas.openxmlformats.org/presentationml/2006/ole">
            <mc:AlternateContent xmlns:mc="http://schemas.openxmlformats.org/markup-compatibility/2006">
              <mc:Choice xmlns:v="urn:schemas-microsoft-com:vml" Requires="v">
                <p:oleObj spid="_x0000_s24619" name="公式" r:id="rId6" imgW="1993680" imgH="393480" progId="Equation.3">
                  <p:embed/>
                </p:oleObj>
              </mc:Choice>
              <mc:Fallback>
                <p:oleObj name="公式" r:id="rId6" imgW="1993680" imgH="393480" progId="Equation.3">
                  <p:embed/>
                  <p:pic>
                    <p:nvPicPr>
                      <p:cNvPr id="0" name="Object 9"/>
                      <p:cNvPicPr>
                        <a:picLocks noChangeAspect="1" noChangeArrowheads="1"/>
                      </p:cNvPicPr>
                      <p:nvPr/>
                    </p:nvPicPr>
                    <p:blipFill>
                      <a:blip r:embed="rId7"/>
                      <a:srcRect/>
                      <a:stretch>
                        <a:fillRect/>
                      </a:stretch>
                    </p:blipFill>
                    <p:spPr bwMode="auto">
                      <a:xfrm>
                        <a:off x="2339752" y="5013176"/>
                        <a:ext cx="2232248" cy="480146"/>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297056371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ChangeArrowheads="1"/>
          </p:cNvSpPr>
          <p:nvPr/>
        </p:nvSpPr>
        <p:spPr bwMode="auto">
          <a:xfrm>
            <a:off x="1355725" y="350838"/>
            <a:ext cx="5230813"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3600" b="1" dirty="0" smtClean="0">
                <a:solidFill>
                  <a:srgbClr val="FFFF00"/>
                </a:solidFill>
                <a:latin typeface="Comic Sans MS" pitchFamily="66" charset="0"/>
              </a:rPr>
              <a:t>水分从高水势流向低水势</a:t>
            </a:r>
          </a:p>
        </p:txBody>
      </p:sp>
      <p:sp>
        <p:nvSpPr>
          <p:cNvPr id="261123" name="Oval 3"/>
          <p:cNvSpPr>
            <a:spLocks noChangeArrowheads="1"/>
          </p:cNvSpPr>
          <p:nvPr/>
        </p:nvSpPr>
        <p:spPr bwMode="auto">
          <a:xfrm>
            <a:off x="5111750" y="4044950"/>
            <a:ext cx="1892300" cy="1663700"/>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61124" name="Rectangle 4"/>
          <p:cNvSpPr>
            <a:spLocks noChangeArrowheads="1"/>
          </p:cNvSpPr>
          <p:nvPr/>
        </p:nvSpPr>
        <p:spPr bwMode="auto">
          <a:xfrm>
            <a:off x="5546725" y="4556125"/>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smtClean="0">
                <a:solidFill>
                  <a:srgbClr val="FFFFFF"/>
                </a:solidFill>
              </a:rPr>
              <a:t>Soil</a:t>
            </a:r>
          </a:p>
        </p:txBody>
      </p:sp>
      <p:sp>
        <p:nvSpPr>
          <p:cNvPr id="261125" name="Freeform 5"/>
          <p:cNvSpPr>
            <a:spLocks/>
          </p:cNvSpPr>
          <p:nvPr/>
        </p:nvSpPr>
        <p:spPr bwMode="auto">
          <a:xfrm>
            <a:off x="4633913" y="3676650"/>
            <a:ext cx="2671762" cy="2382838"/>
          </a:xfrm>
          <a:custGeom>
            <a:avLst/>
            <a:gdLst>
              <a:gd name="T0" fmla="*/ 391 w 1683"/>
              <a:gd name="T1" fmla="*/ 222 h 1501"/>
              <a:gd name="T2" fmla="*/ 326 w 1683"/>
              <a:gd name="T3" fmla="*/ 339 h 1501"/>
              <a:gd name="T4" fmla="*/ 261 w 1683"/>
              <a:gd name="T5" fmla="*/ 457 h 1501"/>
              <a:gd name="T6" fmla="*/ 209 w 1683"/>
              <a:gd name="T7" fmla="*/ 535 h 1501"/>
              <a:gd name="T8" fmla="*/ 104 w 1683"/>
              <a:gd name="T9" fmla="*/ 665 h 1501"/>
              <a:gd name="T10" fmla="*/ 39 w 1683"/>
              <a:gd name="T11" fmla="*/ 757 h 1501"/>
              <a:gd name="T12" fmla="*/ 0 w 1683"/>
              <a:gd name="T13" fmla="*/ 861 h 1501"/>
              <a:gd name="T14" fmla="*/ 0 w 1683"/>
              <a:gd name="T15" fmla="*/ 939 h 1501"/>
              <a:gd name="T16" fmla="*/ 39 w 1683"/>
              <a:gd name="T17" fmla="*/ 1017 h 1501"/>
              <a:gd name="T18" fmla="*/ 65 w 1683"/>
              <a:gd name="T19" fmla="*/ 1096 h 1501"/>
              <a:gd name="T20" fmla="*/ 131 w 1683"/>
              <a:gd name="T21" fmla="*/ 1161 h 1501"/>
              <a:gd name="T22" fmla="*/ 209 w 1683"/>
              <a:gd name="T23" fmla="*/ 1226 h 1501"/>
              <a:gd name="T24" fmla="*/ 287 w 1683"/>
              <a:gd name="T25" fmla="*/ 1278 h 1501"/>
              <a:gd name="T26" fmla="*/ 391 w 1683"/>
              <a:gd name="T27" fmla="*/ 1356 h 1501"/>
              <a:gd name="T28" fmla="*/ 457 w 1683"/>
              <a:gd name="T29" fmla="*/ 1422 h 1501"/>
              <a:gd name="T30" fmla="*/ 548 w 1683"/>
              <a:gd name="T31" fmla="*/ 1474 h 1501"/>
              <a:gd name="T32" fmla="*/ 639 w 1683"/>
              <a:gd name="T33" fmla="*/ 1500 h 1501"/>
              <a:gd name="T34" fmla="*/ 717 w 1683"/>
              <a:gd name="T35" fmla="*/ 1500 h 1501"/>
              <a:gd name="T36" fmla="*/ 796 w 1683"/>
              <a:gd name="T37" fmla="*/ 1500 h 1501"/>
              <a:gd name="T38" fmla="*/ 874 w 1683"/>
              <a:gd name="T39" fmla="*/ 1487 h 1501"/>
              <a:gd name="T40" fmla="*/ 965 w 1683"/>
              <a:gd name="T41" fmla="*/ 1448 h 1501"/>
              <a:gd name="T42" fmla="*/ 1070 w 1683"/>
              <a:gd name="T43" fmla="*/ 1422 h 1501"/>
              <a:gd name="T44" fmla="*/ 1174 w 1683"/>
              <a:gd name="T45" fmla="*/ 1383 h 1501"/>
              <a:gd name="T46" fmla="*/ 1239 w 1683"/>
              <a:gd name="T47" fmla="*/ 1356 h 1501"/>
              <a:gd name="T48" fmla="*/ 1317 w 1683"/>
              <a:gd name="T49" fmla="*/ 1330 h 1501"/>
              <a:gd name="T50" fmla="*/ 1383 w 1683"/>
              <a:gd name="T51" fmla="*/ 1291 h 1501"/>
              <a:gd name="T52" fmla="*/ 1448 w 1683"/>
              <a:gd name="T53" fmla="*/ 1213 h 1501"/>
              <a:gd name="T54" fmla="*/ 1513 w 1683"/>
              <a:gd name="T55" fmla="*/ 1109 h 1501"/>
              <a:gd name="T56" fmla="*/ 1565 w 1683"/>
              <a:gd name="T57" fmla="*/ 952 h 1501"/>
              <a:gd name="T58" fmla="*/ 1630 w 1683"/>
              <a:gd name="T59" fmla="*/ 809 h 1501"/>
              <a:gd name="T60" fmla="*/ 1669 w 1683"/>
              <a:gd name="T61" fmla="*/ 705 h 1501"/>
              <a:gd name="T62" fmla="*/ 1682 w 1683"/>
              <a:gd name="T63" fmla="*/ 626 h 1501"/>
              <a:gd name="T64" fmla="*/ 1682 w 1683"/>
              <a:gd name="T65" fmla="*/ 548 h 1501"/>
              <a:gd name="T66" fmla="*/ 1682 w 1683"/>
              <a:gd name="T67" fmla="*/ 470 h 1501"/>
              <a:gd name="T68" fmla="*/ 1617 w 1683"/>
              <a:gd name="T69" fmla="*/ 418 h 1501"/>
              <a:gd name="T70" fmla="*/ 1552 w 1683"/>
              <a:gd name="T71" fmla="*/ 352 h 1501"/>
              <a:gd name="T72" fmla="*/ 1487 w 1683"/>
              <a:gd name="T73" fmla="*/ 274 h 1501"/>
              <a:gd name="T74" fmla="*/ 1409 w 1683"/>
              <a:gd name="T75" fmla="*/ 209 h 1501"/>
              <a:gd name="T76" fmla="*/ 1330 w 1683"/>
              <a:gd name="T77" fmla="*/ 170 h 1501"/>
              <a:gd name="T78" fmla="*/ 1252 w 1683"/>
              <a:gd name="T79" fmla="*/ 144 h 1501"/>
              <a:gd name="T80" fmla="*/ 1174 w 1683"/>
              <a:gd name="T81" fmla="*/ 118 h 1501"/>
              <a:gd name="T82" fmla="*/ 1096 w 1683"/>
              <a:gd name="T83" fmla="*/ 92 h 1501"/>
              <a:gd name="T84" fmla="*/ 1017 w 1683"/>
              <a:gd name="T85" fmla="*/ 66 h 1501"/>
              <a:gd name="T86" fmla="*/ 939 w 1683"/>
              <a:gd name="T87" fmla="*/ 40 h 1501"/>
              <a:gd name="T88" fmla="*/ 861 w 1683"/>
              <a:gd name="T89" fmla="*/ 27 h 1501"/>
              <a:gd name="T90" fmla="*/ 783 w 1683"/>
              <a:gd name="T91" fmla="*/ 13 h 1501"/>
              <a:gd name="T92" fmla="*/ 704 w 1683"/>
              <a:gd name="T93" fmla="*/ 13 h 1501"/>
              <a:gd name="T94" fmla="*/ 626 w 1683"/>
              <a:gd name="T95" fmla="*/ 0 h 1501"/>
              <a:gd name="T96" fmla="*/ 548 w 1683"/>
              <a:gd name="T97" fmla="*/ 0 h 1501"/>
              <a:gd name="T98" fmla="*/ 470 w 1683"/>
              <a:gd name="T99" fmla="*/ 40 h 1501"/>
              <a:gd name="T100" fmla="*/ 441 w 1683"/>
              <a:gd name="T101" fmla="*/ 132 h 15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683" h="1501">
                <a:moveTo>
                  <a:pt x="441" y="132"/>
                </a:moveTo>
                <a:lnTo>
                  <a:pt x="391" y="222"/>
                </a:lnTo>
                <a:lnTo>
                  <a:pt x="339" y="287"/>
                </a:lnTo>
                <a:lnTo>
                  <a:pt x="326" y="339"/>
                </a:lnTo>
                <a:lnTo>
                  <a:pt x="300" y="379"/>
                </a:lnTo>
                <a:lnTo>
                  <a:pt x="261" y="457"/>
                </a:lnTo>
                <a:lnTo>
                  <a:pt x="222" y="483"/>
                </a:lnTo>
                <a:lnTo>
                  <a:pt x="209" y="535"/>
                </a:lnTo>
                <a:lnTo>
                  <a:pt x="157" y="600"/>
                </a:lnTo>
                <a:lnTo>
                  <a:pt x="104" y="665"/>
                </a:lnTo>
                <a:lnTo>
                  <a:pt x="65" y="705"/>
                </a:lnTo>
                <a:lnTo>
                  <a:pt x="39" y="757"/>
                </a:lnTo>
                <a:lnTo>
                  <a:pt x="0" y="822"/>
                </a:lnTo>
                <a:lnTo>
                  <a:pt x="0" y="861"/>
                </a:lnTo>
                <a:lnTo>
                  <a:pt x="0" y="900"/>
                </a:lnTo>
                <a:lnTo>
                  <a:pt x="0" y="939"/>
                </a:lnTo>
                <a:lnTo>
                  <a:pt x="13" y="978"/>
                </a:lnTo>
                <a:lnTo>
                  <a:pt x="39" y="1017"/>
                </a:lnTo>
                <a:lnTo>
                  <a:pt x="52" y="1057"/>
                </a:lnTo>
                <a:lnTo>
                  <a:pt x="65" y="1096"/>
                </a:lnTo>
                <a:lnTo>
                  <a:pt x="104" y="1135"/>
                </a:lnTo>
                <a:lnTo>
                  <a:pt x="131" y="1161"/>
                </a:lnTo>
                <a:lnTo>
                  <a:pt x="170" y="1200"/>
                </a:lnTo>
                <a:lnTo>
                  <a:pt x="209" y="1226"/>
                </a:lnTo>
                <a:lnTo>
                  <a:pt x="248" y="1252"/>
                </a:lnTo>
                <a:lnTo>
                  <a:pt x="287" y="1278"/>
                </a:lnTo>
                <a:lnTo>
                  <a:pt x="339" y="1317"/>
                </a:lnTo>
                <a:lnTo>
                  <a:pt x="391" y="1356"/>
                </a:lnTo>
                <a:lnTo>
                  <a:pt x="430" y="1409"/>
                </a:lnTo>
                <a:lnTo>
                  <a:pt x="457" y="1422"/>
                </a:lnTo>
                <a:lnTo>
                  <a:pt x="509" y="1448"/>
                </a:lnTo>
                <a:lnTo>
                  <a:pt x="548" y="1474"/>
                </a:lnTo>
                <a:lnTo>
                  <a:pt x="600" y="1487"/>
                </a:lnTo>
                <a:lnTo>
                  <a:pt x="639" y="1500"/>
                </a:lnTo>
                <a:lnTo>
                  <a:pt x="678" y="1500"/>
                </a:lnTo>
                <a:lnTo>
                  <a:pt x="717" y="1500"/>
                </a:lnTo>
                <a:lnTo>
                  <a:pt x="757" y="1500"/>
                </a:lnTo>
                <a:lnTo>
                  <a:pt x="796" y="1500"/>
                </a:lnTo>
                <a:lnTo>
                  <a:pt x="835" y="1487"/>
                </a:lnTo>
                <a:lnTo>
                  <a:pt x="874" y="1487"/>
                </a:lnTo>
                <a:lnTo>
                  <a:pt x="926" y="1461"/>
                </a:lnTo>
                <a:lnTo>
                  <a:pt x="965" y="1448"/>
                </a:lnTo>
                <a:lnTo>
                  <a:pt x="1004" y="1435"/>
                </a:lnTo>
                <a:lnTo>
                  <a:pt x="1070" y="1422"/>
                </a:lnTo>
                <a:lnTo>
                  <a:pt x="1135" y="1396"/>
                </a:lnTo>
                <a:lnTo>
                  <a:pt x="1174" y="1383"/>
                </a:lnTo>
                <a:lnTo>
                  <a:pt x="1213" y="1383"/>
                </a:lnTo>
                <a:lnTo>
                  <a:pt x="1239" y="1356"/>
                </a:lnTo>
                <a:lnTo>
                  <a:pt x="1278" y="1343"/>
                </a:lnTo>
                <a:lnTo>
                  <a:pt x="1317" y="1330"/>
                </a:lnTo>
                <a:lnTo>
                  <a:pt x="1356" y="1304"/>
                </a:lnTo>
                <a:lnTo>
                  <a:pt x="1383" y="1291"/>
                </a:lnTo>
                <a:lnTo>
                  <a:pt x="1422" y="1252"/>
                </a:lnTo>
                <a:lnTo>
                  <a:pt x="1448" y="1213"/>
                </a:lnTo>
                <a:lnTo>
                  <a:pt x="1474" y="1161"/>
                </a:lnTo>
                <a:lnTo>
                  <a:pt x="1513" y="1109"/>
                </a:lnTo>
                <a:lnTo>
                  <a:pt x="1539" y="1017"/>
                </a:lnTo>
                <a:lnTo>
                  <a:pt x="1565" y="952"/>
                </a:lnTo>
                <a:lnTo>
                  <a:pt x="1604" y="874"/>
                </a:lnTo>
                <a:lnTo>
                  <a:pt x="1630" y="809"/>
                </a:lnTo>
                <a:lnTo>
                  <a:pt x="1656" y="757"/>
                </a:lnTo>
                <a:lnTo>
                  <a:pt x="1669" y="705"/>
                </a:lnTo>
                <a:lnTo>
                  <a:pt x="1669" y="665"/>
                </a:lnTo>
                <a:lnTo>
                  <a:pt x="1682" y="626"/>
                </a:lnTo>
                <a:lnTo>
                  <a:pt x="1682" y="587"/>
                </a:lnTo>
                <a:lnTo>
                  <a:pt x="1682" y="548"/>
                </a:lnTo>
                <a:lnTo>
                  <a:pt x="1682" y="509"/>
                </a:lnTo>
                <a:lnTo>
                  <a:pt x="1682" y="470"/>
                </a:lnTo>
                <a:lnTo>
                  <a:pt x="1656" y="431"/>
                </a:lnTo>
                <a:lnTo>
                  <a:pt x="1617" y="418"/>
                </a:lnTo>
                <a:lnTo>
                  <a:pt x="1578" y="392"/>
                </a:lnTo>
                <a:lnTo>
                  <a:pt x="1552" y="352"/>
                </a:lnTo>
                <a:lnTo>
                  <a:pt x="1526" y="313"/>
                </a:lnTo>
                <a:lnTo>
                  <a:pt x="1487" y="274"/>
                </a:lnTo>
                <a:lnTo>
                  <a:pt x="1448" y="235"/>
                </a:lnTo>
                <a:lnTo>
                  <a:pt x="1409" y="209"/>
                </a:lnTo>
                <a:lnTo>
                  <a:pt x="1369" y="196"/>
                </a:lnTo>
                <a:lnTo>
                  <a:pt x="1330" y="170"/>
                </a:lnTo>
                <a:lnTo>
                  <a:pt x="1291" y="157"/>
                </a:lnTo>
                <a:lnTo>
                  <a:pt x="1252" y="144"/>
                </a:lnTo>
                <a:lnTo>
                  <a:pt x="1213" y="131"/>
                </a:lnTo>
                <a:lnTo>
                  <a:pt x="1174" y="118"/>
                </a:lnTo>
                <a:lnTo>
                  <a:pt x="1135" y="105"/>
                </a:lnTo>
                <a:lnTo>
                  <a:pt x="1096" y="92"/>
                </a:lnTo>
                <a:lnTo>
                  <a:pt x="1056" y="79"/>
                </a:lnTo>
                <a:lnTo>
                  <a:pt x="1017" y="66"/>
                </a:lnTo>
                <a:lnTo>
                  <a:pt x="978" y="53"/>
                </a:lnTo>
                <a:lnTo>
                  <a:pt x="939" y="40"/>
                </a:lnTo>
                <a:lnTo>
                  <a:pt x="900" y="27"/>
                </a:lnTo>
                <a:lnTo>
                  <a:pt x="861" y="27"/>
                </a:lnTo>
                <a:lnTo>
                  <a:pt x="822" y="13"/>
                </a:lnTo>
                <a:lnTo>
                  <a:pt x="783" y="13"/>
                </a:lnTo>
                <a:lnTo>
                  <a:pt x="743" y="13"/>
                </a:lnTo>
                <a:lnTo>
                  <a:pt x="704" y="13"/>
                </a:lnTo>
                <a:lnTo>
                  <a:pt x="665" y="0"/>
                </a:lnTo>
                <a:lnTo>
                  <a:pt x="626" y="0"/>
                </a:lnTo>
                <a:lnTo>
                  <a:pt x="587" y="0"/>
                </a:lnTo>
                <a:lnTo>
                  <a:pt x="548" y="0"/>
                </a:lnTo>
                <a:lnTo>
                  <a:pt x="509" y="13"/>
                </a:lnTo>
                <a:lnTo>
                  <a:pt x="470" y="40"/>
                </a:lnTo>
                <a:lnTo>
                  <a:pt x="444" y="79"/>
                </a:lnTo>
                <a:lnTo>
                  <a:pt x="441" y="132"/>
                </a:lnTo>
                <a:lnTo>
                  <a:pt x="441" y="132"/>
                </a:lnTo>
              </a:path>
            </a:pathLst>
          </a:custGeom>
          <a:solidFill>
            <a:schemeClr val="bg2"/>
          </a:solidFill>
          <a:ln w="12700" cap="rnd" cmpd="sng">
            <a:solidFill>
              <a:schemeClr val="tx1"/>
            </a:solidFill>
            <a:prstDash val="solid"/>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261126" name="Rectangle 6"/>
          <p:cNvSpPr>
            <a:spLocks noChangeArrowheads="1"/>
          </p:cNvSpPr>
          <p:nvPr/>
        </p:nvSpPr>
        <p:spPr bwMode="auto">
          <a:xfrm>
            <a:off x="5394325" y="4632325"/>
            <a:ext cx="6746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smtClean="0">
                <a:solidFill>
                  <a:srgbClr val="FFFFFF"/>
                </a:solidFill>
              </a:rPr>
              <a:t>Soil</a:t>
            </a:r>
          </a:p>
        </p:txBody>
      </p:sp>
      <p:sp>
        <p:nvSpPr>
          <p:cNvPr id="261127" name="Freeform 7"/>
          <p:cNvSpPr>
            <a:spLocks/>
          </p:cNvSpPr>
          <p:nvPr/>
        </p:nvSpPr>
        <p:spPr bwMode="auto">
          <a:xfrm>
            <a:off x="4198938" y="3076575"/>
            <a:ext cx="3294062" cy="3479800"/>
          </a:xfrm>
          <a:custGeom>
            <a:avLst/>
            <a:gdLst>
              <a:gd name="T0" fmla="*/ 2022 w 2075"/>
              <a:gd name="T1" fmla="*/ 1435 h 2192"/>
              <a:gd name="T2" fmla="*/ 2035 w 2075"/>
              <a:gd name="T3" fmla="*/ 1291 h 2192"/>
              <a:gd name="T4" fmla="*/ 2035 w 2075"/>
              <a:gd name="T5" fmla="*/ 1174 h 2192"/>
              <a:gd name="T6" fmla="*/ 2035 w 2075"/>
              <a:gd name="T7" fmla="*/ 1069 h 2192"/>
              <a:gd name="T8" fmla="*/ 2035 w 2075"/>
              <a:gd name="T9" fmla="*/ 952 h 2192"/>
              <a:gd name="T10" fmla="*/ 2061 w 2075"/>
              <a:gd name="T11" fmla="*/ 822 h 2192"/>
              <a:gd name="T12" fmla="*/ 2074 w 2075"/>
              <a:gd name="T13" fmla="*/ 717 h 2192"/>
              <a:gd name="T14" fmla="*/ 2009 w 2075"/>
              <a:gd name="T15" fmla="*/ 613 h 2192"/>
              <a:gd name="T16" fmla="*/ 1904 w 2075"/>
              <a:gd name="T17" fmla="*/ 548 h 2192"/>
              <a:gd name="T18" fmla="*/ 1748 w 2075"/>
              <a:gd name="T19" fmla="*/ 431 h 2192"/>
              <a:gd name="T20" fmla="*/ 1591 w 2075"/>
              <a:gd name="T21" fmla="*/ 287 h 2192"/>
              <a:gd name="T22" fmla="*/ 1461 w 2075"/>
              <a:gd name="T23" fmla="*/ 144 h 2192"/>
              <a:gd name="T24" fmla="*/ 1370 w 2075"/>
              <a:gd name="T25" fmla="*/ 39 h 2192"/>
              <a:gd name="T26" fmla="*/ 1252 w 2075"/>
              <a:gd name="T27" fmla="*/ 13 h 2192"/>
              <a:gd name="T28" fmla="*/ 1135 w 2075"/>
              <a:gd name="T29" fmla="*/ 0 h 2192"/>
              <a:gd name="T30" fmla="*/ 1017 w 2075"/>
              <a:gd name="T31" fmla="*/ 0 h 2192"/>
              <a:gd name="T32" fmla="*/ 900 w 2075"/>
              <a:gd name="T33" fmla="*/ 26 h 2192"/>
              <a:gd name="T34" fmla="*/ 757 w 2075"/>
              <a:gd name="T35" fmla="*/ 66 h 2192"/>
              <a:gd name="T36" fmla="*/ 652 w 2075"/>
              <a:gd name="T37" fmla="*/ 105 h 2192"/>
              <a:gd name="T38" fmla="*/ 548 w 2075"/>
              <a:gd name="T39" fmla="*/ 196 h 2192"/>
              <a:gd name="T40" fmla="*/ 457 w 2075"/>
              <a:gd name="T41" fmla="*/ 313 h 2192"/>
              <a:gd name="T42" fmla="*/ 391 w 2075"/>
              <a:gd name="T43" fmla="*/ 431 h 2192"/>
              <a:gd name="T44" fmla="*/ 326 w 2075"/>
              <a:gd name="T45" fmla="*/ 561 h 2192"/>
              <a:gd name="T46" fmla="*/ 248 w 2075"/>
              <a:gd name="T47" fmla="*/ 678 h 2192"/>
              <a:gd name="T48" fmla="*/ 183 w 2075"/>
              <a:gd name="T49" fmla="*/ 783 h 2192"/>
              <a:gd name="T50" fmla="*/ 105 w 2075"/>
              <a:gd name="T51" fmla="*/ 900 h 2192"/>
              <a:gd name="T52" fmla="*/ 39 w 2075"/>
              <a:gd name="T53" fmla="*/ 1017 h 2192"/>
              <a:gd name="T54" fmla="*/ 0 w 2075"/>
              <a:gd name="T55" fmla="*/ 1135 h 2192"/>
              <a:gd name="T56" fmla="*/ 13 w 2075"/>
              <a:gd name="T57" fmla="*/ 1265 h 2192"/>
              <a:gd name="T58" fmla="*/ 65 w 2075"/>
              <a:gd name="T59" fmla="*/ 1408 h 2192"/>
              <a:gd name="T60" fmla="*/ 118 w 2075"/>
              <a:gd name="T61" fmla="*/ 1513 h 2192"/>
              <a:gd name="T62" fmla="*/ 196 w 2075"/>
              <a:gd name="T63" fmla="*/ 1643 h 2192"/>
              <a:gd name="T64" fmla="*/ 274 w 2075"/>
              <a:gd name="T65" fmla="*/ 1761 h 2192"/>
              <a:gd name="T66" fmla="*/ 405 w 2075"/>
              <a:gd name="T67" fmla="*/ 1904 h 2192"/>
              <a:gd name="T68" fmla="*/ 548 w 2075"/>
              <a:gd name="T69" fmla="*/ 2008 h 2192"/>
              <a:gd name="T70" fmla="*/ 665 w 2075"/>
              <a:gd name="T71" fmla="*/ 2073 h 2192"/>
              <a:gd name="T72" fmla="*/ 770 w 2075"/>
              <a:gd name="T73" fmla="*/ 2152 h 2192"/>
              <a:gd name="T74" fmla="*/ 887 w 2075"/>
              <a:gd name="T75" fmla="*/ 2191 h 2192"/>
              <a:gd name="T76" fmla="*/ 1004 w 2075"/>
              <a:gd name="T77" fmla="*/ 2191 h 2192"/>
              <a:gd name="T78" fmla="*/ 1122 w 2075"/>
              <a:gd name="T79" fmla="*/ 2191 h 2192"/>
              <a:gd name="T80" fmla="*/ 1239 w 2075"/>
              <a:gd name="T81" fmla="*/ 2191 h 2192"/>
              <a:gd name="T82" fmla="*/ 1383 w 2075"/>
              <a:gd name="T83" fmla="*/ 2178 h 2192"/>
              <a:gd name="T84" fmla="*/ 1500 w 2075"/>
              <a:gd name="T85" fmla="*/ 2139 h 2192"/>
              <a:gd name="T86" fmla="*/ 1617 w 2075"/>
              <a:gd name="T87" fmla="*/ 2100 h 2192"/>
              <a:gd name="T88" fmla="*/ 1735 w 2075"/>
              <a:gd name="T89" fmla="*/ 2021 h 2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2075" h="2192">
                <a:moveTo>
                  <a:pt x="1963" y="1518"/>
                </a:moveTo>
                <a:lnTo>
                  <a:pt x="2022" y="1474"/>
                </a:lnTo>
                <a:lnTo>
                  <a:pt x="2022" y="1435"/>
                </a:lnTo>
                <a:lnTo>
                  <a:pt x="2022" y="1408"/>
                </a:lnTo>
                <a:lnTo>
                  <a:pt x="2022" y="1356"/>
                </a:lnTo>
                <a:lnTo>
                  <a:pt x="2035" y="1291"/>
                </a:lnTo>
                <a:lnTo>
                  <a:pt x="2035" y="1252"/>
                </a:lnTo>
                <a:lnTo>
                  <a:pt x="2035" y="1213"/>
                </a:lnTo>
                <a:lnTo>
                  <a:pt x="2035" y="1174"/>
                </a:lnTo>
                <a:lnTo>
                  <a:pt x="2035" y="1135"/>
                </a:lnTo>
                <a:lnTo>
                  <a:pt x="2035" y="1096"/>
                </a:lnTo>
                <a:lnTo>
                  <a:pt x="2035" y="1069"/>
                </a:lnTo>
                <a:lnTo>
                  <a:pt x="2035" y="1030"/>
                </a:lnTo>
                <a:lnTo>
                  <a:pt x="2035" y="991"/>
                </a:lnTo>
                <a:lnTo>
                  <a:pt x="2035" y="952"/>
                </a:lnTo>
                <a:lnTo>
                  <a:pt x="2035" y="913"/>
                </a:lnTo>
                <a:lnTo>
                  <a:pt x="2048" y="874"/>
                </a:lnTo>
                <a:lnTo>
                  <a:pt x="2061" y="822"/>
                </a:lnTo>
                <a:lnTo>
                  <a:pt x="2061" y="783"/>
                </a:lnTo>
                <a:lnTo>
                  <a:pt x="2074" y="744"/>
                </a:lnTo>
                <a:lnTo>
                  <a:pt x="2074" y="717"/>
                </a:lnTo>
                <a:lnTo>
                  <a:pt x="2074" y="678"/>
                </a:lnTo>
                <a:lnTo>
                  <a:pt x="2048" y="639"/>
                </a:lnTo>
                <a:lnTo>
                  <a:pt x="2009" y="613"/>
                </a:lnTo>
                <a:lnTo>
                  <a:pt x="1970" y="587"/>
                </a:lnTo>
                <a:lnTo>
                  <a:pt x="1943" y="561"/>
                </a:lnTo>
                <a:lnTo>
                  <a:pt x="1904" y="548"/>
                </a:lnTo>
                <a:lnTo>
                  <a:pt x="1852" y="509"/>
                </a:lnTo>
                <a:lnTo>
                  <a:pt x="1800" y="470"/>
                </a:lnTo>
                <a:lnTo>
                  <a:pt x="1748" y="431"/>
                </a:lnTo>
                <a:lnTo>
                  <a:pt x="1670" y="365"/>
                </a:lnTo>
                <a:lnTo>
                  <a:pt x="1643" y="339"/>
                </a:lnTo>
                <a:lnTo>
                  <a:pt x="1591" y="287"/>
                </a:lnTo>
                <a:lnTo>
                  <a:pt x="1552" y="248"/>
                </a:lnTo>
                <a:lnTo>
                  <a:pt x="1513" y="196"/>
                </a:lnTo>
                <a:lnTo>
                  <a:pt x="1461" y="144"/>
                </a:lnTo>
                <a:lnTo>
                  <a:pt x="1448" y="105"/>
                </a:lnTo>
                <a:lnTo>
                  <a:pt x="1409" y="79"/>
                </a:lnTo>
                <a:lnTo>
                  <a:pt x="1370" y="39"/>
                </a:lnTo>
                <a:lnTo>
                  <a:pt x="1330" y="26"/>
                </a:lnTo>
                <a:lnTo>
                  <a:pt x="1291" y="13"/>
                </a:lnTo>
                <a:lnTo>
                  <a:pt x="1252" y="13"/>
                </a:lnTo>
                <a:lnTo>
                  <a:pt x="1213" y="13"/>
                </a:lnTo>
                <a:lnTo>
                  <a:pt x="1174" y="13"/>
                </a:lnTo>
                <a:lnTo>
                  <a:pt x="1135" y="0"/>
                </a:lnTo>
                <a:lnTo>
                  <a:pt x="1096" y="0"/>
                </a:lnTo>
                <a:lnTo>
                  <a:pt x="1057" y="0"/>
                </a:lnTo>
                <a:lnTo>
                  <a:pt x="1017" y="0"/>
                </a:lnTo>
                <a:lnTo>
                  <a:pt x="978" y="13"/>
                </a:lnTo>
                <a:lnTo>
                  <a:pt x="939" y="13"/>
                </a:lnTo>
                <a:lnTo>
                  <a:pt x="900" y="26"/>
                </a:lnTo>
                <a:lnTo>
                  <a:pt x="835" y="39"/>
                </a:lnTo>
                <a:lnTo>
                  <a:pt x="796" y="53"/>
                </a:lnTo>
                <a:lnTo>
                  <a:pt x="757" y="66"/>
                </a:lnTo>
                <a:lnTo>
                  <a:pt x="718" y="66"/>
                </a:lnTo>
                <a:lnTo>
                  <a:pt x="691" y="79"/>
                </a:lnTo>
                <a:lnTo>
                  <a:pt x="652" y="105"/>
                </a:lnTo>
                <a:lnTo>
                  <a:pt x="613" y="131"/>
                </a:lnTo>
                <a:lnTo>
                  <a:pt x="574" y="157"/>
                </a:lnTo>
                <a:lnTo>
                  <a:pt x="548" y="196"/>
                </a:lnTo>
                <a:lnTo>
                  <a:pt x="522" y="235"/>
                </a:lnTo>
                <a:lnTo>
                  <a:pt x="483" y="274"/>
                </a:lnTo>
                <a:lnTo>
                  <a:pt x="457" y="313"/>
                </a:lnTo>
                <a:lnTo>
                  <a:pt x="431" y="378"/>
                </a:lnTo>
                <a:lnTo>
                  <a:pt x="418" y="405"/>
                </a:lnTo>
                <a:lnTo>
                  <a:pt x="391" y="431"/>
                </a:lnTo>
                <a:lnTo>
                  <a:pt x="378" y="470"/>
                </a:lnTo>
                <a:lnTo>
                  <a:pt x="365" y="509"/>
                </a:lnTo>
                <a:lnTo>
                  <a:pt x="326" y="561"/>
                </a:lnTo>
                <a:lnTo>
                  <a:pt x="300" y="600"/>
                </a:lnTo>
                <a:lnTo>
                  <a:pt x="274" y="639"/>
                </a:lnTo>
                <a:lnTo>
                  <a:pt x="248" y="678"/>
                </a:lnTo>
                <a:lnTo>
                  <a:pt x="222" y="717"/>
                </a:lnTo>
                <a:lnTo>
                  <a:pt x="209" y="744"/>
                </a:lnTo>
                <a:lnTo>
                  <a:pt x="183" y="783"/>
                </a:lnTo>
                <a:lnTo>
                  <a:pt x="157" y="822"/>
                </a:lnTo>
                <a:lnTo>
                  <a:pt x="131" y="861"/>
                </a:lnTo>
                <a:lnTo>
                  <a:pt x="105" y="900"/>
                </a:lnTo>
                <a:lnTo>
                  <a:pt x="79" y="939"/>
                </a:lnTo>
                <a:lnTo>
                  <a:pt x="52" y="978"/>
                </a:lnTo>
                <a:lnTo>
                  <a:pt x="39" y="1017"/>
                </a:lnTo>
                <a:lnTo>
                  <a:pt x="26" y="1056"/>
                </a:lnTo>
                <a:lnTo>
                  <a:pt x="13" y="1096"/>
                </a:lnTo>
                <a:lnTo>
                  <a:pt x="0" y="1135"/>
                </a:lnTo>
                <a:lnTo>
                  <a:pt x="0" y="1174"/>
                </a:lnTo>
                <a:lnTo>
                  <a:pt x="0" y="1226"/>
                </a:lnTo>
                <a:lnTo>
                  <a:pt x="13" y="1265"/>
                </a:lnTo>
                <a:lnTo>
                  <a:pt x="26" y="1330"/>
                </a:lnTo>
                <a:lnTo>
                  <a:pt x="52" y="1369"/>
                </a:lnTo>
                <a:lnTo>
                  <a:pt x="65" y="1408"/>
                </a:lnTo>
                <a:lnTo>
                  <a:pt x="65" y="1435"/>
                </a:lnTo>
                <a:lnTo>
                  <a:pt x="92" y="1474"/>
                </a:lnTo>
                <a:lnTo>
                  <a:pt x="118" y="1513"/>
                </a:lnTo>
                <a:lnTo>
                  <a:pt x="131" y="1565"/>
                </a:lnTo>
                <a:lnTo>
                  <a:pt x="170" y="1604"/>
                </a:lnTo>
                <a:lnTo>
                  <a:pt x="196" y="1643"/>
                </a:lnTo>
                <a:lnTo>
                  <a:pt x="222" y="1682"/>
                </a:lnTo>
                <a:lnTo>
                  <a:pt x="248" y="1721"/>
                </a:lnTo>
                <a:lnTo>
                  <a:pt x="274" y="1761"/>
                </a:lnTo>
                <a:lnTo>
                  <a:pt x="313" y="1800"/>
                </a:lnTo>
                <a:lnTo>
                  <a:pt x="339" y="1839"/>
                </a:lnTo>
                <a:lnTo>
                  <a:pt x="405" y="1904"/>
                </a:lnTo>
                <a:lnTo>
                  <a:pt x="444" y="1930"/>
                </a:lnTo>
                <a:lnTo>
                  <a:pt x="509" y="1982"/>
                </a:lnTo>
                <a:lnTo>
                  <a:pt x="548" y="2008"/>
                </a:lnTo>
                <a:lnTo>
                  <a:pt x="587" y="2034"/>
                </a:lnTo>
                <a:lnTo>
                  <a:pt x="626" y="2060"/>
                </a:lnTo>
                <a:lnTo>
                  <a:pt x="665" y="2073"/>
                </a:lnTo>
                <a:lnTo>
                  <a:pt x="704" y="2100"/>
                </a:lnTo>
                <a:lnTo>
                  <a:pt x="731" y="2126"/>
                </a:lnTo>
                <a:lnTo>
                  <a:pt x="770" y="2152"/>
                </a:lnTo>
                <a:lnTo>
                  <a:pt x="809" y="2165"/>
                </a:lnTo>
                <a:lnTo>
                  <a:pt x="848" y="2178"/>
                </a:lnTo>
                <a:lnTo>
                  <a:pt x="887" y="2191"/>
                </a:lnTo>
                <a:lnTo>
                  <a:pt x="926" y="2191"/>
                </a:lnTo>
                <a:lnTo>
                  <a:pt x="965" y="2191"/>
                </a:lnTo>
                <a:lnTo>
                  <a:pt x="1004" y="2191"/>
                </a:lnTo>
                <a:lnTo>
                  <a:pt x="1031" y="2191"/>
                </a:lnTo>
                <a:lnTo>
                  <a:pt x="1083" y="2191"/>
                </a:lnTo>
                <a:lnTo>
                  <a:pt x="1122" y="2191"/>
                </a:lnTo>
                <a:lnTo>
                  <a:pt x="1161" y="2191"/>
                </a:lnTo>
                <a:lnTo>
                  <a:pt x="1200" y="2191"/>
                </a:lnTo>
                <a:lnTo>
                  <a:pt x="1239" y="2191"/>
                </a:lnTo>
                <a:lnTo>
                  <a:pt x="1278" y="2191"/>
                </a:lnTo>
                <a:lnTo>
                  <a:pt x="1344" y="2191"/>
                </a:lnTo>
                <a:lnTo>
                  <a:pt x="1383" y="2178"/>
                </a:lnTo>
                <a:lnTo>
                  <a:pt x="1422" y="2165"/>
                </a:lnTo>
                <a:lnTo>
                  <a:pt x="1461" y="2152"/>
                </a:lnTo>
                <a:lnTo>
                  <a:pt x="1500" y="2139"/>
                </a:lnTo>
                <a:lnTo>
                  <a:pt x="1539" y="2126"/>
                </a:lnTo>
                <a:lnTo>
                  <a:pt x="1578" y="2113"/>
                </a:lnTo>
                <a:lnTo>
                  <a:pt x="1617" y="2100"/>
                </a:lnTo>
                <a:lnTo>
                  <a:pt x="1657" y="2073"/>
                </a:lnTo>
                <a:lnTo>
                  <a:pt x="1696" y="2047"/>
                </a:lnTo>
                <a:lnTo>
                  <a:pt x="1735" y="2021"/>
                </a:lnTo>
                <a:lnTo>
                  <a:pt x="1774" y="1995"/>
                </a:lnTo>
                <a:lnTo>
                  <a:pt x="1771" y="1902"/>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261128" name="Freeform 8"/>
          <p:cNvSpPr>
            <a:spLocks/>
          </p:cNvSpPr>
          <p:nvPr/>
        </p:nvSpPr>
        <p:spPr bwMode="auto">
          <a:xfrm>
            <a:off x="3495675" y="2767013"/>
            <a:ext cx="4659313" cy="4090987"/>
          </a:xfrm>
          <a:custGeom>
            <a:avLst/>
            <a:gdLst>
              <a:gd name="T0" fmla="*/ 2830 w 2935"/>
              <a:gd name="T1" fmla="*/ 1486 h 2577"/>
              <a:gd name="T2" fmla="*/ 2830 w 2935"/>
              <a:gd name="T3" fmla="*/ 1330 h 2577"/>
              <a:gd name="T4" fmla="*/ 2791 w 2935"/>
              <a:gd name="T5" fmla="*/ 1186 h 2577"/>
              <a:gd name="T6" fmla="*/ 2765 w 2935"/>
              <a:gd name="T7" fmla="*/ 1004 h 2577"/>
              <a:gd name="T8" fmla="*/ 2726 w 2935"/>
              <a:gd name="T9" fmla="*/ 847 h 2577"/>
              <a:gd name="T10" fmla="*/ 2634 w 2935"/>
              <a:gd name="T11" fmla="*/ 691 h 2577"/>
              <a:gd name="T12" fmla="*/ 2530 w 2935"/>
              <a:gd name="T13" fmla="*/ 534 h 2577"/>
              <a:gd name="T14" fmla="*/ 2452 w 2935"/>
              <a:gd name="T15" fmla="*/ 378 h 2577"/>
              <a:gd name="T16" fmla="*/ 2308 w 2935"/>
              <a:gd name="T17" fmla="*/ 248 h 2577"/>
              <a:gd name="T18" fmla="*/ 2152 w 2935"/>
              <a:gd name="T19" fmla="*/ 156 h 2577"/>
              <a:gd name="T20" fmla="*/ 1995 w 2935"/>
              <a:gd name="T21" fmla="*/ 91 h 2577"/>
              <a:gd name="T22" fmla="*/ 1826 w 2935"/>
              <a:gd name="T23" fmla="*/ 26 h 2577"/>
              <a:gd name="T24" fmla="*/ 1669 w 2935"/>
              <a:gd name="T25" fmla="*/ 0 h 2577"/>
              <a:gd name="T26" fmla="*/ 1500 w 2935"/>
              <a:gd name="T27" fmla="*/ 0 h 2577"/>
              <a:gd name="T28" fmla="*/ 1330 w 2935"/>
              <a:gd name="T29" fmla="*/ 13 h 2577"/>
              <a:gd name="T30" fmla="*/ 1161 w 2935"/>
              <a:gd name="T31" fmla="*/ 26 h 2577"/>
              <a:gd name="T32" fmla="*/ 991 w 2935"/>
              <a:gd name="T33" fmla="*/ 39 h 2577"/>
              <a:gd name="T34" fmla="*/ 808 w 2935"/>
              <a:gd name="T35" fmla="*/ 91 h 2577"/>
              <a:gd name="T36" fmla="*/ 626 w 2935"/>
              <a:gd name="T37" fmla="*/ 221 h 2577"/>
              <a:gd name="T38" fmla="*/ 495 w 2935"/>
              <a:gd name="T39" fmla="*/ 326 h 2577"/>
              <a:gd name="T40" fmla="*/ 352 w 2935"/>
              <a:gd name="T41" fmla="*/ 469 h 2577"/>
              <a:gd name="T42" fmla="*/ 248 w 2935"/>
              <a:gd name="T43" fmla="*/ 613 h 2577"/>
              <a:gd name="T44" fmla="*/ 169 w 2935"/>
              <a:gd name="T45" fmla="*/ 756 h 2577"/>
              <a:gd name="T46" fmla="*/ 91 w 2935"/>
              <a:gd name="T47" fmla="*/ 939 h 2577"/>
              <a:gd name="T48" fmla="*/ 26 w 2935"/>
              <a:gd name="T49" fmla="*/ 1095 h 2577"/>
              <a:gd name="T50" fmla="*/ 0 w 2935"/>
              <a:gd name="T51" fmla="*/ 1251 h 2577"/>
              <a:gd name="T52" fmla="*/ 13 w 2935"/>
              <a:gd name="T53" fmla="*/ 1408 h 2577"/>
              <a:gd name="T54" fmla="*/ 65 w 2935"/>
              <a:gd name="T55" fmla="*/ 1590 h 2577"/>
              <a:gd name="T56" fmla="*/ 143 w 2935"/>
              <a:gd name="T57" fmla="*/ 1760 h 2577"/>
              <a:gd name="T58" fmla="*/ 195 w 2935"/>
              <a:gd name="T59" fmla="*/ 1916 h 2577"/>
              <a:gd name="T60" fmla="*/ 287 w 2935"/>
              <a:gd name="T61" fmla="*/ 2086 h 2577"/>
              <a:gd name="T62" fmla="*/ 443 w 2935"/>
              <a:gd name="T63" fmla="*/ 2177 h 2577"/>
              <a:gd name="T64" fmla="*/ 600 w 2935"/>
              <a:gd name="T65" fmla="*/ 2268 h 2577"/>
              <a:gd name="T66" fmla="*/ 743 w 2935"/>
              <a:gd name="T67" fmla="*/ 2347 h 2577"/>
              <a:gd name="T68" fmla="*/ 887 w 2935"/>
              <a:gd name="T69" fmla="*/ 2425 h 2577"/>
              <a:gd name="T70" fmla="*/ 1056 w 2935"/>
              <a:gd name="T71" fmla="*/ 2503 h 2577"/>
              <a:gd name="T72" fmla="*/ 1213 w 2935"/>
              <a:gd name="T73" fmla="*/ 2529 h 2577"/>
              <a:gd name="T74" fmla="*/ 1369 w 2935"/>
              <a:gd name="T75" fmla="*/ 2555 h 2577"/>
              <a:gd name="T76" fmla="*/ 1552 w 2935"/>
              <a:gd name="T77" fmla="*/ 2576 h 2577"/>
              <a:gd name="T78" fmla="*/ 1708 w 2935"/>
              <a:gd name="T79" fmla="*/ 2576 h 2577"/>
              <a:gd name="T80" fmla="*/ 1865 w 2935"/>
              <a:gd name="T81" fmla="*/ 2576 h 2577"/>
              <a:gd name="T82" fmla="*/ 2034 w 2935"/>
              <a:gd name="T83" fmla="*/ 2576 h 2577"/>
              <a:gd name="T84" fmla="*/ 2178 w 2935"/>
              <a:gd name="T85" fmla="*/ 2576 h 2577"/>
              <a:gd name="T86" fmla="*/ 2334 w 2935"/>
              <a:gd name="T87" fmla="*/ 2576 h 2577"/>
              <a:gd name="T88" fmla="*/ 2491 w 2935"/>
              <a:gd name="T89" fmla="*/ 2555 h 2577"/>
              <a:gd name="T90" fmla="*/ 2647 w 2935"/>
              <a:gd name="T91" fmla="*/ 2477 h 2577"/>
              <a:gd name="T92" fmla="*/ 2791 w 2935"/>
              <a:gd name="T93" fmla="*/ 2347 h 2577"/>
              <a:gd name="T94" fmla="*/ 2856 w 2935"/>
              <a:gd name="T95" fmla="*/ 2203 h 2577"/>
              <a:gd name="T96" fmla="*/ 2882 w 2935"/>
              <a:gd name="T97" fmla="*/ 1995 h 2577"/>
              <a:gd name="T98" fmla="*/ 2895 w 2935"/>
              <a:gd name="T99" fmla="*/ 1851 h 257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935" h="2577">
                <a:moveTo>
                  <a:pt x="2838" y="1617"/>
                </a:moveTo>
                <a:lnTo>
                  <a:pt x="2830" y="1564"/>
                </a:lnTo>
                <a:lnTo>
                  <a:pt x="2830" y="1525"/>
                </a:lnTo>
                <a:lnTo>
                  <a:pt x="2830" y="1486"/>
                </a:lnTo>
                <a:lnTo>
                  <a:pt x="2830" y="1447"/>
                </a:lnTo>
                <a:lnTo>
                  <a:pt x="2830" y="1408"/>
                </a:lnTo>
                <a:lnTo>
                  <a:pt x="2830" y="1369"/>
                </a:lnTo>
                <a:lnTo>
                  <a:pt x="2830" y="1330"/>
                </a:lnTo>
                <a:lnTo>
                  <a:pt x="2817" y="1291"/>
                </a:lnTo>
                <a:lnTo>
                  <a:pt x="2817" y="1264"/>
                </a:lnTo>
                <a:lnTo>
                  <a:pt x="2804" y="1225"/>
                </a:lnTo>
                <a:lnTo>
                  <a:pt x="2791" y="1186"/>
                </a:lnTo>
                <a:lnTo>
                  <a:pt x="2791" y="1147"/>
                </a:lnTo>
                <a:lnTo>
                  <a:pt x="2778" y="1082"/>
                </a:lnTo>
                <a:lnTo>
                  <a:pt x="2765" y="1043"/>
                </a:lnTo>
                <a:lnTo>
                  <a:pt x="2765" y="1004"/>
                </a:lnTo>
                <a:lnTo>
                  <a:pt x="2752" y="965"/>
                </a:lnTo>
                <a:lnTo>
                  <a:pt x="2752" y="925"/>
                </a:lnTo>
                <a:lnTo>
                  <a:pt x="2739" y="886"/>
                </a:lnTo>
                <a:lnTo>
                  <a:pt x="2726" y="847"/>
                </a:lnTo>
                <a:lnTo>
                  <a:pt x="2712" y="808"/>
                </a:lnTo>
                <a:lnTo>
                  <a:pt x="2686" y="769"/>
                </a:lnTo>
                <a:lnTo>
                  <a:pt x="2660" y="730"/>
                </a:lnTo>
                <a:lnTo>
                  <a:pt x="2634" y="691"/>
                </a:lnTo>
                <a:lnTo>
                  <a:pt x="2608" y="652"/>
                </a:lnTo>
                <a:lnTo>
                  <a:pt x="2582" y="613"/>
                </a:lnTo>
                <a:lnTo>
                  <a:pt x="2556" y="586"/>
                </a:lnTo>
                <a:lnTo>
                  <a:pt x="2530" y="534"/>
                </a:lnTo>
                <a:lnTo>
                  <a:pt x="2517" y="495"/>
                </a:lnTo>
                <a:lnTo>
                  <a:pt x="2491" y="456"/>
                </a:lnTo>
                <a:lnTo>
                  <a:pt x="2465" y="417"/>
                </a:lnTo>
                <a:lnTo>
                  <a:pt x="2452" y="378"/>
                </a:lnTo>
                <a:lnTo>
                  <a:pt x="2413" y="339"/>
                </a:lnTo>
                <a:lnTo>
                  <a:pt x="2386" y="313"/>
                </a:lnTo>
                <a:lnTo>
                  <a:pt x="2347" y="274"/>
                </a:lnTo>
                <a:lnTo>
                  <a:pt x="2308" y="248"/>
                </a:lnTo>
                <a:lnTo>
                  <a:pt x="2269" y="234"/>
                </a:lnTo>
                <a:lnTo>
                  <a:pt x="2230" y="208"/>
                </a:lnTo>
                <a:lnTo>
                  <a:pt x="2191" y="182"/>
                </a:lnTo>
                <a:lnTo>
                  <a:pt x="2152" y="156"/>
                </a:lnTo>
                <a:lnTo>
                  <a:pt x="2113" y="143"/>
                </a:lnTo>
                <a:lnTo>
                  <a:pt x="2073" y="117"/>
                </a:lnTo>
                <a:lnTo>
                  <a:pt x="2034" y="104"/>
                </a:lnTo>
                <a:lnTo>
                  <a:pt x="1995" y="91"/>
                </a:lnTo>
                <a:lnTo>
                  <a:pt x="1943" y="65"/>
                </a:lnTo>
                <a:lnTo>
                  <a:pt x="1904" y="52"/>
                </a:lnTo>
                <a:lnTo>
                  <a:pt x="1865" y="39"/>
                </a:lnTo>
                <a:lnTo>
                  <a:pt x="1826" y="26"/>
                </a:lnTo>
                <a:lnTo>
                  <a:pt x="1787" y="26"/>
                </a:lnTo>
                <a:lnTo>
                  <a:pt x="1747" y="13"/>
                </a:lnTo>
                <a:lnTo>
                  <a:pt x="1708" y="0"/>
                </a:lnTo>
                <a:lnTo>
                  <a:pt x="1669" y="0"/>
                </a:lnTo>
                <a:lnTo>
                  <a:pt x="1630" y="0"/>
                </a:lnTo>
                <a:lnTo>
                  <a:pt x="1591" y="0"/>
                </a:lnTo>
                <a:lnTo>
                  <a:pt x="1539" y="0"/>
                </a:lnTo>
                <a:lnTo>
                  <a:pt x="1500" y="0"/>
                </a:lnTo>
                <a:lnTo>
                  <a:pt x="1447" y="0"/>
                </a:lnTo>
                <a:lnTo>
                  <a:pt x="1408" y="0"/>
                </a:lnTo>
                <a:lnTo>
                  <a:pt x="1369" y="13"/>
                </a:lnTo>
                <a:lnTo>
                  <a:pt x="1330" y="13"/>
                </a:lnTo>
                <a:lnTo>
                  <a:pt x="1291" y="13"/>
                </a:lnTo>
                <a:lnTo>
                  <a:pt x="1252" y="26"/>
                </a:lnTo>
                <a:lnTo>
                  <a:pt x="1213" y="26"/>
                </a:lnTo>
                <a:lnTo>
                  <a:pt x="1161" y="26"/>
                </a:lnTo>
                <a:lnTo>
                  <a:pt x="1121" y="26"/>
                </a:lnTo>
                <a:lnTo>
                  <a:pt x="1069" y="39"/>
                </a:lnTo>
                <a:lnTo>
                  <a:pt x="1030" y="39"/>
                </a:lnTo>
                <a:lnTo>
                  <a:pt x="991" y="39"/>
                </a:lnTo>
                <a:lnTo>
                  <a:pt x="952" y="52"/>
                </a:lnTo>
                <a:lnTo>
                  <a:pt x="900" y="52"/>
                </a:lnTo>
                <a:lnTo>
                  <a:pt x="848" y="65"/>
                </a:lnTo>
                <a:lnTo>
                  <a:pt x="808" y="91"/>
                </a:lnTo>
                <a:lnTo>
                  <a:pt x="756" y="117"/>
                </a:lnTo>
                <a:lnTo>
                  <a:pt x="704" y="156"/>
                </a:lnTo>
                <a:lnTo>
                  <a:pt x="665" y="195"/>
                </a:lnTo>
                <a:lnTo>
                  <a:pt x="626" y="221"/>
                </a:lnTo>
                <a:lnTo>
                  <a:pt x="600" y="248"/>
                </a:lnTo>
                <a:lnTo>
                  <a:pt x="561" y="274"/>
                </a:lnTo>
                <a:lnTo>
                  <a:pt x="522" y="313"/>
                </a:lnTo>
                <a:lnTo>
                  <a:pt x="495" y="326"/>
                </a:lnTo>
                <a:lnTo>
                  <a:pt x="456" y="365"/>
                </a:lnTo>
                <a:lnTo>
                  <a:pt x="430" y="404"/>
                </a:lnTo>
                <a:lnTo>
                  <a:pt x="391" y="443"/>
                </a:lnTo>
                <a:lnTo>
                  <a:pt x="352" y="469"/>
                </a:lnTo>
                <a:lnTo>
                  <a:pt x="339" y="508"/>
                </a:lnTo>
                <a:lnTo>
                  <a:pt x="300" y="547"/>
                </a:lnTo>
                <a:lnTo>
                  <a:pt x="261" y="586"/>
                </a:lnTo>
                <a:lnTo>
                  <a:pt x="248" y="613"/>
                </a:lnTo>
                <a:lnTo>
                  <a:pt x="222" y="652"/>
                </a:lnTo>
                <a:lnTo>
                  <a:pt x="195" y="678"/>
                </a:lnTo>
                <a:lnTo>
                  <a:pt x="182" y="717"/>
                </a:lnTo>
                <a:lnTo>
                  <a:pt x="169" y="756"/>
                </a:lnTo>
                <a:lnTo>
                  <a:pt x="156" y="795"/>
                </a:lnTo>
                <a:lnTo>
                  <a:pt x="130" y="834"/>
                </a:lnTo>
                <a:lnTo>
                  <a:pt x="117" y="886"/>
                </a:lnTo>
                <a:lnTo>
                  <a:pt x="91" y="939"/>
                </a:lnTo>
                <a:lnTo>
                  <a:pt x="65" y="978"/>
                </a:lnTo>
                <a:lnTo>
                  <a:pt x="52" y="1017"/>
                </a:lnTo>
                <a:lnTo>
                  <a:pt x="39" y="1056"/>
                </a:lnTo>
                <a:lnTo>
                  <a:pt x="26" y="1095"/>
                </a:lnTo>
                <a:lnTo>
                  <a:pt x="13" y="1134"/>
                </a:lnTo>
                <a:lnTo>
                  <a:pt x="0" y="1173"/>
                </a:lnTo>
                <a:lnTo>
                  <a:pt x="0" y="1212"/>
                </a:lnTo>
                <a:lnTo>
                  <a:pt x="0" y="1251"/>
                </a:lnTo>
                <a:lnTo>
                  <a:pt x="0" y="1278"/>
                </a:lnTo>
                <a:lnTo>
                  <a:pt x="0" y="1317"/>
                </a:lnTo>
                <a:lnTo>
                  <a:pt x="0" y="1356"/>
                </a:lnTo>
                <a:lnTo>
                  <a:pt x="13" y="1408"/>
                </a:lnTo>
                <a:lnTo>
                  <a:pt x="26" y="1460"/>
                </a:lnTo>
                <a:lnTo>
                  <a:pt x="26" y="1499"/>
                </a:lnTo>
                <a:lnTo>
                  <a:pt x="39" y="1538"/>
                </a:lnTo>
                <a:lnTo>
                  <a:pt x="65" y="1590"/>
                </a:lnTo>
                <a:lnTo>
                  <a:pt x="65" y="1617"/>
                </a:lnTo>
                <a:lnTo>
                  <a:pt x="78" y="1656"/>
                </a:lnTo>
                <a:lnTo>
                  <a:pt x="104" y="1708"/>
                </a:lnTo>
                <a:lnTo>
                  <a:pt x="143" y="1760"/>
                </a:lnTo>
                <a:lnTo>
                  <a:pt x="143" y="1799"/>
                </a:lnTo>
                <a:lnTo>
                  <a:pt x="169" y="1838"/>
                </a:lnTo>
                <a:lnTo>
                  <a:pt x="182" y="1877"/>
                </a:lnTo>
                <a:lnTo>
                  <a:pt x="195" y="1916"/>
                </a:lnTo>
                <a:lnTo>
                  <a:pt x="222" y="1969"/>
                </a:lnTo>
                <a:lnTo>
                  <a:pt x="235" y="2008"/>
                </a:lnTo>
                <a:lnTo>
                  <a:pt x="261" y="2047"/>
                </a:lnTo>
                <a:lnTo>
                  <a:pt x="287" y="2086"/>
                </a:lnTo>
                <a:lnTo>
                  <a:pt x="326" y="2112"/>
                </a:lnTo>
                <a:lnTo>
                  <a:pt x="365" y="2138"/>
                </a:lnTo>
                <a:lnTo>
                  <a:pt x="404" y="2164"/>
                </a:lnTo>
                <a:lnTo>
                  <a:pt x="443" y="2177"/>
                </a:lnTo>
                <a:lnTo>
                  <a:pt x="482" y="2203"/>
                </a:lnTo>
                <a:lnTo>
                  <a:pt x="522" y="2229"/>
                </a:lnTo>
                <a:lnTo>
                  <a:pt x="561" y="2242"/>
                </a:lnTo>
                <a:lnTo>
                  <a:pt x="600" y="2268"/>
                </a:lnTo>
                <a:lnTo>
                  <a:pt x="626" y="2295"/>
                </a:lnTo>
                <a:lnTo>
                  <a:pt x="665" y="2308"/>
                </a:lnTo>
                <a:lnTo>
                  <a:pt x="704" y="2321"/>
                </a:lnTo>
                <a:lnTo>
                  <a:pt x="743" y="2347"/>
                </a:lnTo>
                <a:lnTo>
                  <a:pt x="782" y="2373"/>
                </a:lnTo>
                <a:lnTo>
                  <a:pt x="821" y="2386"/>
                </a:lnTo>
                <a:lnTo>
                  <a:pt x="848" y="2399"/>
                </a:lnTo>
                <a:lnTo>
                  <a:pt x="887" y="2425"/>
                </a:lnTo>
                <a:lnTo>
                  <a:pt x="926" y="2451"/>
                </a:lnTo>
                <a:lnTo>
                  <a:pt x="978" y="2464"/>
                </a:lnTo>
                <a:lnTo>
                  <a:pt x="1017" y="2477"/>
                </a:lnTo>
                <a:lnTo>
                  <a:pt x="1056" y="2503"/>
                </a:lnTo>
                <a:lnTo>
                  <a:pt x="1095" y="2503"/>
                </a:lnTo>
                <a:lnTo>
                  <a:pt x="1147" y="2516"/>
                </a:lnTo>
                <a:lnTo>
                  <a:pt x="1174" y="2529"/>
                </a:lnTo>
                <a:lnTo>
                  <a:pt x="1213" y="2529"/>
                </a:lnTo>
                <a:lnTo>
                  <a:pt x="1252" y="2542"/>
                </a:lnTo>
                <a:lnTo>
                  <a:pt x="1291" y="2542"/>
                </a:lnTo>
                <a:lnTo>
                  <a:pt x="1330" y="2555"/>
                </a:lnTo>
                <a:lnTo>
                  <a:pt x="1369" y="2555"/>
                </a:lnTo>
                <a:lnTo>
                  <a:pt x="1408" y="2568"/>
                </a:lnTo>
                <a:lnTo>
                  <a:pt x="1447" y="2568"/>
                </a:lnTo>
                <a:lnTo>
                  <a:pt x="1487" y="2576"/>
                </a:lnTo>
                <a:lnTo>
                  <a:pt x="1552" y="2576"/>
                </a:lnTo>
                <a:lnTo>
                  <a:pt x="1591" y="2576"/>
                </a:lnTo>
                <a:lnTo>
                  <a:pt x="1630" y="2576"/>
                </a:lnTo>
                <a:lnTo>
                  <a:pt x="1669" y="2576"/>
                </a:lnTo>
                <a:lnTo>
                  <a:pt x="1708" y="2576"/>
                </a:lnTo>
                <a:lnTo>
                  <a:pt x="1747" y="2576"/>
                </a:lnTo>
                <a:lnTo>
                  <a:pt x="1787" y="2576"/>
                </a:lnTo>
                <a:lnTo>
                  <a:pt x="1826" y="2576"/>
                </a:lnTo>
                <a:lnTo>
                  <a:pt x="1865" y="2576"/>
                </a:lnTo>
                <a:lnTo>
                  <a:pt x="1904" y="2576"/>
                </a:lnTo>
                <a:lnTo>
                  <a:pt x="1956" y="2576"/>
                </a:lnTo>
                <a:lnTo>
                  <a:pt x="1995" y="2576"/>
                </a:lnTo>
                <a:lnTo>
                  <a:pt x="2034" y="2576"/>
                </a:lnTo>
                <a:lnTo>
                  <a:pt x="2073" y="2576"/>
                </a:lnTo>
                <a:lnTo>
                  <a:pt x="2100" y="2576"/>
                </a:lnTo>
                <a:lnTo>
                  <a:pt x="2139" y="2576"/>
                </a:lnTo>
                <a:lnTo>
                  <a:pt x="2178" y="2576"/>
                </a:lnTo>
                <a:lnTo>
                  <a:pt x="2217" y="2576"/>
                </a:lnTo>
                <a:lnTo>
                  <a:pt x="2256" y="2576"/>
                </a:lnTo>
                <a:lnTo>
                  <a:pt x="2295" y="2576"/>
                </a:lnTo>
                <a:lnTo>
                  <a:pt x="2334" y="2576"/>
                </a:lnTo>
                <a:lnTo>
                  <a:pt x="2373" y="2576"/>
                </a:lnTo>
                <a:lnTo>
                  <a:pt x="2413" y="2568"/>
                </a:lnTo>
                <a:lnTo>
                  <a:pt x="2452" y="2568"/>
                </a:lnTo>
                <a:lnTo>
                  <a:pt x="2491" y="2555"/>
                </a:lnTo>
                <a:lnTo>
                  <a:pt x="2530" y="2542"/>
                </a:lnTo>
                <a:lnTo>
                  <a:pt x="2569" y="2529"/>
                </a:lnTo>
                <a:lnTo>
                  <a:pt x="2608" y="2503"/>
                </a:lnTo>
                <a:lnTo>
                  <a:pt x="2647" y="2477"/>
                </a:lnTo>
                <a:lnTo>
                  <a:pt x="2686" y="2451"/>
                </a:lnTo>
                <a:lnTo>
                  <a:pt x="2726" y="2425"/>
                </a:lnTo>
                <a:lnTo>
                  <a:pt x="2765" y="2386"/>
                </a:lnTo>
                <a:lnTo>
                  <a:pt x="2791" y="2347"/>
                </a:lnTo>
                <a:lnTo>
                  <a:pt x="2817" y="2308"/>
                </a:lnTo>
                <a:lnTo>
                  <a:pt x="2830" y="2281"/>
                </a:lnTo>
                <a:lnTo>
                  <a:pt x="2843" y="2242"/>
                </a:lnTo>
                <a:lnTo>
                  <a:pt x="2856" y="2203"/>
                </a:lnTo>
                <a:lnTo>
                  <a:pt x="2869" y="2138"/>
                </a:lnTo>
                <a:lnTo>
                  <a:pt x="2869" y="2099"/>
                </a:lnTo>
                <a:lnTo>
                  <a:pt x="2882" y="2034"/>
                </a:lnTo>
                <a:lnTo>
                  <a:pt x="2882" y="1995"/>
                </a:lnTo>
                <a:lnTo>
                  <a:pt x="2882" y="1956"/>
                </a:lnTo>
                <a:lnTo>
                  <a:pt x="2882" y="1929"/>
                </a:lnTo>
                <a:lnTo>
                  <a:pt x="2895" y="1890"/>
                </a:lnTo>
                <a:lnTo>
                  <a:pt x="2895" y="1851"/>
                </a:lnTo>
                <a:lnTo>
                  <a:pt x="2934" y="1857"/>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261129" name="Freeform 9"/>
          <p:cNvSpPr>
            <a:spLocks/>
          </p:cNvSpPr>
          <p:nvPr/>
        </p:nvSpPr>
        <p:spPr bwMode="auto">
          <a:xfrm>
            <a:off x="3163888" y="2332038"/>
            <a:ext cx="5302250" cy="4525962"/>
          </a:xfrm>
          <a:custGeom>
            <a:avLst/>
            <a:gdLst>
              <a:gd name="T0" fmla="*/ 3339 w 3340"/>
              <a:gd name="T1" fmla="*/ 1643 h 2851"/>
              <a:gd name="T2" fmla="*/ 3339 w 3340"/>
              <a:gd name="T3" fmla="*/ 1525 h 2851"/>
              <a:gd name="T4" fmla="*/ 3339 w 3340"/>
              <a:gd name="T5" fmla="*/ 1408 h 2851"/>
              <a:gd name="T6" fmla="*/ 3313 w 3340"/>
              <a:gd name="T7" fmla="*/ 1265 h 2851"/>
              <a:gd name="T8" fmla="*/ 3234 w 3340"/>
              <a:gd name="T9" fmla="*/ 1030 h 2851"/>
              <a:gd name="T10" fmla="*/ 3117 w 3340"/>
              <a:gd name="T11" fmla="*/ 821 h 2851"/>
              <a:gd name="T12" fmla="*/ 3026 w 3340"/>
              <a:gd name="T13" fmla="*/ 665 h 2851"/>
              <a:gd name="T14" fmla="*/ 2935 w 3340"/>
              <a:gd name="T15" fmla="*/ 548 h 2851"/>
              <a:gd name="T16" fmla="*/ 2843 w 3340"/>
              <a:gd name="T17" fmla="*/ 495 h 2851"/>
              <a:gd name="T18" fmla="*/ 2726 w 3340"/>
              <a:gd name="T19" fmla="*/ 417 h 2851"/>
              <a:gd name="T20" fmla="*/ 2582 w 3340"/>
              <a:gd name="T21" fmla="*/ 326 h 2851"/>
              <a:gd name="T22" fmla="*/ 2452 w 3340"/>
              <a:gd name="T23" fmla="*/ 235 h 2851"/>
              <a:gd name="T24" fmla="*/ 2295 w 3340"/>
              <a:gd name="T25" fmla="*/ 156 h 2851"/>
              <a:gd name="T26" fmla="*/ 2165 w 3340"/>
              <a:gd name="T27" fmla="*/ 104 h 2851"/>
              <a:gd name="T28" fmla="*/ 1956 w 3340"/>
              <a:gd name="T29" fmla="*/ 39 h 2851"/>
              <a:gd name="T30" fmla="*/ 1800 w 3340"/>
              <a:gd name="T31" fmla="*/ 13 h 2851"/>
              <a:gd name="T32" fmla="*/ 1683 w 3340"/>
              <a:gd name="T33" fmla="*/ 0 h 2851"/>
              <a:gd name="T34" fmla="*/ 1565 w 3340"/>
              <a:gd name="T35" fmla="*/ 0 h 2851"/>
              <a:gd name="T36" fmla="*/ 1435 w 3340"/>
              <a:gd name="T37" fmla="*/ 0 h 2851"/>
              <a:gd name="T38" fmla="*/ 1291 w 3340"/>
              <a:gd name="T39" fmla="*/ 0 h 2851"/>
              <a:gd name="T40" fmla="*/ 1161 w 3340"/>
              <a:gd name="T41" fmla="*/ 13 h 2851"/>
              <a:gd name="T42" fmla="*/ 1017 w 3340"/>
              <a:gd name="T43" fmla="*/ 52 h 2851"/>
              <a:gd name="T44" fmla="*/ 796 w 3340"/>
              <a:gd name="T45" fmla="*/ 117 h 2851"/>
              <a:gd name="T46" fmla="*/ 652 w 3340"/>
              <a:gd name="T47" fmla="*/ 169 h 2851"/>
              <a:gd name="T48" fmla="*/ 470 w 3340"/>
              <a:gd name="T49" fmla="*/ 274 h 2851"/>
              <a:gd name="T50" fmla="*/ 365 w 3340"/>
              <a:gd name="T51" fmla="*/ 352 h 2851"/>
              <a:gd name="T52" fmla="*/ 261 w 3340"/>
              <a:gd name="T53" fmla="*/ 456 h 2851"/>
              <a:gd name="T54" fmla="*/ 209 w 3340"/>
              <a:gd name="T55" fmla="*/ 561 h 2851"/>
              <a:gd name="T56" fmla="*/ 131 w 3340"/>
              <a:gd name="T57" fmla="*/ 678 h 2851"/>
              <a:gd name="T58" fmla="*/ 78 w 3340"/>
              <a:gd name="T59" fmla="*/ 808 h 2851"/>
              <a:gd name="T60" fmla="*/ 52 w 3340"/>
              <a:gd name="T61" fmla="*/ 913 h 2851"/>
              <a:gd name="T62" fmla="*/ 39 w 3340"/>
              <a:gd name="T63" fmla="*/ 1043 h 2851"/>
              <a:gd name="T64" fmla="*/ 39 w 3340"/>
              <a:gd name="T65" fmla="*/ 1160 h 2851"/>
              <a:gd name="T66" fmla="*/ 39 w 3340"/>
              <a:gd name="T67" fmla="*/ 1317 h 2851"/>
              <a:gd name="T68" fmla="*/ 39 w 3340"/>
              <a:gd name="T69" fmla="*/ 1434 h 2851"/>
              <a:gd name="T70" fmla="*/ 26 w 3340"/>
              <a:gd name="T71" fmla="*/ 1552 h 2851"/>
              <a:gd name="T72" fmla="*/ 13 w 3340"/>
              <a:gd name="T73" fmla="*/ 1682 h 2851"/>
              <a:gd name="T74" fmla="*/ 0 w 3340"/>
              <a:gd name="T75" fmla="*/ 1799 h 2851"/>
              <a:gd name="T76" fmla="*/ 13 w 3340"/>
              <a:gd name="T77" fmla="*/ 1904 h 2851"/>
              <a:gd name="T78" fmla="*/ 26 w 3340"/>
              <a:gd name="T79" fmla="*/ 2021 h 2851"/>
              <a:gd name="T80" fmla="*/ 52 w 3340"/>
              <a:gd name="T81" fmla="*/ 2151 h 2851"/>
              <a:gd name="T82" fmla="*/ 91 w 3340"/>
              <a:gd name="T83" fmla="*/ 2269 h 2851"/>
              <a:gd name="T84" fmla="*/ 144 w 3340"/>
              <a:gd name="T85" fmla="*/ 2386 h 2851"/>
              <a:gd name="T86" fmla="*/ 248 w 3340"/>
              <a:gd name="T87" fmla="*/ 2503 h 2851"/>
              <a:gd name="T88" fmla="*/ 326 w 3340"/>
              <a:gd name="T89" fmla="*/ 2608 h 2851"/>
              <a:gd name="T90" fmla="*/ 418 w 3340"/>
              <a:gd name="T91" fmla="*/ 2712 h 2851"/>
              <a:gd name="T92" fmla="*/ 548 w 3340"/>
              <a:gd name="T93" fmla="*/ 2829 h 2851"/>
              <a:gd name="T94" fmla="*/ 626 w 3340"/>
              <a:gd name="T95" fmla="*/ 2850 h 2851"/>
              <a:gd name="T96" fmla="*/ 665 w 3340"/>
              <a:gd name="T97" fmla="*/ 2850 h 2851"/>
              <a:gd name="T98" fmla="*/ 704 w 3340"/>
              <a:gd name="T99" fmla="*/ 2850 h 2851"/>
              <a:gd name="T100" fmla="*/ 744 w 3340"/>
              <a:gd name="T101" fmla="*/ 2850 h 28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3340" h="2851">
                <a:moveTo>
                  <a:pt x="3335" y="1747"/>
                </a:moveTo>
                <a:lnTo>
                  <a:pt x="3339" y="1682"/>
                </a:lnTo>
                <a:lnTo>
                  <a:pt x="3339" y="1643"/>
                </a:lnTo>
                <a:lnTo>
                  <a:pt x="3339" y="1591"/>
                </a:lnTo>
                <a:lnTo>
                  <a:pt x="3339" y="1552"/>
                </a:lnTo>
                <a:lnTo>
                  <a:pt x="3339" y="1525"/>
                </a:lnTo>
                <a:lnTo>
                  <a:pt x="3339" y="1486"/>
                </a:lnTo>
                <a:lnTo>
                  <a:pt x="3339" y="1447"/>
                </a:lnTo>
                <a:lnTo>
                  <a:pt x="3339" y="1408"/>
                </a:lnTo>
                <a:lnTo>
                  <a:pt x="3339" y="1369"/>
                </a:lnTo>
                <a:lnTo>
                  <a:pt x="3326" y="1317"/>
                </a:lnTo>
                <a:lnTo>
                  <a:pt x="3313" y="1265"/>
                </a:lnTo>
                <a:lnTo>
                  <a:pt x="3287" y="1173"/>
                </a:lnTo>
                <a:lnTo>
                  <a:pt x="3261" y="1095"/>
                </a:lnTo>
                <a:lnTo>
                  <a:pt x="3234" y="1030"/>
                </a:lnTo>
                <a:lnTo>
                  <a:pt x="3195" y="952"/>
                </a:lnTo>
                <a:lnTo>
                  <a:pt x="3156" y="887"/>
                </a:lnTo>
                <a:lnTo>
                  <a:pt x="3117" y="821"/>
                </a:lnTo>
                <a:lnTo>
                  <a:pt x="3091" y="769"/>
                </a:lnTo>
                <a:lnTo>
                  <a:pt x="3065" y="717"/>
                </a:lnTo>
                <a:lnTo>
                  <a:pt x="3026" y="665"/>
                </a:lnTo>
                <a:lnTo>
                  <a:pt x="3000" y="626"/>
                </a:lnTo>
                <a:lnTo>
                  <a:pt x="2961" y="587"/>
                </a:lnTo>
                <a:lnTo>
                  <a:pt x="2935" y="548"/>
                </a:lnTo>
                <a:lnTo>
                  <a:pt x="2908" y="535"/>
                </a:lnTo>
                <a:lnTo>
                  <a:pt x="2882" y="508"/>
                </a:lnTo>
                <a:lnTo>
                  <a:pt x="2843" y="495"/>
                </a:lnTo>
                <a:lnTo>
                  <a:pt x="2804" y="469"/>
                </a:lnTo>
                <a:lnTo>
                  <a:pt x="2765" y="443"/>
                </a:lnTo>
                <a:lnTo>
                  <a:pt x="2726" y="417"/>
                </a:lnTo>
                <a:lnTo>
                  <a:pt x="2674" y="378"/>
                </a:lnTo>
                <a:lnTo>
                  <a:pt x="2635" y="352"/>
                </a:lnTo>
                <a:lnTo>
                  <a:pt x="2582" y="326"/>
                </a:lnTo>
                <a:lnTo>
                  <a:pt x="2530" y="300"/>
                </a:lnTo>
                <a:lnTo>
                  <a:pt x="2491" y="274"/>
                </a:lnTo>
                <a:lnTo>
                  <a:pt x="2452" y="235"/>
                </a:lnTo>
                <a:lnTo>
                  <a:pt x="2400" y="209"/>
                </a:lnTo>
                <a:lnTo>
                  <a:pt x="2348" y="183"/>
                </a:lnTo>
                <a:lnTo>
                  <a:pt x="2295" y="156"/>
                </a:lnTo>
                <a:lnTo>
                  <a:pt x="2243" y="130"/>
                </a:lnTo>
                <a:lnTo>
                  <a:pt x="2204" y="117"/>
                </a:lnTo>
                <a:lnTo>
                  <a:pt x="2165" y="104"/>
                </a:lnTo>
                <a:lnTo>
                  <a:pt x="2100" y="78"/>
                </a:lnTo>
                <a:lnTo>
                  <a:pt x="2035" y="52"/>
                </a:lnTo>
                <a:lnTo>
                  <a:pt x="1956" y="39"/>
                </a:lnTo>
                <a:lnTo>
                  <a:pt x="1891" y="26"/>
                </a:lnTo>
                <a:lnTo>
                  <a:pt x="1852" y="26"/>
                </a:lnTo>
                <a:lnTo>
                  <a:pt x="1800" y="13"/>
                </a:lnTo>
                <a:lnTo>
                  <a:pt x="1761" y="13"/>
                </a:lnTo>
                <a:lnTo>
                  <a:pt x="1722" y="13"/>
                </a:lnTo>
                <a:lnTo>
                  <a:pt x="1683" y="0"/>
                </a:lnTo>
                <a:lnTo>
                  <a:pt x="1643" y="0"/>
                </a:lnTo>
                <a:lnTo>
                  <a:pt x="1604" y="0"/>
                </a:lnTo>
                <a:lnTo>
                  <a:pt x="1565" y="0"/>
                </a:lnTo>
                <a:lnTo>
                  <a:pt x="1526" y="0"/>
                </a:lnTo>
                <a:lnTo>
                  <a:pt x="1487" y="0"/>
                </a:lnTo>
                <a:lnTo>
                  <a:pt x="1435" y="0"/>
                </a:lnTo>
                <a:lnTo>
                  <a:pt x="1396" y="0"/>
                </a:lnTo>
                <a:lnTo>
                  <a:pt x="1356" y="0"/>
                </a:lnTo>
                <a:lnTo>
                  <a:pt x="1291" y="0"/>
                </a:lnTo>
                <a:lnTo>
                  <a:pt x="1252" y="0"/>
                </a:lnTo>
                <a:lnTo>
                  <a:pt x="1200" y="13"/>
                </a:lnTo>
                <a:lnTo>
                  <a:pt x="1161" y="13"/>
                </a:lnTo>
                <a:lnTo>
                  <a:pt x="1122" y="26"/>
                </a:lnTo>
                <a:lnTo>
                  <a:pt x="1070" y="39"/>
                </a:lnTo>
                <a:lnTo>
                  <a:pt x="1017" y="52"/>
                </a:lnTo>
                <a:lnTo>
                  <a:pt x="952" y="65"/>
                </a:lnTo>
                <a:lnTo>
                  <a:pt x="861" y="91"/>
                </a:lnTo>
                <a:lnTo>
                  <a:pt x="796" y="117"/>
                </a:lnTo>
                <a:lnTo>
                  <a:pt x="757" y="130"/>
                </a:lnTo>
                <a:lnTo>
                  <a:pt x="717" y="143"/>
                </a:lnTo>
                <a:lnTo>
                  <a:pt x="652" y="169"/>
                </a:lnTo>
                <a:lnTo>
                  <a:pt x="600" y="196"/>
                </a:lnTo>
                <a:lnTo>
                  <a:pt x="522" y="222"/>
                </a:lnTo>
                <a:lnTo>
                  <a:pt x="470" y="274"/>
                </a:lnTo>
                <a:lnTo>
                  <a:pt x="431" y="300"/>
                </a:lnTo>
                <a:lnTo>
                  <a:pt x="391" y="313"/>
                </a:lnTo>
                <a:lnTo>
                  <a:pt x="365" y="352"/>
                </a:lnTo>
                <a:lnTo>
                  <a:pt x="326" y="378"/>
                </a:lnTo>
                <a:lnTo>
                  <a:pt x="300" y="417"/>
                </a:lnTo>
                <a:lnTo>
                  <a:pt x="261" y="456"/>
                </a:lnTo>
                <a:lnTo>
                  <a:pt x="248" y="495"/>
                </a:lnTo>
                <a:lnTo>
                  <a:pt x="222" y="522"/>
                </a:lnTo>
                <a:lnTo>
                  <a:pt x="209" y="561"/>
                </a:lnTo>
                <a:lnTo>
                  <a:pt x="183" y="600"/>
                </a:lnTo>
                <a:lnTo>
                  <a:pt x="144" y="639"/>
                </a:lnTo>
                <a:lnTo>
                  <a:pt x="131" y="678"/>
                </a:lnTo>
                <a:lnTo>
                  <a:pt x="118" y="730"/>
                </a:lnTo>
                <a:lnTo>
                  <a:pt x="91" y="769"/>
                </a:lnTo>
                <a:lnTo>
                  <a:pt x="78" y="808"/>
                </a:lnTo>
                <a:lnTo>
                  <a:pt x="65" y="847"/>
                </a:lnTo>
                <a:lnTo>
                  <a:pt x="65" y="874"/>
                </a:lnTo>
                <a:lnTo>
                  <a:pt x="52" y="913"/>
                </a:lnTo>
                <a:lnTo>
                  <a:pt x="52" y="952"/>
                </a:lnTo>
                <a:lnTo>
                  <a:pt x="39" y="1004"/>
                </a:lnTo>
                <a:lnTo>
                  <a:pt x="39" y="1043"/>
                </a:lnTo>
                <a:lnTo>
                  <a:pt x="39" y="1082"/>
                </a:lnTo>
                <a:lnTo>
                  <a:pt x="39" y="1121"/>
                </a:lnTo>
                <a:lnTo>
                  <a:pt x="39" y="1160"/>
                </a:lnTo>
                <a:lnTo>
                  <a:pt x="39" y="1213"/>
                </a:lnTo>
                <a:lnTo>
                  <a:pt x="39" y="1265"/>
                </a:lnTo>
                <a:lnTo>
                  <a:pt x="39" y="1317"/>
                </a:lnTo>
                <a:lnTo>
                  <a:pt x="39" y="1356"/>
                </a:lnTo>
                <a:lnTo>
                  <a:pt x="39" y="1395"/>
                </a:lnTo>
                <a:lnTo>
                  <a:pt x="39" y="1434"/>
                </a:lnTo>
                <a:lnTo>
                  <a:pt x="39" y="1473"/>
                </a:lnTo>
                <a:lnTo>
                  <a:pt x="39" y="1525"/>
                </a:lnTo>
                <a:lnTo>
                  <a:pt x="26" y="1552"/>
                </a:lnTo>
                <a:lnTo>
                  <a:pt x="26" y="1591"/>
                </a:lnTo>
                <a:lnTo>
                  <a:pt x="13" y="1630"/>
                </a:lnTo>
                <a:lnTo>
                  <a:pt x="13" y="1682"/>
                </a:lnTo>
                <a:lnTo>
                  <a:pt x="0" y="1721"/>
                </a:lnTo>
                <a:lnTo>
                  <a:pt x="0" y="1760"/>
                </a:lnTo>
                <a:lnTo>
                  <a:pt x="0" y="1799"/>
                </a:lnTo>
                <a:lnTo>
                  <a:pt x="0" y="1838"/>
                </a:lnTo>
                <a:lnTo>
                  <a:pt x="0" y="1877"/>
                </a:lnTo>
                <a:lnTo>
                  <a:pt x="13" y="1904"/>
                </a:lnTo>
                <a:lnTo>
                  <a:pt x="13" y="1943"/>
                </a:lnTo>
                <a:lnTo>
                  <a:pt x="26" y="1982"/>
                </a:lnTo>
                <a:lnTo>
                  <a:pt x="26" y="2021"/>
                </a:lnTo>
                <a:lnTo>
                  <a:pt x="39" y="2060"/>
                </a:lnTo>
                <a:lnTo>
                  <a:pt x="39" y="2099"/>
                </a:lnTo>
                <a:lnTo>
                  <a:pt x="52" y="2151"/>
                </a:lnTo>
                <a:lnTo>
                  <a:pt x="65" y="2190"/>
                </a:lnTo>
                <a:lnTo>
                  <a:pt x="78" y="2230"/>
                </a:lnTo>
                <a:lnTo>
                  <a:pt x="91" y="2269"/>
                </a:lnTo>
                <a:lnTo>
                  <a:pt x="105" y="2308"/>
                </a:lnTo>
                <a:lnTo>
                  <a:pt x="118" y="2347"/>
                </a:lnTo>
                <a:lnTo>
                  <a:pt x="144" y="2386"/>
                </a:lnTo>
                <a:lnTo>
                  <a:pt x="170" y="2425"/>
                </a:lnTo>
                <a:lnTo>
                  <a:pt x="209" y="2464"/>
                </a:lnTo>
                <a:lnTo>
                  <a:pt x="248" y="2503"/>
                </a:lnTo>
                <a:lnTo>
                  <a:pt x="274" y="2542"/>
                </a:lnTo>
                <a:lnTo>
                  <a:pt x="300" y="2569"/>
                </a:lnTo>
                <a:lnTo>
                  <a:pt x="326" y="2608"/>
                </a:lnTo>
                <a:lnTo>
                  <a:pt x="352" y="2647"/>
                </a:lnTo>
                <a:lnTo>
                  <a:pt x="391" y="2686"/>
                </a:lnTo>
                <a:lnTo>
                  <a:pt x="418" y="2712"/>
                </a:lnTo>
                <a:lnTo>
                  <a:pt x="470" y="2764"/>
                </a:lnTo>
                <a:lnTo>
                  <a:pt x="509" y="2803"/>
                </a:lnTo>
                <a:lnTo>
                  <a:pt x="548" y="2829"/>
                </a:lnTo>
                <a:lnTo>
                  <a:pt x="587" y="2850"/>
                </a:lnTo>
                <a:lnTo>
                  <a:pt x="613" y="2850"/>
                </a:lnTo>
                <a:lnTo>
                  <a:pt x="626" y="2850"/>
                </a:lnTo>
                <a:lnTo>
                  <a:pt x="639" y="2850"/>
                </a:lnTo>
                <a:lnTo>
                  <a:pt x="652" y="2850"/>
                </a:lnTo>
                <a:lnTo>
                  <a:pt x="665" y="2850"/>
                </a:lnTo>
                <a:lnTo>
                  <a:pt x="678" y="2850"/>
                </a:lnTo>
                <a:lnTo>
                  <a:pt x="691" y="2850"/>
                </a:lnTo>
                <a:lnTo>
                  <a:pt x="704" y="2850"/>
                </a:lnTo>
                <a:lnTo>
                  <a:pt x="717" y="2850"/>
                </a:lnTo>
                <a:lnTo>
                  <a:pt x="731" y="2850"/>
                </a:lnTo>
                <a:lnTo>
                  <a:pt x="744" y="2850"/>
                </a:lnTo>
                <a:lnTo>
                  <a:pt x="757" y="2850"/>
                </a:lnTo>
                <a:lnTo>
                  <a:pt x="743" y="2707"/>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261130" name="Freeform 10"/>
          <p:cNvSpPr>
            <a:spLocks/>
          </p:cNvSpPr>
          <p:nvPr/>
        </p:nvSpPr>
        <p:spPr bwMode="auto">
          <a:xfrm>
            <a:off x="2543175" y="1855788"/>
            <a:ext cx="6373813" cy="5002212"/>
          </a:xfrm>
          <a:custGeom>
            <a:avLst/>
            <a:gdLst>
              <a:gd name="T0" fmla="*/ 4004 w 4015"/>
              <a:gd name="T1" fmla="*/ 1852 h 3151"/>
              <a:gd name="T2" fmla="*/ 3978 w 4015"/>
              <a:gd name="T3" fmla="*/ 1747 h 3151"/>
              <a:gd name="T4" fmla="*/ 3899 w 4015"/>
              <a:gd name="T5" fmla="*/ 1630 h 3151"/>
              <a:gd name="T6" fmla="*/ 3834 w 4015"/>
              <a:gd name="T7" fmla="*/ 1499 h 3151"/>
              <a:gd name="T8" fmla="*/ 3782 w 4015"/>
              <a:gd name="T9" fmla="*/ 1382 h 3151"/>
              <a:gd name="T10" fmla="*/ 3730 w 4015"/>
              <a:gd name="T11" fmla="*/ 1265 h 3151"/>
              <a:gd name="T12" fmla="*/ 3665 w 4015"/>
              <a:gd name="T13" fmla="*/ 1095 h 3151"/>
              <a:gd name="T14" fmla="*/ 3599 w 4015"/>
              <a:gd name="T15" fmla="*/ 939 h 3151"/>
              <a:gd name="T16" fmla="*/ 3521 w 4015"/>
              <a:gd name="T17" fmla="*/ 822 h 3151"/>
              <a:gd name="T18" fmla="*/ 3443 w 4015"/>
              <a:gd name="T19" fmla="*/ 704 h 3151"/>
              <a:gd name="T20" fmla="*/ 3352 w 4015"/>
              <a:gd name="T21" fmla="*/ 587 h 3151"/>
              <a:gd name="T22" fmla="*/ 3234 w 4015"/>
              <a:gd name="T23" fmla="*/ 483 h 3151"/>
              <a:gd name="T24" fmla="*/ 3117 w 4015"/>
              <a:gd name="T25" fmla="*/ 417 h 3151"/>
              <a:gd name="T26" fmla="*/ 2973 w 4015"/>
              <a:gd name="T27" fmla="*/ 352 h 3151"/>
              <a:gd name="T28" fmla="*/ 2843 w 4015"/>
              <a:gd name="T29" fmla="*/ 287 h 3151"/>
              <a:gd name="T30" fmla="*/ 2660 w 4015"/>
              <a:gd name="T31" fmla="*/ 196 h 3151"/>
              <a:gd name="T32" fmla="*/ 2478 w 4015"/>
              <a:gd name="T33" fmla="*/ 144 h 3151"/>
              <a:gd name="T34" fmla="*/ 2308 w 4015"/>
              <a:gd name="T35" fmla="*/ 91 h 3151"/>
              <a:gd name="T36" fmla="*/ 2178 w 4015"/>
              <a:gd name="T37" fmla="*/ 52 h 3151"/>
              <a:gd name="T38" fmla="*/ 2034 w 4015"/>
              <a:gd name="T39" fmla="*/ 13 h 3151"/>
              <a:gd name="T40" fmla="*/ 1891 w 4015"/>
              <a:gd name="T41" fmla="*/ 0 h 3151"/>
              <a:gd name="T42" fmla="*/ 1747 w 4015"/>
              <a:gd name="T43" fmla="*/ 0 h 3151"/>
              <a:gd name="T44" fmla="*/ 1617 w 4015"/>
              <a:gd name="T45" fmla="*/ 39 h 3151"/>
              <a:gd name="T46" fmla="*/ 1500 w 4015"/>
              <a:gd name="T47" fmla="*/ 91 h 3151"/>
              <a:gd name="T48" fmla="*/ 1382 w 4015"/>
              <a:gd name="T49" fmla="*/ 117 h 3151"/>
              <a:gd name="T50" fmla="*/ 1265 w 4015"/>
              <a:gd name="T51" fmla="*/ 144 h 3151"/>
              <a:gd name="T52" fmla="*/ 1135 w 4015"/>
              <a:gd name="T53" fmla="*/ 183 h 3151"/>
              <a:gd name="T54" fmla="*/ 991 w 4015"/>
              <a:gd name="T55" fmla="*/ 235 h 3151"/>
              <a:gd name="T56" fmla="*/ 874 w 4015"/>
              <a:gd name="T57" fmla="*/ 287 h 3151"/>
              <a:gd name="T58" fmla="*/ 717 w 4015"/>
              <a:gd name="T59" fmla="*/ 365 h 3151"/>
              <a:gd name="T60" fmla="*/ 561 w 4015"/>
              <a:gd name="T61" fmla="*/ 443 h 3151"/>
              <a:gd name="T62" fmla="*/ 443 w 4015"/>
              <a:gd name="T63" fmla="*/ 509 h 3151"/>
              <a:gd name="T64" fmla="*/ 326 w 4015"/>
              <a:gd name="T65" fmla="*/ 587 h 3151"/>
              <a:gd name="T66" fmla="*/ 222 w 4015"/>
              <a:gd name="T67" fmla="*/ 704 h 3151"/>
              <a:gd name="T68" fmla="*/ 130 w 4015"/>
              <a:gd name="T69" fmla="*/ 822 h 3151"/>
              <a:gd name="T70" fmla="*/ 91 w 4015"/>
              <a:gd name="T71" fmla="*/ 965 h 3151"/>
              <a:gd name="T72" fmla="*/ 91 w 4015"/>
              <a:gd name="T73" fmla="*/ 1095 h 3151"/>
              <a:gd name="T74" fmla="*/ 65 w 4015"/>
              <a:gd name="T75" fmla="*/ 1239 h 3151"/>
              <a:gd name="T76" fmla="*/ 39 w 4015"/>
              <a:gd name="T77" fmla="*/ 1395 h 3151"/>
              <a:gd name="T78" fmla="*/ 26 w 4015"/>
              <a:gd name="T79" fmla="*/ 1513 h 3151"/>
              <a:gd name="T80" fmla="*/ 0 w 4015"/>
              <a:gd name="T81" fmla="*/ 1630 h 3151"/>
              <a:gd name="T82" fmla="*/ 0 w 4015"/>
              <a:gd name="T83" fmla="*/ 1760 h 3151"/>
              <a:gd name="T84" fmla="*/ 0 w 4015"/>
              <a:gd name="T85" fmla="*/ 1865 h 3151"/>
              <a:gd name="T86" fmla="*/ 13 w 4015"/>
              <a:gd name="T87" fmla="*/ 1995 h 3151"/>
              <a:gd name="T88" fmla="*/ 39 w 4015"/>
              <a:gd name="T89" fmla="*/ 2112 h 3151"/>
              <a:gd name="T90" fmla="*/ 65 w 4015"/>
              <a:gd name="T91" fmla="*/ 2230 h 3151"/>
              <a:gd name="T92" fmla="*/ 91 w 4015"/>
              <a:gd name="T93" fmla="*/ 2347 h 3151"/>
              <a:gd name="T94" fmla="*/ 143 w 4015"/>
              <a:gd name="T95" fmla="*/ 2464 h 3151"/>
              <a:gd name="T96" fmla="*/ 169 w 4015"/>
              <a:gd name="T97" fmla="*/ 2569 h 3151"/>
              <a:gd name="T98" fmla="*/ 222 w 4015"/>
              <a:gd name="T99" fmla="*/ 2699 h 3151"/>
              <a:gd name="T100" fmla="*/ 313 w 4015"/>
              <a:gd name="T101" fmla="*/ 2816 h 3151"/>
              <a:gd name="T102" fmla="*/ 378 w 4015"/>
              <a:gd name="T103" fmla="*/ 2921 h 3151"/>
              <a:gd name="T104" fmla="*/ 469 w 4015"/>
              <a:gd name="T105" fmla="*/ 3038 h 3151"/>
              <a:gd name="T106" fmla="*/ 561 w 4015"/>
              <a:gd name="T107" fmla="*/ 3142 h 31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5" h="3151">
                <a:moveTo>
                  <a:pt x="4014" y="1951"/>
                </a:moveTo>
                <a:lnTo>
                  <a:pt x="4004" y="1891"/>
                </a:lnTo>
                <a:lnTo>
                  <a:pt x="4004" y="1852"/>
                </a:lnTo>
                <a:lnTo>
                  <a:pt x="4004" y="1825"/>
                </a:lnTo>
                <a:lnTo>
                  <a:pt x="4004" y="1786"/>
                </a:lnTo>
                <a:lnTo>
                  <a:pt x="3978" y="1747"/>
                </a:lnTo>
                <a:lnTo>
                  <a:pt x="3952" y="1708"/>
                </a:lnTo>
                <a:lnTo>
                  <a:pt x="3925" y="1682"/>
                </a:lnTo>
                <a:lnTo>
                  <a:pt x="3899" y="1630"/>
                </a:lnTo>
                <a:lnTo>
                  <a:pt x="3886" y="1591"/>
                </a:lnTo>
                <a:lnTo>
                  <a:pt x="3860" y="1552"/>
                </a:lnTo>
                <a:lnTo>
                  <a:pt x="3834" y="1499"/>
                </a:lnTo>
                <a:lnTo>
                  <a:pt x="3808" y="1460"/>
                </a:lnTo>
                <a:lnTo>
                  <a:pt x="3782" y="1421"/>
                </a:lnTo>
                <a:lnTo>
                  <a:pt x="3782" y="1382"/>
                </a:lnTo>
                <a:lnTo>
                  <a:pt x="3756" y="1343"/>
                </a:lnTo>
                <a:lnTo>
                  <a:pt x="3743" y="1304"/>
                </a:lnTo>
                <a:lnTo>
                  <a:pt x="3730" y="1265"/>
                </a:lnTo>
                <a:lnTo>
                  <a:pt x="3704" y="1226"/>
                </a:lnTo>
                <a:lnTo>
                  <a:pt x="3678" y="1147"/>
                </a:lnTo>
                <a:lnTo>
                  <a:pt x="3665" y="1095"/>
                </a:lnTo>
                <a:lnTo>
                  <a:pt x="3639" y="1030"/>
                </a:lnTo>
                <a:lnTo>
                  <a:pt x="3612" y="978"/>
                </a:lnTo>
                <a:lnTo>
                  <a:pt x="3599" y="939"/>
                </a:lnTo>
                <a:lnTo>
                  <a:pt x="3573" y="900"/>
                </a:lnTo>
                <a:lnTo>
                  <a:pt x="3547" y="861"/>
                </a:lnTo>
                <a:lnTo>
                  <a:pt x="3521" y="822"/>
                </a:lnTo>
                <a:lnTo>
                  <a:pt x="3508" y="795"/>
                </a:lnTo>
                <a:lnTo>
                  <a:pt x="3482" y="756"/>
                </a:lnTo>
                <a:lnTo>
                  <a:pt x="3443" y="704"/>
                </a:lnTo>
                <a:lnTo>
                  <a:pt x="3404" y="665"/>
                </a:lnTo>
                <a:lnTo>
                  <a:pt x="3378" y="626"/>
                </a:lnTo>
                <a:lnTo>
                  <a:pt x="3352" y="587"/>
                </a:lnTo>
                <a:lnTo>
                  <a:pt x="3312" y="548"/>
                </a:lnTo>
                <a:lnTo>
                  <a:pt x="3273" y="522"/>
                </a:lnTo>
                <a:lnTo>
                  <a:pt x="3234" y="483"/>
                </a:lnTo>
                <a:lnTo>
                  <a:pt x="3195" y="456"/>
                </a:lnTo>
                <a:lnTo>
                  <a:pt x="3156" y="443"/>
                </a:lnTo>
                <a:lnTo>
                  <a:pt x="3117" y="417"/>
                </a:lnTo>
                <a:lnTo>
                  <a:pt x="3078" y="391"/>
                </a:lnTo>
                <a:lnTo>
                  <a:pt x="3013" y="365"/>
                </a:lnTo>
                <a:lnTo>
                  <a:pt x="2973" y="352"/>
                </a:lnTo>
                <a:lnTo>
                  <a:pt x="2934" y="326"/>
                </a:lnTo>
                <a:lnTo>
                  <a:pt x="2895" y="313"/>
                </a:lnTo>
                <a:lnTo>
                  <a:pt x="2843" y="287"/>
                </a:lnTo>
                <a:lnTo>
                  <a:pt x="2791" y="261"/>
                </a:lnTo>
                <a:lnTo>
                  <a:pt x="2726" y="235"/>
                </a:lnTo>
                <a:lnTo>
                  <a:pt x="2660" y="196"/>
                </a:lnTo>
                <a:lnTo>
                  <a:pt x="2608" y="183"/>
                </a:lnTo>
                <a:lnTo>
                  <a:pt x="2530" y="157"/>
                </a:lnTo>
                <a:lnTo>
                  <a:pt x="2478" y="144"/>
                </a:lnTo>
                <a:lnTo>
                  <a:pt x="2413" y="117"/>
                </a:lnTo>
                <a:lnTo>
                  <a:pt x="2347" y="91"/>
                </a:lnTo>
                <a:lnTo>
                  <a:pt x="2308" y="91"/>
                </a:lnTo>
                <a:lnTo>
                  <a:pt x="2256" y="65"/>
                </a:lnTo>
                <a:lnTo>
                  <a:pt x="2217" y="52"/>
                </a:lnTo>
                <a:lnTo>
                  <a:pt x="2178" y="52"/>
                </a:lnTo>
                <a:lnTo>
                  <a:pt x="2126" y="26"/>
                </a:lnTo>
                <a:lnTo>
                  <a:pt x="2087" y="26"/>
                </a:lnTo>
                <a:lnTo>
                  <a:pt x="2034" y="13"/>
                </a:lnTo>
                <a:lnTo>
                  <a:pt x="1969" y="0"/>
                </a:lnTo>
                <a:lnTo>
                  <a:pt x="1930" y="0"/>
                </a:lnTo>
                <a:lnTo>
                  <a:pt x="1891" y="0"/>
                </a:lnTo>
                <a:lnTo>
                  <a:pt x="1826" y="0"/>
                </a:lnTo>
                <a:lnTo>
                  <a:pt x="1787" y="0"/>
                </a:lnTo>
                <a:lnTo>
                  <a:pt x="1747" y="0"/>
                </a:lnTo>
                <a:lnTo>
                  <a:pt x="1695" y="13"/>
                </a:lnTo>
                <a:lnTo>
                  <a:pt x="1656" y="26"/>
                </a:lnTo>
                <a:lnTo>
                  <a:pt x="1617" y="39"/>
                </a:lnTo>
                <a:lnTo>
                  <a:pt x="1578" y="65"/>
                </a:lnTo>
                <a:lnTo>
                  <a:pt x="1539" y="78"/>
                </a:lnTo>
                <a:lnTo>
                  <a:pt x="1500" y="91"/>
                </a:lnTo>
                <a:lnTo>
                  <a:pt x="1461" y="104"/>
                </a:lnTo>
                <a:lnTo>
                  <a:pt x="1421" y="117"/>
                </a:lnTo>
                <a:lnTo>
                  <a:pt x="1382" y="117"/>
                </a:lnTo>
                <a:lnTo>
                  <a:pt x="1343" y="130"/>
                </a:lnTo>
                <a:lnTo>
                  <a:pt x="1304" y="144"/>
                </a:lnTo>
                <a:lnTo>
                  <a:pt x="1265" y="144"/>
                </a:lnTo>
                <a:lnTo>
                  <a:pt x="1213" y="157"/>
                </a:lnTo>
                <a:lnTo>
                  <a:pt x="1174" y="170"/>
                </a:lnTo>
                <a:lnTo>
                  <a:pt x="1135" y="183"/>
                </a:lnTo>
                <a:lnTo>
                  <a:pt x="1095" y="196"/>
                </a:lnTo>
                <a:lnTo>
                  <a:pt x="1056" y="209"/>
                </a:lnTo>
                <a:lnTo>
                  <a:pt x="991" y="235"/>
                </a:lnTo>
                <a:lnTo>
                  <a:pt x="952" y="248"/>
                </a:lnTo>
                <a:lnTo>
                  <a:pt x="913" y="274"/>
                </a:lnTo>
                <a:lnTo>
                  <a:pt x="874" y="287"/>
                </a:lnTo>
                <a:lnTo>
                  <a:pt x="822" y="313"/>
                </a:lnTo>
                <a:lnTo>
                  <a:pt x="769" y="339"/>
                </a:lnTo>
                <a:lnTo>
                  <a:pt x="717" y="365"/>
                </a:lnTo>
                <a:lnTo>
                  <a:pt x="665" y="391"/>
                </a:lnTo>
                <a:lnTo>
                  <a:pt x="613" y="417"/>
                </a:lnTo>
                <a:lnTo>
                  <a:pt x="561" y="443"/>
                </a:lnTo>
                <a:lnTo>
                  <a:pt x="509" y="469"/>
                </a:lnTo>
                <a:lnTo>
                  <a:pt x="482" y="483"/>
                </a:lnTo>
                <a:lnTo>
                  <a:pt x="443" y="509"/>
                </a:lnTo>
                <a:lnTo>
                  <a:pt x="404" y="535"/>
                </a:lnTo>
                <a:lnTo>
                  <a:pt x="365" y="561"/>
                </a:lnTo>
                <a:lnTo>
                  <a:pt x="326" y="587"/>
                </a:lnTo>
                <a:lnTo>
                  <a:pt x="287" y="626"/>
                </a:lnTo>
                <a:lnTo>
                  <a:pt x="261" y="665"/>
                </a:lnTo>
                <a:lnTo>
                  <a:pt x="222" y="704"/>
                </a:lnTo>
                <a:lnTo>
                  <a:pt x="183" y="743"/>
                </a:lnTo>
                <a:lnTo>
                  <a:pt x="156" y="782"/>
                </a:lnTo>
                <a:lnTo>
                  <a:pt x="130" y="822"/>
                </a:lnTo>
                <a:lnTo>
                  <a:pt x="117" y="861"/>
                </a:lnTo>
                <a:lnTo>
                  <a:pt x="104" y="926"/>
                </a:lnTo>
                <a:lnTo>
                  <a:pt x="91" y="965"/>
                </a:lnTo>
                <a:lnTo>
                  <a:pt x="91" y="1004"/>
                </a:lnTo>
                <a:lnTo>
                  <a:pt x="91" y="1043"/>
                </a:lnTo>
                <a:lnTo>
                  <a:pt x="91" y="1095"/>
                </a:lnTo>
                <a:lnTo>
                  <a:pt x="78" y="1134"/>
                </a:lnTo>
                <a:lnTo>
                  <a:pt x="78" y="1187"/>
                </a:lnTo>
                <a:lnTo>
                  <a:pt x="65" y="1239"/>
                </a:lnTo>
                <a:lnTo>
                  <a:pt x="65" y="1278"/>
                </a:lnTo>
                <a:lnTo>
                  <a:pt x="52" y="1330"/>
                </a:lnTo>
                <a:lnTo>
                  <a:pt x="39" y="1395"/>
                </a:lnTo>
                <a:lnTo>
                  <a:pt x="26" y="1434"/>
                </a:lnTo>
                <a:lnTo>
                  <a:pt x="26" y="1473"/>
                </a:lnTo>
                <a:lnTo>
                  <a:pt x="26" y="1513"/>
                </a:lnTo>
                <a:lnTo>
                  <a:pt x="13" y="1552"/>
                </a:lnTo>
                <a:lnTo>
                  <a:pt x="13" y="1591"/>
                </a:lnTo>
                <a:lnTo>
                  <a:pt x="0" y="1630"/>
                </a:lnTo>
                <a:lnTo>
                  <a:pt x="0" y="1669"/>
                </a:lnTo>
                <a:lnTo>
                  <a:pt x="0" y="1708"/>
                </a:lnTo>
                <a:lnTo>
                  <a:pt x="0" y="1760"/>
                </a:lnTo>
                <a:lnTo>
                  <a:pt x="0" y="1799"/>
                </a:lnTo>
                <a:lnTo>
                  <a:pt x="0" y="1838"/>
                </a:lnTo>
                <a:lnTo>
                  <a:pt x="0" y="1865"/>
                </a:lnTo>
                <a:lnTo>
                  <a:pt x="0" y="1904"/>
                </a:lnTo>
                <a:lnTo>
                  <a:pt x="13" y="1956"/>
                </a:lnTo>
                <a:lnTo>
                  <a:pt x="13" y="1995"/>
                </a:lnTo>
                <a:lnTo>
                  <a:pt x="13" y="2034"/>
                </a:lnTo>
                <a:lnTo>
                  <a:pt x="26" y="2073"/>
                </a:lnTo>
                <a:lnTo>
                  <a:pt x="39" y="2112"/>
                </a:lnTo>
                <a:lnTo>
                  <a:pt x="39" y="2151"/>
                </a:lnTo>
                <a:lnTo>
                  <a:pt x="52" y="2191"/>
                </a:lnTo>
                <a:lnTo>
                  <a:pt x="65" y="2230"/>
                </a:lnTo>
                <a:lnTo>
                  <a:pt x="65" y="2269"/>
                </a:lnTo>
                <a:lnTo>
                  <a:pt x="78" y="2308"/>
                </a:lnTo>
                <a:lnTo>
                  <a:pt x="91" y="2347"/>
                </a:lnTo>
                <a:lnTo>
                  <a:pt x="104" y="2386"/>
                </a:lnTo>
                <a:lnTo>
                  <a:pt x="117" y="2425"/>
                </a:lnTo>
                <a:lnTo>
                  <a:pt x="143" y="2464"/>
                </a:lnTo>
                <a:lnTo>
                  <a:pt x="156" y="2503"/>
                </a:lnTo>
                <a:lnTo>
                  <a:pt x="156" y="2530"/>
                </a:lnTo>
                <a:lnTo>
                  <a:pt x="169" y="2569"/>
                </a:lnTo>
                <a:lnTo>
                  <a:pt x="183" y="2608"/>
                </a:lnTo>
                <a:lnTo>
                  <a:pt x="209" y="2660"/>
                </a:lnTo>
                <a:lnTo>
                  <a:pt x="222" y="2699"/>
                </a:lnTo>
                <a:lnTo>
                  <a:pt x="248" y="2738"/>
                </a:lnTo>
                <a:lnTo>
                  <a:pt x="287" y="2777"/>
                </a:lnTo>
                <a:lnTo>
                  <a:pt x="313" y="2816"/>
                </a:lnTo>
                <a:lnTo>
                  <a:pt x="339" y="2855"/>
                </a:lnTo>
                <a:lnTo>
                  <a:pt x="352" y="2882"/>
                </a:lnTo>
                <a:lnTo>
                  <a:pt x="378" y="2921"/>
                </a:lnTo>
                <a:lnTo>
                  <a:pt x="417" y="2960"/>
                </a:lnTo>
                <a:lnTo>
                  <a:pt x="430" y="2999"/>
                </a:lnTo>
                <a:lnTo>
                  <a:pt x="469" y="3038"/>
                </a:lnTo>
                <a:lnTo>
                  <a:pt x="496" y="3064"/>
                </a:lnTo>
                <a:lnTo>
                  <a:pt x="535" y="3103"/>
                </a:lnTo>
                <a:lnTo>
                  <a:pt x="561" y="3142"/>
                </a:lnTo>
                <a:lnTo>
                  <a:pt x="558" y="3150"/>
                </a:lnTo>
              </a:path>
            </a:pathLst>
          </a:custGeom>
          <a:noFill/>
          <a:ln w="12700" cap="rnd" cmpd="sng">
            <a:solidFill>
              <a:schemeClr val="tx1"/>
            </a:solidFill>
            <a:prstDash val="solid"/>
            <a:round/>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261131" name="Oval 11"/>
          <p:cNvSpPr>
            <a:spLocks noChangeArrowheads="1"/>
          </p:cNvSpPr>
          <p:nvPr/>
        </p:nvSpPr>
        <p:spPr bwMode="auto">
          <a:xfrm>
            <a:off x="1835150" y="1987550"/>
            <a:ext cx="749300" cy="4862513"/>
          </a:xfrm>
          <a:prstGeom prst="ellipse">
            <a:avLst/>
          </a:prstGeom>
          <a:solidFill>
            <a:schemeClr val="accent2"/>
          </a:solidFill>
          <a:ln w="127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61132" name="Rectangle 12"/>
          <p:cNvSpPr>
            <a:spLocks noChangeArrowheads="1"/>
          </p:cNvSpPr>
          <p:nvPr/>
        </p:nvSpPr>
        <p:spPr bwMode="auto">
          <a:xfrm>
            <a:off x="1355725" y="4479925"/>
            <a:ext cx="7762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en-US" altLang="zh-CN" sz="2400" smtClean="0">
                <a:solidFill>
                  <a:srgbClr val="FFFFFF"/>
                </a:solidFill>
              </a:rPr>
              <a:t>Root</a:t>
            </a:r>
          </a:p>
        </p:txBody>
      </p:sp>
      <p:sp>
        <p:nvSpPr>
          <p:cNvPr id="261133" name="Line 13"/>
          <p:cNvSpPr>
            <a:spLocks noChangeShapeType="1"/>
          </p:cNvSpPr>
          <p:nvPr/>
        </p:nvSpPr>
        <p:spPr bwMode="auto">
          <a:xfrm flipH="1" flipV="1">
            <a:off x="2209800" y="4419600"/>
            <a:ext cx="762000" cy="152400"/>
          </a:xfrm>
          <a:prstGeom prst="line">
            <a:avLst/>
          </a:prstGeom>
          <a:noFill/>
          <a:ln w="762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61134" name="Line 14"/>
          <p:cNvSpPr>
            <a:spLocks noChangeShapeType="1"/>
          </p:cNvSpPr>
          <p:nvPr/>
        </p:nvSpPr>
        <p:spPr bwMode="auto">
          <a:xfrm flipH="1" flipV="1">
            <a:off x="3124200" y="3124200"/>
            <a:ext cx="685800" cy="304800"/>
          </a:xfrm>
          <a:prstGeom prst="line">
            <a:avLst/>
          </a:prstGeom>
          <a:noFill/>
          <a:ln w="76200">
            <a:solidFill>
              <a:schemeClr val="tx1"/>
            </a:solidFill>
            <a:round/>
            <a:headEnd type="stealth" w="med" len="lg"/>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61135" name="Line 15"/>
          <p:cNvSpPr>
            <a:spLocks noChangeShapeType="1"/>
          </p:cNvSpPr>
          <p:nvPr/>
        </p:nvSpPr>
        <p:spPr bwMode="auto">
          <a:xfrm flipV="1">
            <a:off x="4724400" y="2667000"/>
            <a:ext cx="0" cy="685800"/>
          </a:xfrm>
          <a:prstGeom prst="line">
            <a:avLst/>
          </a:prstGeom>
          <a:noFill/>
          <a:ln w="762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61136" name="Rectangle 16"/>
          <p:cNvSpPr>
            <a:spLocks noChangeArrowheads="1"/>
          </p:cNvSpPr>
          <p:nvPr/>
        </p:nvSpPr>
        <p:spPr bwMode="auto">
          <a:xfrm>
            <a:off x="5394325" y="318452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smtClean="0">
                <a:solidFill>
                  <a:srgbClr val="FFFFFF"/>
                </a:solidFill>
              </a:rPr>
              <a:t>-7</a:t>
            </a:r>
          </a:p>
        </p:txBody>
      </p:sp>
      <p:sp>
        <p:nvSpPr>
          <p:cNvPr id="261137" name="Rectangle 17"/>
          <p:cNvSpPr>
            <a:spLocks noChangeArrowheads="1"/>
          </p:cNvSpPr>
          <p:nvPr/>
        </p:nvSpPr>
        <p:spPr bwMode="auto">
          <a:xfrm>
            <a:off x="3794125" y="409892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smtClean="0">
                <a:solidFill>
                  <a:srgbClr val="FFFFFF"/>
                </a:solidFill>
              </a:rPr>
              <a:t>-2</a:t>
            </a:r>
          </a:p>
        </p:txBody>
      </p:sp>
      <p:sp>
        <p:nvSpPr>
          <p:cNvPr id="261138" name="Rectangle 18"/>
          <p:cNvSpPr>
            <a:spLocks noChangeArrowheads="1"/>
          </p:cNvSpPr>
          <p:nvPr/>
        </p:nvSpPr>
        <p:spPr bwMode="auto">
          <a:xfrm>
            <a:off x="3870325" y="287972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smtClean="0">
                <a:solidFill>
                  <a:srgbClr val="FFFFFF"/>
                </a:solidFill>
              </a:rPr>
              <a:t>-3</a:t>
            </a:r>
          </a:p>
        </p:txBody>
      </p:sp>
      <p:sp>
        <p:nvSpPr>
          <p:cNvPr id="261139" name="Rectangle 19"/>
          <p:cNvSpPr>
            <a:spLocks noChangeArrowheads="1"/>
          </p:cNvSpPr>
          <p:nvPr/>
        </p:nvSpPr>
        <p:spPr bwMode="auto">
          <a:xfrm>
            <a:off x="3184525" y="2727325"/>
            <a:ext cx="514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smtClean="0">
                <a:solidFill>
                  <a:srgbClr val="FFFFFF"/>
                </a:solidFill>
              </a:rPr>
              <a:t>-.4</a:t>
            </a:r>
          </a:p>
        </p:txBody>
      </p:sp>
      <p:sp>
        <p:nvSpPr>
          <p:cNvPr id="261140" name="Line 20"/>
          <p:cNvSpPr>
            <a:spLocks noChangeShapeType="1"/>
          </p:cNvSpPr>
          <p:nvPr/>
        </p:nvSpPr>
        <p:spPr bwMode="auto">
          <a:xfrm>
            <a:off x="4419600" y="3810000"/>
            <a:ext cx="609600" cy="381000"/>
          </a:xfrm>
          <a:prstGeom prst="line">
            <a:avLst/>
          </a:prstGeom>
          <a:noFill/>
          <a:ln w="50800">
            <a:solidFill>
              <a:schemeClr val="tx1"/>
            </a:solidFill>
            <a:round/>
            <a:headEnd type="oval" w="med" len="me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61141" name="Rectangle 21"/>
          <p:cNvSpPr>
            <a:spLocks noChangeArrowheads="1"/>
          </p:cNvSpPr>
          <p:nvPr/>
        </p:nvSpPr>
        <p:spPr bwMode="auto">
          <a:xfrm>
            <a:off x="1965325" y="3870325"/>
            <a:ext cx="4381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p>
            <a:pPr eaLnBrk="0" fontAlgn="base" hangingPunct="0">
              <a:spcBef>
                <a:spcPct val="0"/>
              </a:spcBef>
              <a:spcAft>
                <a:spcPct val="0"/>
              </a:spcAft>
            </a:pPr>
            <a:r>
              <a:rPr lang="zh-CN" altLang="en-US" sz="2400" smtClean="0">
                <a:solidFill>
                  <a:srgbClr val="FFFFFF"/>
                </a:solidFill>
              </a:rPr>
              <a:t>-8</a:t>
            </a:r>
          </a:p>
        </p:txBody>
      </p:sp>
    </p:spTree>
    <p:extLst>
      <p:ext uri="{BB962C8B-B14F-4D97-AF65-F5344CB8AC3E}">
        <p14:creationId xmlns:p14="http://schemas.microsoft.com/office/powerpoint/2010/main" val="3606462803"/>
      </p:ext>
    </p:extLst>
  </p:cSld>
  <p:clrMapOvr>
    <a:masterClrMapping/>
  </p:clrMapOvr>
  <p:transition spd="med">
    <p:cover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08608" name="Group 64"/>
          <p:cNvGraphicFramePr>
            <a:graphicFrameLocks noGrp="1"/>
          </p:cNvGraphicFramePr>
          <p:nvPr/>
        </p:nvGraphicFramePr>
        <p:xfrm>
          <a:off x="614363" y="2803525"/>
          <a:ext cx="7915275" cy="1252220"/>
        </p:xfrm>
        <a:graphic>
          <a:graphicData uri="http://schemas.openxmlformats.org/drawingml/2006/table">
            <a:tbl>
              <a:tblPr/>
              <a:tblGrid>
                <a:gridCol w="1004887"/>
                <a:gridCol w="1281113"/>
                <a:gridCol w="1414462"/>
                <a:gridCol w="1638300"/>
                <a:gridCol w="1281113"/>
                <a:gridCol w="1295400"/>
              </a:tblGrid>
              <a:tr h="3365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部位</a:t>
                      </a:r>
                      <a:endParaRPr kumimoji="0" lang="zh-CN" altLang="en-US" sz="2400" b="0" i="0" u="none" strike="noStrike" cap="none" normalizeH="0" baseline="0" dirty="0" smtClean="0">
                        <a:ln>
                          <a:noFill/>
                        </a:ln>
                        <a:solidFill>
                          <a:schemeClr val="tx1"/>
                        </a:solidFill>
                        <a:effectLst/>
                        <a:latin typeface="Times New Roman" pitchFamily="18" charset="0"/>
                        <a:ea typeface="宋体" charset="-122"/>
                      </a:endParaRPr>
                    </a:p>
                  </a:txBody>
                  <a:tcPr anchor="ctr" horzOverflow="overflow">
                    <a:lnL cap="flat">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 土壤近</a:t>
                      </a:r>
                    </a:p>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  根部</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根的木质部</a:t>
                      </a:r>
                      <a:endParaRPr kumimoji="0" lang="zh-CN" altLang="en-US" sz="2400" b="0" i="0" u="none" strike="noStrike" cap="none" normalizeH="0" baseline="0" dirty="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叶肉细胞的液泡</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气孔中空气</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a:noFill/>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气孔外空气</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cap="flat">
                      <a:noFill/>
                    </a:lnR>
                    <a:lnT w="12700" cap="flat" cmpd="sng" algn="ctr">
                      <a:solidFill>
                        <a:srgbClr val="000000"/>
                      </a:solidFill>
                      <a:prstDash val="solid"/>
                      <a:round/>
                      <a:headEnd type="none" w="sm" len="sm"/>
                      <a:tailEnd type="none" w="sm" len="sm"/>
                    </a:lnT>
                    <a:lnB>
                      <a:noFill/>
                    </a:lnB>
                    <a:lnTlToBr>
                      <a:noFill/>
                    </a:lnTlToBr>
                    <a:lnBlToTr>
                      <a:noFill/>
                    </a:lnBlToTr>
                    <a:noFill/>
                  </a:tcPr>
                </a:tc>
              </a:tr>
              <a:tr h="3365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　</a:t>
                      </a:r>
                      <a:endParaRPr kumimoji="0" lang="zh-CN" altLang="en-US"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charset="-122"/>
                          <a:ea typeface="宋体" charset="-122"/>
                        </a:rPr>
                        <a:t>(</a:t>
                      </a:r>
                      <a:r>
                        <a:rPr kumimoji="0" lang="zh-CN" altLang="en-US" sz="1600" b="1" i="0" u="none" strike="noStrike" cap="none" normalizeH="0" baseline="0" smtClean="0">
                          <a:ln>
                            <a:noFill/>
                          </a:ln>
                          <a:solidFill>
                            <a:schemeClr val="tx1"/>
                          </a:solidFill>
                          <a:effectLst/>
                          <a:latin typeface="宋体" charset="-122"/>
                          <a:ea typeface="宋体" charset="-122"/>
                        </a:rPr>
                        <a:t>靠近地表面</a:t>
                      </a:r>
                      <a:r>
                        <a:rPr kumimoji="0" lang="en-US" altLang="zh-CN" sz="1600" b="1" i="0" u="none" strike="noStrike" cap="none" normalizeH="0" baseline="0" smtClean="0">
                          <a:ln>
                            <a:noFill/>
                          </a:ln>
                          <a:solidFill>
                            <a:schemeClr val="tx1"/>
                          </a:solidFill>
                          <a:effectLst/>
                          <a:latin typeface="宋体" charset="-122"/>
                          <a:ea typeface="宋体"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  </a:t>
                      </a:r>
                      <a:r>
                        <a:rPr kumimoji="0" lang="en-US" altLang="zh-CN" sz="1600" b="1" i="0" u="none" strike="noStrike" cap="none" normalizeH="0" baseline="0" smtClean="0">
                          <a:ln>
                            <a:noFill/>
                          </a:ln>
                          <a:solidFill>
                            <a:schemeClr val="tx1"/>
                          </a:solidFill>
                          <a:effectLst/>
                          <a:latin typeface="宋体" charset="-122"/>
                          <a:ea typeface="宋体" charset="-122"/>
                        </a:rPr>
                        <a:t>(</a:t>
                      </a:r>
                      <a:r>
                        <a:rPr kumimoji="0" lang="zh-CN" altLang="en-US" sz="1600" b="1" i="0" u="none" strike="noStrike" cap="none" normalizeH="0" baseline="0" smtClean="0">
                          <a:ln>
                            <a:noFill/>
                          </a:ln>
                          <a:solidFill>
                            <a:schemeClr val="tx1"/>
                          </a:solidFill>
                          <a:effectLst/>
                          <a:latin typeface="宋体" charset="-122"/>
                          <a:ea typeface="宋体" charset="-122"/>
                        </a:rPr>
                        <a:t>地上</a:t>
                      </a:r>
                      <a:r>
                        <a:rPr kumimoji="0" lang="en-US" altLang="zh-CN" sz="1600" b="1" i="0" u="none" strike="noStrike" cap="none" normalizeH="0" baseline="0" smtClean="0">
                          <a:ln>
                            <a:noFill/>
                          </a:ln>
                          <a:solidFill>
                            <a:schemeClr val="tx1"/>
                          </a:solidFill>
                          <a:effectLst/>
                          <a:latin typeface="宋体" charset="-122"/>
                          <a:ea typeface="宋体" charset="-122"/>
                        </a:rPr>
                        <a:t>10</a:t>
                      </a:r>
                      <a:r>
                        <a:rPr kumimoji="0" lang="zh-CN" altLang="en-US" sz="1600" b="1" i="0" u="none" strike="noStrike" cap="none" normalizeH="0" baseline="0" smtClean="0">
                          <a:ln>
                            <a:noFill/>
                          </a:ln>
                          <a:solidFill>
                            <a:schemeClr val="tx1"/>
                          </a:solidFill>
                          <a:effectLst/>
                          <a:latin typeface="宋体" charset="-122"/>
                          <a:ea typeface="宋体" charset="-122"/>
                        </a:rPr>
                        <a:t>厘米</a:t>
                      </a:r>
                      <a:r>
                        <a:rPr kumimoji="0" lang="en-US" altLang="zh-CN" sz="1600" b="1" i="0" u="none" strike="noStrike" cap="none" normalizeH="0" baseline="0" smtClean="0">
                          <a:ln>
                            <a:noFill/>
                          </a:ln>
                          <a:solidFill>
                            <a:schemeClr val="tx1"/>
                          </a:solidFill>
                          <a:effectLst/>
                          <a:latin typeface="宋体" charset="-122"/>
                          <a:ea typeface="宋体"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charset="-122"/>
                          <a:ea typeface="宋体" charset="-122"/>
                        </a:rPr>
                        <a:t>(95</a:t>
                      </a:r>
                      <a:r>
                        <a:rPr kumimoji="0" lang="zh-CN" altLang="en-US" sz="1600" b="1" i="0" u="none" strike="noStrike" cap="none" normalizeH="0" baseline="0" smtClean="0">
                          <a:ln>
                            <a:noFill/>
                          </a:ln>
                          <a:solidFill>
                            <a:schemeClr val="tx1"/>
                          </a:solidFill>
                          <a:effectLst/>
                          <a:latin typeface="宋体" charset="-122"/>
                          <a:ea typeface="宋体" charset="-122"/>
                        </a:rPr>
                        <a:t>％湿度</a:t>
                      </a:r>
                      <a:r>
                        <a:rPr kumimoji="0" lang="en-US" altLang="zh-CN" sz="1600" b="1" i="0" u="none" strike="noStrike" cap="none" normalizeH="0" baseline="0" smtClean="0">
                          <a:ln>
                            <a:noFill/>
                          </a:ln>
                          <a:solidFill>
                            <a:schemeClr val="tx1"/>
                          </a:solidFill>
                          <a:effectLst/>
                          <a:latin typeface="宋体" charset="-122"/>
                          <a:ea typeface="宋体"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a:noFill/>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en-US" altLang="zh-CN" sz="1600" b="1" i="0" u="none" strike="noStrike" cap="none" normalizeH="0" baseline="0" smtClean="0">
                          <a:ln>
                            <a:noFill/>
                          </a:ln>
                          <a:solidFill>
                            <a:schemeClr val="tx1"/>
                          </a:solidFill>
                          <a:effectLst/>
                          <a:latin typeface="宋体" charset="-122"/>
                          <a:ea typeface="宋体" charset="-122"/>
                        </a:rPr>
                        <a:t>(60</a:t>
                      </a:r>
                      <a:r>
                        <a:rPr kumimoji="0" lang="zh-CN" altLang="en-US" sz="1600" b="1" i="0" u="none" strike="noStrike" cap="none" normalizeH="0" baseline="0" smtClean="0">
                          <a:ln>
                            <a:noFill/>
                          </a:ln>
                          <a:solidFill>
                            <a:schemeClr val="tx1"/>
                          </a:solidFill>
                          <a:effectLst/>
                          <a:latin typeface="宋体" charset="-122"/>
                          <a:ea typeface="宋体" charset="-122"/>
                        </a:rPr>
                        <a:t>％湿度</a:t>
                      </a:r>
                      <a:r>
                        <a:rPr kumimoji="0" lang="en-US" altLang="zh-CN" sz="1600" b="1" i="0" u="none" strike="noStrike" cap="none" normalizeH="0" baseline="0" smtClean="0">
                          <a:ln>
                            <a:noFill/>
                          </a:ln>
                          <a:solidFill>
                            <a:schemeClr val="tx1"/>
                          </a:solidFill>
                          <a:effectLst/>
                          <a:latin typeface="宋体" charset="-122"/>
                          <a:ea typeface="宋体"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cap="flat">
                      <a:noFill/>
                    </a:lnR>
                    <a:lnT>
                      <a:noFill/>
                    </a:lnT>
                    <a:lnB w="12700" cap="flat" cmpd="sng" algn="ctr">
                      <a:solidFill>
                        <a:srgbClr val="000000"/>
                      </a:solidFill>
                      <a:prstDash val="solid"/>
                      <a:round/>
                      <a:headEnd type="none" w="sm" len="sm"/>
                      <a:tailEnd type="none" w="sm" len="sm"/>
                    </a:lnB>
                    <a:lnTlToBr>
                      <a:noFill/>
                    </a:lnTlToBr>
                    <a:lnBlToTr>
                      <a:noFill/>
                    </a:lnBlToTr>
                    <a:noFill/>
                  </a:tcPr>
                </a:tc>
              </a:tr>
              <a:tr h="336550">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水势</a:t>
                      </a:r>
                      <a:r>
                        <a:rPr kumimoji="0" lang="en-US" altLang="zh-CN" sz="1600" b="1" i="0" u="none" strike="noStrike" cap="none" normalizeH="0" baseline="0" smtClean="0">
                          <a:ln>
                            <a:noFill/>
                          </a:ln>
                          <a:solidFill>
                            <a:schemeClr val="tx1"/>
                          </a:solidFill>
                          <a:effectLst/>
                          <a:latin typeface="宋体" charset="-122"/>
                          <a:ea typeface="宋体" charset="-122"/>
                        </a:rPr>
                        <a:t>(</a:t>
                      </a:r>
                      <a:r>
                        <a:rPr kumimoji="0" lang="zh-CN" altLang="en-US" sz="1600" b="1" i="0" u="none" strike="noStrike" cap="none" normalizeH="0" baseline="0" smtClean="0">
                          <a:ln>
                            <a:noFill/>
                          </a:ln>
                          <a:solidFill>
                            <a:schemeClr val="tx1"/>
                          </a:solidFill>
                          <a:effectLst/>
                          <a:latin typeface="宋体" charset="-122"/>
                          <a:ea typeface="宋体" charset="-122"/>
                        </a:rPr>
                        <a:t>帕</a:t>
                      </a:r>
                      <a:r>
                        <a:rPr kumimoji="0" lang="en-US" altLang="zh-CN" sz="1600" b="1" i="0" u="none" strike="noStrike" cap="none" normalizeH="0" baseline="0" smtClean="0">
                          <a:ln>
                            <a:noFill/>
                          </a:ln>
                          <a:solidFill>
                            <a:schemeClr val="tx1"/>
                          </a:solidFill>
                          <a:effectLst/>
                          <a:latin typeface="宋体" charset="-122"/>
                          <a:ea typeface="宋体" charset="-122"/>
                        </a:rPr>
                        <a:t>)</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cap="flat">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一</a:t>
                      </a:r>
                      <a:r>
                        <a:rPr kumimoji="0" lang="en-US" altLang="zh-CN" sz="1600" b="1" i="0" u="none" strike="noStrike" cap="none" normalizeH="0" baseline="0" smtClean="0">
                          <a:ln>
                            <a:noFill/>
                          </a:ln>
                          <a:solidFill>
                            <a:schemeClr val="tx1"/>
                          </a:solidFill>
                          <a:effectLst/>
                          <a:latin typeface="宋体" charset="-122"/>
                          <a:ea typeface="宋体" charset="-122"/>
                        </a:rPr>
                        <a:t>5</a:t>
                      </a:r>
                      <a:r>
                        <a:rPr kumimoji="0" lang="zh-CN" altLang="en-US" sz="1600" b="1" i="0" u="none" strike="noStrike" cap="none" normalizeH="0" baseline="0" smtClean="0">
                          <a:ln>
                            <a:noFill/>
                          </a:ln>
                          <a:solidFill>
                            <a:schemeClr val="tx1"/>
                          </a:solidFill>
                          <a:effectLst/>
                          <a:latin typeface="宋体" charset="-122"/>
                          <a:ea typeface="宋体" charset="-122"/>
                        </a:rPr>
                        <a:t>．</a:t>
                      </a:r>
                      <a:r>
                        <a:rPr kumimoji="0" lang="en-US" altLang="zh-CN" sz="1600" b="1" i="0" u="none" strike="noStrike" cap="none" normalizeH="0" baseline="0" smtClean="0">
                          <a:ln>
                            <a:noFill/>
                          </a:ln>
                          <a:solidFill>
                            <a:schemeClr val="tx1"/>
                          </a:solidFill>
                          <a:effectLst/>
                          <a:latin typeface="宋体" charset="-122"/>
                          <a:ea typeface="宋体" charset="-122"/>
                        </a:rPr>
                        <a:t>0×10</a:t>
                      </a:r>
                      <a:r>
                        <a:rPr kumimoji="0" lang="en-US" altLang="zh-CN" sz="1600" b="1" i="0" u="none" strike="noStrike" cap="none" normalizeH="0" baseline="30000" smtClean="0">
                          <a:ln>
                            <a:noFill/>
                          </a:ln>
                          <a:solidFill>
                            <a:schemeClr val="tx1"/>
                          </a:solidFill>
                          <a:effectLst/>
                          <a:latin typeface="宋体" charset="-122"/>
                          <a:ea typeface="宋体"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一</a:t>
                      </a:r>
                      <a:r>
                        <a:rPr kumimoji="0" lang="en-US" altLang="zh-CN" sz="1600" b="1" i="0" u="none" strike="noStrike" cap="none" normalizeH="0" baseline="0" smtClean="0">
                          <a:ln>
                            <a:noFill/>
                          </a:ln>
                          <a:solidFill>
                            <a:schemeClr val="tx1"/>
                          </a:solidFill>
                          <a:effectLst/>
                          <a:latin typeface="宋体" charset="-122"/>
                          <a:ea typeface="宋体" charset="-122"/>
                        </a:rPr>
                        <a:t>6</a:t>
                      </a:r>
                      <a:r>
                        <a:rPr kumimoji="0" lang="zh-CN" altLang="en-US" sz="1600" b="1" i="0" u="none" strike="noStrike" cap="none" normalizeH="0" baseline="0" smtClean="0">
                          <a:ln>
                            <a:noFill/>
                          </a:ln>
                          <a:solidFill>
                            <a:schemeClr val="tx1"/>
                          </a:solidFill>
                          <a:effectLst/>
                          <a:latin typeface="宋体" charset="-122"/>
                          <a:ea typeface="宋体" charset="-122"/>
                        </a:rPr>
                        <a:t>．</a:t>
                      </a:r>
                      <a:r>
                        <a:rPr kumimoji="0" lang="en-US" altLang="zh-CN" sz="1600" b="1" i="0" u="none" strike="noStrike" cap="none" normalizeH="0" baseline="0" smtClean="0">
                          <a:ln>
                            <a:noFill/>
                          </a:ln>
                          <a:solidFill>
                            <a:schemeClr val="tx1"/>
                          </a:solidFill>
                          <a:effectLst/>
                          <a:latin typeface="宋体" charset="-122"/>
                          <a:ea typeface="宋体" charset="-122"/>
                        </a:rPr>
                        <a:t>0×10</a:t>
                      </a:r>
                      <a:r>
                        <a:rPr kumimoji="0" lang="en-US" altLang="zh-CN" sz="1600" b="1" i="0" u="none" strike="noStrike" cap="none" normalizeH="0" baseline="30000" smtClean="0">
                          <a:ln>
                            <a:noFill/>
                          </a:ln>
                          <a:solidFill>
                            <a:schemeClr val="tx1"/>
                          </a:solidFill>
                          <a:effectLst/>
                          <a:latin typeface="宋体" charset="-122"/>
                          <a:ea typeface="宋体"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一</a:t>
                      </a:r>
                      <a:r>
                        <a:rPr kumimoji="0" lang="en-US" altLang="zh-CN" sz="1600" b="1" i="0" u="none" strike="noStrike" cap="none" normalizeH="0" baseline="0" smtClean="0">
                          <a:ln>
                            <a:noFill/>
                          </a:ln>
                          <a:solidFill>
                            <a:schemeClr val="tx1"/>
                          </a:solidFill>
                          <a:effectLst/>
                          <a:latin typeface="宋体" charset="-122"/>
                          <a:ea typeface="宋体" charset="-122"/>
                        </a:rPr>
                        <a:t>8×10</a:t>
                      </a:r>
                      <a:r>
                        <a:rPr kumimoji="0" lang="en-US" altLang="zh-CN" sz="1600" b="1" i="0" u="none" strike="noStrike" cap="none" normalizeH="0" baseline="30000" smtClean="0">
                          <a:ln>
                            <a:noFill/>
                          </a:ln>
                          <a:solidFill>
                            <a:schemeClr val="tx1"/>
                          </a:solidFill>
                          <a:effectLst/>
                          <a:latin typeface="宋体" charset="-122"/>
                          <a:ea typeface="宋体" charset="-122"/>
                        </a:rPr>
                        <a:t>5</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smtClean="0">
                          <a:ln>
                            <a:noFill/>
                          </a:ln>
                          <a:solidFill>
                            <a:schemeClr val="tx1"/>
                          </a:solidFill>
                          <a:effectLst/>
                          <a:latin typeface="宋体" charset="-122"/>
                          <a:ea typeface="宋体" charset="-122"/>
                        </a:rPr>
                        <a:t>一</a:t>
                      </a:r>
                      <a:r>
                        <a:rPr kumimoji="0" lang="en-US" altLang="zh-CN" sz="1600" b="1" i="0" u="none" strike="noStrike" cap="none" normalizeH="0" baseline="0" smtClean="0">
                          <a:ln>
                            <a:noFill/>
                          </a:ln>
                          <a:solidFill>
                            <a:schemeClr val="tx1"/>
                          </a:solidFill>
                          <a:effectLst/>
                          <a:latin typeface="宋体" charset="-122"/>
                          <a:ea typeface="宋体" charset="-122"/>
                        </a:rPr>
                        <a:t>6</a:t>
                      </a:r>
                      <a:r>
                        <a:rPr kumimoji="0" lang="zh-CN" altLang="en-US" sz="1600" b="1" i="0" u="none" strike="noStrike" cap="none" normalizeH="0" baseline="0" smtClean="0">
                          <a:ln>
                            <a:noFill/>
                          </a:ln>
                          <a:solidFill>
                            <a:schemeClr val="tx1"/>
                          </a:solidFill>
                          <a:effectLst/>
                          <a:latin typeface="宋体" charset="-122"/>
                          <a:ea typeface="宋体" charset="-122"/>
                        </a:rPr>
                        <a:t>．</a:t>
                      </a:r>
                      <a:r>
                        <a:rPr kumimoji="0" lang="en-US" altLang="zh-CN" sz="1600" b="1" i="0" u="none" strike="noStrike" cap="none" normalizeH="0" baseline="0" smtClean="0">
                          <a:ln>
                            <a:noFill/>
                          </a:ln>
                          <a:solidFill>
                            <a:schemeClr val="tx1"/>
                          </a:solidFill>
                          <a:effectLst/>
                          <a:latin typeface="宋体" charset="-122"/>
                          <a:ea typeface="宋体" charset="-122"/>
                        </a:rPr>
                        <a:t>9×10</a:t>
                      </a:r>
                      <a:r>
                        <a:rPr kumimoji="0" lang="en-US" altLang="zh-CN" sz="1600" b="1" i="0" u="none" strike="noStrike" cap="none" normalizeH="0" baseline="30000" smtClean="0">
                          <a:ln>
                            <a:noFill/>
                          </a:ln>
                          <a:solidFill>
                            <a:schemeClr val="tx1"/>
                          </a:solidFill>
                          <a:effectLst/>
                          <a:latin typeface="宋体" charset="-122"/>
                          <a:ea typeface="宋体" charset="-122"/>
                        </a:rPr>
                        <a:t>6</a:t>
                      </a:r>
                      <a:endParaRPr kumimoji="0" lang="en-US" altLang="zh-CN" sz="2400" b="0" i="0" u="none" strike="noStrike" cap="none" normalizeH="0" baseline="0" smtClean="0">
                        <a:ln>
                          <a:noFill/>
                        </a:ln>
                        <a:solidFill>
                          <a:schemeClr val="tx1"/>
                        </a:solidFill>
                        <a:effectLst/>
                        <a:latin typeface="Times New Roman" pitchFamily="18" charset="0"/>
                        <a:ea typeface="宋体" charset="-122"/>
                      </a:endParaRPr>
                    </a:p>
                  </a:txBody>
                  <a:tcPr anchor="ctr" horzOverflow="overflow">
                    <a:lnL>
                      <a:noFill/>
                    </a:lnL>
                    <a:lnR>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c>
                  <a:txBody>
                    <a:bodyPr/>
                    <a:lstStyle/>
                    <a:p>
                      <a:pPr marL="0" marR="0" lvl="0" indent="0" algn="l" defTabSz="914400" rtl="0" eaLnBrk="0" fontAlgn="ctr" latinLnBrk="0" hangingPunct="0">
                        <a:lnSpc>
                          <a:spcPct val="100000"/>
                        </a:lnSpc>
                        <a:spcBef>
                          <a:spcPct val="0"/>
                        </a:spcBef>
                        <a:spcAft>
                          <a:spcPct val="0"/>
                        </a:spcAft>
                        <a:buClrTx/>
                        <a:buSzTx/>
                        <a:buFontTx/>
                        <a:buNone/>
                        <a:tabLst/>
                      </a:pPr>
                      <a:r>
                        <a:rPr kumimoji="0" lang="zh-CN" altLang="en-US" sz="1600" b="1" i="0" u="none" strike="noStrike" cap="none" normalizeH="0" baseline="0" dirty="0" smtClean="0">
                          <a:ln>
                            <a:noFill/>
                          </a:ln>
                          <a:solidFill>
                            <a:schemeClr val="tx1"/>
                          </a:solidFill>
                          <a:effectLst/>
                          <a:latin typeface="宋体" charset="-122"/>
                          <a:ea typeface="宋体" charset="-122"/>
                        </a:rPr>
                        <a:t>一</a:t>
                      </a:r>
                      <a:r>
                        <a:rPr kumimoji="0" lang="en-US" altLang="zh-CN" sz="1600" b="1" i="0" u="none" strike="noStrike" cap="none" normalizeH="0" baseline="0" dirty="0" smtClean="0">
                          <a:ln>
                            <a:noFill/>
                          </a:ln>
                          <a:solidFill>
                            <a:schemeClr val="tx1"/>
                          </a:solidFill>
                          <a:effectLst/>
                          <a:latin typeface="宋体" charset="-122"/>
                          <a:ea typeface="宋体" charset="-122"/>
                        </a:rPr>
                        <a:t>7</a:t>
                      </a:r>
                      <a:r>
                        <a:rPr kumimoji="0" lang="zh-CN" altLang="en-US" sz="1600" b="1" i="0" u="none" strike="noStrike" cap="none" normalizeH="0" baseline="0" dirty="0" smtClean="0">
                          <a:ln>
                            <a:noFill/>
                          </a:ln>
                          <a:solidFill>
                            <a:schemeClr val="tx1"/>
                          </a:solidFill>
                          <a:effectLst/>
                          <a:latin typeface="宋体" charset="-122"/>
                          <a:ea typeface="宋体" charset="-122"/>
                        </a:rPr>
                        <a:t>．</a:t>
                      </a:r>
                      <a:r>
                        <a:rPr kumimoji="0" lang="en-US" altLang="zh-CN" sz="1600" b="1" i="0" u="none" strike="noStrike" cap="none" normalizeH="0" baseline="0" dirty="0" smtClean="0">
                          <a:ln>
                            <a:noFill/>
                          </a:ln>
                          <a:solidFill>
                            <a:schemeClr val="tx1"/>
                          </a:solidFill>
                          <a:effectLst/>
                          <a:latin typeface="宋体" charset="-122"/>
                          <a:ea typeface="宋体" charset="-122"/>
                        </a:rPr>
                        <a:t>0×10</a:t>
                      </a:r>
                      <a:r>
                        <a:rPr kumimoji="0" lang="en-US" altLang="zh-CN" sz="1600" b="1" i="0" u="none" strike="noStrike" cap="none" normalizeH="0" baseline="30000" dirty="0" smtClean="0">
                          <a:ln>
                            <a:noFill/>
                          </a:ln>
                          <a:solidFill>
                            <a:schemeClr val="tx1"/>
                          </a:solidFill>
                          <a:effectLst/>
                          <a:latin typeface="宋体" charset="-122"/>
                          <a:ea typeface="宋体" charset="-122"/>
                        </a:rPr>
                        <a:t>7</a:t>
                      </a:r>
                      <a:endParaRPr kumimoji="0" lang="en-US" altLang="zh-CN" sz="2400" b="0" i="0" u="none" strike="noStrike" cap="none" normalizeH="0" baseline="0" dirty="0" smtClean="0">
                        <a:ln>
                          <a:noFill/>
                        </a:ln>
                        <a:solidFill>
                          <a:schemeClr val="tx1"/>
                        </a:solidFill>
                        <a:effectLst/>
                        <a:latin typeface="Times New Roman" pitchFamily="18" charset="0"/>
                        <a:ea typeface="宋体" charset="-122"/>
                      </a:endParaRPr>
                    </a:p>
                  </a:txBody>
                  <a:tcPr anchor="ctr" horzOverflow="overflow">
                    <a:lnL>
                      <a:noFill/>
                    </a:lnL>
                    <a:lnR cap="flat">
                      <a:noFill/>
                    </a:lnR>
                    <a:lnT w="12700" cap="flat" cmpd="sng" algn="ctr">
                      <a:solidFill>
                        <a:srgbClr val="000000"/>
                      </a:solidFill>
                      <a:prstDash val="solid"/>
                      <a:round/>
                      <a:headEnd type="none" w="sm" len="sm"/>
                      <a:tailEnd type="none" w="sm" len="sm"/>
                    </a:lnT>
                    <a:lnB w="12700" cap="flat" cmpd="sng" algn="ctr">
                      <a:solidFill>
                        <a:srgbClr val="000000"/>
                      </a:solidFill>
                      <a:prstDash val="solid"/>
                      <a:round/>
                      <a:headEnd type="none" w="sm" len="sm"/>
                      <a:tailEnd type="none" w="sm" len="sm"/>
                    </a:lnB>
                    <a:lnTlToBr>
                      <a:noFill/>
                    </a:lnTlToBr>
                    <a:lnBlToTr>
                      <a:noFill/>
                    </a:lnBlToTr>
                    <a:noFill/>
                  </a:tcPr>
                </a:tc>
              </a:tr>
            </a:tbl>
          </a:graphicData>
        </a:graphic>
      </p:graphicFrame>
      <p:sp>
        <p:nvSpPr>
          <p:cNvPr id="108609" name="Text Box 65"/>
          <p:cNvSpPr txBox="1">
            <a:spLocks noChangeArrowheads="1"/>
          </p:cNvSpPr>
          <p:nvPr/>
        </p:nvSpPr>
        <p:spPr bwMode="auto">
          <a:xfrm>
            <a:off x="2843808" y="2204864"/>
            <a:ext cx="4104680"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fontAlgn="base">
              <a:spcBef>
                <a:spcPct val="50000"/>
              </a:spcBef>
              <a:spcAft>
                <a:spcPct val="0"/>
              </a:spcAft>
            </a:pPr>
            <a:r>
              <a:rPr kumimoji="1" lang="zh-CN" altLang="en-US" sz="2400" b="1" smtClean="0">
                <a:solidFill>
                  <a:srgbClr val="FFFFFF"/>
                </a:solidFill>
              </a:rPr>
              <a:t>表</a:t>
            </a:r>
            <a:r>
              <a:rPr kumimoji="1" lang="en-US" altLang="zh-CN" sz="2400" b="1" smtClean="0">
                <a:solidFill>
                  <a:srgbClr val="FFFFFF"/>
                </a:solidFill>
              </a:rPr>
              <a:t>4.3 SPAC</a:t>
            </a:r>
            <a:r>
              <a:rPr kumimoji="1" lang="zh-CN" altLang="en-US" sz="2400" b="1" smtClean="0">
                <a:solidFill>
                  <a:srgbClr val="FFFFFF"/>
                </a:solidFill>
              </a:rPr>
              <a:t>中各部分水势</a:t>
            </a:r>
          </a:p>
        </p:txBody>
      </p:sp>
    </p:spTree>
    <p:extLst>
      <p:ext uri="{BB962C8B-B14F-4D97-AF65-F5344CB8AC3E}">
        <p14:creationId xmlns:p14="http://schemas.microsoft.com/office/powerpoint/2010/main" val="3185464122"/>
      </p:ext>
    </p:extLst>
  </p:cSld>
  <p:clrMapOvr>
    <a:masterClrMapping/>
  </p:clrMapOvr>
  <p:transition spd="med">
    <p:cover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24" name="Rectangle 4"/>
          <p:cNvSpPr>
            <a:spLocks noChangeArrowheads="1"/>
          </p:cNvSpPr>
          <p:nvPr/>
        </p:nvSpPr>
        <p:spPr bwMode="auto">
          <a:xfrm>
            <a:off x="2286000" y="1374775"/>
            <a:ext cx="45720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smtClean="0">
                <a:solidFill>
                  <a:srgbClr val="FFFFFF"/>
                </a:solidFill>
              </a:rPr>
              <a:t>不同土壤吸力和大气蒸发力下</a:t>
            </a:r>
          </a:p>
          <a:p>
            <a:pPr fontAlgn="base">
              <a:spcBef>
                <a:spcPct val="0"/>
              </a:spcBef>
              <a:spcAft>
                <a:spcPct val="0"/>
              </a:spcAft>
            </a:pPr>
            <a:r>
              <a:rPr kumimoji="1" lang="zh-CN" altLang="en-US" sz="2400" b="1" smtClean="0">
                <a:solidFill>
                  <a:srgbClr val="FFFFFF"/>
                </a:solidFill>
              </a:rPr>
              <a:t>的水势分布见图4.</a:t>
            </a:r>
            <a:r>
              <a:rPr kumimoji="1" lang="en-US" altLang="zh-CN" sz="2400" b="1" smtClean="0">
                <a:solidFill>
                  <a:srgbClr val="FFFFFF"/>
                </a:solidFill>
              </a:rPr>
              <a:t>5</a:t>
            </a:r>
            <a:r>
              <a:rPr kumimoji="1" lang="zh-CN" altLang="en-US" sz="2400" b="1" smtClean="0">
                <a:solidFill>
                  <a:srgbClr val="FFFFFF"/>
                </a:solidFill>
              </a:rPr>
              <a:t>（</a:t>
            </a:r>
            <a:r>
              <a:rPr kumimoji="1" lang="en-US" altLang="zh-CN" sz="2400" b="1" smtClean="0">
                <a:solidFill>
                  <a:srgbClr val="FFCC66"/>
                </a:solidFill>
              </a:rPr>
              <a:t>P170</a:t>
            </a:r>
            <a:r>
              <a:rPr kumimoji="1" lang="en-US" altLang="zh-CN" sz="2400" b="1" smtClean="0">
                <a:solidFill>
                  <a:srgbClr val="FFFFFF"/>
                </a:solidFill>
              </a:rPr>
              <a:t>）。</a:t>
            </a:r>
          </a:p>
          <a:p>
            <a:pPr fontAlgn="base">
              <a:spcBef>
                <a:spcPct val="0"/>
              </a:spcBef>
              <a:spcAft>
                <a:spcPct val="0"/>
              </a:spcAft>
            </a:pPr>
            <a:r>
              <a:rPr kumimoji="1" lang="zh-CN" altLang="en-US" sz="2400" b="1" smtClean="0">
                <a:solidFill>
                  <a:srgbClr val="FFFFFF"/>
                </a:solidFill>
              </a:rPr>
              <a:t>    </a:t>
            </a:r>
          </a:p>
        </p:txBody>
      </p:sp>
      <p:pic>
        <p:nvPicPr>
          <p:cNvPr id="235525" name="Picture 5"/>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84438" y="2276475"/>
            <a:ext cx="3765550" cy="4032250"/>
          </a:xfrm>
          <a:prstGeom prst="rect">
            <a:avLst/>
          </a:prstGeom>
          <a:solidFill>
            <a:schemeClr val="tx1"/>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22021709"/>
      </p:ext>
    </p:extLst>
  </p:cSld>
  <p:clrMapOvr>
    <a:masterClrMapping/>
  </p:clrMapOvr>
  <p:transition spd="med">
    <p:cover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cs typeface="+mn-cs"/>
              </a:rPr>
              <a:t>第四章   水分与农业生产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5353076"/>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924151"/>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水</a:t>
            </a:r>
            <a:r>
              <a:rPr lang="zh-CN" altLang="en-US" sz="2000" b="1" dirty="0">
                <a:solidFill>
                  <a:srgbClr val="CC00FF"/>
                </a:solidFill>
                <a:latin typeface="华文楷体" pitchFamily="2" charset="-122"/>
                <a:ea typeface="华文楷体" pitchFamily="2" charset="-122"/>
              </a:rPr>
              <a:t>的农业</a:t>
            </a:r>
            <a:r>
              <a:rPr lang="zh-CN" altLang="en-US" sz="2000" b="1" dirty="0" smtClean="0">
                <a:solidFill>
                  <a:srgbClr val="CC00FF"/>
                </a:solidFill>
                <a:latin typeface="华文楷体" pitchFamily="2" charset="-122"/>
                <a:ea typeface="华文楷体" pitchFamily="2" charset="-122"/>
              </a:rPr>
              <a:t>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一、水分从各方面对农作物生命活动产生影响</a:t>
            </a:r>
          </a:p>
          <a:p>
            <a:pPr>
              <a:lnSpc>
                <a:spcPct val="150000"/>
              </a:lnSpc>
            </a:pP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、水分是作物光合作用合成有机物质原料</a:t>
            </a: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2</a:t>
            </a:r>
            <a:r>
              <a:rPr lang="zh-CN" altLang="en-US" sz="1600" b="1" dirty="0">
                <a:latin typeface="华文楷体" pitchFamily="2" charset="-122"/>
                <a:ea typeface="华文楷体" pitchFamily="2" charset="-122"/>
              </a:rPr>
              <a:t>、水分的多少影响着作物光合作用的强度</a:t>
            </a: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3</a:t>
            </a:r>
            <a:r>
              <a:rPr lang="zh-CN" altLang="en-US" sz="1600" b="1" dirty="0">
                <a:latin typeface="华文楷体" pitchFamily="2" charset="-122"/>
                <a:ea typeface="华文楷体" pitchFamily="2" charset="-122"/>
              </a:rPr>
              <a:t>、水分作为介质还影响着作物光合作用过程</a:t>
            </a:r>
            <a:r>
              <a:rPr lang="zh-CN" altLang="en-US" sz="1600" b="1" dirty="0" smtClean="0">
                <a:latin typeface="华文楷体" pitchFamily="2" charset="-122"/>
                <a:ea typeface="华文楷体" pitchFamily="2" charset="-122"/>
              </a:rPr>
              <a:t>中所</a:t>
            </a:r>
            <a:r>
              <a:rPr lang="zh-CN" altLang="en-US" sz="1600" b="1" dirty="0">
                <a:latin typeface="华文楷体" pitchFamily="2" charset="-122"/>
                <a:ea typeface="华文楷体" pitchFamily="2" charset="-122"/>
              </a:rPr>
              <a:t>需的矿物质营养元素的传输及光合产物向根</a:t>
            </a:r>
            <a:r>
              <a:rPr lang="zh-CN" altLang="en-US" sz="1600" b="1" dirty="0" smtClean="0">
                <a:latin typeface="华文楷体" pitchFamily="2" charset="-122"/>
                <a:ea typeface="华文楷体" pitchFamily="2" charset="-122"/>
              </a:rPr>
              <a:t>、茎</a:t>
            </a:r>
            <a:r>
              <a:rPr lang="zh-CN" altLang="en-US" sz="1600" b="1" dirty="0">
                <a:latin typeface="华文楷体" pitchFamily="2" charset="-122"/>
                <a:ea typeface="华文楷体" pitchFamily="2" charset="-122"/>
              </a:rPr>
              <a:t>、花、果实等器官和组织的输送。</a:t>
            </a:r>
          </a:p>
          <a:p>
            <a:pPr>
              <a:lnSpc>
                <a:spcPct val="150000"/>
              </a:lnSpc>
            </a:pPr>
            <a:r>
              <a:rPr lang="en-US" altLang="zh-CN" sz="1600" b="1" dirty="0">
                <a:latin typeface="华文楷体" pitchFamily="2" charset="-122"/>
                <a:ea typeface="华文楷体" pitchFamily="2" charset="-122"/>
              </a:rPr>
              <a:t>4</a:t>
            </a:r>
            <a:r>
              <a:rPr lang="zh-CN" altLang="en-US" sz="1600" b="1" dirty="0">
                <a:latin typeface="华文楷体" pitchFamily="2" charset="-122"/>
                <a:ea typeface="华文楷体" pitchFamily="2" charset="-122"/>
              </a:rPr>
              <a:t>、水分供应作物蒸腾的需要，而蒸腾</a:t>
            </a:r>
            <a:r>
              <a:rPr lang="zh-CN" altLang="en-US" sz="1600" b="1" dirty="0" smtClean="0">
                <a:latin typeface="华文楷体" pitchFamily="2" charset="-122"/>
                <a:ea typeface="华文楷体" pitchFamily="2" charset="-122"/>
              </a:rPr>
              <a:t>则调节</a:t>
            </a:r>
            <a:r>
              <a:rPr lang="zh-CN" altLang="en-US" sz="1600" b="1" dirty="0">
                <a:latin typeface="华文楷体" pitchFamily="2" charset="-122"/>
                <a:ea typeface="华文楷体" pitchFamily="2" charset="-122"/>
              </a:rPr>
              <a:t>着作物体温，还是植物</a:t>
            </a:r>
            <a:r>
              <a:rPr lang="zh-CN" altLang="en-US" sz="1600" b="1" dirty="0" smtClean="0">
                <a:latin typeface="华文楷体" pitchFamily="2" charset="-122"/>
                <a:ea typeface="华文楷体" pitchFamily="2" charset="-122"/>
              </a:rPr>
              <a:t>根  系</a:t>
            </a:r>
            <a:r>
              <a:rPr lang="zh-CN" altLang="en-US" sz="1600" b="1" dirty="0">
                <a:latin typeface="华文楷体" pitchFamily="2" charset="-122"/>
                <a:ea typeface="华文楷体" pitchFamily="2" charset="-122"/>
              </a:rPr>
              <a:t>从土壤中</a:t>
            </a:r>
            <a:r>
              <a:rPr lang="zh-CN" altLang="en-US" sz="1600" b="1" dirty="0" smtClean="0">
                <a:latin typeface="华文楷体" pitchFamily="2" charset="-122"/>
                <a:ea typeface="华文楷体" pitchFamily="2" charset="-122"/>
              </a:rPr>
              <a:t>吸收水分</a:t>
            </a:r>
            <a:r>
              <a:rPr lang="zh-CN" altLang="en-US" sz="1600" b="1" dirty="0">
                <a:latin typeface="华文楷体" pitchFamily="2" charset="-122"/>
                <a:ea typeface="华文楷体" pitchFamily="2" charset="-122"/>
              </a:rPr>
              <a:t>和养分的动力之一，也在作物的整个</a:t>
            </a:r>
            <a:r>
              <a:rPr lang="zh-CN" altLang="en-US" sz="1600" b="1" dirty="0" smtClean="0">
                <a:latin typeface="华文楷体" pitchFamily="2" charset="-122"/>
                <a:ea typeface="华文楷体" pitchFamily="2" charset="-122"/>
              </a:rPr>
              <a:t>生理过程</a:t>
            </a:r>
            <a:r>
              <a:rPr lang="zh-CN" altLang="en-US" sz="1600" b="1" dirty="0">
                <a:latin typeface="华文楷体" pitchFamily="2" charset="-122"/>
                <a:ea typeface="华文楷体" pitchFamily="2" charset="-122"/>
              </a:rPr>
              <a:t>中起着平衡作用。</a:t>
            </a:r>
          </a:p>
          <a:p>
            <a:pPr>
              <a:lnSpc>
                <a:spcPct val="150000"/>
              </a:lnSpc>
            </a:pPr>
            <a:r>
              <a:rPr lang="zh-CN" altLang="en-US" sz="1600" b="1" dirty="0">
                <a:latin typeface="华文楷体" pitchFamily="2" charset="-122"/>
                <a:ea typeface="华文楷体" pitchFamily="2" charset="-122"/>
              </a:rPr>
              <a:t> </a:t>
            </a:r>
          </a:p>
        </p:txBody>
      </p:sp>
    </p:spTree>
    <p:extLst>
      <p:ext uri="{BB962C8B-B14F-4D97-AF65-F5344CB8AC3E}">
        <p14:creationId xmlns:p14="http://schemas.microsoft.com/office/powerpoint/2010/main" val="91216661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一、水分循环</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、定义</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大气水分以降水形式到达地面，经分配</a:t>
            </a:r>
            <a:r>
              <a:rPr lang="zh-CN" altLang="en-US" sz="1600" b="1" kern="0" dirty="0" smtClean="0">
                <a:solidFill>
                  <a:srgbClr val="000000"/>
                </a:solidFill>
                <a:latin typeface="Times New Roman" pitchFamily="18" charset="0"/>
                <a:ea typeface="华文楷体"/>
              </a:rPr>
              <a:t>后进入</a:t>
            </a:r>
            <a:r>
              <a:rPr lang="zh-CN" altLang="en-US" sz="1600" b="1" kern="0" dirty="0">
                <a:solidFill>
                  <a:srgbClr val="000000"/>
                </a:solidFill>
                <a:latin typeface="Times New Roman" pitchFamily="18" charset="0"/>
                <a:ea typeface="华文楷体"/>
              </a:rPr>
              <a:t>土壤，大量的水分通过植物根系吸水经</a:t>
            </a:r>
            <a:r>
              <a:rPr lang="zh-CN" altLang="en-US" sz="1600" b="1" kern="0" dirty="0" smtClean="0">
                <a:solidFill>
                  <a:srgbClr val="000000"/>
                </a:solidFill>
                <a:latin typeface="Times New Roman" pitchFamily="18" charset="0"/>
                <a:ea typeface="华文楷体"/>
              </a:rPr>
              <a:t>植物体</a:t>
            </a:r>
            <a:r>
              <a:rPr lang="zh-CN" altLang="en-US" sz="1600" b="1" kern="0" dirty="0">
                <a:solidFill>
                  <a:srgbClr val="000000"/>
                </a:solidFill>
                <a:latin typeface="Times New Roman" pitchFamily="18" charset="0"/>
                <a:ea typeface="华文楷体"/>
              </a:rPr>
              <a:t>运输到叶片，再由叶片中的液态水变为</a:t>
            </a:r>
            <a:r>
              <a:rPr lang="zh-CN" altLang="en-US" sz="1600" b="1" kern="0" dirty="0" smtClean="0">
                <a:solidFill>
                  <a:srgbClr val="000000"/>
                </a:solidFill>
                <a:latin typeface="Times New Roman" pitchFamily="18" charset="0"/>
                <a:ea typeface="华文楷体"/>
              </a:rPr>
              <a:t>汽态</a:t>
            </a:r>
            <a:r>
              <a:rPr lang="zh-CN" altLang="en-US" sz="1600" b="1" kern="0" dirty="0">
                <a:solidFill>
                  <a:srgbClr val="000000"/>
                </a:solidFill>
                <a:latin typeface="Times New Roman" pitchFamily="18" charset="0"/>
                <a:ea typeface="华文楷体"/>
              </a:rPr>
              <a:t>水而输送到空气中。这种贯通土壤</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植物</a:t>
            </a:r>
            <a:r>
              <a:rPr lang="en-US" altLang="zh-CN" sz="1600" b="1" kern="0" dirty="0" smtClean="0">
                <a:solidFill>
                  <a:srgbClr val="000000"/>
                </a:solidFill>
                <a:latin typeface="Times New Roman" pitchFamily="18" charset="0"/>
                <a:ea typeface="华文楷体"/>
              </a:rPr>
              <a:t>—</a:t>
            </a:r>
            <a:r>
              <a:rPr lang="zh-CN" altLang="en-US" sz="1600" b="1" kern="0" dirty="0" smtClean="0">
                <a:solidFill>
                  <a:srgbClr val="000000"/>
                </a:solidFill>
                <a:latin typeface="Times New Roman" pitchFamily="18" charset="0"/>
                <a:ea typeface="华文楷体"/>
              </a:rPr>
              <a:t>大气</a:t>
            </a:r>
            <a:r>
              <a:rPr lang="zh-CN" altLang="en-US" sz="1600" b="1" kern="0" dirty="0">
                <a:solidFill>
                  <a:srgbClr val="000000"/>
                </a:solidFill>
                <a:latin typeface="Times New Roman" pitchFamily="18" charset="0"/>
                <a:ea typeface="华文楷体"/>
              </a:rPr>
              <a:t>连续的水流可以直观的理解，称为土壤</a:t>
            </a:r>
            <a:r>
              <a:rPr lang="en-US" altLang="zh-CN" sz="1600" b="1" kern="0" dirty="0">
                <a:solidFill>
                  <a:srgbClr val="000000"/>
                </a:solidFill>
                <a:latin typeface="Times New Roman" pitchFamily="18" charset="0"/>
                <a:ea typeface="华文楷体"/>
              </a:rPr>
              <a:t>—</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植物</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大气水分循环系统。</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土壤</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植物</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大气水分循环系统</a:t>
            </a:r>
            <a:r>
              <a:rPr lang="zh-CN" altLang="en-US" sz="1600" b="1" kern="0" dirty="0" smtClean="0">
                <a:solidFill>
                  <a:srgbClr val="000000"/>
                </a:solidFill>
                <a:latin typeface="Times New Roman" pitchFamily="18" charset="0"/>
                <a:ea typeface="华文楷体"/>
              </a:rPr>
              <a:t>水分循环的</a:t>
            </a:r>
            <a:r>
              <a:rPr lang="zh-CN" altLang="en-US" sz="1600" b="1" kern="0" dirty="0">
                <a:solidFill>
                  <a:srgbClr val="000000"/>
                </a:solidFill>
                <a:latin typeface="Times New Roman" pitchFamily="18" charset="0"/>
                <a:ea typeface="华文楷体"/>
              </a:rPr>
              <a:t>动力，是植物的蒸腾作用。</a:t>
            </a: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0728214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0882" name="Picture 2" descr="SPAC1"/>
          <p:cNvPicPr>
            <a:picLocks noChangeAspect="1" noChangeArrowheads="1"/>
          </p:cNvPicPr>
          <p:nvPr/>
        </p:nvPicPr>
        <p:blipFill>
          <a:blip r:embed="rId3">
            <a:lum contrast="66000"/>
            <a:extLst>
              <a:ext uri="{28A0092B-C50C-407E-A947-70E740481C1C}">
                <a14:useLocalDpi xmlns:a14="http://schemas.microsoft.com/office/drawing/2010/main" val="0"/>
              </a:ext>
            </a:extLst>
          </a:blip>
          <a:srcRect/>
          <a:stretch>
            <a:fillRect/>
          </a:stretch>
        </p:blipFill>
        <p:spPr bwMode="auto">
          <a:xfrm>
            <a:off x="0" y="-459432"/>
            <a:ext cx="9217024" cy="7631423"/>
          </a:xfrm>
          <a:prstGeom prst="rect">
            <a:avLst/>
          </a:prstGeom>
          <a:noFill/>
          <a:ln w="9525">
            <a:solidFill>
              <a:schemeClr val="accent2"/>
            </a:solidFill>
            <a:miter lim="800000"/>
            <a:headEnd/>
            <a:tailEnd/>
          </a:ln>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30785367"/>
      </p:ext>
    </p:extLst>
  </p:cSld>
  <p:clrMapOvr>
    <a:masterClrMapping/>
  </p:clrMapOvr>
  <p:transition spd="med">
    <p:cover dir="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8" name="Rectangle 4"/>
          <p:cNvSpPr>
            <a:spLocks noChangeArrowheads="1"/>
          </p:cNvSpPr>
          <p:nvPr/>
        </p:nvSpPr>
        <p:spPr bwMode="auto">
          <a:xfrm>
            <a:off x="900113" y="476250"/>
            <a:ext cx="7416800" cy="5705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230000"/>
              </a:lnSpc>
              <a:spcBef>
                <a:spcPct val="0"/>
              </a:spcBef>
              <a:spcAft>
                <a:spcPct val="0"/>
              </a:spcAft>
            </a:pPr>
            <a:r>
              <a:rPr kumimoji="1" lang="zh-CN" altLang="en-US" sz="2000" b="1" smtClean="0">
                <a:solidFill>
                  <a:srgbClr val="FFFFFF"/>
                </a:solidFill>
                <a:latin typeface="宋体" charset="-122"/>
              </a:rPr>
              <a:t>    蒸发           降水</a:t>
            </a:r>
          </a:p>
          <a:p>
            <a:pPr fontAlgn="base">
              <a:lnSpc>
                <a:spcPct val="230000"/>
              </a:lnSpc>
              <a:spcBef>
                <a:spcPct val="0"/>
              </a:spcBef>
              <a:spcAft>
                <a:spcPct val="0"/>
              </a:spcAft>
            </a:pPr>
            <a:r>
              <a:rPr kumimoji="1" lang="zh-CN" altLang="en-US" sz="2000" b="1" smtClean="0">
                <a:solidFill>
                  <a:srgbClr val="FFFFFF"/>
                </a:solidFill>
                <a:latin typeface="宋体" charset="-122"/>
              </a:rPr>
              <a:t>                   截留</a:t>
            </a:r>
          </a:p>
          <a:p>
            <a:pPr fontAlgn="base">
              <a:lnSpc>
                <a:spcPct val="230000"/>
              </a:lnSpc>
              <a:spcBef>
                <a:spcPct val="0"/>
              </a:spcBef>
              <a:spcAft>
                <a:spcPct val="0"/>
              </a:spcAft>
            </a:pPr>
            <a:r>
              <a:rPr kumimoji="1" lang="zh-CN" altLang="en-US" sz="2000" b="1" smtClean="0">
                <a:solidFill>
                  <a:srgbClr val="FFFFFF"/>
                </a:solidFill>
                <a:latin typeface="宋体" charset="-122"/>
              </a:rPr>
              <a:t>                 表面贮存        径流</a:t>
            </a:r>
          </a:p>
          <a:p>
            <a:pPr fontAlgn="base">
              <a:lnSpc>
                <a:spcPct val="230000"/>
              </a:lnSpc>
              <a:spcBef>
                <a:spcPct val="0"/>
              </a:spcBef>
              <a:spcAft>
                <a:spcPct val="0"/>
              </a:spcAft>
            </a:pPr>
            <a:r>
              <a:rPr kumimoji="1" lang="zh-CN" altLang="en-US" sz="2000" b="1" smtClean="0">
                <a:solidFill>
                  <a:srgbClr val="FFFFFF"/>
                </a:solidFill>
                <a:latin typeface="宋体" charset="-122"/>
              </a:rPr>
              <a:t>                   入渗</a:t>
            </a:r>
          </a:p>
          <a:p>
            <a:pPr fontAlgn="base">
              <a:lnSpc>
                <a:spcPct val="230000"/>
              </a:lnSpc>
              <a:spcBef>
                <a:spcPct val="0"/>
              </a:spcBef>
              <a:spcAft>
                <a:spcPct val="0"/>
              </a:spcAft>
            </a:pPr>
            <a:r>
              <a:rPr kumimoji="1" lang="zh-CN" altLang="en-US" sz="2000" b="1" smtClean="0">
                <a:solidFill>
                  <a:srgbClr val="FFFFFF"/>
                </a:solidFill>
                <a:latin typeface="宋体" charset="-122"/>
              </a:rPr>
              <a:t>    蒸腾       土壤水分贮存      潜流        河道</a:t>
            </a:r>
          </a:p>
          <a:p>
            <a:pPr fontAlgn="base">
              <a:lnSpc>
                <a:spcPct val="230000"/>
              </a:lnSpc>
              <a:spcBef>
                <a:spcPct val="0"/>
              </a:spcBef>
              <a:spcAft>
                <a:spcPct val="0"/>
              </a:spcAft>
            </a:pPr>
            <a:r>
              <a:rPr kumimoji="1" lang="zh-CN" altLang="en-US" sz="2000" b="1" smtClean="0">
                <a:solidFill>
                  <a:srgbClr val="FFFFFF"/>
                </a:solidFill>
                <a:latin typeface="宋体" charset="-122"/>
              </a:rPr>
              <a:t>                 深层下渗</a:t>
            </a:r>
          </a:p>
          <a:p>
            <a:pPr fontAlgn="base">
              <a:lnSpc>
                <a:spcPct val="230000"/>
              </a:lnSpc>
              <a:spcBef>
                <a:spcPct val="0"/>
              </a:spcBef>
              <a:spcAft>
                <a:spcPct val="0"/>
              </a:spcAft>
            </a:pPr>
            <a:r>
              <a:rPr kumimoji="1" lang="zh-CN" altLang="en-US" sz="2000" b="1" smtClean="0">
                <a:solidFill>
                  <a:srgbClr val="FFFFFF"/>
                </a:solidFill>
                <a:latin typeface="宋体" charset="-122"/>
              </a:rPr>
              <a:t>                地下水贮存        地下水流动</a:t>
            </a:r>
          </a:p>
          <a:p>
            <a:pPr algn="ctr" fontAlgn="base">
              <a:lnSpc>
                <a:spcPct val="230000"/>
              </a:lnSpc>
              <a:spcBef>
                <a:spcPct val="0"/>
              </a:spcBef>
              <a:spcAft>
                <a:spcPct val="0"/>
              </a:spcAft>
            </a:pPr>
            <a:r>
              <a:rPr kumimoji="1" lang="zh-CN" altLang="en-US" sz="2000" b="1" smtClean="0">
                <a:solidFill>
                  <a:srgbClr val="FFFFFF"/>
                </a:solidFill>
                <a:latin typeface="宋体" charset="-122"/>
              </a:rPr>
              <a:t>图4.</a:t>
            </a:r>
            <a:r>
              <a:rPr kumimoji="1" lang="en-US" altLang="zh-CN" sz="2000" b="1" smtClean="0">
                <a:solidFill>
                  <a:srgbClr val="FFFFFF"/>
                </a:solidFill>
                <a:latin typeface="宋体" charset="-122"/>
              </a:rPr>
              <a:t>1 </a:t>
            </a:r>
            <a:r>
              <a:rPr kumimoji="1" lang="zh-CN" altLang="en-US" sz="2000" b="1" smtClean="0">
                <a:solidFill>
                  <a:srgbClr val="FFFFFF"/>
                </a:solidFill>
                <a:latin typeface="宋体" charset="-122"/>
              </a:rPr>
              <a:t>土壤—植物—大气系统水分循环示意图</a:t>
            </a:r>
          </a:p>
        </p:txBody>
      </p:sp>
      <p:sp>
        <p:nvSpPr>
          <p:cNvPr id="231429" name="AutoShape 5"/>
          <p:cNvSpPr>
            <a:spLocks noChangeArrowheads="1"/>
          </p:cNvSpPr>
          <p:nvPr/>
        </p:nvSpPr>
        <p:spPr bwMode="auto">
          <a:xfrm>
            <a:off x="5292725" y="5013325"/>
            <a:ext cx="1439863" cy="433388"/>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0" name="AutoShape 6"/>
          <p:cNvSpPr>
            <a:spLocks noChangeArrowheads="1"/>
          </p:cNvSpPr>
          <p:nvPr/>
        </p:nvSpPr>
        <p:spPr bwMode="auto">
          <a:xfrm>
            <a:off x="2987675" y="2205038"/>
            <a:ext cx="1368425" cy="431800"/>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1" name="AutoShape 7"/>
          <p:cNvSpPr>
            <a:spLocks noChangeArrowheads="1"/>
          </p:cNvSpPr>
          <p:nvPr/>
        </p:nvSpPr>
        <p:spPr bwMode="auto">
          <a:xfrm>
            <a:off x="2916238" y="5013325"/>
            <a:ext cx="1511300" cy="431800"/>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2" name="AutoShape 8"/>
          <p:cNvSpPr>
            <a:spLocks noChangeArrowheads="1"/>
          </p:cNvSpPr>
          <p:nvPr/>
        </p:nvSpPr>
        <p:spPr bwMode="auto">
          <a:xfrm>
            <a:off x="5148263" y="2205038"/>
            <a:ext cx="719137" cy="431800"/>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3" name="AutoShape 9"/>
          <p:cNvSpPr>
            <a:spLocks noChangeArrowheads="1"/>
          </p:cNvSpPr>
          <p:nvPr/>
        </p:nvSpPr>
        <p:spPr bwMode="auto">
          <a:xfrm>
            <a:off x="5148263" y="3644900"/>
            <a:ext cx="647700" cy="360363"/>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4" name="AutoShape 10"/>
          <p:cNvSpPr>
            <a:spLocks noChangeArrowheads="1"/>
          </p:cNvSpPr>
          <p:nvPr/>
        </p:nvSpPr>
        <p:spPr bwMode="auto">
          <a:xfrm>
            <a:off x="6659563" y="3644900"/>
            <a:ext cx="720725" cy="360363"/>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5" name="AutoShape 11"/>
          <p:cNvSpPr>
            <a:spLocks noChangeArrowheads="1"/>
          </p:cNvSpPr>
          <p:nvPr/>
        </p:nvSpPr>
        <p:spPr bwMode="auto">
          <a:xfrm>
            <a:off x="1403350" y="3644900"/>
            <a:ext cx="720725" cy="360363"/>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6" name="AutoShape 12"/>
          <p:cNvSpPr>
            <a:spLocks noChangeArrowheads="1"/>
          </p:cNvSpPr>
          <p:nvPr/>
        </p:nvSpPr>
        <p:spPr bwMode="auto">
          <a:xfrm>
            <a:off x="1403350" y="836613"/>
            <a:ext cx="719138" cy="360362"/>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7" name="AutoShape 13"/>
          <p:cNvSpPr>
            <a:spLocks noChangeArrowheads="1"/>
          </p:cNvSpPr>
          <p:nvPr/>
        </p:nvSpPr>
        <p:spPr bwMode="auto">
          <a:xfrm>
            <a:off x="3348038" y="2924175"/>
            <a:ext cx="719137" cy="433388"/>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8" name="AutoShape 14"/>
          <p:cNvSpPr>
            <a:spLocks noChangeArrowheads="1"/>
          </p:cNvSpPr>
          <p:nvPr/>
        </p:nvSpPr>
        <p:spPr bwMode="auto">
          <a:xfrm>
            <a:off x="3276600" y="1557338"/>
            <a:ext cx="792163" cy="358775"/>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39" name="AutoShape 15"/>
          <p:cNvSpPr>
            <a:spLocks noChangeArrowheads="1"/>
          </p:cNvSpPr>
          <p:nvPr/>
        </p:nvSpPr>
        <p:spPr bwMode="auto">
          <a:xfrm>
            <a:off x="2843213" y="3644900"/>
            <a:ext cx="1657350" cy="360363"/>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40" name="AutoShape 16"/>
          <p:cNvSpPr>
            <a:spLocks noChangeArrowheads="1"/>
          </p:cNvSpPr>
          <p:nvPr/>
        </p:nvSpPr>
        <p:spPr bwMode="auto">
          <a:xfrm>
            <a:off x="3276600" y="836613"/>
            <a:ext cx="790575" cy="360362"/>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41" name="AutoShape 17"/>
          <p:cNvSpPr>
            <a:spLocks noChangeArrowheads="1"/>
          </p:cNvSpPr>
          <p:nvPr/>
        </p:nvSpPr>
        <p:spPr bwMode="auto">
          <a:xfrm>
            <a:off x="2916238" y="4365625"/>
            <a:ext cx="1511300" cy="358775"/>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231442" name="Line 18"/>
          <p:cNvSpPr>
            <a:spLocks noChangeShapeType="1"/>
          </p:cNvSpPr>
          <p:nvPr/>
        </p:nvSpPr>
        <p:spPr bwMode="auto">
          <a:xfrm>
            <a:off x="3708400" y="1196975"/>
            <a:ext cx="0" cy="360363"/>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3" name="Line 19"/>
          <p:cNvSpPr>
            <a:spLocks noChangeShapeType="1"/>
          </p:cNvSpPr>
          <p:nvPr/>
        </p:nvSpPr>
        <p:spPr bwMode="auto">
          <a:xfrm flipH="1">
            <a:off x="1763713" y="2420938"/>
            <a:ext cx="1223962"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4" name="Line 20"/>
          <p:cNvSpPr>
            <a:spLocks noChangeShapeType="1"/>
          </p:cNvSpPr>
          <p:nvPr/>
        </p:nvSpPr>
        <p:spPr bwMode="auto">
          <a:xfrm flipV="1">
            <a:off x="1763713" y="1196975"/>
            <a:ext cx="0" cy="1223963"/>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5" name="Line 21"/>
          <p:cNvSpPr>
            <a:spLocks noChangeShapeType="1"/>
          </p:cNvSpPr>
          <p:nvPr/>
        </p:nvSpPr>
        <p:spPr bwMode="auto">
          <a:xfrm flipH="1">
            <a:off x="1763713" y="1700213"/>
            <a:ext cx="151288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6" name="Line 22"/>
          <p:cNvSpPr>
            <a:spLocks noChangeShapeType="1"/>
          </p:cNvSpPr>
          <p:nvPr/>
        </p:nvSpPr>
        <p:spPr bwMode="auto">
          <a:xfrm flipH="1">
            <a:off x="2124075" y="3789363"/>
            <a:ext cx="719138"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7" name="Line 23"/>
          <p:cNvSpPr>
            <a:spLocks noChangeShapeType="1"/>
          </p:cNvSpPr>
          <p:nvPr/>
        </p:nvSpPr>
        <p:spPr bwMode="auto">
          <a:xfrm>
            <a:off x="4500563" y="3789363"/>
            <a:ext cx="6477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8" name="Line 24"/>
          <p:cNvSpPr>
            <a:spLocks noChangeShapeType="1"/>
          </p:cNvSpPr>
          <p:nvPr/>
        </p:nvSpPr>
        <p:spPr bwMode="auto">
          <a:xfrm>
            <a:off x="5795963" y="3789363"/>
            <a:ext cx="863600"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49" name="Line 25"/>
          <p:cNvSpPr>
            <a:spLocks noChangeShapeType="1"/>
          </p:cNvSpPr>
          <p:nvPr/>
        </p:nvSpPr>
        <p:spPr bwMode="auto">
          <a:xfrm>
            <a:off x="4356100" y="2420938"/>
            <a:ext cx="792163"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0" name="Line 26"/>
          <p:cNvSpPr>
            <a:spLocks noChangeShapeType="1"/>
          </p:cNvSpPr>
          <p:nvPr/>
        </p:nvSpPr>
        <p:spPr bwMode="auto">
          <a:xfrm>
            <a:off x="4427538" y="5229225"/>
            <a:ext cx="865187" cy="0"/>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1" name="Line 27"/>
          <p:cNvSpPr>
            <a:spLocks noChangeShapeType="1"/>
          </p:cNvSpPr>
          <p:nvPr/>
        </p:nvSpPr>
        <p:spPr bwMode="auto">
          <a:xfrm>
            <a:off x="7019925" y="2420938"/>
            <a:ext cx="0" cy="1222375"/>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2" name="Line 28"/>
          <p:cNvSpPr>
            <a:spLocks noChangeShapeType="1"/>
          </p:cNvSpPr>
          <p:nvPr/>
        </p:nvSpPr>
        <p:spPr bwMode="auto">
          <a:xfrm>
            <a:off x="3708400" y="1916113"/>
            <a:ext cx="0" cy="288925"/>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3" name="Line 29"/>
          <p:cNvSpPr>
            <a:spLocks noChangeShapeType="1"/>
          </p:cNvSpPr>
          <p:nvPr/>
        </p:nvSpPr>
        <p:spPr bwMode="auto">
          <a:xfrm>
            <a:off x="3708400" y="2636838"/>
            <a:ext cx="0" cy="287337"/>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4" name="Line 30"/>
          <p:cNvSpPr>
            <a:spLocks noChangeShapeType="1"/>
          </p:cNvSpPr>
          <p:nvPr/>
        </p:nvSpPr>
        <p:spPr bwMode="auto">
          <a:xfrm>
            <a:off x="3708400" y="3357563"/>
            <a:ext cx="0" cy="287337"/>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5" name="Line 31"/>
          <p:cNvSpPr>
            <a:spLocks noChangeShapeType="1"/>
          </p:cNvSpPr>
          <p:nvPr/>
        </p:nvSpPr>
        <p:spPr bwMode="auto">
          <a:xfrm>
            <a:off x="3708400" y="4005263"/>
            <a:ext cx="0" cy="36036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6" name="Line 32"/>
          <p:cNvSpPr>
            <a:spLocks noChangeShapeType="1"/>
          </p:cNvSpPr>
          <p:nvPr/>
        </p:nvSpPr>
        <p:spPr bwMode="auto">
          <a:xfrm>
            <a:off x="3708400" y="4724400"/>
            <a:ext cx="0" cy="288925"/>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7" name="Line 33"/>
          <p:cNvSpPr>
            <a:spLocks noChangeShapeType="1"/>
          </p:cNvSpPr>
          <p:nvPr/>
        </p:nvSpPr>
        <p:spPr bwMode="auto">
          <a:xfrm>
            <a:off x="5867400" y="2420938"/>
            <a:ext cx="1152525"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8" name="Line 34"/>
          <p:cNvSpPr>
            <a:spLocks noChangeShapeType="1"/>
          </p:cNvSpPr>
          <p:nvPr/>
        </p:nvSpPr>
        <p:spPr bwMode="auto">
          <a:xfrm>
            <a:off x="6732588" y="5229225"/>
            <a:ext cx="287337" cy="0"/>
          </a:xfrm>
          <a:prstGeom prst="line">
            <a:avLst/>
          </a:prstGeom>
          <a:noFill/>
          <a:ln w="127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1459" name="Line 35"/>
          <p:cNvSpPr>
            <a:spLocks noChangeShapeType="1"/>
          </p:cNvSpPr>
          <p:nvPr/>
        </p:nvSpPr>
        <p:spPr bwMode="auto">
          <a:xfrm flipV="1">
            <a:off x="7019925" y="4005263"/>
            <a:ext cx="0" cy="1223962"/>
          </a:xfrm>
          <a:prstGeom prst="line">
            <a:avLst/>
          </a:prstGeom>
          <a:noFill/>
          <a:ln w="127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837584207"/>
      </p:ext>
    </p:extLst>
  </p:cSld>
  <p:clrMapOvr>
    <a:masterClrMapping/>
  </p:clrMapOvr>
  <p:transition spd="med">
    <p:cover dir="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二、水分</a:t>
            </a:r>
            <a:r>
              <a:rPr lang="zh-CN" altLang="en-US" b="1" kern="0" dirty="0">
                <a:solidFill>
                  <a:srgbClr val="CC00FF"/>
                </a:solidFill>
                <a:latin typeface="Times New Roman" pitchFamily="18" charset="0"/>
                <a:ea typeface="华文楷体"/>
              </a:rPr>
              <a:t>平衡</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、自然植被</a:t>
            </a:r>
            <a:r>
              <a:rPr lang="zh-CN" altLang="en-US" sz="1600" b="1" kern="0" dirty="0">
                <a:solidFill>
                  <a:srgbClr val="000000"/>
                </a:solidFill>
                <a:latin typeface="Times New Roman" pitchFamily="18" charset="0"/>
                <a:ea typeface="华文楷体"/>
              </a:rPr>
              <a:t>地水分平衡</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在土壤</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植物</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大气系统中，自然植被地</a:t>
            </a:r>
            <a:r>
              <a:rPr lang="zh-CN" altLang="en-US" sz="1600" b="1" kern="0" dirty="0" smtClean="0">
                <a:solidFill>
                  <a:srgbClr val="000000"/>
                </a:solidFill>
                <a:latin typeface="Times New Roman" pitchFamily="18" charset="0"/>
                <a:ea typeface="华文楷体"/>
              </a:rPr>
              <a:t>的土壤水分平衡</a:t>
            </a:r>
            <a:r>
              <a:rPr lang="zh-CN" altLang="en-US" sz="1600" b="1" kern="0" dirty="0">
                <a:solidFill>
                  <a:srgbClr val="000000"/>
                </a:solidFill>
                <a:latin typeface="Times New Roman" pitchFamily="18" charset="0"/>
                <a:ea typeface="华文楷体"/>
              </a:rPr>
              <a:t>方程中主要包括输入项、输出项</a:t>
            </a:r>
            <a:r>
              <a:rPr lang="zh-CN" altLang="en-US" sz="1600" b="1" kern="0" dirty="0" smtClean="0">
                <a:solidFill>
                  <a:srgbClr val="000000"/>
                </a:solidFill>
                <a:latin typeface="Times New Roman" pitchFamily="18" charset="0"/>
                <a:ea typeface="华文楷体"/>
              </a:rPr>
              <a:t>和贮存</a:t>
            </a:r>
            <a:r>
              <a:rPr lang="zh-CN" altLang="en-US" sz="1600" b="1" kern="0" dirty="0">
                <a:solidFill>
                  <a:srgbClr val="000000"/>
                </a:solidFill>
                <a:latin typeface="Times New Roman" pitchFamily="18" charset="0"/>
                <a:ea typeface="华文楷体"/>
              </a:rPr>
              <a:t>项。</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输入项：降水</a:t>
            </a:r>
            <a:r>
              <a:rPr lang="en-US" altLang="zh-CN" sz="1600" b="1" kern="0" dirty="0">
                <a:solidFill>
                  <a:srgbClr val="000000"/>
                </a:solidFill>
                <a:latin typeface="Times New Roman" pitchFamily="18" charset="0"/>
                <a:ea typeface="华文楷体"/>
              </a:rPr>
              <a:t>R </a:t>
            </a:r>
            <a:r>
              <a:rPr lang="zh-CN" altLang="en-US" sz="1600" b="1" kern="0" dirty="0">
                <a:solidFill>
                  <a:srgbClr val="000000"/>
                </a:solidFill>
                <a:latin typeface="Times New Roman" pitchFamily="18" charset="0"/>
                <a:ea typeface="华文楷体"/>
              </a:rPr>
              <a:t>毛管上升水</a:t>
            </a:r>
            <a:r>
              <a:rPr lang="en-US" altLang="zh-CN" sz="1600" b="1" kern="0" dirty="0" err="1">
                <a:solidFill>
                  <a:srgbClr val="000000"/>
                </a:solidFill>
                <a:latin typeface="Times New Roman" pitchFamily="18" charset="0"/>
                <a:ea typeface="华文楷体"/>
              </a:rPr>
              <a:t>Sg</a:t>
            </a:r>
            <a:r>
              <a:rPr lang="en-US" altLang="zh-CN" sz="1600" b="1" kern="0" dirty="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植物截留</a:t>
            </a:r>
            <a:r>
              <a:rPr lang="en-US" altLang="zh-CN" sz="1600" b="1" kern="0" dirty="0" err="1">
                <a:solidFill>
                  <a:srgbClr val="000000"/>
                </a:solidFill>
                <a:latin typeface="Times New Roman" pitchFamily="18" charset="0"/>
                <a:ea typeface="华文楷体"/>
              </a:rPr>
              <a:t>Ir</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输出项：植物蒸腾</a:t>
            </a:r>
            <a:r>
              <a:rPr lang="en-US" altLang="zh-CN" sz="1600" b="1" kern="0" dirty="0" err="1">
                <a:solidFill>
                  <a:srgbClr val="000000"/>
                </a:solidFill>
                <a:latin typeface="Times New Roman" pitchFamily="18" charset="0"/>
                <a:ea typeface="华文楷体"/>
              </a:rPr>
              <a:t>Ep</a:t>
            </a:r>
            <a:r>
              <a:rPr lang="en-US" altLang="zh-CN" sz="1600" b="1" kern="0" dirty="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土壤蒸发</a:t>
            </a:r>
            <a:r>
              <a:rPr lang="en-US" altLang="zh-CN" sz="1600" b="1" kern="0" dirty="0" err="1">
                <a:solidFill>
                  <a:srgbClr val="000000"/>
                </a:solidFill>
                <a:latin typeface="Times New Roman" pitchFamily="18" charset="0"/>
                <a:ea typeface="华文楷体"/>
              </a:rPr>
              <a:t>Es</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径流与排 水</a:t>
            </a:r>
            <a:r>
              <a:rPr lang="en-US" altLang="zh-CN" sz="1600" b="1" kern="0" dirty="0">
                <a:solidFill>
                  <a:srgbClr val="000000"/>
                </a:solidFill>
                <a:latin typeface="Times New Roman" pitchFamily="18" charset="0"/>
                <a:ea typeface="华文楷体"/>
              </a:rPr>
              <a:t>q</a:t>
            </a: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贮存项：植物体蓄水△</a:t>
            </a:r>
            <a:r>
              <a:rPr lang="en-US" altLang="zh-CN" sz="1600" b="1" kern="0" dirty="0" err="1">
                <a:solidFill>
                  <a:srgbClr val="000000"/>
                </a:solidFill>
                <a:latin typeface="Times New Roman" pitchFamily="18" charset="0"/>
                <a:ea typeface="华文楷体"/>
              </a:rPr>
              <a:t>Sp</a:t>
            </a:r>
            <a:r>
              <a:rPr lang="zh-CN" altLang="en-US" sz="1600" b="1" kern="0" dirty="0">
                <a:solidFill>
                  <a:srgbClr val="000000"/>
                </a:solidFill>
                <a:latin typeface="Times New Roman" pitchFamily="18" charset="0"/>
                <a:ea typeface="华文楷体"/>
              </a:rPr>
              <a:t>、土壤蓄水△</a:t>
            </a:r>
            <a:r>
              <a:rPr lang="en-US" altLang="zh-CN" sz="1600" b="1" kern="0" dirty="0" err="1">
                <a:solidFill>
                  <a:srgbClr val="000000"/>
                </a:solidFill>
                <a:latin typeface="Times New Roman" pitchFamily="18" charset="0"/>
                <a:ea typeface="华文楷体"/>
              </a:rPr>
              <a:t>Ss</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0006487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二、水分</a:t>
            </a:r>
            <a:r>
              <a:rPr lang="zh-CN" altLang="en-US" b="1" kern="0" dirty="0">
                <a:solidFill>
                  <a:srgbClr val="CC00FF"/>
                </a:solidFill>
                <a:latin typeface="Times New Roman" pitchFamily="18" charset="0"/>
                <a:ea typeface="华文楷体"/>
              </a:rPr>
              <a:t>平衡</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、自然植被</a:t>
            </a:r>
            <a:r>
              <a:rPr lang="zh-CN" altLang="en-US" sz="1600" b="1" kern="0" dirty="0">
                <a:solidFill>
                  <a:srgbClr val="000000"/>
                </a:solidFill>
                <a:latin typeface="Times New Roman" pitchFamily="18" charset="0"/>
                <a:ea typeface="华文楷体"/>
              </a:rPr>
              <a:t>地水分平衡</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因此，自然植被地水分平衡方程可写为：</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en-US" altLang="zh-CN" sz="1600" b="1" kern="0" dirty="0" err="1">
                <a:solidFill>
                  <a:srgbClr val="000000"/>
                </a:solidFill>
                <a:latin typeface="Times New Roman" pitchFamily="18" charset="0"/>
                <a:ea typeface="华文楷体"/>
              </a:rPr>
              <a:t>R+Sg+Ir</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a:t>
            </a:r>
            <a:r>
              <a:rPr lang="en-US" altLang="zh-CN" sz="1600" b="1" kern="0" dirty="0" err="1">
                <a:solidFill>
                  <a:srgbClr val="000000"/>
                </a:solidFill>
                <a:latin typeface="Times New Roman" pitchFamily="18" charset="0"/>
                <a:ea typeface="华文楷体"/>
              </a:rPr>
              <a:t>Ep+Es+q</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a:t>
            </a:r>
            <a:r>
              <a:rPr lang="en-US" altLang="zh-CN" sz="1600" b="1" kern="0" dirty="0" err="1">
                <a:solidFill>
                  <a:srgbClr val="000000"/>
                </a:solidFill>
                <a:latin typeface="Times New Roman" pitchFamily="18" charset="0"/>
                <a:ea typeface="华文楷体"/>
              </a:rPr>
              <a:t>Sp</a:t>
            </a:r>
            <a:r>
              <a:rPr lang="en-US" altLang="zh-CN" sz="1600" b="1" kern="0" dirty="0">
                <a:solidFill>
                  <a:srgbClr val="000000"/>
                </a:solidFill>
                <a:latin typeface="Times New Roman" pitchFamily="18" charset="0"/>
                <a:ea typeface="华文楷体"/>
              </a:rPr>
              <a:t>+△</a:t>
            </a:r>
            <a:r>
              <a:rPr lang="en-US" altLang="zh-CN" sz="1600" b="1" kern="0" dirty="0" err="1">
                <a:solidFill>
                  <a:srgbClr val="000000"/>
                </a:solidFill>
                <a:latin typeface="Times New Roman" pitchFamily="18" charset="0"/>
                <a:ea typeface="华文楷体"/>
              </a:rPr>
              <a:t>Ss</a:t>
            </a:r>
            <a:endParaRPr lang="en-US" altLang="zh-CN"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式中，从宏观的空间和时间来考虑，降水项</a:t>
            </a:r>
            <a:r>
              <a:rPr lang="zh-CN" altLang="en-US" sz="1600" b="1" kern="0" dirty="0" smtClean="0">
                <a:solidFill>
                  <a:srgbClr val="000000"/>
                </a:solidFill>
                <a:latin typeface="Times New Roman" pitchFamily="18" charset="0"/>
                <a:ea typeface="华文楷体"/>
              </a:rPr>
              <a:t>非常重要</a:t>
            </a:r>
            <a:r>
              <a:rPr lang="zh-CN" altLang="en-US" sz="1600" b="1" kern="0" dirty="0">
                <a:solidFill>
                  <a:srgbClr val="000000"/>
                </a:solidFill>
                <a:latin typeface="Times New Roman" pitchFamily="18" charset="0"/>
                <a:ea typeface="华文楷体"/>
              </a:rPr>
              <a:t>。但在较短的时间和有限的范围内，非</a:t>
            </a:r>
            <a:r>
              <a:rPr lang="zh-CN" altLang="en-US" sz="1600" b="1" kern="0" dirty="0" smtClean="0">
                <a:solidFill>
                  <a:srgbClr val="000000"/>
                </a:solidFill>
                <a:latin typeface="Times New Roman" pitchFamily="18" charset="0"/>
                <a:ea typeface="华文楷体"/>
              </a:rPr>
              <a:t>降水的</a:t>
            </a:r>
            <a:r>
              <a:rPr lang="zh-CN" altLang="en-US" sz="1600" b="1" kern="0" dirty="0">
                <a:solidFill>
                  <a:srgbClr val="000000"/>
                </a:solidFill>
                <a:latin typeface="Times New Roman" pitchFamily="18" charset="0"/>
                <a:ea typeface="华文楷体"/>
              </a:rPr>
              <a:t>作用就较为显著。而对农业生产而言，重点</a:t>
            </a:r>
            <a:r>
              <a:rPr lang="zh-CN" altLang="en-US" sz="1600" b="1" kern="0" dirty="0" smtClean="0">
                <a:solidFill>
                  <a:srgbClr val="000000"/>
                </a:solidFill>
                <a:latin typeface="Times New Roman" pitchFamily="18" charset="0"/>
                <a:ea typeface="华文楷体"/>
              </a:rPr>
              <a:t>应考虑</a:t>
            </a:r>
            <a:r>
              <a:rPr lang="zh-CN" altLang="en-US" sz="1600" b="1" kern="0" dirty="0">
                <a:solidFill>
                  <a:srgbClr val="000000"/>
                </a:solidFill>
                <a:latin typeface="Times New Roman" pitchFamily="18" charset="0"/>
                <a:ea typeface="华文楷体"/>
              </a:rPr>
              <a:t>降水、植被截留、植物蒸腾、土壤蒸发</a:t>
            </a:r>
            <a:r>
              <a:rPr lang="zh-CN" altLang="en-US" sz="1600" b="1" kern="0" dirty="0" smtClean="0">
                <a:solidFill>
                  <a:srgbClr val="000000"/>
                </a:solidFill>
                <a:latin typeface="Times New Roman" pitchFamily="18" charset="0"/>
                <a:ea typeface="华文楷体"/>
              </a:rPr>
              <a:t>以及土壤</a:t>
            </a:r>
            <a:r>
              <a:rPr lang="zh-CN" altLang="en-US" sz="1600" b="1" kern="0" dirty="0">
                <a:solidFill>
                  <a:srgbClr val="000000"/>
                </a:solidFill>
                <a:latin typeface="Times New Roman" pitchFamily="18" charset="0"/>
                <a:ea typeface="华文楷体"/>
              </a:rPr>
              <a:t>蓄水量。</a:t>
            </a: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80186595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714953" y="1016000"/>
            <a:ext cx="731303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971600" y="2400119"/>
            <a:ext cx="7056388"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二、水分</a:t>
            </a:r>
            <a:r>
              <a:rPr lang="zh-CN" altLang="en-US" b="1" kern="0" dirty="0">
                <a:solidFill>
                  <a:srgbClr val="CC00FF"/>
                </a:solidFill>
                <a:latin typeface="Times New Roman" pitchFamily="18" charset="0"/>
                <a:ea typeface="华文楷体"/>
              </a:rPr>
              <a:t>平衡</a:t>
            </a: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2</a:t>
            </a:r>
            <a:r>
              <a:rPr lang="zh-CN" altLang="en-US" sz="1600" b="1" kern="0" dirty="0" smtClean="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农田土壤水分平衡</a:t>
            </a: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        计算</a:t>
            </a:r>
            <a:r>
              <a:rPr lang="zh-CN" altLang="en-US" sz="1600" b="1" kern="0" dirty="0">
                <a:solidFill>
                  <a:srgbClr val="000000"/>
                </a:solidFill>
                <a:latin typeface="Times New Roman" pitchFamily="18" charset="0"/>
                <a:ea typeface="华文楷体"/>
              </a:rPr>
              <a:t>和分析田间作物系统水分收支的目的是</a:t>
            </a:r>
            <a:r>
              <a:rPr lang="zh-CN" altLang="en-US" sz="1600" b="1" kern="0" dirty="0" smtClean="0">
                <a:solidFill>
                  <a:srgbClr val="000000"/>
                </a:solidFill>
                <a:latin typeface="Times New Roman" pitchFamily="18" charset="0"/>
                <a:ea typeface="华文楷体"/>
              </a:rPr>
              <a:t>要弄清</a:t>
            </a:r>
            <a:r>
              <a:rPr lang="zh-CN" altLang="en-US" sz="1600" b="1" kern="0" dirty="0">
                <a:solidFill>
                  <a:srgbClr val="000000"/>
                </a:solidFill>
                <a:latin typeface="Times New Roman" pitchFamily="18" charset="0"/>
                <a:ea typeface="华文楷体"/>
              </a:rPr>
              <a:t>作物全生育期内或某一生育期水分供应条件</a:t>
            </a:r>
            <a:r>
              <a:rPr lang="zh-CN" altLang="en-US" sz="1600" b="1" kern="0" dirty="0" smtClean="0">
                <a:solidFill>
                  <a:srgbClr val="000000"/>
                </a:solidFill>
                <a:latin typeface="Times New Roman" pitchFamily="18" charset="0"/>
                <a:ea typeface="华文楷体"/>
              </a:rPr>
              <a:t>，以</a:t>
            </a:r>
            <a:r>
              <a:rPr lang="zh-CN" altLang="en-US" sz="1600" b="1" kern="0" dirty="0">
                <a:solidFill>
                  <a:srgbClr val="000000"/>
                </a:solidFill>
                <a:latin typeface="Times New Roman" pitchFamily="18" charset="0"/>
                <a:ea typeface="华文楷体"/>
              </a:rPr>
              <a:t>确定作物灌溉量和生育期间土壤水分变化特点。</a:t>
            </a: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田间</a:t>
            </a:r>
            <a:r>
              <a:rPr lang="zh-CN" altLang="en-US" sz="1600" b="1" kern="0" dirty="0">
                <a:solidFill>
                  <a:srgbClr val="000000"/>
                </a:solidFill>
                <a:latin typeface="Times New Roman" pitchFamily="18" charset="0"/>
                <a:ea typeface="华文楷体"/>
              </a:rPr>
              <a:t>作物系统的输入量还应</a:t>
            </a:r>
            <a:r>
              <a:rPr lang="zh-CN" altLang="en-US" sz="1600" b="1" kern="0" dirty="0" smtClean="0">
                <a:solidFill>
                  <a:srgbClr val="000000"/>
                </a:solidFill>
                <a:latin typeface="Times New Roman" pitchFamily="18" charset="0"/>
                <a:ea typeface="华文楷体"/>
              </a:rPr>
              <a:t>考虑灌溉量。</a:t>
            </a: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农田土壤水分平衡方程：</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en-US" altLang="zh-CN" sz="1600" b="1" kern="0" dirty="0" err="1">
                <a:solidFill>
                  <a:srgbClr val="000000"/>
                </a:solidFill>
                <a:latin typeface="Times New Roman" pitchFamily="18" charset="0"/>
                <a:ea typeface="华文楷体"/>
              </a:rPr>
              <a:t>R+Sg</a:t>
            </a:r>
            <a:r>
              <a:rPr lang="en-US" altLang="zh-CN" sz="1600" b="1" kern="0" dirty="0">
                <a:solidFill>
                  <a:srgbClr val="000000"/>
                </a:solidFill>
                <a:latin typeface="Times New Roman" pitchFamily="18" charset="0"/>
                <a:ea typeface="华文楷体"/>
              </a:rPr>
              <a:t>+ K</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a:t>
            </a:r>
            <a:r>
              <a:rPr lang="zh-CN" altLang="en-US" sz="1600" b="1" kern="0" dirty="0">
                <a:solidFill>
                  <a:srgbClr val="000000"/>
                </a:solidFill>
                <a:latin typeface="Times New Roman" pitchFamily="18" charset="0"/>
                <a:ea typeface="华文楷体"/>
              </a:rPr>
              <a:t>（</a:t>
            </a:r>
            <a:r>
              <a:rPr lang="en-US" altLang="zh-CN" sz="1600" b="1" kern="0" dirty="0" err="1">
                <a:solidFill>
                  <a:srgbClr val="000000"/>
                </a:solidFill>
                <a:latin typeface="Times New Roman" pitchFamily="18" charset="0"/>
                <a:ea typeface="华文楷体"/>
              </a:rPr>
              <a:t>Es+Ep</a:t>
            </a:r>
            <a:r>
              <a:rPr lang="en-US" altLang="zh-CN" sz="1600" b="1" kern="0" dirty="0">
                <a:solidFill>
                  <a:srgbClr val="000000"/>
                </a:solidFill>
                <a:latin typeface="Times New Roman" pitchFamily="18" charset="0"/>
                <a:ea typeface="华文楷体"/>
              </a:rPr>
              <a:t>+ q1+q2</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 </a:t>
            </a:r>
            <a:r>
              <a:rPr lang="en-US" altLang="zh-CN" sz="1600" b="1" kern="0" dirty="0" err="1">
                <a:solidFill>
                  <a:srgbClr val="000000"/>
                </a:solidFill>
                <a:latin typeface="Times New Roman" pitchFamily="18" charset="0"/>
                <a:ea typeface="华文楷体"/>
              </a:rPr>
              <a:t>Wh</a:t>
            </a:r>
            <a:r>
              <a:rPr lang="en-US" altLang="zh-CN" sz="1600" b="1" kern="0" dirty="0">
                <a:solidFill>
                  <a:srgbClr val="000000"/>
                </a:solidFill>
                <a:latin typeface="Times New Roman" pitchFamily="18" charset="0"/>
                <a:ea typeface="华文楷体"/>
              </a:rPr>
              <a:t>- </a:t>
            </a:r>
            <a:r>
              <a:rPr lang="en-US" altLang="zh-CN" sz="1600" b="1" kern="0" dirty="0" err="1">
                <a:solidFill>
                  <a:srgbClr val="000000"/>
                </a:solidFill>
                <a:latin typeface="Times New Roman" pitchFamily="18" charset="0"/>
                <a:ea typeface="华文楷体"/>
              </a:rPr>
              <a:t>Wk</a:t>
            </a:r>
            <a:r>
              <a:rPr lang="en-US" altLang="zh-CN" sz="1600" b="1" kern="0" dirty="0">
                <a:solidFill>
                  <a:srgbClr val="000000"/>
                </a:solidFill>
                <a:latin typeface="Times New Roman" pitchFamily="18" charset="0"/>
                <a:ea typeface="华文楷体"/>
              </a:rPr>
              <a:t>=0</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式中，</a:t>
            </a:r>
            <a:r>
              <a:rPr lang="en-US" altLang="zh-CN" sz="1600" b="1" kern="0" dirty="0">
                <a:solidFill>
                  <a:srgbClr val="000000"/>
                </a:solidFill>
                <a:latin typeface="Times New Roman" pitchFamily="18" charset="0"/>
                <a:ea typeface="华文楷体"/>
              </a:rPr>
              <a:t>R</a:t>
            </a:r>
            <a:r>
              <a:rPr lang="zh-CN" altLang="en-US" sz="1600" b="1" kern="0" dirty="0">
                <a:solidFill>
                  <a:srgbClr val="000000"/>
                </a:solidFill>
                <a:latin typeface="Times New Roman" pitchFamily="18" charset="0"/>
                <a:ea typeface="华文楷体"/>
              </a:rPr>
              <a:t>为某时期内的降水量，</a:t>
            </a:r>
            <a:r>
              <a:rPr lang="en-US" altLang="zh-CN" sz="1600" b="1" kern="0" dirty="0" err="1">
                <a:solidFill>
                  <a:srgbClr val="000000"/>
                </a:solidFill>
                <a:latin typeface="Times New Roman" pitchFamily="18" charset="0"/>
                <a:ea typeface="华文楷体"/>
              </a:rPr>
              <a:t>Sg</a:t>
            </a:r>
            <a:r>
              <a:rPr lang="zh-CN" altLang="en-US" sz="1600" b="1" kern="0" dirty="0">
                <a:solidFill>
                  <a:srgbClr val="000000"/>
                </a:solidFill>
                <a:latin typeface="Times New Roman" pitchFamily="18" charset="0"/>
                <a:ea typeface="华文楷体"/>
              </a:rPr>
              <a:t>为毛管水上升量</a:t>
            </a: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K</a:t>
            </a:r>
            <a:r>
              <a:rPr lang="zh-CN" altLang="en-US" sz="1600" b="1" kern="0" dirty="0">
                <a:solidFill>
                  <a:srgbClr val="000000"/>
                </a:solidFill>
                <a:latin typeface="Times New Roman" pitchFamily="18" charset="0"/>
                <a:ea typeface="华文楷体"/>
              </a:rPr>
              <a:t>为该时期内的灌溉量，</a:t>
            </a:r>
            <a:r>
              <a:rPr lang="en-US" altLang="zh-CN" sz="1600" b="1" kern="0" dirty="0" err="1">
                <a:solidFill>
                  <a:srgbClr val="000000"/>
                </a:solidFill>
                <a:latin typeface="Times New Roman" pitchFamily="18" charset="0"/>
                <a:ea typeface="华文楷体"/>
              </a:rPr>
              <a:t>Es</a:t>
            </a:r>
            <a:r>
              <a:rPr lang="zh-CN" altLang="en-US" sz="1600" b="1" kern="0" dirty="0">
                <a:solidFill>
                  <a:srgbClr val="000000"/>
                </a:solidFill>
                <a:latin typeface="Times New Roman" pitchFamily="18" charset="0"/>
                <a:ea typeface="华文楷体"/>
              </a:rPr>
              <a:t>为土壤蒸发量，</a:t>
            </a:r>
            <a:r>
              <a:rPr lang="en-US" altLang="zh-CN" sz="1600" b="1" kern="0" dirty="0" err="1">
                <a:solidFill>
                  <a:srgbClr val="000000"/>
                </a:solidFill>
                <a:latin typeface="Times New Roman" pitchFamily="18" charset="0"/>
                <a:ea typeface="华文楷体"/>
              </a:rPr>
              <a:t>Ep</a:t>
            </a:r>
            <a:r>
              <a:rPr lang="zh-CN" altLang="en-US" sz="1600" b="1" kern="0" dirty="0">
                <a:solidFill>
                  <a:srgbClr val="000000"/>
                </a:solidFill>
                <a:latin typeface="Times New Roman" pitchFamily="18" charset="0"/>
                <a:ea typeface="华文楷体"/>
              </a:rPr>
              <a:t>为</a:t>
            </a:r>
            <a:r>
              <a:rPr lang="zh-CN" altLang="en-US" sz="1600" b="1" kern="0" dirty="0" smtClean="0">
                <a:solidFill>
                  <a:srgbClr val="000000"/>
                </a:solidFill>
                <a:latin typeface="Times New Roman" pitchFamily="18" charset="0"/>
                <a:ea typeface="华文楷体"/>
              </a:rPr>
              <a:t>植物</a:t>
            </a:r>
            <a:r>
              <a:rPr lang="zh-CN" altLang="en-US" sz="1600" b="1" kern="0" dirty="0">
                <a:solidFill>
                  <a:srgbClr val="000000"/>
                </a:solidFill>
                <a:latin typeface="Times New Roman" pitchFamily="18" charset="0"/>
                <a:ea typeface="华文楷体"/>
              </a:rPr>
              <a:t>蒸腾量，</a:t>
            </a:r>
            <a:r>
              <a:rPr lang="en-US" altLang="zh-CN" sz="1600" b="1" kern="0" dirty="0">
                <a:solidFill>
                  <a:srgbClr val="000000"/>
                </a:solidFill>
                <a:latin typeface="Times New Roman" pitchFamily="18" charset="0"/>
                <a:ea typeface="华文楷体"/>
              </a:rPr>
              <a:t>q1</a:t>
            </a:r>
            <a:r>
              <a:rPr lang="zh-CN" altLang="en-US" sz="1600" b="1" kern="0" dirty="0">
                <a:solidFill>
                  <a:srgbClr val="000000"/>
                </a:solidFill>
                <a:latin typeface="Times New Roman" pitchFamily="18" charset="0"/>
                <a:ea typeface="华文楷体"/>
              </a:rPr>
              <a:t>为地表径流量，</a:t>
            </a:r>
            <a:r>
              <a:rPr lang="en-US" altLang="zh-CN" sz="1600" b="1" kern="0" dirty="0">
                <a:solidFill>
                  <a:srgbClr val="000000"/>
                </a:solidFill>
                <a:latin typeface="Times New Roman" pitchFamily="18" charset="0"/>
                <a:ea typeface="华文楷体"/>
              </a:rPr>
              <a:t>q2</a:t>
            </a:r>
            <a:r>
              <a:rPr lang="zh-CN" altLang="en-US" sz="1600" b="1" kern="0" dirty="0">
                <a:solidFill>
                  <a:srgbClr val="000000"/>
                </a:solidFill>
                <a:latin typeface="Times New Roman" pitchFamily="18" charset="0"/>
                <a:ea typeface="华文楷体"/>
              </a:rPr>
              <a:t>为地下径流量，</a:t>
            </a:r>
            <a:r>
              <a:rPr lang="en-US" altLang="zh-CN" sz="1600" b="1" kern="0" dirty="0" err="1">
                <a:solidFill>
                  <a:srgbClr val="000000"/>
                </a:solidFill>
                <a:latin typeface="Times New Roman" pitchFamily="18" charset="0"/>
                <a:ea typeface="华文楷体"/>
              </a:rPr>
              <a:t>Wh</a:t>
            </a:r>
            <a:r>
              <a:rPr lang="zh-CN" altLang="en-US" sz="1600" b="1" kern="0" dirty="0" smtClean="0">
                <a:solidFill>
                  <a:srgbClr val="000000"/>
                </a:solidFill>
                <a:latin typeface="Times New Roman" pitchFamily="18" charset="0"/>
                <a:ea typeface="华文楷体"/>
              </a:rPr>
              <a:t>、</a:t>
            </a:r>
            <a:r>
              <a:rPr lang="en-US" altLang="zh-CN" sz="1600" b="1" kern="0" dirty="0" err="1" smtClean="0">
                <a:solidFill>
                  <a:srgbClr val="000000"/>
                </a:solidFill>
                <a:latin typeface="Times New Roman" pitchFamily="18" charset="0"/>
                <a:ea typeface="华文楷体"/>
              </a:rPr>
              <a:t>Wk</a:t>
            </a:r>
            <a:r>
              <a:rPr lang="zh-CN" altLang="en-US" sz="1600" b="1" kern="0" dirty="0">
                <a:solidFill>
                  <a:srgbClr val="000000"/>
                </a:solidFill>
                <a:latin typeface="Times New Roman" pitchFamily="18" charset="0"/>
                <a:ea typeface="华文楷体"/>
              </a:rPr>
              <a:t>分别为该时期开始和终止时的土壤水分贮存量</a:t>
            </a:r>
            <a:r>
              <a:rPr lang="zh-CN" altLang="en-US" sz="1600" b="1" kern="0" dirty="0" smtClean="0">
                <a:solidFill>
                  <a:srgbClr val="000000"/>
                </a:solidFill>
                <a:latin typeface="Times New Roman" pitchFamily="18" charset="0"/>
                <a:ea typeface="华文楷体"/>
              </a:rPr>
              <a:t>。</a:t>
            </a:r>
            <a:r>
              <a:rPr lang="en-US" altLang="zh-CN" sz="1600" b="1" kern="0" dirty="0" err="1" smtClean="0">
                <a:solidFill>
                  <a:srgbClr val="000000"/>
                </a:solidFill>
                <a:latin typeface="Times New Roman" pitchFamily="18" charset="0"/>
                <a:ea typeface="华文楷体"/>
              </a:rPr>
              <a:t>Es+Ep</a:t>
            </a:r>
            <a:r>
              <a:rPr lang="zh-CN" altLang="en-US" sz="1600" b="1" kern="0" dirty="0">
                <a:solidFill>
                  <a:srgbClr val="000000"/>
                </a:solidFill>
                <a:latin typeface="Times New Roman" pitchFamily="18" charset="0"/>
                <a:ea typeface="华文楷体"/>
              </a:rPr>
              <a:t>称为植物的蒸腾量。实际应用时，有些项</a:t>
            </a:r>
            <a:r>
              <a:rPr lang="zh-CN" altLang="en-US" sz="1600" b="1" kern="0" dirty="0" smtClean="0">
                <a:solidFill>
                  <a:srgbClr val="000000"/>
                </a:solidFill>
                <a:latin typeface="Times New Roman" pitchFamily="18" charset="0"/>
                <a:ea typeface="华文楷体"/>
              </a:rPr>
              <a:t>可根据</a:t>
            </a:r>
            <a:r>
              <a:rPr lang="zh-CN" altLang="en-US" sz="1600" b="1" kern="0" dirty="0">
                <a:solidFill>
                  <a:srgbClr val="000000"/>
                </a:solidFill>
                <a:latin typeface="Times New Roman" pitchFamily="18" charset="0"/>
                <a:ea typeface="华文楷体"/>
              </a:rPr>
              <a:t>当地当时的具体情况略去。 </a:t>
            </a: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185645"/>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三、降水</a:t>
            </a:r>
            <a:r>
              <a:rPr lang="zh-CN" altLang="en-US" b="1" kern="0" dirty="0">
                <a:solidFill>
                  <a:srgbClr val="CC00FF"/>
                </a:solidFill>
                <a:latin typeface="Times New Roman" pitchFamily="18" charset="0"/>
                <a:ea typeface="华文楷体"/>
              </a:rPr>
              <a:t>后的分配</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1</a:t>
            </a:r>
            <a:r>
              <a:rPr lang="zh-CN" altLang="en-US" sz="1600" b="1" kern="0" dirty="0" smtClean="0">
                <a:solidFill>
                  <a:srgbClr val="000000"/>
                </a:solidFill>
                <a:latin typeface="Times New Roman" pitchFamily="18" charset="0"/>
                <a:ea typeface="华文楷体"/>
              </a:rPr>
              <a:t>、截留</a:t>
            </a: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定义</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降水落到地面之前，首先被植物冠层截</a:t>
            </a:r>
            <a:r>
              <a:rPr lang="zh-CN" altLang="en-US" sz="1600" b="1" kern="0" dirty="0" smtClean="0">
                <a:solidFill>
                  <a:srgbClr val="000000"/>
                </a:solidFill>
                <a:latin typeface="Times New Roman" pitchFamily="18" charset="0"/>
                <a:ea typeface="华文楷体"/>
              </a:rPr>
              <a:t>去的</a:t>
            </a:r>
            <a:r>
              <a:rPr lang="zh-CN" altLang="en-US" sz="1600" b="1" kern="0" dirty="0">
                <a:solidFill>
                  <a:srgbClr val="000000"/>
                </a:solidFill>
                <a:latin typeface="Times New Roman" pitchFamily="18" charset="0"/>
                <a:ea typeface="华文楷体"/>
              </a:rPr>
              <a:t>那部分降水。</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影响因子</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植被类型和植被覆盖度</a:t>
            </a:r>
            <a:r>
              <a:rPr lang="zh-CN" altLang="en-US" sz="1600" b="1" kern="0" dirty="0" smtClean="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降水的强度和</a:t>
            </a:r>
            <a:r>
              <a:rPr lang="zh-CN" altLang="en-US" sz="1600" b="1" kern="0" dirty="0" smtClean="0">
                <a:solidFill>
                  <a:srgbClr val="000000"/>
                </a:solidFill>
                <a:latin typeface="Times New Roman" pitchFamily="18" charset="0"/>
                <a:ea typeface="华文楷体"/>
              </a:rPr>
              <a:t>时间</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9963304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三、降水后的分配</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2</a:t>
            </a:r>
            <a:r>
              <a:rPr lang="zh-CN" altLang="en-US" sz="1600" b="1" kern="0" dirty="0" smtClean="0">
                <a:solidFill>
                  <a:srgbClr val="000000"/>
                </a:solidFill>
                <a:latin typeface="Times New Roman" pitchFamily="18" charset="0"/>
                <a:ea typeface="华文楷体"/>
              </a:rPr>
              <a:t>、下</a:t>
            </a:r>
            <a:r>
              <a:rPr lang="zh-CN" altLang="en-US" sz="1600" b="1" kern="0" dirty="0">
                <a:solidFill>
                  <a:srgbClr val="000000"/>
                </a:solidFill>
                <a:latin typeface="Times New Roman" pitchFamily="18" charset="0"/>
                <a:ea typeface="华文楷体"/>
              </a:rPr>
              <a:t>渗（渗透）</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定义</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降水经植物截留后剩余的水透过地表</a:t>
            </a:r>
            <a:r>
              <a:rPr lang="zh-CN" altLang="en-US" sz="1600" b="1" kern="0" dirty="0" smtClean="0">
                <a:solidFill>
                  <a:srgbClr val="000000"/>
                </a:solidFill>
                <a:latin typeface="Times New Roman" pitchFamily="18" charset="0"/>
                <a:ea typeface="华文楷体"/>
              </a:rPr>
              <a:t>渗入到</a:t>
            </a:r>
            <a:r>
              <a:rPr lang="zh-CN" altLang="en-US" sz="1600" b="1" kern="0" dirty="0">
                <a:solidFill>
                  <a:srgbClr val="000000"/>
                </a:solidFill>
                <a:latin typeface="Times New Roman" pitchFamily="18" charset="0"/>
                <a:ea typeface="华文楷体"/>
              </a:rPr>
              <a:t>土壤中的过程称为渗透。</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渗透系数</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下渗量（</a:t>
            </a:r>
            <a:r>
              <a:rPr lang="en-US" altLang="zh-CN" sz="1600" b="1" kern="0" dirty="0">
                <a:solidFill>
                  <a:srgbClr val="000000"/>
                </a:solidFill>
                <a:latin typeface="Times New Roman" pitchFamily="18" charset="0"/>
                <a:ea typeface="华文楷体"/>
              </a:rPr>
              <a:t>ƒ</a:t>
            </a:r>
            <a:r>
              <a:rPr lang="zh-CN" altLang="en-US" sz="1600" b="1" kern="0" dirty="0">
                <a:solidFill>
                  <a:srgbClr val="000000"/>
                </a:solidFill>
                <a:latin typeface="Times New Roman" pitchFamily="18" charset="0"/>
                <a:ea typeface="华文楷体"/>
              </a:rPr>
              <a:t>）</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渗透系数（</a:t>
            </a:r>
            <a:r>
              <a:rPr lang="en-US" altLang="zh-CN" sz="1600" b="1" kern="0" dirty="0">
                <a:solidFill>
                  <a:srgbClr val="000000"/>
                </a:solidFill>
                <a:latin typeface="Times New Roman" pitchFamily="18" charset="0"/>
                <a:ea typeface="华文楷体"/>
              </a:rPr>
              <a:t>μ</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 </a:t>
            </a:r>
            <a:r>
              <a:rPr lang="en-US" altLang="zh-CN" sz="1600" b="1" kern="0" dirty="0" smtClean="0">
                <a:solidFill>
                  <a:srgbClr val="000000"/>
                </a:solidFill>
                <a:latin typeface="Times New Roman" pitchFamily="18" charset="0"/>
                <a:ea typeface="华文楷体"/>
              </a:rPr>
              <a:t>———————</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降水量（</a:t>
            </a:r>
            <a:r>
              <a:rPr lang="en-US" altLang="zh-CN" sz="1600" b="1" kern="0" dirty="0" smtClean="0">
                <a:solidFill>
                  <a:srgbClr val="000000"/>
                </a:solidFill>
                <a:latin typeface="Times New Roman" pitchFamily="18" charset="0"/>
                <a:ea typeface="华文楷体"/>
              </a:rPr>
              <a:t>R</a:t>
            </a:r>
            <a:r>
              <a:rPr lang="zh-CN" altLang="en-US" sz="1600" b="1" kern="0" dirty="0" smtClean="0">
                <a:solidFill>
                  <a:srgbClr val="000000"/>
                </a:solidFill>
                <a:latin typeface="Times New Roman" pitchFamily="18" charset="0"/>
                <a:ea typeface="华文楷体"/>
              </a:rPr>
              <a:t>）</a:t>
            </a:r>
            <a:endParaRPr lang="en-US" altLang="zh-CN" sz="1600" b="1" kern="0" dirty="0" smtClean="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91903625"/>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三、降水后的分配</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2</a:t>
            </a:r>
            <a:r>
              <a:rPr lang="zh-CN" altLang="en-US" sz="1600" b="1" kern="0" dirty="0" smtClean="0">
                <a:solidFill>
                  <a:srgbClr val="000000"/>
                </a:solidFill>
                <a:latin typeface="Times New Roman" pitchFamily="18" charset="0"/>
                <a:ea typeface="华文楷体"/>
              </a:rPr>
              <a:t>、下</a:t>
            </a:r>
            <a:r>
              <a:rPr lang="zh-CN" altLang="en-US" sz="1600" b="1" kern="0" dirty="0">
                <a:solidFill>
                  <a:srgbClr val="000000"/>
                </a:solidFill>
                <a:latin typeface="Times New Roman" pitchFamily="18" charset="0"/>
                <a:ea typeface="华文楷体"/>
              </a:rPr>
              <a:t>渗（渗透）</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入渗速率</a:t>
            </a:r>
          </a:p>
          <a:p>
            <a:pPr eaLnBrk="0" fontAlgn="base" hangingPunct="0">
              <a:lnSpc>
                <a:spcPct val="150000"/>
              </a:lnSpc>
              <a:spcBef>
                <a:spcPct val="0"/>
              </a:spcBef>
              <a:spcAft>
                <a:spcPct val="0"/>
              </a:spcAft>
              <a:buClr>
                <a:srgbClr val="330066"/>
              </a:buClr>
              <a:defRPr/>
            </a:pPr>
            <a:endParaRPr lang="zh-CN" altLang="en-US" sz="1600" b="1" kern="0" dirty="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式</a:t>
            </a:r>
            <a:r>
              <a:rPr lang="zh-CN" altLang="en-US" sz="1600" b="1" kern="0" dirty="0">
                <a:solidFill>
                  <a:srgbClr val="000000"/>
                </a:solidFill>
                <a:latin typeface="Times New Roman" pitchFamily="18" charset="0"/>
                <a:ea typeface="华文楷体"/>
              </a:rPr>
              <a:t>中，</a:t>
            </a:r>
            <a:r>
              <a:rPr lang="en-US" altLang="zh-CN" sz="1600" b="1" kern="0" dirty="0">
                <a:solidFill>
                  <a:srgbClr val="000000"/>
                </a:solidFill>
                <a:latin typeface="Times New Roman" pitchFamily="18" charset="0"/>
                <a:ea typeface="华文楷体"/>
              </a:rPr>
              <a:t>i</a:t>
            </a:r>
            <a:r>
              <a:rPr lang="zh-CN" altLang="en-US" sz="1600" b="1" kern="0" dirty="0">
                <a:solidFill>
                  <a:srgbClr val="000000"/>
                </a:solidFill>
                <a:latin typeface="Times New Roman" pitchFamily="18" charset="0"/>
                <a:ea typeface="华文楷体"/>
              </a:rPr>
              <a:t>为入渗速率；</a:t>
            </a:r>
            <a:r>
              <a:rPr lang="en-US" altLang="zh-CN" sz="1600" b="1" kern="0" dirty="0">
                <a:solidFill>
                  <a:srgbClr val="000000"/>
                </a:solidFill>
                <a:latin typeface="Times New Roman" pitchFamily="18" charset="0"/>
                <a:ea typeface="华文楷体"/>
              </a:rPr>
              <a:t>s</a:t>
            </a:r>
            <a:r>
              <a:rPr lang="zh-CN" altLang="en-US" sz="1600" b="1" kern="0" dirty="0">
                <a:solidFill>
                  <a:srgbClr val="000000"/>
                </a:solidFill>
                <a:latin typeface="Times New Roman" pitchFamily="18" charset="0"/>
                <a:ea typeface="华文楷体"/>
              </a:rPr>
              <a:t>为吸水率；</a:t>
            </a:r>
            <a:r>
              <a:rPr lang="en-US" altLang="zh-CN" sz="1600" b="1" kern="0" dirty="0">
                <a:solidFill>
                  <a:srgbClr val="000000"/>
                </a:solidFill>
                <a:latin typeface="Times New Roman" pitchFamily="18" charset="0"/>
                <a:ea typeface="华文楷体"/>
              </a:rPr>
              <a:t>t</a:t>
            </a:r>
            <a:r>
              <a:rPr lang="zh-CN" altLang="en-US" sz="1600" b="1" kern="0" dirty="0">
                <a:solidFill>
                  <a:srgbClr val="000000"/>
                </a:solidFill>
                <a:latin typeface="Times New Roman" pitchFamily="18" charset="0"/>
                <a:ea typeface="华文楷体"/>
              </a:rPr>
              <a:t>为时间；</a:t>
            </a:r>
            <a:r>
              <a:rPr lang="en-US" altLang="zh-CN" sz="1600" b="1" kern="0" dirty="0">
                <a:solidFill>
                  <a:srgbClr val="000000"/>
                </a:solidFill>
                <a:latin typeface="Times New Roman" pitchFamily="18" charset="0"/>
                <a:ea typeface="华文楷体"/>
              </a:rPr>
              <a:t>A</a:t>
            </a:r>
            <a:r>
              <a:rPr lang="zh-CN" altLang="en-US" sz="1600" b="1" kern="0" dirty="0" smtClean="0">
                <a:solidFill>
                  <a:srgbClr val="000000"/>
                </a:solidFill>
                <a:latin typeface="Times New Roman" pitchFamily="18" charset="0"/>
                <a:ea typeface="华文楷体"/>
              </a:rPr>
              <a:t>为常数</a:t>
            </a:r>
            <a:r>
              <a:rPr lang="zh-CN" altLang="en-US" sz="1600" b="1" kern="0" dirty="0">
                <a:solidFill>
                  <a:srgbClr val="000000"/>
                </a:solidFill>
                <a:latin typeface="Times New Roman" pitchFamily="18" charset="0"/>
                <a:ea typeface="华文楷体"/>
              </a:rPr>
              <a:t>。</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影响入渗速率的因子</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降水开始后的时间  土壤初始</a:t>
            </a:r>
            <a:r>
              <a:rPr lang="zh-CN" altLang="en-US" sz="1600" b="1" kern="0" dirty="0" smtClean="0">
                <a:solidFill>
                  <a:srgbClr val="000000"/>
                </a:solidFill>
                <a:latin typeface="Times New Roman" pitchFamily="18" charset="0"/>
                <a:ea typeface="华文楷体"/>
              </a:rPr>
              <a:t>含水量    </a:t>
            </a:r>
            <a:r>
              <a:rPr lang="zh-CN" altLang="en-US" sz="1600" b="1" kern="0" dirty="0">
                <a:solidFill>
                  <a:srgbClr val="000000"/>
                </a:solidFill>
                <a:latin typeface="Times New Roman" pitchFamily="18" charset="0"/>
                <a:ea typeface="华文楷体"/>
              </a:rPr>
              <a:t>土壤性质  土壤表面状况</a:t>
            </a: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2" name="对象 1"/>
          <p:cNvGraphicFramePr>
            <a:graphicFrameLocks noChangeAspect="1"/>
          </p:cNvGraphicFramePr>
          <p:nvPr>
            <p:extLst>
              <p:ext uri="{D42A27DB-BD31-4B8C-83A1-F6EECF244321}">
                <p14:modId xmlns:p14="http://schemas.microsoft.com/office/powerpoint/2010/main" val="94641968"/>
              </p:ext>
            </p:extLst>
          </p:nvPr>
        </p:nvGraphicFramePr>
        <p:xfrm>
          <a:off x="2267744" y="3861048"/>
          <a:ext cx="2231855" cy="614403"/>
        </p:xfrm>
        <a:graphic>
          <a:graphicData uri="http://schemas.openxmlformats.org/presentationml/2006/ole">
            <mc:AlternateContent xmlns:mc="http://schemas.openxmlformats.org/markup-compatibility/2006">
              <mc:Choice xmlns:v="urn:schemas-microsoft-com:vml" Requires="v">
                <p:oleObj spid="_x0000_s25644" name="公式" r:id="rId6" imgW="1041120" imgH="304560" progId="Equation.3">
                  <p:embed/>
                </p:oleObj>
              </mc:Choice>
              <mc:Fallback>
                <p:oleObj name="公式" r:id="rId6" imgW="1041120" imgH="304560" progId="Equation.3">
                  <p:embed/>
                  <p:pic>
                    <p:nvPicPr>
                      <p:cNvPr id="0" name="Object 3"/>
                      <p:cNvPicPr>
                        <a:picLocks noChangeAspect="1" noChangeArrowheads="1"/>
                      </p:cNvPicPr>
                      <p:nvPr/>
                    </p:nvPicPr>
                    <p:blipFill>
                      <a:blip r:embed="rId7"/>
                      <a:srcRect/>
                      <a:stretch>
                        <a:fillRect/>
                      </a:stretch>
                    </p:blipFill>
                    <p:spPr bwMode="auto">
                      <a:xfrm>
                        <a:off x="2267744" y="3861048"/>
                        <a:ext cx="2231855" cy="614403"/>
                      </a:xfrm>
                      <a:prstGeom prst="rect">
                        <a:avLst/>
                      </a:prstGeom>
                      <a:noFill/>
                      <a:ln>
                        <a:noFill/>
                      </a:ln>
                      <a:effectLst/>
                    </p:spPr>
                  </p:pic>
                </p:oleObj>
              </mc:Fallback>
            </mc:AlternateContent>
          </a:graphicData>
        </a:graphic>
      </p:graphicFrame>
    </p:spTree>
    <p:extLst>
      <p:ext uri="{BB962C8B-B14F-4D97-AF65-F5344CB8AC3E}">
        <p14:creationId xmlns:p14="http://schemas.microsoft.com/office/powerpoint/2010/main" val="4234817960"/>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8"/>
            <a:ext cx="6912761" cy="389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三、降水后的分配</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3</a:t>
            </a:r>
            <a:r>
              <a:rPr lang="zh-CN" altLang="en-US" sz="1600" b="1" kern="0" dirty="0" smtClean="0">
                <a:solidFill>
                  <a:srgbClr val="000000"/>
                </a:solidFill>
                <a:latin typeface="Times New Roman" pitchFamily="18" charset="0"/>
                <a:ea typeface="华文楷体"/>
              </a:rPr>
              <a:t>、地表径流</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定义</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a:t>
            </a:r>
            <a:r>
              <a:rPr lang="zh-CN" altLang="en-US" sz="1600" b="1" kern="0" dirty="0" smtClean="0">
                <a:solidFill>
                  <a:srgbClr val="000000"/>
                </a:solidFill>
                <a:latin typeface="Times New Roman" pitchFamily="18" charset="0"/>
                <a:ea typeface="华文楷体"/>
              </a:rPr>
              <a:t>降水</a:t>
            </a:r>
            <a:r>
              <a:rPr lang="zh-CN" altLang="en-US" sz="1600" b="1" kern="0" dirty="0">
                <a:solidFill>
                  <a:srgbClr val="000000"/>
                </a:solidFill>
                <a:latin typeface="Times New Roman" pitchFamily="18" charset="0"/>
                <a:ea typeface="华文楷体"/>
              </a:rPr>
              <a:t>落到地面，没有渗入</a:t>
            </a:r>
            <a:r>
              <a:rPr lang="zh-CN" altLang="en-US" sz="1600" b="1" kern="0" dirty="0" smtClean="0">
                <a:solidFill>
                  <a:srgbClr val="000000"/>
                </a:solidFill>
                <a:latin typeface="Times New Roman" pitchFamily="18" charset="0"/>
                <a:ea typeface="华文楷体"/>
              </a:rPr>
              <a:t>土壤从</a:t>
            </a:r>
            <a:r>
              <a:rPr lang="zh-CN" altLang="en-US" sz="1600" b="1" kern="0" dirty="0">
                <a:solidFill>
                  <a:srgbClr val="000000"/>
                </a:solidFill>
                <a:latin typeface="Times New Roman" pitchFamily="18" charset="0"/>
                <a:ea typeface="华文楷体"/>
              </a:rPr>
              <a:t>地表流</a:t>
            </a:r>
            <a:r>
              <a:rPr lang="zh-CN" altLang="en-US" sz="1600" b="1" kern="0" dirty="0" smtClean="0">
                <a:solidFill>
                  <a:srgbClr val="000000"/>
                </a:solidFill>
                <a:latin typeface="Times New Roman" pitchFamily="18" charset="0"/>
                <a:ea typeface="华文楷体"/>
              </a:rPr>
              <a:t>走的</a:t>
            </a:r>
            <a:r>
              <a:rPr lang="zh-CN" altLang="en-US" sz="1600" b="1" kern="0" dirty="0">
                <a:solidFill>
                  <a:srgbClr val="000000"/>
                </a:solidFill>
                <a:latin typeface="Times New Roman" pitchFamily="18" charset="0"/>
                <a:ea typeface="华文楷体"/>
              </a:rPr>
              <a:t>那部分水量，称为地表径流。</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影响因子</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降水强度    坡度    土壤表面状况</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 径流系数</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径流量（</a:t>
            </a:r>
            <a:r>
              <a:rPr lang="en-US" altLang="zh-CN" sz="1600" b="1" kern="0" dirty="0">
                <a:solidFill>
                  <a:srgbClr val="000000"/>
                </a:solidFill>
                <a:latin typeface="Times New Roman" pitchFamily="18" charset="0"/>
                <a:ea typeface="华文楷体"/>
              </a:rPr>
              <a:t>q</a:t>
            </a:r>
            <a:r>
              <a:rPr lang="zh-CN" altLang="en-US" sz="1600" b="1" kern="0" dirty="0">
                <a:solidFill>
                  <a:srgbClr val="000000"/>
                </a:solidFill>
                <a:latin typeface="Times New Roman" pitchFamily="18" charset="0"/>
                <a:ea typeface="华文楷体"/>
              </a:rPr>
              <a:t>）</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径流系数（</a:t>
            </a:r>
            <a:r>
              <a:rPr lang="en-US" altLang="zh-CN" sz="1600" b="1" kern="0" dirty="0">
                <a:solidFill>
                  <a:srgbClr val="000000"/>
                </a:solidFill>
                <a:latin typeface="Times New Roman" pitchFamily="18" charset="0"/>
                <a:ea typeface="华文楷体"/>
              </a:rPr>
              <a:t>σ </a:t>
            </a:r>
            <a:r>
              <a:rPr lang="zh-CN" altLang="en-US" sz="1600" b="1" kern="0" dirty="0">
                <a:solidFill>
                  <a:srgbClr val="000000"/>
                </a:solidFill>
                <a:latin typeface="Times New Roman" pitchFamily="18" charset="0"/>
                <a:ea typeface="华文楷体"/>
              </a:rPr>
              <a:t>）</a:t>
            </a:r>
            <a:r>
              <a:rPr lang="en-US" altLang="zh-CN" sz="1600" b="1" kern="0" dirty="0">
                <a:solidFill>
                  <a:srgbClr val="000000"/>
                </a:solidFill>
                <a:latin typeface="Times New Roman" pitchFamily="18" charset="0"/>
                <a:ea typeface="华文楷体"/>
              </a:rPr>
              <a:t>= ———————</a:t>
            </a:r>
          </a:p>
          <a:p>
            <a:pPr eaLnBrk="0" fontAlgn="base" hangingPunct="0">
              <a:lnSpc>
                <a:spcPct val="150000"/>
              </a:lnSpc>
              <a:spcBef>
                <a:spcPct val="0"/>
              </a:spcBef>
              <a:spcAft>
                <a:spcPct val="0"/>
              </a:spcAft>
              <a:buClr>
                <a:srgbClr val="330066"/>
              </a:buClr>
              <a:defRPr/>
            </a:pPr>
            <a:r>
              <a:rPr lang="en-US" altLang="zh-CN" sz="1600" b="1" kern="0" dirty="0">
                <a:solidFill>
                  <a:srgbClr val="000000"/>
                </a:solidFill>
                <a:latin typeface="Times New Roman" pitchFamily="18" charset="0"/>
                <a:ea typeface="华文楷体"/>
              </a:rPr>
              <a:t>                                          </a:t>
            </a:r>
            <a:r>
              <a:rPr lang="zh-CN" altLang="en-US" sz="1600" b="1" kern="0" dirty="0">
                <a:solidFill>
                  <a:srgbClr val="000000"/>
                </a:solidFill>
                <a:latin typeface="Times New Roman" pitchFamily="18" charset="0"/>
                <a:ea typeface="华文楷体"/>
              </a:rPr>
              <a:t>降水量（</a:t>
            </a:r>
            <a:r>
              <a:rPr lang="en-US" altLang="zh-CN" sz="1600" b="1" kern="0" dirty="0">
                <a:solidFill>
                  <a:srgbClr val="000000"/>
                </a:solidFill>
                <a:latin typeface="Times New Roman" pitchFamily="18" charset="0"/>
                <a:ea typeface="华文楷体"/>
              </a:rPr>
              <a:t>R</a:t>
            </a:r>
            <a:r>
              <a:rPr lang="zh-CN" altLang="en-US" sz="1600" b="1" kern="0" dirty="0" smtClean="0">
                <a:solidFill>
                  <a:srgbClr val="000000"/>
                </a:solidFill>
                <a:latin typeface="Times New Roman" pitchFamily="18" charset="0"/>
                <a:ea typeface="华文楷体"/>
              </a:rPr>
              <a:t>）</a:t>
            </a:r>
            <a:endParaRPr lang="zh-CN" altLang="en-US" sz="16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12205716"/>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cs typeface="+mn-cs"/>
              </a:rPr>
              <a:t>第四章   水分与农业生产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5353076"/>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185487"/>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水</a:t>
            </a:r>
            <a:r>
              <a:rPr lang="zh-CN" altLang="en-US" sz="2000" b="1" dirty="0">
                <a:solidFill>
                  <a:srgbClr val="CC00FF"/>
                </a:solidFill>
                <a:latin typeface="华文楷体" pitchFamily="2" charset="-122"/>
                <a:ea typeface="华文楷体" pitchFamily="2" charset="-122"/>
              </a:rPr>
              <a:t>的农业</a:t>
            </a:r>
            <a:r>
              <a:rPr lang="zh-CN" altLang="en-US" sz="2000" b="1" dirty="0" smtClean="0">
                <a:solidFill>
                  <a:srgbClr val="CC00FF"/>
                </a:solidFill>
                <a:latin typeface="华文楷体" pitchFamily="2" charset="-122"/>
                <a:ea typeface="华文楷体" pitchFamily="2" charset="-122"/>
              </a:rPr>
              <a:t>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一、水分从各方面对农作物生命活动产生影响</a:t>
            </a:r>
          </a:p>
          <a:p>
            <a:pPr>
              <a:lnSpc>
                <a:spcPct val="150000"/>
              </a:lnSpc>
            </a:pPr>
            <a:r>
              <a:rPr lang="en-US" altLang="zh-CN" sz="1600" b="1" dirty="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、水分是植物组成的主要因素之一。充足的水分可保持作物细胞组织的紧张度，使植株茎叶挺直，并可保证植株有相当的表面来</a:t>
            </a:r>
            <a:r>
              <a:rPr lang="zh-CN" altLang="en-US" sz="1600" b="1" dirty="0" smtClean="0">
                <a:solidFill>
                  <a:srgbClr val="000000"/>
                </a:solidFill>
                <a:latin typeface="华文楷体" pitchFamily="2" charset="-122"/>
                <a:ea typeface="华文楷体" pitchFamily="2" charset="-122"/>
              </a:rPr>
              <a:t>进行光合作用。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a:solidFill>
                  <a:srgbClr val="000000"/>
                </a:solidFill>
                <a:latin typeface="华文楷体" pitchFamily="2" charset="-122"/>
                <a:ea typeface="华文楷体" pitchFamily="2" charset="-122"/>
              </a:rPr>
              <a:t>、水分是植株的最大组成部分。据测定</a:t>
            </a:r>
            <a:r>
              <a:rPr lang="zh-CN" altLang="en-US" sz="1600" b="1" dirty="0" smtClean="0">
                <a:solidFill>
                  <a:srgbClr val="000000"/>
                </a:solidFill>
                <a:latin typeface="华文楷体" pitchFamily="2" charset="-122"/>
                <a:ea typeface="华文楷体" pitchFamily="2" charset="-122"/>
              </a:rPr>
              <a:t>，一般</a:t>
            </a:r>
            <a:r>
              <a:rPr lang="zh-CN" altLang="en-US" sz="1600" b="1" dirty="0">
                <a:solidFill>
                  <a:srgbClr val="000000"/>
                </a:solidFill>
                <a:latin typeface="华文楷体" pitchFamily="2" charset="-122"/>
                <a:ea typeface="华文楷体" pitchFamily="2" charset="-122"/>
              </a:rPr>
              <a:t>植株的含水量为鲜重的</a:t>
            </a:r>
            <a:r>
              <a:rPr lang="en-US" altLang="zh-CN" sz="1600" b="1" dirty="0">
                <a:solidFill>
                  <a:srgbClr val="000000"/>
                </a:solidFill>
                <a:latin typeface="华文楷体" pitchFamily="2" charset="-122"/>
                <a:ea typeface="华文楷体" pitchFamily="2" charset="-122"/>
              </a:rPr>
              <a:t>75</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90%</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水生植物甚至</a:t>
            </a:r>
            <a:r>
              <a:rPr lang="zh-CN" altLang="en-US" sz="1600" b="1" dirty="0">
                <a:solidFill>
                  <a:srgbClr val="000000"/>
                </a:solidFill>
                <a:latin typeface="华文楷体" pitchFamily="2" charset="-122"/>
                <a:ea typeface="华文楷体" pitchFamily="2" charset="-122"/>
              </a:rPr>
              <a:t>高达</a:t>
            </a:r>
            <a:r>
              <a:rPr lang="en-US" altLang="zh-CN" sz="1600" b="1" dirty="0">
                <a:solidFill>
                  <a:srgbClr val="000000"/>
                </a:solidFill>
                <a:latin typeface="华文楷体" pitchFamily="2" charset="-122"/>
                <a:ea typeface="华文楷体" pitchFamily="2" charset="-122"/>
              </a:rPr>
              <a:t>98%</a:t>
            </a:r>
            <a:r>
              <a:rPr lang="zh-CN" altLang="en-US" sz="1600" b="1" dirty="0">
                <a:solidFill>
                  <a:srgbClr val="000000"/>
                </a:solidFill>
                <a:latin typeface="华文楷体" pitchFamily="2" charset="-122"/>
                <a:ea typeface="华文楷体" pitchFamily="2" charset="-122"/>
              </a:rPr>
              <a:t>。</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7</a:t>
            </a:r>
            <a:r>
              <a:rPr lang="zh-CN" altLang="en-US" sz="1600" b="1" dirty="0">
                <a:solidFill>
                  <a:srgbClr val="000000"/>
                </a:solidFill>
                <a:latin typeface="华文楷体" pitchFamily="2" charset="-122"/>
                <a:ea typeface="华文楷体" pitchFamily="2" charset="-122"/>
              </a:rPr>
              <a:t>、水分的多少也影响着某些作物的授粉</a:t>
            </a:r>
            <a:r>
              <a:rPr lang="zh-CN" altLang="en-US" sz="1600" b="1" dirty="0" smtClean="0">
                <a:solidFill>
                  <a:srgbClr val="000000"/>
                </a:solidFill>
                <a:latin typeface="华文楷体" pitchFamily="2" charset="-122"/>
                <a:ea typeface="华文楷体" pitchFamily="2" charset="-122"/>
              </a:rPr>
              <a:t>和病虫害</a:t>
            </a:r>
            <a:r>
              <a:rPr lang="zh-CN" altLang="en-US" sz="1600" b="1" dirty="0">
                <a:solidFill>
                  <a:srgbClr val="000000"/>
                </a:solidFill>
                <a:latin typeface="华文楷体" pitchFamily="2" charset="-122"/>
                <a:ea typeface="华文楷体" pitchFamily="2" charset="-122"/>
              </a:rPr>
              <a:t>的发生发展等。</a:t>
            </a:r>
          </a:p>
        </p:txBody>
      </p:sp>
    </p:spTree>
    <p:extLst>
      <p:ext uri="{BB962C8B-B14F-4D97-AF65-F5344CB8AC3E}">
        <p14:creationId xmlns:p14="http://schemas.microsoft.com/office/powerpoint/2010/main" val="3625961594"/>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8"/>
            <a:ext cx="6912761" cy="38906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三、降水后的分配</a:t>
            </a:r>
          </a:p>
          <a:p>
            <a:pPr eaLnBrk="0" fontAlgn="base" hangingPunct="0">
              <a:lnSpc>
                <a:spcPct val="150000"/>
              </a:lnSpc>
              <a:spcBef>
                <a:spcPct val="0"/>
              </a:spcBef>
              <a:spcAft>
                <a:spcPct val="0"/>
              </a:spcAft>
              <a:buClr>
                <a:srgbClr val="330066"/>
              </a:buClr>
              <a:defRPr/>
            </a:pPr>
            <a:r>
              <a:rPr lang="en-US" altLang="zh-CN" sz="1600" b="1" kern="0" dirty="0" smtClean="0">
                <a:solidFill>
                  <a:srgbClr val="000000"/>
                </a:solidFill>
                <a:latin typeface="Times New Roman" pitchFamily="18" charset="0"/>
                <a:ea typeface="华文楷体"/>
              </a:rPr>
              <a:t>4</a:t>
            </a:r>
            <a:r>
              <a:rPr lang="zh-CN" altLang="en-US" sz="1600" b="1" kern="0" dirty="0" smtClean="0">
                <a:solidFill>
                  <a:srgbClr val="000000"/>
                </a:solidFill>
                <a:latin typeface="Times New Roman" pitchFamily="18" charset="0"/>
                <a:ea typeface="华文楷体"/>
              </a:rPr>
              <a:t>、渗透</a:t>
            </a:r>
            <a:r>
              <a:rPr lang="zh-CN" altLang="en-US" sz="1600" b="1" kern="0" dirty="0">
                <a:solidFill>
                  <a:srgbClr val="000000"/>
                </a:solidFill>
                <a:latin typeface="Times New Roman" pitchFamily="18" charset="0"/>
                <a:ea typeface="华文楷体"/>
              </a:rPr>
              <a:t>、径流和降水的</a:t>
            </a:r>
            <a:r>
              <a:rPr lang="zh-CN" altLang="en-US" sz="1600" b="1" kern="0" dirty="0" smtClean="0">
                <a:solidFill>
                  <a:srgbClr val="000000"/>
                </a:solidFill>
                <a:latin typeface="Times New Roman" pitchFamily="18" charset="0"/>
                <a:ea typeface="华文楷体"/>
              </a:rPr>
              <a:t>关系</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从</a:t>
            </a:r>
            <a:r>
              <a:rPr lang="zh-CN" altLang="en-US" sz="1600" b="1" kern="0" dirty="0">
                <a:solidFill>
                  <a:srgbClr val="000000"/>
                </a:solidFill>
                <a:latin typeface="Times New Roman" pitchFamily="18" charset="0"/>
                <a:ea typeface="华文楷体"/>
              </a:rPr>
              <a:t>一次降水过程来看，渗透在降水之初</a:t>
            </a:r>
            <a:r>
              <a:rPr lang="zh-CN" altLang="en-US" sz="1600" b="1" kern="0" dirty="0" smtClean="0">
                <a:solidFill>
                  <a:srgbClr val="000000"/>
                </a:solidFill>
                <a:latin typeface="Times New Roman" pitchFamily="18" charset="0"/>
                <a:ea typeface="华文楷体"/>
              </a:rPr>
              <a:t>就发生</a:t>
            </a:r>
            <a:r>
              <a:rPr lang="zh-CN" altLang="en-US" sz="1600" b="1" kern="0" dirty="0">
                <a:solidFill>
                  <a:srgbClr val="000000"/>
                </a:solidFill>
                <a:latin typeface="Times New Roman" pitchFamily="18" charset="0"/>
                <a:ea typeface="华文楷体"/>
              </a:rPr>
              <a:t>了，当入渗达到高峰之后，有径流产生</a:t>
            </a:r>
            <a:r>
              <a:rPr lang="zh-CN" altLang="en-US" sz="1600" b="1" kern="0" dirty="0" smtClean="0">
                <a:solidFill>
                  <a:srgbClr val="000000"/>
                </a:solidFill>
                <a:latin typeface="Times New Roman" pitchFamily="18" charset="0"/>
                <a:ea typeface="华文楷体"/>
              </a:rPr>
              <a:t>，然后</a:t>
            </a:r>
            <a:r>
              <a:rPr lang="zh-CN" altLang="en-US" sz="1600" b="1" kern="0" dirty="0">
                <a:solidFill>
                  <a:srgbClr val="000000"/>
                </a:solidFill>
                <a:latin typeface="Times New Roman" pitchFamily="18" charset="0"/>
                <a:ea typeface="华文楷体"/>
              </a:rPr>
              <a:t>逐渐增大，在降水停止后，径流还将</a:t>
            </a:r>
            <a:r>
              <a:rPr lang="zh-CN" altLang="en-US" sz="1600" b="1" kern="0" dirty="0" smtClean="0">
                <a:solidFill>
                  <a:srgbClr val="000000"/>
                </a:solidFill>
                <a:latin typeface="Times New Roman" pitchFamily="18" charset="0"/>
                <a:ea typeface="华文楷体"/>
              </a:rPr>
              <a:t>延续一段</a:t>
            </a:r>
            <a:r>
              <a:rPr lang="zh-CN" altLang="en-US" sz="1600" b="1" kern="0" dirty="0">
                <a:solidFill>
                  <a:srgbClr val="000000"/>
                </a:solidFill>
                <a:latin typeface="Times New Roman" pitchFamily="18" charset="0"/>
                <a:ea typeface="华文楷体"/>
              </a:rPr>
              <a:t>时间</a:t>
            </a:r>
            <a:r>
              <a:rPr lang="zh-CN" altLang="en-US" sz="1600" b="1" kern="0" dirty="0" smtClean="0">
                <a:solidFill>
                  <a:srgbClr val="000000"/>
                </a:solidFill>
                <a:latin typeface="Times New Roman" pitchFamily="18" charset="0"/>
                <a:ea typeface="华文楷体"/>
              </a:rPr>
              <a:t>。</a:t>
            </a:r>
            <a:endParaRPr lang="en-US" altLang="zh-CN" sz="1600" b="1" kern="0" dirty="0" smtClean="0">
              <a:solidFill>
                <a:srgbClr val="000000"/>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a:t>
            </a:r>
            <a:r>
              <a:rPr lang="en-US" altLang="zh-CN" sz="1600" b="1" kern="0" dirty="0" smtClean="0">
                <a:solidFill>
                  <a:srgbClr val="000000"/>
                </a:solidFill>
                <a:latin typeface="Times New Roman" pitchFamily="18" charset="0"/>
                <a:ea typeface="华文楷体"/>
              </a:rPr>
              <a:t>5</a:t>
            </a:r>
            <a:r>
              <a:rPr lang="zh-CN" altLang="en-US" sz="1600" b="1" kern="0" dirty="0" smtClean="0">
                <a:solidFill>
                  <a:srgbClr val="000000"/>
                </a:solidFill>
                <a:latin typeface="Times New Roman" pitchFamily="18" charset="0"/>
                <a:ea typeface="华文楷体"/>
              </a:rPr>
              <a:t>）农业</a:t>
            </a:r>
            <a:r>
              <a:rPr lang="zh-CN" altLang="en-US" sz="1600" b="1" kern="0" dirty="0">
                <a:solidFill>
                  <a:srgbClr val="000000"/>
                </a:solidFill>
                <a:latin typeface="Times New Roman" pitchFamily="18" charset="0"/>
                <a:ea typeface="华文楷体"/>
              </a:rPr>
              <a:t>意义</a:t>
            </a:r>
            <a:br>
              <a:rPr lang="zh-CN" altLang="en-US" sz="1600" b="1" kern="0" dirty="0">
                <a:solidFill>
                  <a:srgbClr val="000000"/>
                </a:solidFill>
                <a:latin typeface="Times New Roman" pitchFamily="18" charset="0"/>
                <a:ea typeface="华文楷体"/>
              </a:rPr>
            </a:br>
            <a:r>
              <a:rPr lang="zh-CN" altLang="en-US" sz="1600" b="1" kern="0" dirty="0">
                <a:solidFill>
                  <a:srgbClr val="000000"/>
                </a:solidFill>
                <a:latin typeface="Times New Roman" pitchFamily="18" charset="0"/>
                <a:ea typeface="华文楷体"/>
              </a:rPr>
              <a:t>    径流量大不利，下渗量大有利。</a:t>
            </a:r>
            <a:br>
              <a:rPr lang="zh-CN" altLang="en-US" sz="1600" b="1" kern="0" dirty="0">
                <a:solidFill>
                  <a:srgbClr val="000000"/>
                </a:solidFill>
                <a:latin typeface="Times New Roman" pitchFamily="18" charset="0"/>
                <a:ea typeface="华文楷体"/>
              </a:rPr>
            </a:br>
            <a:r>
              <a:rPr lang="zh-CN" altLang="en-US" sz="1600" b="1" kern="0" dirty="0">
                <a:solidFill>
                  <a:srgbClr val="000000"/>
                </a:solidFill>
                <a:latin typeface="Times New Roman" pitchFamily="18" charset="0"/>
                <a:ea typeface="华文楷体"/>
              </a:rPr>
              <a:t>    ● 减少径流量、增加下渗量的</a:t>
            </a:r>
            <a:r>
              <a:rPr lang="zh-CN" altLang="en-US" sz="1600" b="1" kern="0" dirty="0" smtClean="0">
                <a:solidFill>
                  <a:srgbClr val="000000"/>
                </a:solidFill>
                <a:latin typeface="Times New Roman" pitchFamily="18" charset="0"/>
                <a:ea typeface="华文楷体"/>
              </a:rPr>
              <a:t>措施    </a:t>
            </a:r>
            <a:r>
              <a:rPr lang="zh-CN" altLang="en-US" sz="1600" b="1" kern="0" dirty="0">
                <a:solidFill>
                  <a:srgbClr val="000000"/>
                </a:solidFill>
                <a:latin typeface="Times New Roman" pitchFamily="18" charset="0"/>
                <a:ea typeface="华文楷体"/>
              </a:rPr>
              <a:t>平整土地、翻耕、松土、种树种草等</a:t>
            </a:r>
            <a:r>
              <a:rPr lang="zh-CN" altLang="en-US" sz="1600" b="1" kern="0" dirty="0" smtClean="0">
                <a:solidFill>
                  <a:srgbClr val="000000"/>
                </a:solidFill>
                <a:latin typeface="Times New Roman" pitchFamily="18" charset="0"/>
                <a:ea typeface="华文楷体"/>
              </a:rPr>
              <a:t>，都</a:t>
            </a:r>
            <a:r>
              <a:rPr lang="zh-CN" altLang="en-US" sz="1600" b="1" kern="0" dirty="0">
                <a:solidFill>
                  <a:srgbClr val="000000"/>
                </a:solidFill>
                <a:latin typeface="Times New Roman" pitchFamily="18" charset="0"/>
                <a:ea typeface="华文楷体"/>
              </a:rPr>
              <a:t>可减少径流量、增加下渗量，以防止</a:t>
            </a:r>
            <a:r>
              <a:rPr lang="zh-CN" altLang="en-US" sz="1600" b="1" kern="0" dirty="0" smtClean="0">
                <a:solidFill>
                  <a:srgbClr val="000000"/>
                </a:solidFill>
                <a:latin typeface="Times New Roman" pitchFamily="18" charset="0"/>
                <a:ea typeface="华文楷体"/>
              </a:rPr>
              <a:t>水土流失</a:t>
            </a:r>
            <a:r>
              <a:rPr lang="zh-CN" altLang="en-US" sz="1600" b="1" kern="0" dirty="0">
                <a:solidFill>
                  <a:srgbClr val="000000"/>
                </a:solidFill>
                <a:latin typeface="Times New Roman" pitchFamily="18" charset="0"/>
                <a:ea typeface="华文楷体"/>
              </a:rPr>
              <a:t>，保护水土资源。</a:t>
            </a: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546605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smtClean="0">
                <a:solidFill>
                  <a:srgbClr val="CC00FF"/>
                </a:solidFill>
                <a:latin typeface="Times New Roman" pitchFamily="18" charset="0"/>
                <a:ea typeface="华文楷体"/>
              </a:rPr>
              <a:t>四、水分</a:t>
            </a:r>
            <a:r>
              <a:rPr lang="zh-CN" altLang="en-US" b="1" kern="0" dirty="0">
                <a:solidFill>
                  <a:srgbClr val="CC00FF"/>
                </a:solidFill>
                <a:latin typeface="Times New Roman" pitchFamily="18" charset="0"/>
                <a:ea typeface="华文楷体"/>
              </a:rPr>
              <a:t>进入土壤及再分布</a:t>
            </a:r>
            <a:endParaRPr lang="en-US" altLang="zh-CN" b="1" kern="0" dirty="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endParaRPr lang="en-US" altLang="zh-CN"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水分</a:t>
            </a:r>
            <a:r>
              <a:rPr lang="zh-CN" altLang="en-US" sz="1600" b="1" kern="0" dirty="0">
                <a:solidFill>
                  <a:srgbClr val="000000"/>
                </a:solidFill>
                <a:latin typeface="Times New Roman" pitchFamily="18" charset="0"/>
                <a:ea typeface="华文楷体"/>
              </a:rPr>
              <a:t>进入土壤包括两个相互穿插的过程</a:t>
            </a:r>
            <a:r>
              <a:rPr lang="zh-CN" altLang="en-US" sz="1600" b="1" kern="0" dirty="0" smtClean="0">
                <a:solidFill>
                  <a:srgbClr val="000000"/>
                </a:solidFill>
                <a:latin typeface="Times New Roman" pitchFamily="18" charset="0"/>
                <a:ea typeface="华文楷体"/>
              </a:rPr>
              <a:t>。当</a:t>
            </a:r>
            <a:r>
              <a:rPr lang="zh-CN" altLang="en-US" sz="1600" b="1" kern="0" dirty="0">
                <a:solidFill>
                  <a:srgbClr val="000000"/>
                </a:solidFill>
                <a:latin typeface="Times New Roman" pitchFamily="18" charset="0"/>
                <a:ea typeface="华文楷体"/>
              </a:rPr>
              <a:t>干燥的土壤遇水以后，首先进行的是不</a:t>
            </a:r>
            <a:r>
              <a:rPr lang="zh-CN" altLang="en-US" sz="1600" b="1" kern="0" dirty="0" smtClean="0">
                <a:solidFill>
                  <a:srgbClr val="000000"/>
                </a:solidFill>
                <a:latin typeface="Times New Roman" pitchFamily="18" charset="0"/>
                <a:ea typeface="华文楷体"/>
              </a:rPr>
              <a:t>饱和流动</a:t>
            </a:r>
            <a:r>
              <a:rPr lang="zh-CN" altLang="en-US" sz="1600" b="1" kern="0" dirty="0">
                <a:solidFill>
                  <a:srgbClr val="000000"/>
                </a:solidFill>
                <a:latin typeface="Times New Roman" pitchFamily="18" charset="0"/>
                <a:ea typeface="华文楷体"/>
              </a:rPr>
              <a:t>。当水分增加到一定量时，水分在重力</a:t>
            </a:r>
            <a:r>
              <a:rPr lang="zh-CN" altLang="en-US" sz="1600" b="1" kern="0" dirty="0" smtClean="0">
                <a:solidFill>
                  <a:srgbClr val="000000"/>
                </a:solidFill>
                <a:latin typeface="Times New Roman" pitchFamily="18" charset="0"/>
                <a:ea typeface="华文楷体"/>
              </a:rPr>
              <a:t>的作用</a:t>
            </a:r>
            <a:r>
              <a:rPr lang="zh-CN" altLang="en-US" sz="1600" b="1" kern="0" dirty="0">
                <a:solidFill>
                  <a:srgbClr val="000000"/>
                </a:solidFill>
                <a:latin typeface="Times New Roman" pitchFamily="18" charset="0"/>
                <a:ea typeface="华文楷体"/>
              </a:rPr>
              <a:t>下，经粗孔隙向下渗透即进行饱和流动。</a:t>
            </a:r>
            <a:br>
              <a:rPr lang="zh-CN" altLang="en-US" sz="1600" b="1" kern="0" dirty="0">
                <a:solidFill>
                  <a:srgbClr val="000000"/>
                </a:solidFill>
                <a:latin typeface="Times New Roman" pitchFamily="18" charset="0"/>
                <a:ea typeface="华文楷体"/>
              </a:rPr>
            </a:br>
            <a:r>
              <a:rPr lang="zh-CN" altLang="en-US" sz="1600" b="1" kern="0" dirty="0">
                <a:solidFill>
                  <a:srgbClr val="000000"/>
                </a:solidFill>
                <a:latin typeface="Times New Roman" pitchFamily="18" charset="0"/>
                <a:ea typeface="华文楷体"/>
              </a:rPr>
              <a:t>而由于土壤中孔隙的分布不均匀，这两个</a:t>
            </a:r>
            <a:r>
              <a:rPr lang="zh-CN" altLang="en-US" sz="1600" b="1" kern="0" dirty="0" smtClean="0">
                <a:solidFill>
                  <a:srgbClr val="000000"/>
                </a:solidFill>
                <a:latin typeface="Times New Roman" pitchFamily="18" charset="0"/>
                <a:ea typeface="华文楷体"/>
              </a:rPr>
              <a:t>过程不是</a:t>
            </a:r>
            <a:r>
              <a:rPr lang="zh-CN" altLang="en-US" sz="1600" b="1" kern="0" dirty="0">
                <a:solidFill>
                  <a:srgbClr val="000000"/>
                </a:solidFill>
                <a:latin typeface="Times New Roman" pitchFamily="18" charset="0"/>
                <a:ea typeface="华文楷体"/>
              </a:rPr>
              <a:t>完全相互孤立而是相互穿插的。</a:t>
            </a: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43829382"/>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861272"/>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115227" y="1986669"/>
            <a:ext cx="6912761"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zh-CN" altLang="en-US" sz="2000" b="1" kern="0" dirty="0" smtClean="0">
                <a:solidFill>
                  <a:srgbClr val="CC00FF"/>
                </a:solidFill>
                <a:latin typeface="Times New Roman" pitchFamily="18" charset="0"/>
                <a:ea typeface="华文楷体"/>
              </a:rPr>
              <a:t>第三节 农田生态系统的水分循环及水分平衡</a:t>
            </a:r>
            <a:endParaRPr lang="en-US" altLang="zh-CN" sz="2000" b="1" kern="0" dirty="0" smtClean="0">
              <a:solidFill>
                <a:srgbClr val="CC00FF"/>
              </a:solidFill>
              <a:latin typeface="Times New Roman" pitchFamily="18" charset="0"/>
              <a:ea typeface="华文楷体"/>
            </a:endParaRPr>
          </a:p>
          <a:p>
            <a:pPr eaLnBrk="0" fontAlgn="base" hangingPunct="0">
              <a:lnSpc>
                <a:spcPct val="150000"/>
              </a:lnSpc>
              <a:spcBef>
                <a:spcPct val="0"/>
              </a:spcBef>
              <a:spcAft>
                <a:spcPct val="0"/>
              </a:spcAft>
              <a:buClr>
                <a:srgbClr val="330066"/>
              </a:buClr>
              <a:defRPr/>
            </a:pPr>
            <a:r>
              <a:rPr lang="zh-CN" altLang="en-US" b="1" kern="0" dirty="0">
                <a:solidFill>
                  <a:srgbClr val="CC00FF"/>
                </a:solidFill>
                <a:latin typeface="Times New Roman" pitchFamily="18" charset="0"/>
                <a:ea typeface="华文楷体"/>
              </a:rPr>
              <a:t>四、水分进入土壤及再分布</a:t>
            </a:r>
          </a:p>
          <a:p>
            <a:pPr eaLnBrk="0" fontAlgn="base" hangingPunct="0">
              <a:lnSpc>
                <a:spcPct val="150000"/>
              </a:lnSpc>
              <a:spcBef>
                <a:spcPct val="0"/>
              </a:spcBef>
              <a:spcAft>
                <a:spcPct val="0"/>
              </a:spcAft>
              <a:buClr>
                <a:srgbClr val="330066"/>
              </a:buClr>
              <a:defRPr/>
            </a:pPr>
            <a:r>
              <a:rPr lang="zh-CN" altLang="en-US" sz="1600" b="1" kern="0" dirty="0" smtClean="0">
                <a:solidFill>
                  <a:srgbClr val="000000"/>
                </a:solidFill>
                <a:latin typeface="Times New Roman" pitchFamily="18" charset="0"/>
                <a:ea typeface="华文楷体"/>
              </a:rPr>
              <a:t>入渗</a:t>
            </a:r>
            <a:r>
              <a:rPr lang="zh-CN" altLang="en-US" sz="1600" b="1" kern="0" dirty="0">
                <a:solidFill>
                  <a:srgbClr val="000000"/>
                </a:solidFill>
                <a:latin typeface="Times New Roman" pitchFamily="18" charset="0"/>
                <a:ea typeface="华文楷体"/>
              </a:rPr>
              <a:t>作用结束后，水分在重力、吸力和</a:t>
            </a:r>
            <a:r>
              <a:rPr lang="zh-CN" altLang="en-US" sz="1600" b="1" kern="0" dirty="0" smtClean="0">
                <a:solidFill>
                  <a:srgbClr val="000000"/>
                </a:solidFill>
                <a:latin typeface="Times New Roman" pitchFamily="18" charset="0"/>
                <a:ea typeface="华文楷体"/>
              </a:rPr>
              <a:t>温度梯度</a:t>
            </a:r>
            <a:r>
              <a:rPr lang="zh-CN" altLang="en-US" sz="1600" b="1" kern="0" dirty="0">
                <a:solidFill>
                  <a:srgbClr val="000000"/>
                </a:solidFill>
                <a:latin typeface="Times New Roman" pitchFamily="18" charset="0"/>
                <a:ea typeface="华文楷体"/>
              </a:rPr>
              <a:t>作用下，继续向较干的下层移动，这个</a:t>
            </a:r>
            <a:r>
              <a:rPr lang="zh-CN" altLang="en-US" sz="1600" b="1" kern="0" dirty="0" smtClean="0">
                <a:solidFill>
                  <a:srgbClr val="000000"/>
                </a:solidFill>
                <a:latin typeface="Times New Roman" pitchFamily="18" charset="0"/>
                <a:ea typeface="华文楷体"/>
              </a:rPr>
              <a:t>过程称为</a:t>
            </a:r>
            <a:r>
              <a:rPr lang="zh-CN" altLang="en-US" sz="1600" b="1" kern="0" dirty="0">
                <a:solidFill>
                  <a:srgbClr val="000000"/>
                </a:solidFill>
                <a:latin typeface="Times New Roman" pitchFamily="18" charset="0"/>
                <a:ea typeface="华文楷体"/>
              </a:rPr>
              <a:t>土壤水分的再分布过程。</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土壤水分再分布的速率主要取决于再分布</a:t>
            </a:r>
            <a:r>
              <a:rPr lang="zh-CN" altLang="en-US" sz="1600" b="1" kern="0" dirty="0" smtClean="0">
                <a:solidFill>
                  <a:srgbClr val="000000"/>
                </a:solidFill>
                <a:latin typeface="Times New Roman" pitchFamily="18" charset="0"/>
                <a:ea typeface="华文楷体"/>
              </a:rPr>
              <a:t>开始</a:t>
            </a:r>
            <a:r>
              <a:rPr lang="zh-CN" altLang="en-US" sz="1600" b="1" kern="0" dirty="0">
                <a:solidFill>
                  <a:srgbClr val="000000"/>
                </a:solidFill>
                <a:latin typeface="Times New Roman" pitchFamily="18" charset="0"/>
                <a:ea typeface="华文楷体"/>
              </a:rPr>
              <a:t>时土壤上层的湿润程度和下层土壤干燥程度。</a:t>
            </a:r>
          </a:p>
          <a:p>
            <a:pPr eaLnBrk="0" fontAlgn="base" hangingPunct="0">
              <a:lnSpc>
                <a:spcPct val="150000"/>
              </a:lnSpc>
              <a:spcBef>
                <a:spcPct val="0"/>
              </a:spcBef>
              <a:spcAft>
                <a:spcPct val="0"/>
              </a:spcAft>
              <a:buClr>
                <a:srgbClr val="330066"/>
              </a:buClr>
              <a:defRPr/>
            </a:pPr>
            <a:r>
              <a:rPr lang="zh-CN" altLang="en-US" sz="1600" b="1" kern="0" dirty="0">
                <a:solidFill>
                  <a:srgbClr val="000000"/>
                </a:solidFill>
                <a:latin typeface="Times New Roman" pitchFamily="18" charset="0"/>
                <a:ea typeface="华文楷体"/>
              </a:rPr>
              <a:t>        再分布速率与渗透速率一样，也是随着</a:t>
            </a:r>
            <a:r>
              <a:rPr lang="zh-CN" altLang="en-US" sz="1600" b="1" kern="0" dirty="0" smtClean="0">
                <a:solidFill>
                  <a:srgbClr val="000000"/>
                </a:solidFill>
                <a:latin typeface="Times New Roman" pitchFamily="18" charset="0"/>
                <a:ea typeface="华文楷体"/>
              </a:rPr>
              <a:t>时间的</a:t>
            </a:r>
            <a:r>
              <a:rPr lang="zh-CN" altLang="en-US" sz="1600" b="1" kern="0" dirty="0">
                <a:solidFill>
                  <a:srgbClr val="000000"/>
                </a:solidFill>
                <a:latin typeface="Times New Roman" pitchFamily="18" charset="0"/>
                <a:ea typeface="华文楷体"/>
              </a:rPr>
              <a:t>后延而减小。</a:t>
            </a:r>
          </a:p>
        </p:txBody>
      </p:sp>
      <p:sp>
        <p:nvSpPr>
          <p:cNvPr id="147461" name="标题 1"/>
          <p:cNvSpPr>
            <a:spLocks noGrp="1"/>
          </p:cNvSpPr>
          <p:nvPr>
            <p:ph type="title"/>
          </p:nvPr>
        </p:nvSpPr>
        <p:spPr>
          <a:xfrm>
            <a:off x="547688" y="568325"/>
            <a:ext cx="8229600" cy="706438"/>
          </a:xfrm>
        </p:spPr>
        <p:txBody>
          <a:bodyPr/>
          <a:lstStyle/>
          <a:p>
            <a:r>
              <a:rPr kumimoji="1" lang="zh-CN" altLang="en-US" sz="3200" kern="1200" dirty="0">
                <a:solidFill>
                  <a:srgbClr val="CC00CC"/>
                </a:solidFill>
                <a:latin typeface="华文行楷" pitchFamily="2" charset="-122"/>
                <a:ea typeface="华文行楷" pitchFamily="2" charset="-122"/>
              </a:rPr>
              <a:t>第四章   水分与农业生产</a:t>
            </a:r>
            <a:endParaRPr lang="zh-CN" altLang="en-US" sz="2800" dirty="0">
              <a:solidFill>
                <a:srgbClr val="CC00CC"/>
              </a:solidFill>
              <a:latin typeface="楷体_GB2312" pitchFamily="49" charset="-122"/>
              <a:ea typeface="楷体_GB2312" pitchFamily="49" charset="-122"/>
            </a:endParaRPr>
          </a:p>
        </p:txBody>
      </p:sp>
      <p:pic>
        <p:nvPicPr>
          <p:cNvPr id="6146" name="Picture 2" descr="C:\Documents and Settings\Administrator\桌面\u=304103711,584734343&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726740" y="5661248"/>
            <a:ext cx="998883" cy="92143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0613233"/>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924151"/>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a:t>
            </a:r>
            <a:r>
              <a:rPr lang="zh-CN" altLang="en-US" sz="1600" b="1" dirty="0">
                <a:solidFill>
                  <a:srgbClr val="000000"/>
                </a:solidFill>
                <a:latin typeface="华文楷体" pitchFamily="2" charset="-122"/>
                <a:ea typeface="华文楷体" pitchFamily="2" charset="-122"/>
              </a:rPr>
              <a:t>中水分的受力情况</a:t>
            </a:r>
          </a:p>
          <a:p>
            <a:pPr>
              <a:lnSpc>
                <a:spcPct val="150000"/>
              </a:lnSpc>
            </a:pPr>
            <a:r>
              <a:rPr lang="zh-CN" altLang="en-US" sz="1600" b="1" dirty="0">
                <a:solidFill>
                  <a:srgbClr val="000000"/>
                </a:solidFill>
                <a:latin typeface="华文楷体" pitchFamily="2" charset="-122"/>
                <a:ea typeface="华文楷体" pitchFamily="2" charset="-122"/>
              </a:rPr>
              <a:t>    ● 重力。方向指向地心。 </a:t>
            </a:r>
          </a:p>
          <a:p>
            <a:pPr>
              <a:lnSpc>
                <a:spcPct val="150000"/>
              </a:lnSpc>
            </a:pPr>
            <a:r>
              <a:rPr lang="zh-CN" altLang="en-US" sz="1600" b="1" dirty="0">
                <a:solidFill>
                  <a:srgbClr val="000000"/>
                </a:solidFill>
                <a:latin typeface="华文楷体" pitchFamily="2" charset="-122"/>
                <a:ea typeface="华文楷体" pitchFamily="2" charset="-122"/>
              </a:rPr>
              <a:t>    ● 吸附力。方向指向土壤颗粒内部。 </a:t>
            </a:r>
          </a:p>
          <a:p>
            <a:pPr>
              <a:lnSpc>
                <a:spcPct val="150000"/>
              </a:lnSpc>
            </a:pPr>
            <a:r>
              <a:rPr lang="zh-CN" altLang="en-US" sz="1600" b="1" dirty="0">
                <a:solidFill>
                  <a:srgbClr val="000000"/>
                </a:solidFill>
                <a:latin typeface="华文楷体" pitchFamily="2" charset="-122"/>
                <a:ea typeface="华文楷体" pitchFamily="2" charset="-122"/>
              </a:rPr>
              <a:t>    ● 水分子之间的相互吸引力。</a:t>
            </a:r>
          </a:p>
          <a:p>
            <a:pPr>
              <a:lnSpc>
                <a:spcPct val="150000"/>
              </a:lnSpc>
            </a:pPr>
            <a:r>
              <a:rPr lang="zh-CN" altLang="en-US" sz="1600" b="1" dirty="0">
                <a:solidFill>
                  <a:srgbClr val="000000"/>
                </a:solidFill>
                <a:latin typeface="华文楷体" pitchFamily="2" charset="-122"/>
                <a:ea typeface="华文楷体" pitchFamily="2" charset="-122"/>
              </a:rPr>
              <a:t>    可分为两种情况：位于水体内部的水分子</a:t>
            </a:r>
            <a:r>
              <a:rPr lang="zh-CN" altLang="en-US" sz="1600" b="1" dirty="0" smtClean="0">
                <a:solidFill>
                  <a:srgbClr val="000000"/>
                </a:solidFill>
                <a:latin typeface="华文楷体" pitchFamily="2" charset="-122"/>
                <a:ea typeface="华文楷体" pitchFamily="2" charset="-122"/>
              </a:rPr>
              <a:t>，受到</a:t>
            </a:r>
            <a:r>
              <a:rPr lang="zh-CN" altLang="en-US" sz="1600" b="1" dirty="0">
                <a:solidFill>
                  <a:srgbClr val="000000"/>
                </a:solidFill>
                <a:latin typeface="华文楷体" pitchFamily="2" charset="-122"/>
                <a:ea typeface="华文楷体" pitchFamily="2" charset="-122"/>
              </a:rPr>
              <a:t>四周水分子平均的吸引力，平均合力为零</a:t>
            </a:r>
            <a:r>
              <a:rPr lang="zh-CN" altLang="en-US" sz="1600" b="1" dirty="0" smtClean="0">
                <a:solidFill>
                  <a:srgbClr val="000000"/>
                </a:solidFill>
                <a:latin typeface="华文楷体" pitchFamily="2" charset="-122"/>
                <a:ea typeface="华文楷体" pitchFamily="2" charset="-122"/>
              </a:rPr>
              <a:t>；位于</a:t>
            </a:r>
            <a:r>
              <a:rPr lang="zh-CN" altLang="en-US" sz="1600" b="1" dirty="0">
                <a:solidFill>
                  <a:srgbClr val="000000"/>
                </a:solidFill>
                <a:latin typeface="华文楷体" pitchFamily="2" charset="-122"/>
                <a:ea typeface="华文楷体" pitchFamily="2" charset="-122"/>
              </a:rPr>
              <a:t>某一水体表层上的水分子要受到方向</a:t>
            </a:r>
            <a:r>
              <a:rPr lang="zh-CN" altLang="en-US" sz="1600" b="1" dirty="0" smtClean="0">
                <a:solidFill>
                  <a:srgbClr val="000000"/>
                </a:solidFill>
                <a:latin typeface="华文楷体" pitchFamily="2" charset="-122"/>
                <a:ea typeface="华文楷体" pitchFamily="2" charset="-122"/>
              </a:rPr>
              <a:t>朝着水体</a:t>
            </a:r>
            <a:r>
              <a:rPr lang="zh-CN" altLang="en-US" sz="1600" b="1" dirty="0">
                <a:solidFill>
                  <a:srgbClr val="000000"/>
                </a:solidFill>
                <a:latin typeface="华文楷体" pitchFamily="2" charset="-122"/>
                <a:ea typeface="华文楷体" pitchFamily="2" charset="-122"/>
              </a:rPr>
              <a:t>内部单方面的吸引力，形成表面张力。</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649360742"/>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185487"/>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毛管力</a:t>
            </a:r>
          </a:p>
          <a:p>
            <a:pPr>
              <a:lnSpc>
                <a:spcPct val="150000"/>
              </a:lnSpc>
            </a:pPr>
            <a:r>
              <a:rPr lang="zh-CN" altLang="en-US" sz="1600" b="1" dirty="0">
                <a:solidFill>
                  <a:srgbClr val="000000"/>
                </a:solidFill>
                <a:latin typeface="华文楷体" pitchFamily="2" charset="-122"/>
                <a:ea typeface="华文楷体" pitchFamily="2" charset="-122"/>
              </a:rPr>
              <a:t>    毛管壁与水分子之间的吸持力和毛管水面凹</a:t>
            </a:r>
            <a:r>
              <a:rPr lang="zh-CN" altLang="en-US" sz="1600" b="1" dirty="0" smtClean="0">
                <a:solidFill>
                  <a:srgbClr val="000000"/>
                </a:solidFill>
                <a:latin typeface="华文楷体" pitchFamily="2" charset="-122"/>
                <a:ea typeface="华文楷体" pitchFamily="2" charset="-122"/>
              </a:rPr>
              <a:t>曲产生</a:t>
            </a:r>
            <a:r>
              <a:rPr lang="zh-CN" altLang="en-US" sz="1600" b="1" dirty="0">
                <a:solidFill>
                  <a:srgbClr val="000000"/>
                </a:solidFill>
                <a:latin typeface="华文楷体" pitchFamily="2" charset="-122"/>
                <a:ea typeface="华文楷体" pitchFamily="2" charset="-122"/>
              </a:rPr>
              <a:t>的表面张力。</a:t>
            </a:r>
          </a:p>
          <a:p>
            <a:pPr>
              <a:lnSpc>
                <a:spcPct val="150000"/>
              </a:lnSpc>
            </a:pPr>
            <a:r>
              <a:rPr lang="zh-CN" altLang="en-US" sz="1600" b="1" dirty="0">
                <a:solidFill>
                  <a:srgbClr val="000000"/>
                </a:solidFill>
                <a:latin typeface="华文楷体" pitchFamily="2" charset="-122"/>
                <a:ea typeface="华文楷体" pitchFamily="2" charset="-122"/>
              </a:rPr>
              <a:t>    ● 渗透压力</a:t>
            </a:r>
          </a:p>
          <a:p>
            <a:pPr>
              <a:lnSpc>
                <a:spcPct val="150000"/>
              </a:lnSpc>
            </a:pPr>
            <a:r>
              <a:rPr lang="zh-CN" altLang="en-US" sz="1600" b="1" dirty="0">
                <a:solidFill>
                  <a:srgbClr val="000000"/>
                </a:solidFill>
                <a:latin typeface="华文楷体" pitchFamily="2" charset="-122"/>
                <a:ea typeface="华文楷体" pitchFamily="2" charset="-122"/>
              </a:rPr>
              <a:t>    土壤中矿物质溶解于水形成溶液而产生的力。</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水分在土壤中主要受到这</a:t>
            </a:r>
            <a:r>
              <a:rPr lang="en-US" altLang="zh-CN" sz="1600" b="1" dirty="0">
                <a:solidFill>
                  <a:srgbClr val="000000"/>
                </a:solidFill>
                <a:latin typeface="华文楷体" pitchFamily="2" charset="-122"/>
                <a:ea typeface="华文楷体" pitchFamily="2" charset="-122"/>
              </a:rPr>
              <a:t>5</a:t>
            </a:r>
            <a:r>
              <a:rPr lang="zh-CN" altLang="en-US" sz="1600" b="1" dirty="0">
                <a:solidFill>
                  <a:srgbClr val="000000"/>
                </a:solidFill>
                <a:latin typeface="华文楷体" pitchFamily="2" charset="-122"/>
                <a:ea typeface="华文楷体" pitchFamily="2" charset="-122"/>
              </a:rPr>
              <a:t>种力的作用，使</a:t>
            </a:r>
            <a:r>
              <a:rPr lang="zh-CN" altLang="en-US" sz="1600" b="1" dirty="0" smtClean="0">
                <a:solidFill>
                  <a:srgbClr val="000000"/>
                </a:solidFill>
                <a:latin typeface="华文楷体" pitchFamily="2" charset="-122"/>
                <a:ea typeface="华文楷体" pitchFamily="2" charset="-122"/>
              </a:rPr>
              <a:t>其能够</a:t>
            </a:r>
            <a:r>
              <a:rPr lang="zh-CN" altLang="en-US" sz="1600" b="1" dirty="0">
                <a:solidFill>
                  <a:srgbClr val="000000"/>
                </a:solidFill>
                <a:latin typeface="华文楷体" pitchFamily="2" charset="-122"/>
                <a:ea typeface="华文楷体" pitchFamily="2" charset="-122"/>
              </a:rPr>
              <a:t>保持在土壤中。</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61032637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662815"/>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、土壤水分</a:t>
            </a:r>
            <a:r>
              <a:rPr lang="zh-CN" altLang="en-US" sz="1600" b="1" dirty="0" smtClean="0">
                <a:solidFill>
                  <a:srgbClr val="000000"/>
                </a:solidFill>
                <a:latin typeface="华文楷体" pitchFamily="2" charset="-122"/>
                <a:ea typeface="华文楷体" pitchFamily="2" charset="-122"/>
              </a:rPr>
              <a:t>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）吸湿水</a:t>
            </a:r>
          </a:p>
          <a:p>
            <a:pPr>
              <a:lnSpc>
                <a:spcPct val="150000"/>
              </a:lnSpc>
            </a:pPr>
            <a:r>
              <a:rPr lang="zh-CN" altLang="en-US" sz="1600" b="1" dirty="0">
                <a:solidFill>
                  <a:srgbClr val="000000"/>
                </a:solidFill>
                <a:latin typeface="华文楷体" pitchFamily="2" charset="-122"/>
                <a:ea typeface="华文楷体" pitchFamily="2" charset="-122"/>
              </a:rPr>
              <a:t>    ● 定义</a:t>
            </a:r>
          </a:p>
          <a:p>
            <a:pPr>
              <a:lnSpc>
                <a:spcPct val="150000"/>
              </a:lnSpc>
            </a:pPr>
            <a:r>
              <a:rPr lang="zh-CN" altLang="en-US" sz="1600" b="1" dirty="0">
                <a:solidFill>
                  <a:srgbClr val="000000"/>
                </a:solidFill>
                <a:latin typeface="华文楷体" pitchFamily="2" charset="-122"/>
                <a:ea typeface="华文楷体" pitchFamily="2" charset="-122"/>
              </a:rPr>
              <a:t>    指烘干的土壤从含有饱和水蒸气的空气中</a:t>
            </a:r>
            <a:r>
              <a:rPr lang="zh-CN" altLang="en-US" sz="1600" b="1" dirty="0" smtClean="0">
                <a:solidFill>
                  <a:srgbClr val="000000"/>
                </a:solidFill>
                <a:latin typeface="华文楷体" pitchFamily="2" charset="-122"/>
                <a:ea typeface="华文楷体" pitchFamily="2" charset="-122"/>
              </a:rPr>
              <a:t>由吸附</a:t>
            </a:r>
            <a:r>
              <a:rPr lang="zh-CN" altLang="en-US" sz="1600" b="1" dirty="0">
                <a:solidFill>
                  <a:srgbClr val="000000"/>
                </a:solidFill>
                <a:latin typeface="华文楷体" pitchFamily="2" charset="-122"/>
                <a:ea typeface="华文楷体" pitchFamily="2" charset="-122"/>
              </a:rPr>
              <a:t>力吸附于土粒表面的水分。</a:t>
            </a:r>
          </a:p>
          <a:p>
            <a:pPr>
              <a:lnSpc>
                <a:spcPct val="150000"/>
              </a:lnSpc>
            </a:pPr>
            <a:r>
              <a:rPr lang="zh-CN" altLang="en-US" sz="1600" b="1" dirty="0">
                <a:solidFill>
                  <a:srgbClr val="000000"/>
                </a:solidFill>
                <a:latin typeface="华文楷体" pitchFamily="2" charset="-122"/>
                <a:ea typeface="华文楷体" pitchFamily="2" charset="-122"/>
              </a:rPr>
              <a:t>    ● 影响因子</a:t>
            </a:r>
          </a:p>
          <a:p>
            <a:pPr>
              <a:lnSpc>
                <a:spcPct val="150000"/>
              </a:lnSpc>
            </a:pPr>
            <a:r>
              <a:rPr lang="zh-CN" altLang="en-US" sz="1600" b="1" dirty="0">
                <a:solidFill>
                  <a:srgbClr val="000000"/>
                </a:solidFill>
                <a:latin typeface="华文楷体" pitchFamily="2" charset="-122"/>
                <a:ea typeface="华文楷体" pitchFamily="2" charset="-122"/>
              </a:rPr>
              <a:t>    空气相对湿度  土壤性质</a:t>
            </a:r>
          </a:p>
          <a:p>
            <a:pPr>
              <a:lnSpc>
                <a:spcPct val="150000"/>
              </a:lnSpc>
            </a:pPr>
            <a:r>
              <a:rPr lang="zh-CN" altLang="en-US" sz="1600" b="1" dirty="0">
                <a:solidFill>
                  <a:srgbClr val="000000"/>
                </a:solidFill>
                <a:latin typeface="华文楷体" pitchFamily="2" charset="-122"/>
                <a:ea typeface="华文楷体" pitchFamily="2" charset="-122"/>
              </a:rPr>
              <a:t>    ● 性质</a:t>
            </a:r>
          </a:p>
          <a:p>
            <a:pPr>
              <a:lnSpc>
                <a:spcPct val="150000"/>
              </a:lnSpc>
            </a:pPr>
            <a:r>
              <a:rPr lang="zh-CN" altLang="en-US" sz="1600" b="1" dirty="0">
                <a:solidFill>
                  <a:srgbClr val="000000"/>
                </a:solidFill>
                <a:latin typeface="华文楷体" pitchFamily="2" charset="-122"/>
                <a:ea typeface="华文楷体" pitchFamily="2" charset="-122"/>
              </a:rPr>
              <a:t>    具有固态水的性质，对植物来说是无效水。</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610326378"/>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185487"/>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、土壤水分</a:t>
            </a:r>
            <a:r>
              <a:rPr lang="zh-CN" altLang="en-US" sz="1600" b="1" dirty="0" smtClean="0">
                <a:solidFill>
                  <a:srgbClr val="000000"/>
                </a:solidFill>
                <a:latin typeface="华文楷体" pitchFamily="2" charset="-122"/>
                <a:ea typeface="华文楷体" pitchFamily="2" charset="-122"/>
              </a:rPr>
              <a:t>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）毛管水</a:t>
            </a:r>
          </a:p>
          <a:p>
            <a:pPr>
              <a:lnSpc>
                <a:spcPct val="150000"/>
              </a:lnSpc>
            </a:pPr>
            <a:r>
              <a:rPr lang="zh-CN" altLang="en-US" sz="1600" b="1" dirty="0">
                <a:solidFill>
                  <a:srgbClr val="000000"/>
                </a:solidFill>
                <a:latin typeface="华文楷体" pitchFamily="2" charset="-122"/>
                <a:ea typeface="华文楷体" pitchFamily="2" charset="-122"/>
              </a:rPr>
              <a:t>    毛管水是被表面张力以水膜形式吸附</a:t>
            </a:r>
            <a:r>
              <a:rPr lang="zh-CN" altLang="en-US" sz="1600" b="1" dirty="0" smtClean="0">
                <a:solidFill>
                  <a:srgbClr val="000000"/>
                </a:solidFill>
                <a:latin typeface="华文楷体" pitchFamily="2" charset="-122"/>
                <a:ea typeface="华文楷体" pitchFamily="2" charset="-122"/>
              </a:rPr>
              <a:t>于土粒</a:t>
            </a:r>
            <a:r>
              <a:rPr lang="zh-CN" altLang="en-US" sz="1600" b="1" dirty="0">
                <a:solidFill>
                  <a:srgbClr val="000000"/>
                </a:solidFill>
                <a:latin typeface="华文楷体" pitchFamily="2" charset="-122"/>
                <a:ea typeface="华文楷体" pitchFamily="2" charset="-122"/>
              </a:rPr>
              <a:t>周围，由毛管水面凹曲产生的力所</a:t>
            </a:r>
            <a:r>
              <a:rPr lang="zh-CN" altLang="en-US" sz="1600" b="1" dirty="0" smtClean="0">
                <a:solidFill>
                  <a:srgbClr val="000000"/>
                </a:solidFill>
                <a:latin typeface="华文楷体" pitchFamily="2" charset="-122"/>
                <a:ea typeface="华文楷体" pitchFamily="2" charset="-122"/>
              </a:rPr>
              <a:t>保持的</a:t>
            </a:r>
            <a:r>
              <a:rPr lang="zh-CN" altLang="en-US" sz="1600" b="1" dirty="0">
                <a:solidFill>
                  <a:srgbClr val="000000"/>
                </a:solidFill>
                <a:latin typeface="华文楷体" pitchFamily="2" charset="-122"/>
                <a:ea typeface="华文楷体" pitchFamily="2" charset="-122"/>
              </a:rPr>
              <a:t>水分。</a:t>
            </a:r>
          </a:p>
          <a:p>
            <a:pPr>
              <a:lnSpc>
                <a:spcPct val="150000"/>
              </a:lnSpc>
            </a:pPr>
            <a:r>
              <a:rPr lang="zh-CN" altLang="en-US" sz="1600" b="1" dirty="0">
                <a:solidFill>
                  <a:srgbClr val="000000"/>
                </a:solidFill>
                <a:latin typeface="华文楷体" pitchFamily="2" charset="-122"/>
                <a:ea typeface="华文楷体" pitchFamily="2" charset="-122"/>
              </a:rPr>
              <a:t>    毛管水又分为薄膜水和毛管悬着水。</a:t>
            </a:r>
          </a:p>
          <a:p>
            <a:pPr>
              <a:lnSpc>
                <a:spcPct val="150000"/>
              </a:lnSpc>
            </a:pPr>
            <a:r>
              <a:rPr lang="zh-CN" altLang="en-US" sz="1600" b="1" dirty="0">
                <a:solidFill>
                  <a:srgbClr val="000000"/>
                </a:solidFill>
                <a:latin typeface="华文楷体" pitchFamily="2" charset="-122"/>
                <a:ea typeface="华文楷体" pitchFamily="2" charset="-122"/>
              </a:rPr>
              <a:t> </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47588365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2930" name="Picture 2" descr="illustration of capillary action - 6.4 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413" y="908050"/>
            <a:ext cx="4038600" cy="3163888"/>
          </a:xfrm>
          <a:prstGeom prst="rect">
            <a:avLst/>
          </a:prstGeom>
          <a:noFill/>
          <a:extLst>
            <a:ext uri="{909E8E84-426E-40DD-AFC4-6F175D3DCCD1}">
              <a14:hiddenFill xmlns:a14="http://schemas.microsoft.com/office/drawing/2010/main">
                <a:solidFill>
                  <a:srgbClr val="FFFFFF"/>
                </a:solidFill>
              </a14:hiddenFill>
            </a:ext>
          </a:extLst>
        </p:spPr>
      </p:pic>
      <p:sp>
        <p:nvSpPr>
          <p:cNvPr id="252931" name="Text Box 3"/>
          <p:cNvSpPr txBox="1">
            <a:spLocks noChangeArrowheads="1"/>
          </p:cNvSpPr>
          <p:nvPr/>
        </p:nvSpPr>
        <p:spPr bwMode="auto">
          <a:xfrm>
            <a:off x="1763713" y="4508500"/>
            <a:ext cx="5334000" cy="15525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400" b="1" smtClean="0">
                <a:solidFill>
                  <a:srgbClr val="FFFFFF"/>
                </a:solidFill>
              </a:rPr>
              <a:t>毛管作用示意图  </a:t>
            </a:r>
          </a:p>
          <a:p>
            <a:pPr algn="ctr" fontAlgn="base">
              <a:spcBef>
                <a:spcPct val="50000"/>
              </a:spcBef>
              <a:spcAft>
                <a:spcPct val="0"/>
              </a:spcAft>
            </a:pPr>
            <a:r>
              <a:rPr kumimoji="1" lang="zh-CN" altLang="en-US" sz="2400" b="1" smtClean="0">
                <a:solidFill>
                  <a:srgbClr val="FFFFFF"/>
                </a:solidFill>
              </a:rPr>
              <a:t>（810&lt;</a:t>
            </a:r>
            <a:r>
              <a:rPr kumimoji="1" lang="en-US" altLang="zh-CN" sz="2400" b="1" smtClean="0">
                <a:solidFill>
                  <a:srgbClr val="FFFFFF"/>
                </a:solidFill>
              </a:rPr>
              <a:t>p&lt;3141 kPa</a:t>
            </a:r>
            <a:r>
              <a:rPr kumimoji="1" lang="zh-CN" altLang="en-US" sz="2400" b="1" smtClean="0">
                <a:solidFill>
                  <a:srgbClr val="FFFFFF"/>
                </a:solidFill>
              </a:rPr>
              <a:t>）</a:t>
            </a:r>
          </a:p>
          <a:p>
            <a:pPr algn="ctr" fontAlgn="base">
              <a:spcBef>
                <a:spcPct val="50000"/>
              </a:spcBef>
              <a:spcAft>
                <a:spcPct val="0"/>
              </a:spcAft>
            </a:pPr>
            <a:r>
              <a:rPr kumimoji="1" lang="zh-CN" altLang="en-US" sz="2400" b="1" smtClean="0">
                <a:solidFill>
                  <a:srgbClr val="FFFFFF"/>
                </a:solidFill>
              </a:rPr>
              <a:t>（</a:t>
            </a:r>
            <a:r>
              <a:rPr kumimoji="1" lang="en-US" altLang="zh-CN" sz="2400" b="1" smtClean="0">
                <a:solidFill>
                  <a:srgbClr val="FFFFFF"/>
                </a:solidFill>
              </a:rPr>
              <a:t>0.001mm&lt;d&lt;0.1 mm</a:t>
            </a:r>
            <a:r>
              <a:rPr kumimoji="1" lang="zh-CN" altLang="en-US" sz="2400" b="1" smtClean="0">
                <a:solidFill>
                  <a:srgbClr val="FFFFFF"/>
                </a:solidFill>
              </a:rPr>
              <a:t>）</a:t>
            </a:r>
          </a:p>
        </p:txBody>
      </p:sp>
    </p:spTree>
    <p:extLst>
      <p:ext uri="{BB962C8B-B14F-4D97-AF65-F5344CB8AC3E}">
        <p14:creationId xmlns:p14="http://schemas.microsoft.com/office/powerpoint/2010/main" val="2187226647"/>
      </p:ext>
    </p:extLst>
  </p:cSld>
  <p:clrMapOvr>
    <a:masterClrMapping/>
  </p:clrMapOvr>
  <p:transition spd="med">
    <p:cover dir="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nodeType="clickEffect">
                                  <p:stCondLst>
                                    <p:cond delay="0"/>
                                  </p:stCondLst>
                                  <p:childTnLst>
                                    <p:set>
                                      <p:cBhvr>
                                        <p:cTn id="6" dur="1" fill="hold">
                                          <p:stCondLst>
                                            <p:cond delay="0"/>
                                          </p:stCondLst>
                                        </p:cTn>
                                        <p:tgtEl>
                                          <p:spTgt spid="252930"/>
                                        </p:tgtEl>
                                        <p:attrNameLst>
                                          <p:attrName>style.visibility</p:attrName>
                                        </p:attrNameLst>
                                      </p:cBhvr>
                                      <p:to>
                                        <p:strVal val="visible"/>
                                      </p:to>
                                    </p:set>
                                    <p:animEffect transition="in" filter="dissolve">
                                      <p:cBhvr>
                                        <p:cTn id="7" dur="500"/>
                                        <p:tgtEl>
                                          <p:spTgt spid="2529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662815"/>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、土壤水分</a:t>
            </a:r>
            <a:r>
              <a:rPr lang="zh-CN" altLang="en-US" sz="1600" b="1" dirty="0" smtClean="0">
                <a:solidFill>
                  <a:srgbClr val="000000"/>
                </a:solidFill>
                <a:latin typeface="华文楷体" pitchFamily="2" charset="-122"/>
                <a:ea typeface="华文楷体" pitchFamily="2" charset="-122"/>
              </a:rPr>
              <a:t>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a</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薄膜水</a:t>
            </a:r>
          </a:p>
          <a:p>
            <a:pPr>
              <a:lnSpc>
                <a:spcPct val="150000"/>
              </a:lnSpc>
            </a:pPr>
            <a:r>
              <a:rPr lang="zh-CN" altLang="en-US" sz="1600" b="1" dirty="0">
                <a:solidFill>
                  <a:srgbClr val="000000"/>
                </a:solidFill>
                <a:latin typeface="华文楷体" pitchFamily="2" charset="-122"/>
                <a:ea typeface="华文楷体" pitchFamily="2" charset="-122"/>
              </a:rPr>
              <a:t>    ● 定义</a:t>
            </a:r>
          </a:p>
          <a:p>
            <a:pPr>
              <a:lnSpc>
                <a:spcPct val="150000"/>
              </a:lnSpc>
            </a:pPr>
            <a:r>
              <a:rPr lang="zh-CN" altLang="en-US" sz="1600" b="1" dirty="0">
                <a:solidFill>
                  <a:srgbClr val="000000"/>
                </a:solidFill>
                <a:latin typeface="华文楷体" pitchFamily="2" charset="-122"/>
                <a:ea typeface="华文楷体" pitchFamily="2" charset="-122"/>
              </a:rPr>
              <a:t>    当土壤的吸湿水达到最大量后，在</a:t>
            </a:r>
            <a:r>
              <a:rPr lang="zh-CN" altLang="en-US" sz="1600" b="1" dirty="0" smtClean="0">
                <a:solidFill>
                  <a:srgbClr val="000000"/>
                </a:solidFill>
                <a:latin typeface="华文楷体" pitchFamily="2" charset="-122"/>
                <a:ea typeface="华文楷体" pitchFamily="2" charset="-122"/>
              </a:rPr>
              <a:t>吸湿水的</a:t>
            </a:r>
            <a:r>
              <a:rPr lang="zh-CN" altLang="en-US" sz="1600" b="1" dirty="0">
                <a:solidFill>
                  <a:srgbClr val="000000"/>
                </a:solidFill>
                <a:latin typeface="华文楷体" pitchFamily="2" charset="-122"/>
                <a:ea typeface="华文楷体" pitchFamily="2" charset="-122"/>
              </a:rPr>
              <a:t>外层所形成的一层膜状的液态水叫薄膜水。</a:t>
            </a:r>
          </a:p>
          <a:p>
            <a:pPr>
              <a:lnSpc>
                <a:spcPct val="150000"/>
              </a:lnSpc>
            </a:pPr>
            <a:r>
              <a:rPr lang="zh-CN" altLang="en-US" sz="1600" b="1" dirty="0">
                <a:solidFill>
                  <a:srgbClr val="000000"/>
                </a:solidFill>
                <a:latin typeface="华文楷体" pitchFamily="2" charset="-122"/>
                <a:ea typeface="华文楷体" pitchFamily="2" charset="-122"/>
              </a:rPr>
              <a:t>    ● 影响因子</a:t>
            </a:r>
          </a:p>
          <a:p>
            <a:pPr>
              <a:lnSpc>
                <a:spcPct val="150000"/>
              </a:lnSpc>
            </a:pPr>
            <a:r>
              <a:rPr lang="zh-CN" altLang="en-US" sz="1600" b="1" dirty="0">
                <a:solidFill>
                  <a:srgbClr val="000000"/>
                </a:solidFill>
                <a:latin typeface="华文楷体" pitchFamily="2" charset="-122"/>
                <a:ea typeface="华文楷体" pitchFamily="2" charset="-122"/>
              </a:rPr>
              <a:t>    土壤质地  有机质含量</a:t>
            </a:r>
          </a:p>
          <a:p>
            <a:pPr>
              <a:lnSpc>
                <a:spcPct val="150000"/>
              </a:lnSpc>
            </a:pPr>
            <a:r>
              <a:rPr lang="zh-CN" altLang="en-US" sz="1600" b="1" dirty="0">
                <a:solidFill>
                  <a:srgbClr val="000000"/>
                </a:solidFill>
                <a:latin typeface="华文楷体" pitchFamily="2" charset="-122"/>
                <a:ea typeface="华文楷体" pitchFamily="2" charset="-122"/>
              </a:rPr>
              <a:t>    ● 性质</a:t>
            </a:r>
          </a:p>
          <a:p>
            <a:pPr>
              <a:lnSpc>
                <a:spcPct val="150000"/>
              </a:lnSpc>
            </a:pPr>
            <a:r>
              <a:rPr lang="zh-CN" altLang="en-US" sz="1600" b="1" dirty="0">
                <a:solidFill>
                  <a:srgbClr val="000000"/>
                </a:solidFill>
                <a:latin typeface="华文楷体" pitchFamily="2" charset="-122"/>
                <a:ea typeface="华文楷体" pitchFamily="2" charset="-122"/>
              </a:rPr>
              <a:t>    与液态水基本相似，但水分子受土粒吸</a:t>
            </a:r>
            <a:r>
              <a:rPr lang="zh-CN" altLang="en-US" sz="1600" b="1" dirty="0" smtClean="0">
                <a:solidFill>
                  <a:srgbClr val="000000"/>
                </a:solidFill>
                <a:latin typeface="华文楷体" pitchFamily="2" charset="-122"/>
                <a:ea typeface="华文楷体" pitchFamily="2" charset="-122"/>
              </a:rPr>
              <a:t>持而</a:t>
            </a:r>
            <a:r>
              <a:rPr lang="zh-CN" altLang="en-US" sz="1600" b="1" dirty="0">
                <a:solidFill>
                  <a:srgbClr val="000000"/>
                </a:solidFill>
                <a:latin typeface="华文楷体" pitchFamily="2" charset="-122"/>
                <a:ea typeface="华文楷体" pitchFamily="2" charset="-122"/>
              </a:rPr>
              <a:t>排列较紧，难以被植物利用，称难有效水。</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5339941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924151"/>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、土壤水分</a:t>
            </a:r>
            <a:r>
              <a:rPr lang="zh-CN" altLang="en-US" sz="1600" b="1" dirty="0" smtClean="0">
                <a:solidFill>
                  <a:srgbClr val="000000"/>
                </a:solidFill>
                <a:latin typeface="华文楷体" pitchFamily="2" charset="-122"/>
                <a:ea typeface="华文楷体" pitchFamily="2" charset="-122"/>
              </a:rPr>
              <a:t>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毛管悬着水</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 定义</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为毛管力所保持又与地下水不相连通的</a:t>
            </a:r>
            <a:r>
              <a:rPr lang="zh-CN" altLang="en-US" sz="1600" b="1" dirty="0" smtClean="0">
                <a:solidFill>
                  <a:srgbClr val="000000"/>
                </a:solidFill>
                <a:latin typeface="华文楷体" pitchFamily="2" charset="-122"/>
                <a:ea typeface="华文楷体" pitchFamily="2" charset="-122"/>
              </a:rPr>
              <a:t>水分称为</a:t>
            </a:r>
            <a:r>
              <a:rPr lang="zh-CN" altLang="en-US" sz="1600" b="1" dirty="0">
                <a:solidFill>
                  <a:srgbClr val="000000"/>
                </a:solidFill>
                <a:latin typeface="华文楷体" pitchFamily="2" charset="-122"/>
                <a:ea typeface="华文楷体" pitchFamily="2" charset="-122"/>
              </a:rPr>
              <a:t>毛管悬着水。</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 影响因子</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毛管力（因土壤孔隙直径大小而异）</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 性质</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毛管悬着水具有一般自由水的性质，是</a:t>
            </a:r>
            <a:r>
              <a:rPr lang="zh-CN" altLang="en-US" sz="1600" b="1" dirty="0" smtClean="0">
                <a:solidFill>
                  <a:srgbClr val="000000"/>
                </a:solidFill>
                <a:latin typeface="华文楷体" pitchFamily="2" charset="-122"/>
                <a:ea typeface="华文楷体" pitchFamily="2" charset="-122"/>
              </a:rPr>
              <a:t>对植物</a:t>
            </a:r>
            <a:r>
              <a:rPr lang="zh-CN" altLang="en-US" sz="1600" b="1" dirty="0">
                <a:solidFill>
                  <a:srgbClr val="000000"/>
                </a:solidFill>
                <a:latin typeface="华文楷体" pitchFamily="2" charset="-122"/>
                <a:ea typeface="华文楷体" pitchFamily="2" charset="-122"/>
              </a:rPr>
              <a:t>最有效的土壤水分。</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05108301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cs typeface="+mn-cs"/>
              </a:rPr>
              <a:t>第四章   水分与农业生产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5353076"/>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3554819"/>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水</a:t>
            </a:r>
            <a:r>
              <a:rPr lang="zh-CN" altLang="en-US" sz="2000" b="1" dirty="0">
                <a:solidFill>
                  <a:srgbClr val="CC00FF"/>
                </a:solidFill>
                <a:latin typeface="华文楷体" pitchFamily="2" charset="-122"/>
                <a:ea typeface="华文楷体" pitchFamily="2" charset="-122"/>
              </a:rPr>
              <a:t>的农业</a:t>
            </a:r>
            <a:r>
              <a:rPr lang="zh-CN" altLang="en-US" sz="2000" b="1" dirty="0" smtClean="0">
                <a:solidFill>
                  <a:srgbClr val="CC00FF"/>
                </a:solidFill>
                <a:latin typeface="华文楷体" pitchFamily="2" charset="-122"/>
                <a:ea typeface="华文楷体" pitchFamily="2" charset="-122"/>
              </a:rPr>
              <a:t>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二、水分</a:t>
            </a:r>
            <a:r>
              <a:rPr lang="zh-CN" altLang="en-US" b="1" dirty="0">
                <a:solidFill>
                  <a:srgbClr val="CC00FF"/>
                </a:solidFill>
                <a:latin typeface="华文楷体" pitchFamily="2" charset="-122"/>
                <a:ea typeface="华文楷体" pitchFamily="2" charset="-122"/>
              </a:rPr>
              <a:t>通过不同方式和形态对农作物</a:t>
            </a:r>
            <a:r>
              <a:rPr lang="zh-CN" altLang="en-US" b="1" dirty="0" smtClean="0">
                <a:solidFill>
                  <a:srgbClr val="CC00FF"/>
                </a:solidFill>
                <a:latin typeface="华文楷体" pitchFamily="2" charset="-122"/>
                <a:ea typeface="华文楷体" pitchFamily="2" charset="-122"/>
              </a:rPr>
              <a:t>的生命</a:t>
            </a:r>
            <a:r>
              <a:rPr lang="zh-CN" altLang="en-US" b="1" dirty="0">
                <a:solidFill>
                  <a:srgbClr val="CC00FF"/>
                </a:solidFill>
                <a:latin typeface="华文楷体" pitchFamily="2" charset="-122"/>
                <a:ea typeface="华文楷体" pitchFamily="2" charset="-122"/>
              </a:rPr>
              <a:t>活动产生</a:t>
            </a:r>
            <a:r>
              <a:rPr lang="zh-CN" altLang="en-US" b="1" dirty="0" smtClean="0">
                <a:solidFill>
                  <a:srgbClr val="CC00FF"/>
                </a:solidFill>
                <a:latin typeface="华文楷体" pitchFamily="2" charset="-122"/>
                <a:ea typeface="华文楷体" pitchFamily="2" charset="-122"/>
              </a:rPr>
              <a:t>影响</a:t>
            </a:r>
            <a:endParaRPr lang="en-US" altLang="zh-CN" sz="1600" b="1" dirty="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、从方式上看，有大气水分和土壤水分。</a:t>
            </a:r>
          </a:p>
          <a:p>
            <a:pPr>
              <a:lnSpc>
                <a:spcPct val="150000"/>
              </a:lnSpc>
            </a:pPr>
            <a:r>
              <a:rPr lang="zh-CN" altLang="en-US" sz="1600" b="1" dirty="0">
                <a:solidFill>
                  <a:srgbClr val="000000"/>
                </a:solidFill>
                <a:latin typeface="华文楷体" pitchFamily="2" charset="-122"/>
                <a:ea typeface="华文楷体" pitchFamily="2" charset="-122"/>
              </a:rPr>
              <a:t>        大气降水是土壤水分的主要来源，而</a:t>
            </a:r>
            <a:r>
              <a:rPr lang="zh-CN" altLang="en-US" sz="1600" b="1" dirty="0" smtClean="0">
                <a:solidFill>
                  <a:srgbClr val="000000"/>
                </a:solidFill>
                <a:latin typeface="华文楷体" pitchFamily="2" charset="-122"/>
                <a:ea typeface="华文楷体" pitchFamily="2" charset="-122"/>
              </a:rPr>
              <a:t>土壤水分</a:t>
            </a:r>
            <a:r>
              <a:rPr lang="zh-CN" altLang="en-US" sz="1600" b="1" dirty="0">
                <a:solidFill>
                  <a:srgbClr val="000000"/>
                </a:solidFill>
                <a:latin typeface="华文楷体" pitchFamily="2" charset="-122"/>
                <a:ea typeface="华文楷体" pitchFamily="2" charset="-122"/>
              </a:rPr>
              <a:t>是水分供应的基础。大气中水汽含量</a:t>
            </a:r>
            <a:r>
              <a:rPr lang="zh-CN" altLang="en-US" sz="1600" b="1" dirty="0" smtClean="0">
                <a:solidFill>
                  <a:srgbClr val="000000"/>
                </a:solidFill>
                <a:latin typeface="华文楷体" pitchFamily="2" charset="-122"/>
                <a:ea typeface="华文楷体" pitchFamily="2" charset="-122"/>
              </a:rPr>
              <a:t>不仅对</a:t>
            </a:r>
            <a:r>
              <a:rPr lang="zh-CN" altLang="en-US" sz="1600" b="1" dirty="0">
                <a:solidFill>
                  <a:srgbClr val="000000"/>
                </a:solidFill>
                <a:latin typeface="华文楷体" pitchFamily="2" charset="-122"/>
                <a:ea typeface="华文楷体" pitchFamily="2" charset="-122"/>
              </a:rPr>
              <a:t>某些作物有直接影响，同时还影响</a:t>
            </a:r>
            <a:r>
              <a:rPr lang="zh-CN" altLang="en-US" sz="1600" b="1" dirty="0" smtClean="0">
                <a:solidFill>
                  <a:srgbClr val="000000"/>
                </a:solidFill>
                <a:latin typeface="华文楷体" pitchFamily="2" charset="-122"/>
                <a:ea typeface="华文楷体" pitchFamily="2" charset="-122"/>
              </a:rPr>
              <a:t>土壤水分消耗</a:t>
            </a:r>
            <a:r>
              <a:rPr lang="zh-CN" altLang="en-US" sz="1600" b="1" dirty="0">
                <a:solidFill>
                  <a:srgbClr val="000000"/>
                </a:solidFill>
                <a:latin typeface="华文楷体" pitchFamily="2" charset="-122"/>
                <a:ea typeface="华文楷体" pitchFamily="2" charset="-122"/>
              </a:rPr>
              <a:t>的状况，进而对作物产生影响</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、从形态上看，主要有液态水和固态水。</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液态水前面已作介绍。固态水除雪外，</a:t>
            </a:r>
            <a:r>
              <a:rPr lang="zh-CN" altLang="en-US" sz="1600" b="1" dirty="0" smtClean="0">
                <a:solidFill>
                  <a:srgbClr val="000000"/>
                </a:solidFill>
                <a:latin typeface="华文楷体" pitchFamily="2" charset="-122"/>
                <a:ea typeface="华文楷体" pitchFamily="2" charset="-122"/>
              </a:rPr>
              <a:t>其它多</a:t>
            </a:r>
            <a:r>
              <a:rPr lang="zh-CN" altLang="en-US" sz="1600" b="1" dirty="0">
                <a:solidFill>
                  <a:srgbClr val="000000"/>
                </a:solidFill>
                <a:latin typeface="华文楷体" pitchFamily="2" charset="-122"/>
                <a:ea typeface="华文楷体" pitchFamily="2" charset="-122"/>
              </a:rPr>
              <a:t>给作物带来危害。但雪量过多也会对草地</a:t>
            </a:r>
            <a:r>
              <a:rPr lang="zh-CN" altLang="en-US" sz="1600" b="1" dirty="0" smtClean="0">
                <a:solidFill>
                  <a:srgbClr val="000000"/>
                </a:solidFill>
                <a:latin typeface="华文楷体" pitchFamily="2" charset="-122"/>
                <a:ea typeface="华文楷体" pitchFamily="2" charset="-122"/>
              </a:rPr>
              <a:t>家畜带来</a:t>
            </a:r>
            <a:r>
              <a:rPr lang="zh-CN" altLang="en-US" sz="1600" b="1" dirty="0">
                <a:solidFill>
                  <a:srgbClr val="000000"/>
                </a:solidFill>
                <a:latin typeface="华文楷体" pitchFamily="2" charset="-122"/>
                <a:ea typeface="华文楷体" pitchFamily="2" charset="-122"/>
              </a:rPr>
              <a:t>十分不利的影响，有时甚至是致命的。</a:t>
            </a:r>
          </a:p>
        </p:txBody>
      </p:sp>
    </p:spTree>
    <p:extLst>
      <p:ext uri="{BB962C8B-B14F-4D97-AF65-F5344CB8AC3E}">
        <p14:creationId xmlns:p14="http://schemas.microsoft.com/office/powerpoint/2010/main" val="119162926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4293483"/>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、土壤水分</a:t>
            </a:r>
            <a:r>
              <a:rPr lang="zh-CN" altLang="en-US" sz="1600" b="1" dirty="0" smtClean="0">
                <a:solidFill>
                  <a:srgbClr val="000000"/>
                </a:solidFill>
                <a:latin typeface="华文楷体" pitchFamily="2" charset="-122"/>
                <a:ea typeface="华文楷体" pitchFamily="2" charset="-122"/>
              </a:rPr>
              <a:t>类型</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）重力水</a:t>
            </a:r>
          </a:p>
          <a:p>
            <a:pPr>
              <a:lnSpc>
                <a:spcPct val="150000"/>
              </a:lnSpc>
            </a:pPr>
            <a:r>
              <a:rPr lang="zh-CN" altLang="en-US" sz="1600" b="1" dirty="0">
                <a:solidFill>
                  <a:srgbClr val="000000"/>
                </a:solidFill>
                <a:latin typeface="华文楷体" pitchFamily="2" charset="-122"/>
                <a:ea typeface="华文楷体" pitchFamily="2" charset="-122"/>
              </a:rPr>
              <a:t>    ● 定义</a:t>
            </a:r>
          </a:p>
          <a:p>
            <a:pPr>
              <a:lnSpc>
                <a:spcPct val="150000"/>
              </a:lnSpc>
            </a:pPr>
            <a:r>
              <a:rPr lang="zh-CN" altLang="en-US" sz="1600" b="1" dirty="0">
                <a:solidFill>
                  <a:srgbClr val="000000"/>
                </a:solidFill>
                <a:latin typeface="华文楷体" pitchFamily="2" charset="-122"/>
                <a:ea typeface="华文楷体" pitchFamily="2" charset="-122"/>
              </a:rPr>
              <a:t>    因重力大于土壤持水力而不能保持在</a:t>
            </a:r>
            <a:r>
              <a:rPr lang="zh-CN" altLang="en-US" sz="1600" b="1" dirty="0" smtClean="0">
                <a:solidFill>
                  <a:srgbClr val="000000"/>
                </a:solidFill>
                <a:latin typeface="华文楷体" pitchFamily="2" charset="-122"/>
                <a:ea typeface="华文楷体" pitchFamily="2" charset="-122"/>
              </a:rPr>
              <a:t>土壤中</a:t>
            </a:r>
            <a:r>
              <a:rPr lang="zh-CN" altLang="en-US" sz="1600" b="1" dirty="0">
                <a:solidFill>
                  <a:srgbClr val="000000"/>
                </a:solidFill>
                <a:latin typeface="华文楷体" pitchFamily="2" charset="-122"/>
                <a:ea typeface="华文楷体" pitchFamily="2" charset="-122"/>
              </a:rPr>
              <a:t>的水分称之为重力水。</a:t>
            </a:r>
          </a:p>
          <a:p>
            <a:pPr>
              <a:lnSpc>
                <a:spcPct val="150000"/>
              </a:lnSpc>
            </a:pPr>
            <a:r>
              <a:rPr lang="zh-CN" altLang="en-US" sz="1600" b="1" dirty="0">
                <a:solidFill>
                  <a:srgbClr val="000000"/>
                </a:solidFill>
                <a:latin typeface="华文楷体" pitchFamily="2" charset="-122"/>
                <a:ea typeface="华文楷体" pitchFamily="2" charset="-122"/>
              </a:rPr>
              <a:t>    ● 影响因子</a:t>
            </a:r>
          </a:p>
          <a:p>
            <a:pPr>
              <a:lnSpc>
                <a:spcPct val="150000"/>
              </a:lnSpc>
            </a:pPr>
            <a:r>
              <a:rPr lang="zh-CN" altLang="en-US" sz="1600" b="1" dirty="0">
                <a:solidFill>
                  <a:srgbClr val="000000"/>
                </a:solidFill>
                <a:latin typeface="华文楷体" pitchFamily="2" charset="-122"/>
                <a:ea typeface="华文楷体" pitchFamily="2" charset="-122"/>
              </a:rPr>
              <a:t>    土壤性质</a:t>
            </a:r>
          </a:p>
          <a:p>
            <a:pPr>
              <a:lnSpc>
                <a:spcPct val="150000"/>
              </a:lnSpc>
            </a:pPr>
            <a:r>
              <a:rPr lang="zh-CN" altLang="en-US" sz="1600" b="1" dirty="0">
                <a:solidFill>
                  <a:srgbClr val="000000"/>
                </a:solidFill>
                <a:latin typeface="华文楷体" pitchFamily="2" charset="-122"/>
                <a:ea typeface="华文楷体" pitchFamily="2" charset="-122"/>
              </a:rPr>
              <a:t>    ● 性质</a:t>
            </a:r>
          </a:p>
          <a:p>
            <a:pPr>
              <a:lnSpc>
                <a:spcPct val="150000"/>
              </a:lnSpc>
            </a:pPr>
            <a:r>
              <a:rPr lang="zh-CN" altLang="en-US" sz="1600" b="1" dirty="0">
                <a:solidFill>
                  <a:srgbClr val="000000"/>
                </a:solidFill>
                <a:latin typeface="华文楷体" pitchFamily="2" charset="-122"/>
                <a:ea typeface="华文楷体" pitchFamily="2" charset="-122"/>
              </a:rPr>
              <a:t>    具有一般液态水的性质，但绝大多数</a:t>
            </a:r>
            <a:r>
              <a:rPr lang="zh-CN" altLang="en-US" sz="1600" b="1" dirty="0" smtClean="0">
                <a:solidFill>
                  <a:srgbClr val="000000"/>
                </a:solidFill>
                <a:latin typeface="华文楷体" pitchFamily="2" charset="-122"/>
                <a:ea typeface="华文楷体" pitchFamily="2" charset="-122"/>
              </a:rPr>
              <a:t>没有机会</a:t>
            </a:r>
            <a:r>
              <a:rPr lang="zh-CN" altLang="en-US" sz="1600" b="1" dirty="0">
                <a:solidFill>
                  <a:srgbClr val="000000"/>
                </a:solidFill>
                <a:latin typeface="华文楷体" pitchFamily="2" charset="-122"/>
                <a:ea typeface="华文楷体" pitchFamily="2" charset="-122"/>
              </a:rPr>
              <a:t>被植物吸收利用。对旱作物来讲多则不利。</a:t>
            </a:r>
          </a:p>
        </p:txBody>
      </p:sp>
    </p:spTree>
    <p:extLst>
      <p:ext uri="{BB962C8B-B14F-4D97-AF65-F5344CB8AC3E}">
        <p14:creationId xmlns:p14="http://schemas.microsoft.com/office/powerpoint/2010/main" val="4228929294"/>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481380"/>
            <a:ext cx="6476904" cy="3924151"/>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）土壤水分常数</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土壤中的水分从受一种力的作用转到</a:t>
            </a:r>
            <a:r>
              <a:rPr lang="zh-CN" altLang="en-US" sz="1600" b="1" dirty="0" smtClean="0">
                <a:solidFill>
                  <a:srgbClr val="000000"/>
                </a:solidFill>
                <a:latin typeface="华文楷体" pitchFamily="2" charset="-122"/>
                <a:ea typeface="华文楷体" pitchFamily="2" charset="-122"/>
              </a:rPr>
              <a:t>受另</a:t>
            </a:r>
            <a:r>
              <a:rPr lang="zh-CN" altLang="en-US" sz="1600" b="1" dirty="0">
                <a:solidFill>
                  <a:srgbClr val="000000"/>
                </a:solidFill>
                <a:latin typeface="华文楷体" pitchFamily="2" charset="-122"/>
                <a:ea typeface="华文楷体" pitchFamily="2" charset="-122"/>
              </a:rPr>
              <a:t>一种力的作用时的土壤水分含量叫做</a:t>
            </a:r>
            <a:r>
              <a:rPr lang="zh-CN" altLang="en-US" sz="1600" b="1" dirty="0" smtClean="0">
                <a:solidFill>
                  <a:srgbClr val="000000"/>
                </a:solidFill>
                <a:latin typeface="华文楷体" pitchFamily="2" charset="-122"/>
                <a:ea typeface="华文楷体" pitchFamily="2" charset="-122"/>
              </a:rPr>
              <a:t>土壤水分常数</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）常用</a:t>
            </a:r>
            <a:r>
              <a:rPr lang="zh-CN" altLang="en-US" sz="1600" b="1" dirty="0">
                <a:solidFill>
                  <a:srgbClr val="000000"/>
                </a:solidFill>
                <a:latin typeface="华文楷体" pitchFamily="2" charset="-122"/>
                <a:ea typeface="华文楷体" pitchFamily="2" charset="-122"/>
              </a:rPr>
              <a:t>的土壤水分常数</a:t>
            </a:r>
          </a:p>
          <a:p>
            <a:pPr>
              <a:lnSpc>
                <a:spcPct val="150000"/>
              </a:lnSpc>
            </a:pPr>
            <a:r>
              <a:rPr lang="zh-CN" altLang="en-US" sz="1600" b="1" dirty="0">
                <a:solidFill>
                  <a:srgbClr val="000000"/>
                </a:solidFill>
                <a:latin typeface="华文楷体" pitchFamily="2" charset="-122"/>
                <a:ea typeface="华文楷体" pitchFamily="2" charset="-122"/>
              </a:rPr>
              <a:t>    吸湿系数、凋萎系数、最大分子持水量</a:t>
            </a:r>
            <a:r>
              <a:rPr lang="zh-CN" altLang="en-US" sz="1600" b="1" dirty="0" smtClean="0">
                <a:solidFill>
                  <a:srgbClr val="000000"/>
                </a:solidFill>
                <a:latin typeface="华文楷体" pitchFamily="2" charset="-122"/>
                <a:ea typeface="华文楷体" pitchFamily="2" charset="-122"/>
              </a:rPr>
              <a:t>、田间持水量</a:t>
            </a:r>
            <a:r>
              <a:rPr lang="zh-CN" altLang="en-US" sz="1600" b="1" dirty="0">
                <a:solidFill>
                  <a:srgbClr val="000000"/>
                </a:solidFill>
                <a:latin typeface="华文楷体" pitchFamily="2" charset="-122"/>
                <a:ea typeface="华文楷体" pitchFamily="2" charset="-122"/>
              </a:rPr>
              <a:t>、毛管断裂含水量、毛管蓄水量</a:t>
            </a:r>
            <a:r>
              <a:rPr lang="zh-CN" altLang="en-US" sz="1600" b="1" dirty="0" smtClean="0">
                <a:solidFill>
                  <a:srgbClr val="000000"/>
                </a:solidFill>
                <a:latin typeface="华文楷体" pitchFamily="2" charset="-122"/>
                <a:ea typeface="华文楷体" pitchFamily="2" charset="-122"/>
              </a:rPr>
              <a:t>、全</a:t>
            </a:r>
            <a:r>
              <a:rPr lang="zh-CN" altLang="en-US" sz="1600" b="1" dirty="0">
                <a:solidFill>
                  <a:srgbClr val="000000"/>
                </a:solidFill>
                <a:latin typeface="华文楷体" pitchFamily="2" charset="-122"/>
                <a:ea typeface="华文楷体" pitchFamily="2" charset="-122"/>
              </a:rPr>
              <a:t>蓄水量。</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26600367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4471" y="1677987"/>
            <a:ext cx="6476904" cy="3185487"/>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吸湿系数（最大吸湿量）</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土壤吸湿水达最大数量时的土壤含水量</a:t>
            </a:r>
            <a:r>
              <a:rPr lang="zh-CN" altLang="en-US" sz="1600" b="1" dirty="0" smtClean="0">
                <a:solidFill>
                  <a:srgbClr val="000000"/>
                </a:solidFill>
                <a:latin typeface="华文楷体" pitchFamily="2" charset="-122"/>
                <a:ea typeface="华文楷体" pitchFamily="2" charset="-122"/>
              </a:rPr>
              <a:t>。吸湿系数</a:t>
            </a:r>
            <a:r>
              <a:rPr lang="zh-CN" altLang="en-US" sz="1600" b="1" dirty="0">
                <a:solidFill>
                  <a:srgbClr val="000000"/>
                </a:solidFill>
                <a:latin typeface="华文楷体" pitchFamily="2" charset="-122"/>
                <a:ea typeface="华文楷体" pitchFamily="2" charset="-122"/>
              </a:rPr>
              <a:t>与土壤质地有关，一般在</a:t>
            </a:r>
            <a:r>
              <a:rPr lang="en-US" altLang="zh-CN" sz="1600" b="1" dirty="0">
                <a:solidFill>
                  <a:srgbClr val="000000"/>
                </a:solidFill>
                <a:latin typeface="华文楷体" pitchFamily="2" charset="-122"/>
                <a:ea typeface="华文楷体" pitchFamily="2" charset="-122"/>
              </a:rPr>
              <a:t>0</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8</a:t>
            </a:r>
            <a:r>
              <a:rPr lang="zh-CN" altLang="en-US" sz="1600" b="1" dirty="0">
                <a:solidFill>
                  <a:srgbClr val="000000"/>
                </a:solidFill>
                <a:latin typeface="华文楷体" pitchFamily="2" charset="-122"/>
                <a:ea typeface="华文楷体" pitchFamily="2" charset="-122"/>
              </a:rPr>
              <a:t>之间</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吸湿系数以下的土壤水被土粒牢固吸持</a:t>
            </a:r>
            <a:r>
              <a:rPr lang="zh-CN" altLang="en-US" sz="1600" b="1" dirty="0" smtClean="0">
                <a:solidFill>
                  <a:srgbClr val="000000"/>
                </a:solidFill>
                <a:latin typeface="华文楷体" pitchFamily="2" charset="-122"/>
                <a:ea typeface="华文楷体" pitchFamily="2" charset="-122"/>
              </a:rPr>
              <a:t>，不能</a:t>
            </a:r>
            <a:r>
              <a:rPr lang="zh-CN" altLang="en-US" sz="1600" b="1" dirty="0">
                <a:solidFill>
                  <a:srgbClr val="000000"/>
                </a:solidFill>
                <a:latin typeface="华文楷体" pitchFamily="2" charset="-122"/>
                <a:ea typeface="华文楷体" pitchFamily="2" charset="-122"/>
              </a:rPr>
              <a:t>被植物吸收利用</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26487546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03648" y="1662637"/>
            <a:ext cx="6729019" cy="4939814"/>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凋萎系数（凋萎含水量、凋萎湿度）</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植物</a:t>
            </a:r>
            <a:r>
              <a:rPr lang="zh-CN" altLang="en-US" sz="1600" b="1" dirty="0">
                <a:solidFill>
                  <a:srgbClr val="000000"/>
                </a:solidFill>
                <a:latin typeface="华文楷体" pitchFamily="2" charset="-122"/>
                <a:ea typeface="华文楷体" pitchFamily="2" charset="-122"/>
              </a:rPr>
              <a:t>产生永久凋萎时的土壤含水量，包括</a:t>
            </a:r>
            <a:r>
              <a:rPr lang="zh-CN" altLang="en-US" sz="1600" b="1" dirty="0" smtClean="0">
                <a:solidFill>
                  <a:srgbClr val="000000"/>
                </a:solidFill>
                <a:latin typeface="华文楷体" pitchFamily="2" charset="-122"/>
                <a:ea typeface="华文楷体" pitchFamily="2" charset="-122"/>
              </a:rPr>
              <a:t>全部的</a:t>
            </a:r>
            <a:r>
              <a:rPr lang="zh-CN" altLang="en-US" sz="1600" b="1" dirty="0">
                <a:solidFill>
                  <a:srgbClr val="000000"/>
                </a:solidFill>
                <a:latin typeface="华文楷体" pitchFamily="2" charset="-122"/>
                <a:ea typeface="华文楷体" pitchFamily="2" charset="-122"/>
              </a:rPr>
              <a:t>吸湿水和部分膜状水。</a:t>
            </a:r>
          </a:p>
          <a:p>
            <a:pPr>
              <a:lnSpc>
                <a:spcPct val="150000"/>
              </a:lnSpc>
            </a:pPr>
            <a:r>
              <a:rPr lang="zh-CN" altLang="en-US" sz="1600" b="1" dirty="0">
                <a:solidFill>
                  <a:srgbClr val="000000"/>
                </a:solidFill>
                <a:latin typeface="华文楷体" pitchFamily="2" charset="-122"/>
                <a:ea typeface="华文楷体" pitchFamily="2" charset="-122"/>
              </a:rPr>
              <a:t>        凋萎系数是作物可利用水量的下限，约为</a:t>
            </a:r>
            <a:r>
              <a:rPr lang="zh-CN" altLang="en-US" sz="1600" b="1" dirty="0" smtClean="0">
                <a:solidFill>
                  <a:srgbClr val="000000"/>
                </a:solidFill>
                <a:latin typeface="华文楷体" pitchFamily="2" charset="-122"/>
                <a:ea typeface="华文楷体" pitchFamily="2" charset="-122"/>
              </a:rPr>
              <a:t>最大吸湿量</a:t>
            </a:r>
            <a:r>
              <a:rPr lang="zh-CN" altLang="en-US" sz="1600" b="1" dirty="0">
                <a:solidFill>
                  <a:srgbClr val="000000"/>
                </a:solidFill>
                <a:latin typeface="华文楷体" pitchFamily="2" charset="-122"/>
                <a:ea typeface="华文楷体" pitchFamily="2" charset="-122"/>
              </a:rPr>
              <a:t>的</a:t>
            </a:r>
            <a:r>
              <a:rPr lang="en-US" altLang="zh-CN" sz="1600" b="1" dirty="0">
                <a:solidFill>
                  <a:srgbClr val="000000"/>
                </a:solidFill>
                <a:latin typeface="华文楷体" pitchFamily="2" charset="-122"/>
                <a:ea typeface="华文楷体" pitchFamily="2" charset="-122"/>
              </a:rPr>
              <a:t>1.5</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2.0</a:t>
            </a:r>
            <a:r>
              <a:rPr lang="zh-CN" altLang="en-US" sz="1600" b="1" dirty="0">
                <a:solidFill>
                  <a:srgbClr val="000000"/>
                </a:solidFill>
                <a:latin typeface="华文楷体" pitchFamily="2" charset="-122"/>
                <a:ea typeface="华文楷体" pitchFamily="2" charset="-122"/>
              </a:rPr>
              <a:t>倍</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不同质地的土壤，凋萎湿度有明显差异，即</a:t>
            </a:r>
            <a:r>
              <a:rPr lang="zh-CN" altLang="en-US" sz="1600" b="1" dirty="0" smtClean="0">
                <a:solidFill>
                  <a:srgbClr val="000000"/>
                </a:solidFill>
                <a:latin typeface="华文楷体" pitchFamily="2" charset="-122"/>
                <a:ea typeface="华文楷体" pitchFamily="2" charset="-122"/>
              </a:rPr>
              <a:t>随土壤</a:t>
            </a:r>
            <a:r>
              <a:rPr lang="zh-CN" altLang="en-US" sz="1600" b="1" dirty="0">
                <a:solidFill>
                  <a:srgbClr val="000000"/>
                </a:solidFill>
                <a:latin typeface="华文楷体" pitchFamily="2" charset="-122"/>
                <a:ea typeface="华文楷体" pitchFamily="2" charset="-122"/>
              </a:rPr>
              <a:t>砂性增加而减小，随着土壤粘性增加而增加</a:t>
            </a:r>
            <a:r>
              <a:rPr lang="zh-CN" altLang="en-US" sz="1600" b="1" dirty="0" smtClean="0">
                <a:solidFill>
                  <a:srgbClr val="000000"/>
                </a:solidFill>
                <a:latin typeface="华文楷体" pitchFamily="2" charset="-122"/>
                <a:ea typeface="华文楷体" pitchFamily="2" charset="-122"/>
              </a:rPr>
              <a:t>。如</a:t>
            </a:r>
            <a:r>
              <a:rPr lang="zh-CN" altLang="en-US" sz="1600" b="1" dirty="0">
                <a:solidFill>
                  <a:srgbClr val="000000"/>
                </a:solidFill>
                <a:latin typeface="华文楷体" pitchFamily="2" charset="-122"/>
                <a:ea typeface="华文楷体" pitchFamily="2" charset="-122"/>
              </a:rPr>
              <a:t>砂土</a:t>
            </a:r>
            <a:r>
              <a:rPr lang="en-US" altLang="zh-CN" sz="1600" b="1" dirty="0">
                <a:solidFill>
                  <a:srgbClr val="000000"/>
                </a:solidFill>
                <a:latin typeface="华文楷体" pitchFamily="2" charset="-122"/>
                <a:ea typeface="华文楷体" pitchFamily="2" charset="-122"/>
              </a:rPr>
              <a:t>1.8</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4.2%</a:t>
            </a:r>
            <a:r>
              <a:rPr lang="zh-CN" altLang="en-US" sz="1600" b="1" dirty="0">
                <a:solidFill>
                  <a:srgbClr val="000000"/>
                </a:solidFill>
                <a:latin typeface="华文楷体" pitchFamily="2" charset="-122"/>
                <a:ea typeface="华文楷体" pitchFamily="2" charset="-122"/>
              </a:rPr>
              <a:t>，壤土</a:t>
            </a:r>
            <a:r>
              <a:rPr lang="en-US" altLang="zh-CN" sz="1600" b="1" dirty="0">
                <a:solidFill>
                  <a:srgbClr val="000000"/>
                </a:solidFill>
                <a:latin typeface="华文楷体" pitchFamily="2" charset="-122"/>
                <a:ea typeface="华文楷体" pitchFamily="2" charset="-122"/>
              </a:rPr>
              <a:t>6.4</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12.6%</a:t>
            </a:r>
            <a:r>
              <a:rPr lang="zh-CN" altLang="en-US" sz="1600" b="1" dirty="0">
                <a:solidFill>
                  <a:srgbClr val="000000"/>
                </a:solidFill>
                <a:latin typeface="华文楷体" pitchFamily="2" charset="-122"/>
                <a:ea typeface="华文楷体" pitchFamily="2" charset="-122"/>
              </a:rPr>
              <a:t>，粘土</a:t>
            </a:r>
            <a:r>
              <a:rPr lang="en-US" altLang="zh-CN" sz="1600" b="1" dirty="0">
                <a:solidFill>
                  <a:srgbClr val="000000"/>
                </a:solidFill>
                <a:latin typeface="华文楷体" pitchFamily="2" charset="-122"/>
                <a:ea typeface="华文楷体" pitchFamily="2" charset="-122"/>
              </a:rPr>
              <a:t>17.4%</a:t>
            </a:r>
            <a:r>
              <a:rPr lang="zh-CN" altLang="en-US" sz="1600" b="1" dirty="0">
                <a:solidFill>
                  <a:srgbClr val="000000"/>
                </a:solidFill>
                <a:latin typeface="华文楷体" pitchFamily="2" charset="-122"/>
                <a:ea typeface="华文楷体" pitchFamily="2" charset="-122"/>
              </a:rPr>
              <a:t>等</a:t>
            </a:r>
            <a:r>
              <a:rPr lang="zh-CN" altLang="en-US" sz="1600" b="1" dirty="0" smtClean="0">
                <a:solidFill>
                  <a:srgbClr val="000000"/>
                </a:solidFill>
                <a:latin typeface="华文楷体" pitchFamily="2" charset="-122"/>
                <a:ea typeface="华文楷体" pitchFamily="2" charset="-122"/>
              </a:rPr>
              <a:t>。作物</a:t>
            </a:r>
            <a:r>
              <a:rPr lang="zh-CN" altLang="en-US" sz="1600" b="1" dirty="0">
                <a:solidFill>
                  <a:srgbClr val="000000"/>
                </a:solidFill>
                <a:latin typeface="华文楷体" pitchFamily="2" charset="-122"/>
                <a:ea typeface="华文楷体" pitchFamily="2" charset="-122"/>
              </a:rPr>
              <a:t>种类间亦有</a:t>
            </a:r>
            <a:r>
              <a:rPr lang="zh-CN" altLang="en-US" sz="1600" b="1" dirty="0" smtClean="0">
                <a:solidFill>
                  <a:srgbClr val="000000"/>
                </a:solidFill>
                <a:latin typeface="华文楷体" pitchFamily="2" charset="-122"/>
                <a:ea typeface="华文楷体" pitchFamily="2" charset="-122"/>
              </a:rPr>
              <a:t>差异。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200" b="1" dirty="0" smtClean="0">
                <a:solidFill>
                  <a:srgbClr val="000000"/>
                </a:solidFill>
                <a:latin typeface="华文楷体" pitchFamily="2" charset="-122"/>
                <a:ea typeface="华文楷体" pitchFamily="2" charset="-122"/>
              </a:rPr>
              <a:t>不同</a:t>
            </a:r>
            <a:r>
              <a:rPr lang="zh-CN" altLang="en-US" sz="1200" b="1" dirty="0">
                <a:solidFill>
                  <a:srgbClr val="000000"/>
                </a:solidFill>
                <a:latin typeface="华文楷体" pitchFamily="2" charset="-122"/>
                <a:ea typeface="华文楷体" pitchFamily="2" charset="-122"/>
              </a:rPr>
              <a:t>作物的凋萎湿度（南京，</a:t>
            </a:r>
            <a:r>
              <a:rPr lang="en-US" altLang="zh-CN" sz="1200" b="1" dirty="0">
                <a:solidFill>
                  <a:srgbClr val="000000"/>
                </a:solidFill>
                <a:latin typeface="华文楷体" pitchFamily="2" charset="-122"/>
                <a:ea typeface="华文楷体" pitchFamily="2" charset="-122"/>
              </a:rPr>
              <a:t>%</a:t>
            </a:r>
            <a:r>
              <a:rPr lang="zh-CN" altLang="en-US" sz="1200" b="1" dirty="0">
                <a:solidFill>
                  <a:srgbClr val="000000"/>
                </a:solidFill>
                <a:latin typeface="华文楷体" pitchFamily="2" charset="-122"/>
                <a:ea typeface="华文楷体" pitchFamily="2" charset="-122"/>
              </a:rPr>
              <a:t>）</a:t>
            </a:r>
          </a:p>
          <a:p>
            <a:pPr>
              <a:lnSpc>
                <a:spcPct val="150000"/>
              </a:lnSpc>
            </a:pPr>
            <a:r>
              <a:rPr lang="zh-CN" altLang="en-US" sz="1200" b="1" dirty="0">
                <a:solidFill>
                  <a:srgbClr val="000000"/>
                </a:solidFill>
                <a:latin typeface="华文楷体" pitchFamily="2" charset="-122"/>
                <a:ea typeface="华文楷体" pitchFamily="2" charset="-122"/>
              </a:rPr>
              <a:t>  </a:t>
            </a:r>
            <a:r>
              <a:rPr lang="en-US" altLang="zh-CN" sz="1200" b="1" dirty="0">
                <a:solidFill>
                  <a:srgbClr val="000000"/>
                </a:solidFill>
                <a:latin typeface="华文楷体" pitchFamily="2" charset="-122"/>
                <a:ea typeface="华文楷体" pitchFamily="2" charset="-122"/>
              </a:rPr>
              <a:t>——————————————————————</a:t>
            </a:r>
          </a:p>
          <a:p>
            <a:pPr>
              <a:lnSpc>
                <a:spcPct val="150000"/>
              </a:lnSpc>
            </a:pPr>
            <a:r>
              <a:rPr lang="en-US" altLang="zh-CN" sz="1200" b="1" dirty="0">
                <a:solidFill>
                  <a:srgbClr val="000000"/>
                </a:solidFill>
                <a:latin typeface="华文楷体" pitchFamily="2" charset="-122"/>
                <a:ea typeface="华文楷体" pitchFamily="2" charset="-122"/>
              </a:rPr>
              <a:t>   </a:t>
            </a:r>
            <a:r>
              <a:rPr lang="zh-CN" altLang="en-US" sz="1200" b="1" dirty="0">
                <a:solidFill>
                  <a:srgbClr val="000000"/>
                </a:solidFill>
                <a:latin typeface="华文楷体" pitchFamily="2" charset="-122"/>
                <a:ea typeface="华文楷体" pitchFamily="2" charset="-122"/>
              </a:rPr>
              <a:t>作物名称 </a:t>
            </a:r>
            <a:r>
              <a:rPr lang="zh-CN" altLang="en-US" sz="1200" b="1" dirty="0" smtClean="0">
                <a:solidFill>
                  <a:srgbClr val="000000"/>
                </a:solidFill>
                <a:latin typeface="华文楷体" pitchFamily="2" charset="-122"/>
                <a:ea typeface="华文楷体" pitchFamily="2" charset="-122"/>
              </a:rPr>
              <a:t>  冬小麦   棉  </a:t>
            </a:r>
            <a:r>
              <a:rPr lang="zh-CN" altLang="en-US" sz="1200" b="1" dirty="0">
                <a:solidFill>
                  <a:srgbClr val="000000"/>
                </a:solidFill>
                <a:latin typeface="华文楷体" pitchFamily="2" charset="-122"/>
                <a:ea typeface="华文楷体" pitchFamily="2" charset="-122"/>
              </a:rPr>
              <a:t>花 </a:t>
            </a:r>
            <a:r>
              <a:rPr lang="zh-CN" altLang="en-US" sz="1200" b="1" dirty="0" smtClean="0">
                <a:solidFill>
                  <a:srgbClr val="000000"/>
                </a:solidFill>
                <a:latin typeface="华文楷体" pitchFamily="2" charset="-122"/>
                <a:ea typeface="华文楷体" pitchFamily="2" charset="-122"/>
              </a:rPr>
              <a:t>   向日葵   玉  </a:t>
            </a:r>
            <a:r>
              <a:rPr lang="zh-CN" altLang="en-US" sz="1200" b="1" dirty="0">
                <a:solidFill>
                  <a:srgbClr val="000000"/>
                </a:solidFill>
                <a:latin typeface="华文楷体" pitchFamily="2" charset="-122"/>
                <a:ea typeface="华文楷体" pitchFamily="2" charset="-122"/>
              </a:rPr>
              <a:t>米 </a:t>
            </a:r>
            <a:r>
              <a:rPr lang="zh-CN" altLang="en-US" sz="1200" b="1" dirty="0" smtClean="0">
                <a:solidFill>
                  <a:srgbClr val="000000"/>
                </a:solidFill>
                <a:latin typeface="华文楷体" pitchFamily="2" charset="-122"/>
                <a:ea typeface="华文楷体" pitchFamily="2" charset="-122"/>
              </a:rPr>
              <a:t>  大 </a:t>
            </a:r>
            <a:r>
              <a:rPr lang="zh-CN" altLang="en-US" sz="1200" b="1" dirty="0">
                <a:solidFill>
                  <a:srgbClr val="000000"/>
                </a:solidFill>
                <a:latin typeface="华文楷体" pitchFamily="2" charset="-122"/>
                <a:ea typeface="华文楷体" pitchFamily="2" charset="-122"/>
              </a:rPr>
              <a:t>豆</a:t>
            </a:r>
          </a:p>
          <a:p>
            <a:pPr>
              <a:lnSpc>
                <a:spcPct val="150000"/>
              </a:lnSpc>
            </a:pPr>
            <a:r>
              <a:rPr lang="zh-CN" altLang="en-US" sz="1200" b="1" dirty="0">
                <a:solidFill>
                  <a:srgbClr val="000000"/>
                </a:solidFill>
                <a:latin typeface="华文楷体" pitchFamily="2" charset="-122"/>
                <a:ea typeface="华文楷体" pitchFamily="2" charset="-122"/>
              </a:rPr>
              <a:t>  </a:t>
            </a:r>
            <a:r>
              <a:rPr lang="en-US" altLang="zh-CN" sz="1200" b="1" dirty="0">
                <a:solidFill>
                  <a:srgbClr val="000000"/>
                </a:solidFill>
                <a:latin typeface="华文楷体" pitchFamily="2" charset="-122"/>
                <a:ea typeface="华文楷体" pitchFamily="2" charset="-122"/>
              </a:rPr>
              <a:t>——————————————————————</a:t>
            </a:r>
          </a:p>
          <a:p>
            <a:pPr>
              <a:lnSpc>
                <a:spcPct val="150000"/>
              </a:lnSpc>
            </a:pPr>
            <a:r>
              <a:rPr lang="en-US" altLang="zh-CN" sz="1200" b="1" dirty="0">
                <a:solidFill>
                  <a:srgbClr val="000000"/>
                </a:solidFill>
                <a:latin typeface="华文楷体" pitchFamily="2" charset="-122"/>
                <a:ea typeface="华文楷体" pitchFamily="2" charset="-122"/>
              </a:rPr>
              <a:t>   </a:t>
            </a:r>
            <a:r>
              <a:rPr lang="zh-CN" altLang="en-US" sz="1200" b="1" dirty="0">
                <a:solidFill>
                  <a:srgbClr val="000000"/>
                </a:solidFill>
                <a:latin typeface="华文楷体" pitchFamily="2" charset="-122"/>
                <a:ea typeface="华文楷体" pitchFamily="2" charset="-122"/>
              </a:rPr>
              <a:t>凋萎湿度  </a:t>
            </a:r>
            <a:r>
              <a:rPr lang="zh-CN" altLang="en-US" sz="1200" b="1" dirty="0" smtClean="0">
                <a:solidFill>
                  <a:srgbClr val="000000"/>
                </a:solidFill>
                <a:latin typeface="华文楷体" pitchFamily="2" charset="-122"/>
                <a:ea typeface="华文楷体" pitchFamily="2" charset="-122"/>
              </a:rPr>
              <a:t>    </a:t>
            </a:r>
            <a:r>
              <a:rPr lang="en-US" altLang="zh-CN" sz="1200" b="1" dirty="0" smtClean="0">
                <a:solidFill>
                  <a:srgbClr val="000000"/>
                </a:solidFill>
                <a:latin typeface="华文楷体" pitchFamily="2" charset="-122"/>
                <a:ea typeface="华文楷体" pitchFamily="2" charset="-122"/>
              </a:rPr>
              <a:t>6.99        </a:t>
            </a:r>
            <a:r>
              <a:rPr lang="en-US" altLang="zh-CN" sz="1200" b="1" dirty="0">
                <a:solidFill>
                  <a:srgbClr val="000000"/>
                </a:solidFill>
                <a:latin typeface="华文楷体" pitchFamily="2" charset="-122"/>
                <a:ea typeface="华文楷体" pitchFamily="2" charset="-122"/>
              </a:rPr>
              <a:t>7.36   </a:t>
            </a:r>
            <a:r>
              <a:rPr lang="en-US" altLang="zh-CN" sz="1200" b="1" dirty="0" smtClean="0">
                <a:solidFill>
                  <a:srgbClr val="000000"/>
                </a:solidFill>
                <a:latin typeface="华文楷体" pitchFamily="2" charset="-122"/>
                <a:ea typeface="华文楷体" pitchFamily="2" charset="-122"/>
              </a:rPr>
              <a:t>     8.41       </a:t>
            </a:r>
            <a:r>
              <a:rPr lang="en-US" altLang="zh-CN" sz="1200" b="1" dirty="0">
                <a:solidFill>
                  <a:srgbClr val="000000"/>
                </a:solidFill>
                <a:latin typeface="华文楷体" pitchFamily="2" charset="-122"/>
                <a:ea typeface="华文楷体" pitchFamily="2" charset="-122"/>
              </a:rPr>
              <a:t>9.41 </a:t>
            </a:r>
            <a:r>
              <a:rPr lang="en-US" altLang="zh-CN" sz="1200" b="1" dirty="0" smtClean="0">
                <a:solidFill>
                  <a:srgbClr val="000000"/>
                </a:solidFill>
                <a:latin typeface="华文楷体" pitchFamily="2" charset="-122"/>
                <a:ea typeface="华文楷体" pitchFamily="2" charset="-122"/>
              </a:rPr>
              <a:t>      </a:t>
            </a:r>
            <a:r>
              <a:rPr lang="en-US" altLang="zh-CN" sz="1200" b="1" dirty="0">
                <a:solidFill>
                  <a:srgbClr val="000000"/>
                </a:solidFill>
                <a:latin typeface="华文楷体" pitchFamily="2" charset="-122"/>
                <a:ea typeface="华文楷体" pitchFamily="2" charset="-122"/>
              </a:rPr>
              <a:t>9.32</a:t>
            </a:r>
          </a:p>
          <a:p>
            <a:pPr>
              <a:lnSpc>
                <a:spcPct val="150000"/>
              </a:lnSpc>
            </a:pPr>
            <a:r>
              <a:rPr lang="en-US" altLang="zh-CN" sz="1200" b="1" dirty="0">
                <a:solidFill>
                  <a:srgbClr val="000000"/>
                </a:solidFill>
                <a:latin typeface="华文楷体" pitchFamily="2" charset="-122"/>
                <a:ea typeface="华文楷体" pitchFamily="2" charset="-122"/>
              </a:rPr>
              <a:t>  ——————————————————————</a:t>
            </a:r>
            <a:endParaRPr lang="en-US" altLang="zh-CN" sz="12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89708943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4471" y="1677987"/>
            <a:ext cx="6476904" cy="4662815"/>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最大分子持水量</a:t>
            </a:r>
          </a:p>
          <a:p>
            <a:pPr>
              <a:lnSpc>
                <a:spcPct val="150000"/>
              </a:lnSpc>
            </a:pPr>
            <a:r>
              <a:rPr lang="zh-CN" altLang="en-US" sz="1600" b="1" dirty="0" smtClean="0">
                <a:solidFill>
                  <a:srgbClr val="000000"/>
                </a:solidFill>
                <a:latin typeface="华文楷体" pitchFamily="2" charset="-122"/>
                <a:ea typeface="华文楷体" pitchFamily="2" charset="-122"/>
              </a:rPr>
              <a:t>       膜</a:t>
            </a:r>
            <a:r>
              <a:rPr lang="zh-CN" altLang="en-US" sz="1600" b="1" dirty="0">
                <a:solidFill>
                  <a:srgbClr val="000000"/>
                </a:solidFill>
                <a:latin typeface="华文楷体" pitchFamily="2" charset="-122"/>
                <a:ea typeface="华文楷体" pitchFamily="2" charset="-122"/>
              </a:rPr>
              <a:t>状水达到最大数量时的土壤含水量</a:t>
            </a:r>
            <a:r>
              <a:rPr lang="zh-CN" altLang="en-US" sz="1600" b="1" dirty="0" smtClean="0">
                <a:solidFill>
                  <a:srgbClr val="000000"/>
                </a:solidFill>
                <a:latin typeface="华文楷体" pitchFamily="2" charset="-122"/>
                <a:ea typeface="华文楷体" pitchFamily="2" charset="-122"/>
              </a:rPr>
              <a:t>。它</a:t>
            </a:r>
            <a:r>
              <a:rPr lang="zh-CN" altLang="en-US" sz="1600" b="1" dirty="0">
                <a:solidFill>
                  <a:srgbClr val="000000"/>
                </a:solidFill>
                <a:latin typeface="华文楷体" pitchFamily="2" charset="-122"/>
                <a:ea typeface="华文楷体" pitchFamily="2" charset="-122"/>
              </a:rPr>
              <a:t>包括全部的吸湿水和膜状水，约为</a:t>
            </a:r>
            <a:r>
              <a:rPr lang="zh-CN" altLang="en-US" sz="1600" b="1" dirty="0" smtClean="0">
                <a:solidFill>
                  <a:srgbClr val="000000"/>
                </a:solidFill>
                <a:latin typeface="华文楷体" pitchFamily="2" charset="-122"/>
                <a:ea typeface="华文楷体" pitchFamily="2" charset="-122"/>
              </a:rPr>
              <a:t>最大吸湿量</a:t>
            </a:r>
            <a:r>
              <a:rPr lang="zh-CN" altLang="en-US" sz="1600" b="1" dirty="0">
                <a:solidFill>
                  <a:srgbClr val="000000"/>
                </a:solidFill>
                <a:latin typeface="华文楷体" pitchFamily="2" charset="-122"/>
                <a:ea typeface="华文楷体" pitchFamily="2" charset="-122"/>
              </a:rPr>
              <a:t>的</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倍。</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田间持水量（土壤最小持水量）</a:t>
            </a:r>
          </a:p>
          <a:p>
            <a:pPr>
              <a:lnSpc>
                <a:spcPct val="150000"/>
              </a:lnSpc>
            </a:pPr>
            <a:r>
              <a:rPr lang="zh-CN" altLang="en-US" sz="1600" b="1" dirty="0">
                <a:solidFill>
                  <a:srgbClr val="000000"/>
                </a:solidFill>
                <a:latin typeface="华文楷体" pitchFamily="2" charset="-122"/>
                <a:ea typeface="华文楷体" pitchFamily="2" charset="-122"/>
              </a:rPr>
              <a:t>    毛管悬着水达到最大量时的土壤含水量</a:t>
            </a:r>
            <a:r>
              <a:rPr lang="zh-CN" altLang="en-US" sz="1600" b="1" dirty="0" smtClean="0">
                <a:solidFill>
                  <a:srgbClr val="000000"/>
                </a:solidFill>
                <a:latin typeface="华文楷体" pitchFamily="2" charset="-122"/>
                <a:ea typeface="华文楷体" pitchFamily="2" charset="-122"/>
              </a:rPr>
              <a:t>。包括</a:t>
            </a:r>
            <a:r>
              <a:rPr lang="zh-CN" altLang="en-US" sz="1600" b="1" dirty="0">
                <a:solidFill>
                  <a:srgbClr val="000000"/>
                </a:solidFill>
                <a:latin typeface="华文楷体" pitchFamily="2" charset="-122"/>
                <a:ea typeface="华文楷体" pitchFamily="2" charset="-122"/>
              </a:rPr>
              <a:t>全部的吸湿水、膜状水和毛管悬着水。</a:t>
            </a:r>
          </a:p>
          <a:p>
            <a:pPr>
              <a:lnSpc>
                <a:spcPct val="150000"/>
              </a:lnSpc>
            </a:pPr>
            <a:r>
              <a:rPr lang="zh-CN" altLang="en-US" sz="1600" b="1" dirty="0">
                <a:solidFill>
                  <a:srgbClr val="000000"/>
                </a:solidFill>
                <a:latin typeface="华文楷体" pitchFamily="2" charset="-122"/>
                <a:ea typeface="华文楷体" pitchFamily="2" charset="-122"/>
              </a:rPr>
              <a:t>    田间持水量是在不受地下水影响的</a:t>
            </a:r>
            <a:r>
              <a:rPr lang="zh-CN" altLang="en-US" sz="1600" b="1" dirty="0" smtClean="0">
                <a:solidFill>
                  <a:srgbClr val="000000"/>
                </a:solidFill>
                <a:latin typeface="华文楷体" pitchFamily="2" charset="-122"/>
                <a:ea typeface="华文楷体" pitchFamily="2" charset="-122"/>
              </a:rPr>
              <a:t>自然条件</a:t>
            </a:r>
            <a:r>
              <a:rPr lang="zh-CN" altLang="en-US" sz="1600" b="1" dirty="0">
                <a:solidFill>
                  <a:srgbClr val="000000"/>
                </a:solidFill>
                <a:latin typeface="华文楷体" pitchFamily="2" charset="-122"/>
                <a:ea typeface="华文楷体" pitchFamily="2" charset="-122"/>
              </a:rPr>
              <a:t>下所能保持的土壤水分的最大数量指标。</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4173615385"/>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4471" y="1677987"/>
            <a:ext cx="6476904" cy="5032147"/>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田间持水量（土壤最小持水量）</a:t>
            </a:r>
          </a:p>
          <a:p>
            <a:pPr>
              <a:lnSpc>
                <a:spcPct val="150000"/>
              </a:lnSpc>
            </a:pPr>
            <a:r>
              <a:rPr lang="zh-CN" altLang="en-US" sz="1600" b="1" dirty="0">
                <a:solidFill>
                  <a:srgbClr val="000000"/>
                </a:solidFill>
                <a:latin typeface="华文楷体" pitchFamily="2" charset="-122"/>
                <a:ea typeface="华文楷体" pitchFamily="2" charset="-122"/>
              </a:rPr>
              <a:t>应用： </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田间持水量是土壤中对植物有效水分</a:t>
            </a:r>
            <a:r>
              <a:rPr lang="zh-CN" altLang="en-US" sz="1600" b="1" dirty="0" smtClean="0">
                <a:solidFill>
                  <a:srgbClr val="000000"/>
                </a:solidFill>
                <a:latin typeface="华文楷体" pitchFamily="2" charset="-122"/>
                <a:ea typeface="华文楷体" pitchFamily="2" charset="-122"/>
              </a:rPr>
              <a:t>的上限</a:t>
            </a:r>
            <a:r>
              <a:rPr lang="zh-CN" altLang="en-US" sz="1600" b="1" dirty="0">
                <a:solidFill>
                  <a:srgbClr val="000000"/>
                </a:solidFill>
                <a:latin typeface="华文楷体" pitchFamily="2" charset="-122"/>
                <a:ea typeface="华文楷体" pitchFamily="2" charset="-122"/>
              </a:rPr>
              <a:t>和计算灌水定额的依据。</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可以用土壤湿度占田间持水量的</a:t>
            </a:r>
            <a:r>
              <a:rPr lang="zh-CN" altLang="en-US" sz="1600" b="1" dirty="0" smtClean="0">
                <a:solidFill>
                  <a:srgbClr val="000000"/>
                </a:solidFill>
                <a:latin typeface="华文楷体" pitchFamily="2" charset="-122"/>
                <a:ea typeface="华文楷体" pitchFamily="2" charset="-122"/>
              </a:rPr>
              <a:t>百分数（</a:t>
            </a:r>
            <a:r>
              <a:rPr lang="zh-CN" altLang="en-US" sz="1600" b="1" dirty="0">
                <a:solidFill>
                  <a:srgbClr val="000000"/>
                </a:solidFill>
                <a:latin typeface="华文楷体" pitchFamily="2" charset="-122"/>
                <a:ea typeface="华文楷体" pitchFamily="2" charset="-122"/>
              </a:rPr>
              <a:t>土壤相对湿度）来表示作物的旱涝程度</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e</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毛管断裂含水量</a:t>
            </a:r>
          </a:p>
          <a:p>
            <a:pPr>
              <a:lnSpc>
                <a:spcPct val="150000"/>
              </a:lnSpc>
            </a:pPr>
            <a:r>
              <a:rPr lang="zh-CN" altLang="en-US" sz="1600" b="1" dirty="0">
                <a:solidFill>
                  <a:srgbClr val="000000"/>
                </a:solidFill>
                <a:latin typeface="华文楷体" pitchFamily="2" charset="-122"/>
                <a:ea typeface="华文楷体" pitchFamily="2" charset="-122"/>
              </a:rPr>
              <a:t>    土壤中的毛管悬着水由于作物的吸收</a:t>
            </a:r>
            <a:r>
              <a:rPr lang="zh-CN" altLang="en-US" sz="1600" b="1" dirty="0" smtClean="0">
                <a:solidFill>
                  <a:srgbClr val="000000"/>
                </a:solidFill>
                <a:latin typeface="华文楷体" pitchFamily="2" charset="-122"/>
                <a:ea typeface="华文楷体" pitchFamily="2" charset="-122"/>
              </a:rPr>
              <a:t>利用和</a:t>
            </a:r>
            <a:r>
              <a:rPr lang="zh-CN" altLang="en-US" sz="1600" b="1" dirty="0">
                <a:solidFill>
                  <a:srgbClr val="000000"/>
                </a:solidFill>
                <a:latin typeface="华文楷体" pitchFamily="2" charset="-122"/>
                <a:ea typeface="华文楷体" pitchFamily="2" charset="-122"/>
              </a:rPr>
              <a:t>土壤的蒸发作用，其数量不断减少，当</a:t>
            </a:r>
            <a:r>
              <a:rPr lang="zh-CN" altLang="en-US" sz="1600" b="1" dirty="0" smtClean="0">
                <a:solidFill>
                  <a:srgbClr val="000000"/>
                </a:solidFill>
                <a:latin typeface="华文楷体" pitchFamily="2" charset="-122"/>
                <a:ea typeface="华文楷体" pitchFamily="2" charset="-122"/>
              </a:rPr>
              <a:t>减少到</a:t>
            </a:r>
            <a:r>
              <a:rPr lang="zh-CN" altLang="en-US" sz="1600" b="1" dirty="0">
                <a:solidFill>
                  <a:srgbClr val="000000"/>
                </a:solidFill>
                <a:latin typeface="华文楷体" pitchFamily="2" charset="-122"/>
                <a:ea typeface="华文楷体" pitchFamily="2" charset="-122"/>
              </a:rPr>
              <a:t>一定程度时，其连续状态断裂，从而停止</a:t>
            </a:r>
            <a:r>
              <a:rPr lang="zh-CN" altLang="en-US" sz="1600" b="1" dirty="0" smtClean="0">
                <a:solidFill>
                  <a:srgbClr val="000000"/>
                </a:solidFill>
                <a:latin typeface="华文楷体" pitchFamily="2" charset="-122"/>
                <a:ea typeface="华文楷体" pitchFamily="2" charset="-122"/>
              </a:rPr>
              <a:t>了毛管悬着水</a:t>
            </a:r>
            <a:r>
              <a:rPr lang="zh-CN" altLang="en-US" sz="1600" b="1" dirty="0">
                <a:solidFill>
                  <a:srgbClr val="000000"/>
                </a:solidFill>
                <a:latin typeface="华文楷体" pitchFamily="2" charset="-122"/>
                <a:ea typeface="华文楷体" pitchFamily="2" charset="-122"/>
              </a:rPr>
              <a:t>的运动，这时的土壤含水量则</a:t>
            </a:r>
            <a:r>
              <a:rPr lang="zh-CN" altLang="en-US" sz="1600" b="1" dirty="0" smtClean="0">
                <a:solidFill>
                  <a:srgbClr val="000000"/>
                </a:solidFill>
                <a:latin typeface="华文楷体" pitchFamily="2" charset="-122"/>
                <a:ea typeface="华文楷体" pitchFamily="2" charset="-122"/>
              </a:rPr>
              <a:t>称为毛管</a:t>
            </a:r>
            <a:r>
              <a:rPr lang="zh-CN" altLang="en-US" sz="1600" b="1" dirty="0">
                <a:solidFill>
                  <a:srgbClr val="000000"/>
                </a:solidFill>
                <a:latin typeface="华文楷体" pitchFamily="2" charset="-122"/>
                <a:ea typeface="华文楷体" pitchFamily="2" charset="-122"/>
              </a:rPr>
              <a:t>断裂含水量。</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661962826"/>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4471" y="1677987"/>
            <a:ext cx="6476904" cy="5032147"/>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e</a:t>
            </a:r>
            <a:r>
              <a:rPr lang="zh-CN" altLang="en-US" sz="1600" b="1" dirty="0" smtClean="0">
                <a:solidFill>
                  <a:srgbClr val="000000"/>
                </a:solidFill>
                <a:latin typeface="华文楷体" pitchFamily="2" charset="-122"/>
                <a:ea typeface="华文楷体" pitchFamily="2" charset="-122"/>
              </a:rPr>
              <a:t>）毛管断裂含水量</a:t>
            </a:r>
          </a:p>
          <a:p>
            <a:pPr>
              <a:lnSpc>
                <a:spcPct val="150000"/>
              </a:lnSpc>
            </a:pPr>
            <a:r>
              <a:rPr lang="zh-CN" altLang="en-US" sz="1600" b="1" dirty="0">
                <a:solidFill>
                  <a:srgbClr val="000000"/>
                </a:solidFill>
                <a:latin typeface="华文楷体" pitchFamily="2" charset="-122"/>
                <a:ea typeface="华文楷体" pitchFamily="2" charset="-122"/>
              </a:rPr>
              <a:t>毛管断裂含水量称为生长阻滞含水量。</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毛管断裂含水量可视为土壤水分对</a:t>
            </a:r>
            <a:r>
              <a:rPr lang="zh-CN" altLang="en-US" sz="1600" b="1" dirty="0" smtClean="0">
                <a:solidFill>
                  <a:srgbClr val="000000"/>
                </a:solidFill>
                <a:latin typeface="华文楷体" pitchFamily="2" charset="-122"/>
                <a:ea typeface="华文楷体" pitchFamily="2" charset="-122"/>
              </a:rPr>
              <a:t>作物有效性</a:t>
            </a:r>
            <a:r>
              <a:rPr lang="zh-CN" altLang="en-US" sz="1600" b="1" dirty="0">
                <a:solidFill>
                  <a:srgbClr val="000000"/>
                </a:solidFill>
                <a:latin typeface="华文楷体" pitchFamily="2" charset="-122"/>
                <a:ea typeface="华文楷体" pitchFamily="2" charset="-122"/>
              </a:rPr>
              <a:t>的一个转折点。一般为田间持水量</a:t>
            </a:r>
            <a:r>
              <a:rPr lang="zh-CN" altLang="en-US" sz="1600" b="1" dirty="0" smtClean="0">
                <a:solidFill>
                  <a:srgbClr val="000000"/>
                </a:solidFill>
                <a:latin typeface="华文楷体" pitchFamily="2" charset="-122"/>
                <a:ea typeface="华文楷体" pitchFamily="2" charset="-122"/>
              </a:rPr>
              <a:t>的</a:t>
            </a:r>
            <a:r>
              <a:rPr lang="en-US" altLang="zh-CN" sz="1600" b="1" dirty="0" smtClean="0">
                <a:solidFill>
                  <a:srgbClr val="000000"/>
                </a:solidFill>
                <a:latin typeface="华文楷体" pitchFamily="2" charset="-122"/>
                <a:ea typeface="华文楷体" pitchFamily="2" charset="-122"/>
              </a:rPr>
              <a:t>65</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左右，可以此作为灌水的下限指标</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f</a:t>
            </a:r>
            <a:r>
              <a:rPr lang="zh-CN" altLang="en-US" sz="1600" b="1" dirty="0">
                <a:solidFill>
                  <a:srgbClr val="000000"/>
                </a:solidFill>
                <a:latin typeface="华文楷体" pitchFamily="2" charset="-122"/>
                <a:ea typeface="华文楷体" pitchFamily="2" charset="-122"/>
              </a:rPr>
              <a:t>）毛管蓄水量（最大毛管水量）</a:t>
            </a:r>
          </a:p>
          <a:p>
            <a:pPr>
              <a:lnSpc>
                <a:spcPct val="150000"/>
              </a:lnSpc>
            </a:pPr>
            <a:r>
              <a:rPr lang="zh-CN" altLang="en-US" sz="1600" b="1" dirty="0">
                <a:solidFill>
                  <a:srgbClr val="000000"/>
                </a:solidFill>
                <a:latin typeface="华文楷体" pitchFamily="2" charset="-122"/>
                <a:ea typeface="华文楷体" pitchFamily="2" charset="-122"/>
              </a:rPr>
              <a:t>    土壤毛管孔隙都充满水分时的含水量</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包括吸湿水、膜状水和毛管上升水。</a:t>
            </a:r>
          </a:p>
          <a:p>
            <a:pPr>
              <a:lnSpc>
                <a:spcPct val="150000"/>
              </a:lnSpc>
            </a:pPr>
            <a:r>
              <a:rPr lang="zh-CN" altLang="en-US" sz="1600" b="1" dirty="0">
                <a:solidFill>
                  <a:srgbClr val="000000"/>
                </a:solidFill>
                <a:latin typeface="华文楷体" pitchFamily="2" charset="-122"/>
                <a:ea typeface="华文楷体" pitchFamily="2" charset="-122"/>
              </a:rPr>
              <a:t>    毛管蓄水量比田间持水量高</a:t>
            </a:r>
            <a:r>
              <a:rPr lang="en-US" altLang="zh-CN" sz="1600" b="1" dirty="0">
                <a:solidFill>
                  <a:srgbClr val="000000"/>
                </a:solidFill>
                <a:latin typeface="华文楷体" pitchFamily="2" charset="-122"/>
                <a:ea typeface="华文楷体" pitchFamily="2" charset="-122"/>
              </a:rPr>
              <a:t>1/4</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1/3</a:t>
            </a:r>
            <a:r>
              <a:rPr lang="zh-CN" altLang="en-US" sz="1600" b="1" dirty="0">
                <a:solidFill>
                  <a:srgbClr val="000000"/>
                </a:solidFill>
                <a:latin typeface="华文楷体" pitchFamily="2" charset="-122"/>
                <a:ea typeface="华文楷体" pitchFamily="2" charset="-122"/>
              </a:rPr>
              <a:t>左右</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当土壤水分达到毛管蓄水量时，土壤中</a:t>
            </a:r>
            <a:r>
              <a:rPr lang="zh-CN" altLang="en-US" sz="1600" b="1" dirty="0" smtClean="0">
                <a:solidFill>
                  <a:srgbClr val="000000"/>
                </a:solidFill>
                <a:latin typeface="华文楷体" pitchFamily="2" charset="-122"/>
                <a:ea typeface="华文楷体" pitchFamily="2" charset="-122"/>
              </a:rPr>
              <a:t>空气不足</a:t>
            </a:r>
            <a:r>
              <a:rPr lang="zh-CN" altLang="en-US" sz="1600" b="1" dirty="0">
                <a:solidFill>
                  <a:srgbClr val="000000"/>
                </a:solidFill>
                <a:latin typeface="华文楷体" pitchFamily="2" charset="-122"/>
                <a:ea typeface="华文楷体" pitchFamily="2" charset="-122"/>
              </a:rPr>
              <a:t>，不利于作物生长。</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967035483"/>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4471" y="1677987"/>
            <a:ext cx="6476904" cy="2816156"/>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g</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全蓄水量（全持水量、土壤饱和含水量）</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土壤所有孔隙全部充满水分时的含水量</a:t>
            </a: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当土壤水分接近或达到全持水量时，土壤</a:t>
            </a:r>
            <a:r>
              <a:rPr lang="zh-CN" altLang="en-US" sz="1600" b="1" dirty="0" smtClean="0">
                <a:solidFill>
                  <a:srgbClr val="000000"/>
                </a:solidFill>
                <a:latin typeface="华文楷体" pitchFamily="2" charset="-122"/>
                <a:ea typeface="华文楷体" pitchFamily="2" charset="-122"/>
              </a:rPr>
              <a:t>的通气</a:t>
            </a:r>
            <a:r>
              <a:rPr lang="zh-CN" altLang="en-US" sz="1600" b="1" dirty="0">
                <a:solidFill>
                  <a:srgbClr val="000000"/>
                </a:solidFill>
                <a:latin typeface="华文楷体" pitchFamily="2" charset="-122"/>
                <a:ea typeface="华文楷体" pitchFamily="2" charset="-122"/>
              </a:rPr>
              <a:t>性变差，对作物生长发育不力。</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全蓄水量的数值主要取决于土壤孔隙度。</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95676497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4471" y="1677987"/>
            <a:ext cx="6476904" cy="4662815"/>
          </a:xfrm>
          <a:prstGeom prst="rect">
            <a:avLst/>
          </a:prstGeom>
        </p:spPr>
        <p:txBody>
          <a:bodyPr wrap="square">
            <a:spAutoFit/>
          </a:bodyPr>
          <a:lstStyle/>
          <a:p>
            <a:pPr>
              <a:lnSpc>
                <a:spcPct val="150000"/>
              </a:lnSpc>
            </a:pPr>
            <a:r>
              <a:rPr lang="zh-CN" altLang="en-US" sz="20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b="1" dirty="0" smtClean="0">
                <a:solidFill>
                  <a:srgbClr val="CC00FF"/>
                </a:solidFill>
                <a:latin typeface="华文楷体" pitchFamily="2" charset="-122"/>
                <a:ea typeface="华文楷体" pitchFamily="2" charset="-122"/>
              </a:rPr>
              <a:t>五、土壤水分指标</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、土壤水分指标</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h</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土壤有效水分含量的计算</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 土壤贮水量</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指一定深度（厚度）土壤中总的含水量</a:t>
            </a:r>
            <a:r>
              <a:rPr lang="zh-CN" altLang="en-US" sz="1600" b="1" dirty="0" smtClean="0">
                <a:solidFill>
                  <a:srgbClr val="000000"/>
                </a:solidFill>
                <a:latin typeface="华文楷体" pitchFamily="2" charset="-122"/>
                <a:ea typeface="华文楷体" pitchFamily="2" charset="-122"/>
              </a:rPr>
              <a:t>，以</a:t>
            </a:r>
            <a:r>
              <a:rPr lang="zh-CN" altLang="en-US" sz="1600" b="1" dirty="0">
                <a:solidFill>
                  <a:srgbClr val="000000"/>
                </a:solidFill>
                <a:latin typeface="华文楷体" pitchFamily="2" charset="-122"/>
                <a:ea typeface="华文楷体" pitchFamily="2" charset="-122"/>
              </a:rPr>
              <a:t>水层深度（</a:t>
            </a:r>
            <a:r>
              <a:rPr lang="en-US" altLang="zh-CN" sz="1600" b="1" dirty="0">
                <a:solidFill>
                  <a:srgbClr val="000000"/>
                </a:solidFill>
                <a:latin typeface="华文楷体" pitchFamily="2" charset="-122"/>
                <a:ea typeface="华文楷体" pitchFamily="2" charset="-122"/>
              </a:rPr>
              <a:t>mm</a:t>
            </a:r>
            <a:r>
              <a:rPr lang="zh-CN" altLang="en-US" sz="1600" b="1" dirty="0">
                <a:solidFill>
                  <a:srgbClr val="000000"/>
                </a:solidFill>
                <a:latin typeface="华文楷体" pitchFamily="2" charset="-122"/>
                <a:ea typeface="华文楷体" pitchFamily="2" charset="-122"/>
              </a:rPr>
              <a:t>）表示，取整数记载。公式：</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v =</a:t>
            </a:r>
            <a:r>
              <a:rPr lang="zh-CN" altLang="en-US" sz="1600" b="1" dirty="0">
                <a:solidFill>
                  <a:srgbClr val="000000"/>
                </a:solidFill>
                <a:latin typeface="华文楷体" pitchFamily="2" charset="-122"/>
                <a:ea typeface="华文楷体" pitchFamily="2" charset="-122"/>
              </a:rPr>
              <a:t>ｐ* </a:t>
            </a:r>
            <a:r>
              <a:rPr lang="en-US" altLang="zh-CN" sz="1600" b="1" dirty="0">
                <a:solidFill>
                  <a:srgbClr val="000000"/>
                </a:solidFill>
                <a:latin typeface="华文楷体" pitchFamily="2" charset="-122"/>
                <a:ea typeface="华文楷体" pitchFamily="2" charset="-122"/>
              </a:rPr>
              <a:t>h * W * 10</a:t>
            </a:r>
            <a:br>
              <a:rPr lang="en-US" altLang="zh-CN"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式中，</a:t>
            </a:r>
            <a:r>
              <a:rPr lang="en-US" altLang="zh-CN" sz="1600" b="1" dirty="0">
                <a:solidFill>
                  <a:srgbClr val="000000"/>
                </a:solidFill>
                <a:latin typeface="华文楷体" pitchFamily="2" charset="-122"/>
                <a:ea typeface="华文楷体" pitchFamily="2" charset="-122"/>
              </a:rPr>
              <a:t>v</a:t>
            </a:r>
            <a:r>
              <a:rPr lang="zh-CN" altLang="en-US" sz="1600" b="1" dirty="0">
                <a:solidFill>
                  <a:srgbClr val="000000"/>
                </a:solidFill>
                <a:latin typeface="华文楷体" pitchFamily="2" charset="-122"/>
                <a:ea typeface="华文楷体" pitchFamily="2" charset="-122"/>
              </a:rPr>
              <a:t>为土壤贮水量（</a:t>
            </a:r>
            <a:r>
              <a:rPr lang="en-US" altLang="zh-CN" sz="1600" b="1" dirty="0">
                <a:solidFill>
                  <a:srgbClr val="000000"/>
                </a:solidFill>
                <a:latin typeface="华文楷体" pitchFamily="2" charset="-122"/>
                <a:ea typeface="华文楷体" pitchFamily="2" charset="-122"/>
              </a:rPr>
              <a:t>mm</a:t>
            </a:r>
            <a:r>
              <a:rPr lang="zh-CN" altLang="en-US" sz="1600" b="1" dirty="0">
                <a:solidFill>
                  <a:srgbClr val="000000"/>
                </a:solidFill>
                <a:latin typeface="华文楷体" pitchFamily="2" charset="-122"/>
                <a:ea typeface="华文楷体" pitchFamily="2" charset="-122"/>
              </a:rPr>
              <a:t>）；ｐ为地段</a:t>
            </a:r>
            <a:r>
              <a:rPr lang="zh-CN" altLang="en-US" sz="1600" b="1" dirty="0" smtClean="0">
                <a:solidFill>
                  <a:srgbClr val="000000"/>
                </a:solidFill>
                <a:latin typeface="华文楷体" pitchFamily="2" charset="-122"/>
                <a:ea typeface="华文楷体" pitchFamily="2" charset="-122"/>
              </a:rPr>
              <a:t>实测土壤容重</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g/cm3</a:t>
            </a: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h </a:t>
            </a:r>
            <a:r>
              <a:rPr lang="zh-CN" altLang="en-US" sz="1600" b="1" dirty="0">
                <a:solidFill>
                  <a:srgbClr val="000000"/>
                </a:solidFill>
                <a:latin typeface="华文楷体" pitchFamily="2" charset="-122"/>
                <a:ea typeface="华文楷体" pitchFamily="2" charset="-122"/>
              </a:rPr>
              <a:t>为土层厚度（</a:t>
            </a:r>
            <a:r>
              <a:rPr lang="en-US" altLang="zh-CN" sz="1600" b="1" dirty="0">
                <a:solidFill>
                  <a:srgbClr val="000000"/>
                </a:solidFill>
                <a:latin typeface="华文楷体" pitchFamily="2" charset="-122"/>
                <a:ea typeface="华文楷体" pitchFamily="2" charset="-122"/>
              </a:rPr>
              <a:t>cm</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W</a:t>
            </a:r>
            <a:r>
              <a:rPr lang="zh-CN" altLang="en-US" sz="1600" b="1" dirty="0">
                <a:solidFill>
                  <a:srgbClr val="000000"/>
                </a:solidFill>
                <a:latin typeface="华文楷体" pitchFamily="2" charset="-122"/>
                <a:ea typeface="华文楷体" pitchFamily="2" charset="-122"/>
              </a:rPr>
              <a:t>为土壤重量含水率（</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 土壤有效水分含量</a:t>
            </a:r>
            <a:br>
              <a:rPr lang="zh-CN" altLang="en-US" sz="1600" b="1" dirty="0">
                <a:solidFill>
                  <a:srgbClr val="000000"/>
                </a:solidFill>
                <a:latin typeface="华文楷体" pitchFamily="2" charset="-122"/>
                <a:ea typeface="华文楷体" pitchFamily="2" charset="-122"/>
              </a:rPr>
            </a:b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土壤贮水量</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凋萎湿度时的土壤贮水量</a:t>
            </a:r>
            <a:endParaRPr lang="en-US" altLang="zh-CN" sz="1600" b="1" dirty="0" smtClean="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096413703"/>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mc:AlternateContent xmlns:mc="http://schemas.openxmlformats.org/markup-compatibility/2006" xmlns:a14="http://schemas.microsoft.com/office/drawing/2010/main">
        <mc:Choice Requires="a14">
          <p:sp>
            <p:nvSpPr>
              <p:cNvPr id="163846" name="矩形 1"/>
              <p:cNvSpPr>
                <a:spLocks noChangeArrowheads="1"/>
              </p:cNvSpPr>
              <p:nvPr/>
            </p:nvSpPr>
            <p:spPr bwMode="auto">
              <a:xfrm>
                <a:off x="1543557" y="1477477"/>
                <a:ext cx="6408737" cy="363137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五、土壤水分指标</a:t>
                </a:r>
              </a:p>
              <a:p>
                <a:pPr>
                  <a:lnSpc>
                    <a:spcPct val="150000"/>
                  </a:lnSpc>
                </a:pPr>
                <a:r>
                  <a:rPr lang="en-US" altLang="zh-CN" sz="1600" b="1" dirty="0" smtClean="0">
                    <a:latin typeface="华文楷体" pitchFamily="2" charset="-122"/>
                    <a:ea typeface="华文楷体" pitchFamily="2" charset="-122"/>
                  </a:rPr>
                  <a:t>3</a:t>
                </a:r>
                <a:r>
                  <a:rPr lang="zh-CN" altLang="en-US" sz="1600" b="1" dirty="0" smtClean="0">
                    <a:latin typeface="华文楷体" pitchFamily="2" charset="-122"/>
                    <a:ea typeface="华文楷体" pitchFamily="2" charset="-122"/>
                  </a:rPr>
                  <a:t>、土壤含水量的表达</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农业气象学中常用的土壤含水量通常有三种表达方法</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）土壤质量含水量</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土壤中</a:t>
                </a:r>
                <a:r>
                  <a:rPr lang="zh-CN" altLang="en-US" sz="1600" b="1" dirty="0" smtClean="0">
                    <a:latin typeface="华文楷体" pitchFamily="2" charset="-122"/>
                    <a:ea typeface="华文楷体" pitchFamily="2" charset="-122"/>
                  </a:rPr>
                  <a:t>的实际水分重量（湿土重量与干土重量之差）占干土重量的</a:t>
                </a:r>
                <a:r>
                  <a:rPr lang="zh-CN" altLang="en-US" sz="1600" b="1" dirty="0">
                    <a:latin typeface="华文楷体" pitchFamily="2" charset="-122"/>
                    <a:ea typeface="华文楷体" pitchFamily="2" charset="-122"/>
                  </a:rPr>
                  <a:t>百分比，</a:t>
                </a:r>
                <a:r>
                  <a:rPr lang="zh-CN" altLang="en-US" sz="1600" b="1" dirty="0" smtClean="0">
                    <a:latin typeface="华文楷体" pitchFamily="2" charset="-122"/>
                    <a:ea typeface="华文楷体" pitchFamily="2" charset="-122"/>
                  </a:rPr>
                  <a:t>即单位质量干土中水的质量比值（或百分比）</a:t>
                </a:r>
                <a:endParaRPr lang="en-US" altLang="zh-CN" sz="1600" b="1" dirty="0" smtClean="0">
                  <a:latin typeface="华文楷体" pitchFamily="2" charset="-122"/>
                  <a:ea typeface="华文楷体" pitchFamily="2" charset="-122"/>
                </a:endParaRPr>
              </a:p>
              <a:p>
                <a:pPr>
                  <a:lnSpc>
                    <a:spcPct val="150000"/>
                  </a:lnSpc>
                </a:pPr>
                <a14:m>
                  <m:oMath xmlns:m="http://schemas.openxmlformats.org/officeDocument/2006/math">
                    <m:sSub>
                      <m:sSubPr>
                        <m:ctrlPr>
                          <a:rPr lang="en-US" altLang="zh-CN" sz="1600" b="1" i="1" smtClean="0">
                            <a:latin typeface="Cambria Math"/>
                            <a:ea typeface="华文楷体" pitchFamily="2" charset="-122"/>
                          </a:rPr>
                        </m:ctrlPr>
                      </m:sSubPr>
                      <m:e>
                        <m:r>
                          <a:rPr lang="en-US" altLang="zh-CN" sz="1600" b="1" i="1" smtClean="0">
                            <a:latin typeface="Cambria Math"/>
                            <a:ea typeface="华文楷体" pitchFamily="2" charset="-122"/>
                          </a:rPr>
                          <m:t>                                          </m:t>
                        </m:r>
                        <m:r>
                          <a:rPr lang="en-US" altLang="zh-CN" sz="1600" b="1" i="1" smtClean="0">
                            <a:latin typeface="Cambria Math"/>
                            <a:ea typeface="华文楷体" pitchFamily="2" charset="-122"/>
                          </a:rPr>
                          <m:t>𝜽</m:t>
                        </m:r>
                      </m:e>
                      <m:sub>
                        <m:r>
                          <a:rPr lang="en-US" altLang="zh-CN" sz="1600" b="1" i="1" smtClean="0">
                            <a:latin typeface="Cambria Math"/>
                            <a:ea typeface="华文楷体" pitchFamily="2" charset="-122"/>
                          </a:rPr>
                          <m:t>𝒎</m:t>
                        </m:r>
                      </m:sub>
                    </m:sSub>
                  </m:oMath>
                </a14:m>
                <a:r>
                  <a:rPr lang="en-US" altLang="zh-CN" sz="1600" b="1" dirty="0" smtClean="0">
                    <a:latin typeface="华文楷体" pitchFamily="2" charset="-122"/>
                    <a:ea typeface="华文楷体" pitchFamily="2" charset="-122"/>
                  </a:rPr>
                  <a:t>=</a:t>
                </a:r>
                <a14:m>
                  <m:oMath xmlns:m="http://schemas.openxmlformats.org/officeDocument/2006/math">
                    <m:f>
                      <m:fPr>
                        <m:ctrlPr>
                          <a:rPr lang="en-US" altLang="zh-CN" sz="1600" b="1" i="1">
                            <a:solidFill>
                              <a:srgbClr val="000000"/>
                            </a:solidFill>
                            <a:latin typeface="Cambria Math"/>
                            <a:ea typeface="华文楷体" pitchFamily="2" charset="-122"/>
                          </a:rPr>
                        </m:ctrlPr>
                      </m:fPr>
                      <m:num>
                        <m:sSub>
                          <m:sSubPr>
                            <m:ctrlPr>
                              <a:rPr lang="en-US" altLang="zh-CN" sz="1600" b="1" i="1">
                                <a:solidFill>
                                  <a:srgbClr val="000000"/>
                                </a:solidFill>
                                <a:latin typeface="Cambria Math"/>
                                <a:ea typeface="华文楷体" pitchFamily="2" charset="-122"/>
                              </a:rPr>
                            </m:ctrlPr>
                          </m:sSubPr>
                          <m:e>
                            <m:r>
                              <a:rPr lang="en-US" altLang="zh-CN" sz="1600" b="1" i="1" smtClean="0">
                                <a:solidFill>
                                  <a:srgbClr val="000000"/>
                                </a:solidFill>
                                <a:latin typeface="Cambria Math"/>
                                <a:ea typeface="华文楷体" pitchFamily="2" charset="-122"/>
                              </a:rPr>
                              <m:t>𝒎</m:t>
                            </m:r>
                          </m:e>
                          <m:sub>
                            <m:r>
                              <a:rPr lang="en-US" altLang="zh-CN" sz="1600" b="1" i="1" smtClean="0">
                                <a:solidFill>
                                  <a:srgbClr val="000000"/>
                                </a:solidFill>
                                <a:latin typeface="Cambria Math"/>
                                <a:ea typeface="华文楷体" pitchFamily="2" charset="-122"/>
                              </a:rPr>
                              <m:t>𝒘</m:t>
                            </m:r>
                          </m:sub>
                        </m:sSub>
                      </m:num>
                      <m:den>
                        <m:sSub>
                          <m:sSubPr>
                            <m:ctrlPr>
                              <a:rPr lang="en-US" altLang="zh-CN" sz="1600" b="1" i="1">
                                <a:solidFill>
                                  <a:srgbClr val="000000"/>
                                </a:solidFill>
                                <a:latin typeface="Cambria Math"/>
                                <a:ea typeface="华文楷体" pitchFamily="2" charset="-122"/>
                              </a:rPr>
                            </m:ctrlPr>
                          </m:sSubPr>
                          <m:e>
                            <m:r>
                              <a:rPr lang="en-US" altLang="zh-CN" sz="1600" b="1" i="1" smtClean="0">
                                <a:solidFill>
                                  <a:srgbClr val="000000"/>
                                </a:solidFill>
                                <a:latin typeface="Cambria Math"/>
                                <a:ea typeface="华文楷体" pitchFamily="2" charset="-122"/>
                              </a:rPr>
                              <m:t>𝒎</m:t>
                            </m:r>
                          </m:e>
                          <m:sub>
                            <m:r>
                              <a:rPr lang="en-US" altLang="zh-CN" sz="1600" b="1" i="1" smtClean="0">
                                <a:solidFill>
                                  <a:srgbClr val="000000"/>
                                </a:solidFill>
                                <a:latin typeface="Cambria Math"/>
                                <a:ea typeface="华文楷体" pitchFamily="2" charset="-122"/>
                              </a:rPr>
                              <m:t>𝒅</m:t>
                            </m:r>
                          </m:sub>
                        </m:sSub>
                      </m:den>
                    </m:f>
                  </m:oMath>
                </a14:m>
                <a:endParaRPr lang="en-US" altLang="zh-CN" sz="1600" b="1" i="1" dirty="0" smtClean="0">
                  <a:solidFill>
                    <a:srgbClr val="000000"/>
                  </a:solidFill>
                  <a:latin typeface="Cambria Math"/>
                  <a:ea typeface="华文楷体" pitchFamily="2" charset="-122"/>
                </a:endParaRPr>
              </a:p>
              <a:p>
                <a:pPr>
                  <a:lnSpc>
                    <a:spcPct val="150000"/>
                  </a:lnSpc>
                </a:pPr>
                <a:r>
                  <a:rPr lang="en-US" altLang="zh-CN" sz="1600" b="1" dirty="0" err="1">
                    <a:latin typeface="华文楷体" pitchFamily="2" charset="-122"/>
                    <a:ea typeface="华文楷体" pitchFamily="2" charset="-122"/>
                  </a:rPr>
                  <a:t>θ</a:t>
                </a:r>
                <a:r>
                  <a:rPr lang="en-US" altLang="zh-CN" sz="1600" b="1" baseline="-25000" dirty="0" err="1" smtClean="0">
                    <a:latin typeface="华文楷体" pitchFamily="2" charset="-122"/>
                    <a:ea typeface="华文楷体" pitchFamily="2" charset="-122"/>
                  </a:rPr>
                  <a:t>m</a:t>
                </a:r>
                <a:r>
                  <a:rPr lang="zh-CN" altLang="en-US" sz="1600" b="1" dirty="0" smtClean="0">
                    <a:latin typeface="华文楷体" pitchFamily="2" charset="-122"/>
                    <a:ea typeface="华文楷体" pitchFamily="2" charset="-122"/>
                  </a:rPr>
                  <a:t>：质量含水量   </a:t>
                </a:r>
                <a:r>
                  <a:rPr lang="en-US" altLang="zh-CN" sz="1600" b="1" dirty="0" smtClean="0">
                    <a:latin typeface="华文楷体" pitchFamily="2" charset="-122"/>
                    <a:ea typeface="华文楷体" pitchFamily="2" charset="-122"/>
                  </a:rPr>
                  <a:t>m</a:t>
                </a:r>
                <a:r>
                  <a:rPr lang="en-US" altLang="zh-CN" sz="1600" b="1" baseline="-25000" dirty="0" smtClean="0">
                    <a:latin typeface="华文楷体" pitchFamily="2" charset="-122"/>
                    <a:ea typeface="华文楷体" pitchFamily="2" charset="-122"/>
                  </a:rPr>
                  <a:t>w</a:t>
                </a:r>
                <a:r>
                  <a:rPr lang="zh-CN" altLang="en-US" sz="1600" b="1" dirty="0" smtClean="0">
                    <a:latin typeface="华文楷体" pitchFamily="2" charset="-122"/>
                    <a:ea typeface="华文楷体" pitchFamily="2" charset="-122"/>
                  </a:rPr>
                  <a:t>：水的质量    </a:t>
                </a:r>
                <a:r>
                  <a:rPr lang="en-US" altLang="zh-CN" sz="1600" b="1" dirty="0" smtClean="0">
                    <a:latin typeface="华文楷体" pitchFamily="2" charset="-122"/>
                    <a:ea typeface="华文楷体" pitchFamily="2" charset="-122"/>
                  </a:rPr>
                  <a:t>m</a:t>
                </a:r>
                <a:r>
                  <a:rPr lang="en-US" altLang="zh-CN" sz="1600" b="1" baseline="-25000" dirty="0">
                    <a:latin typeface="华文楷体" pitchFamily="2" charset="-122"/>
                    <a:ea typeface="华文楷体" pitchFamily="2" charset="-122"/>
                  </a:rPr>
                  <a:t>d</a:t>
                </a:r>
                <a:r>
                  <a:rPr lang="zh-CN" altLang="en-US" sz="1600" b="1" dirty="0" smtClean="0">
                    <a:latin typeface="华文楷体" pitchFamily="2" charset="-122"/>
                    <a:ea typeface="华文楷体" pitchFamily="2" charset="-122"/>
                  </a:rPr>
                  <a:t>：干土质量</a:t>
                </a:r>
                <a:endParaRPr lang="en-US" altLang="zh-CN" sz="1600" b="1" dirty="0">
                  <a:latin typeface="华文楷体" pitchFamily="2" charset="-122"/>
                  <a:ea typeface="华文楷体" pitchFamily="2" charset="-122"/>
                </a:endParaRPr>
              </a:p>
            </p:txBody>
          </p:sp>
        </mc:Choice>
        <mc:Fallback xmlns="">
          <p:sp>
            <p:nvSpPr>
              <p:cNvPr id="163846" name="矩形 1"/>
              <p:cNvSpPr>
                <a:spLocks noRot="1" noChangeAspect="1" noMove="1" noResize="1" noEditPoints="1" noAdjustHandles="1" noChangeArrowheads="1" noChangeShapeType="1" noTextEdit="1"/>
              </p:cNvSpPr>
              <p:nvPr/>
            </p:nvSpPr>
            <p:spPr bwMode="auto">
              <a:xfrm>
                <a:off x="1543557" y="1477477"/>
                <a:ext cx="6408737" cy="3631379"/>
              </a:xfrm>
              <a:prstGeom prst="rect">
                <a:avLst/>
              </a:prstGeom>
              <a:blipFill rotWithShape="1">
                <a:blip r:embed="rId4"/>
                <a:stretch>
                  <a:fillRect l="-760" b="-336"/>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4371509"/>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cs typeface="+mn-cs"/>
              </a:rPr>
              <a:t>第四章   水分与农业生产</a:t>
            </a: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164288" y="5353076"/>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623267" y="1573713"/>
            <a:ext cx="6476904" cy="2446824"/>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第一节  水</a:t>
            </a:r>
            <a:r>
              <a:rPr lang="zh-CN" altLang="en-US" sz="2000" b="1" dirty="0">
                <a:solidFill>
                  <a:srgbClr val="CC00FF"/>
                </a:solidFill>
                <a:latin typeface="华文楷体" pitchFamily="2" charset="-122"/>
                <a:ea typeface="华文楷体" pitchFamily="2" charset="-122"/>
              </a:rPr>
              <a:t>的农业</a:t>
            </a:r>
            <a:r>
              <a:rPr lang="zh-CN" altLang="en-US" sz="2000" b="1" dirty="0" smtClean="0">
                <a:solidFill>
                  <a:srgbClr val="CC00FF"/>
                </a:solidFill>
                <a:latin typeface="华文楷体" pitchFamily="2" charset="-122"/>
                <a:ea typeface="华文楷体" pitchFamily="2" charset="-122"/>
              </a:rPr>
              <a:t>意义</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三、水分通过水量的时间分配对农作物</a:t>
            </a:r>
            <a:r>
              <a:rPr lang="zh-CN" altLang="en-US" b="1" dirty="0" smtClean="0">
                <a:solidFill>
                  <a:srgbClr val="CC00FF"/>
                </a:solidFill>
                <a:latin typeface="华文楷体" pitchFamily="2" charset="-122"/>
                <a:ea typeface="华文楷体" pitchFamily="2" charset="-122"/>
              </a:rPr>
              <a:t>的生命</a:t>
            </a:r>
            <a:r>
              <a:rPr lang="zh-CN" altLang="en-US" b="1" dirty="0">
                <a:solidFill>
                  <a:srgbClr val="CC00FF"/>
                </a:solidFill>
                <a:latin typeface="华文楷体" pitchFamily="2" charset="-122"/>
                <a:ea typeface="华文楷体" pitchFamily="2" charset="-122"/>
              </a:rPr>
              <a:t>活动产生</a:t>
            </a:r>
            <a:r>
              <a:rPr lang="zh-CN" altLang="en-US" b="1" dirty="0" smtClean="0">
                <a:solidFill>
                  <a:srgbClr val="CC00FF"/>
                </a:solidFill>
                <a:latin typeface="华文楷体" pitchFamily="2" charset="-122"/>
                <a:ea typeface="华文楷体" pitchFamily="2" charset="-122"/>
              </a:rPr>
              <a:t>影响</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不同作物在不同生育期对水分条件的</a:t>
            </a:r>
            <a:r>
              <a:rPr lang="zh-CN" altLang="en-US" sz="1600" b="1" dirty="0" smtClean="0">
                <a:solidFill>
                  <a:srgbClr val="000000"/>
                </a:solidFill>
                <a:latin typeface="华文楷体" pitchFamily="2" charset="-122"/>
                <a:ea typeface="华文楷体" pitchFamily="2" charset="-122"/>
              </a:rPr>
              <a:t>要求不同</a:t>
            </a:r>
            <a:r>
              <a:rPr lang="zh-CN" altLang="en-US" sz="1600" b="1" dirty="0">
                <a:solidFill>
                  <a:srgbClr val="000000"/>
                </a:solidFill>
                <a:latin typeface="华文楷体" pitchFamily="2" charset="-122"/>
                <a:ea typeface="华文楷体" pitchFamily="2" charset="-122"/>
              </a:rPr>
              <a:t>，我国降水的季节分配不均，如果水分</a:t>
            </a:r>
            <a:r>
              <a:rPr lang="zh-CN" altLang="en-US" sz="1600" b="1" dirty="0" smtClean="0">
                <a:solidFill>
                  <a:srgbClr val="000000"/>
                </a:solidFill>
                <a:latin typeface="华文楷体" pitchFamily="2" charset="-122"/>
                <a:ea typeface="华文楷体" pitchFamily="2" charset="-122"/>
              </a:rPr>
              <a:t>的季节性</a:t>
            </a:r>
            <a:r>
              <a:rPr lang="zh-CN" altLang="en-US" sz="1600" b="1" dirty="0">
                <a:solidFill>
                  <a:srgbClr val="000000"/>
                </a:solidFill>
                <a:latin typeface="华文楷体" pitchFamily="2" charset="-122"/>
                <a:ea typeface="华文楷体" pitchFamily="2" charset="-122"/>
              </a:rPr>
              <a:t>分配正好满足作物需要，就促进其</a:t>
            </a:r>
            <a:r>
              <a:rPr lang="zh-CN" altLang="en-US" sz="1600" b="1" dirty="0" smtClean="0">
                <a:solidFill>
                  <a:srgbClr val="000000"/>
                </a:solidFill>
                <a:latin typeface="华文楷体" pitchFamily="2" charset="-122"/>
                <a:ea typeface="华文楷体" pitchFamily="2" charset="-122"/>
              </a:rPr>
              <a:t>生长发育</a:t>
            </a:r>
            <a:r>
              <a:rPr lang="zh-CN" altLang="en-US" sz="1600" b="1" dirty="0">
                <a:solidFill>
                  <a:srgbClr val="000000"/>
                </a:solidFill>
                <a:latin typeface="华文楷体" pitchFamily="2" charset="-122"/>
                <a:ea typeface="华文楷体" pitchFamily="2" charset="-122"/>
              </a:rPr>
              <a:t>，获得高产；如果分配不均，发生旱涝</a:t>
            </a:r>
            <a:r>
              <a:rPr lang="zh-CN" altLang="en-US" sz="1600" b="1" dirty="0" smtClean="0">
                <a:solidFill>
                  <a:srgbClr val="000000"/>
                </a:solidFill>
                <a:latin typeface="华文楷体" pitchFamily="2" charset="-122"/>
                <a:ea typeface="华文楷体" pitchFamily="2" charset="-122"/>
              </a:rPr>
              <a:t>，便</a:t>
            </a:r>
            <a:r>
              <a:rPr lang="zh-CN" altLang="en-US" sz="1600" b="1" dirty="0">
                <a:solidFill>
                  <a:srgbClr val="000000"/>
                </a:solidFill>
                <a:latin typeface="华文楷体" pitchFamily="2" charset="-122"/>
                <a:ea typeface="华文楷体" pitchFamily="2" charset="-122"/>
              </a:rPr>
              <a:t>会抑制作物的生长发育，导致减产。</a:t>
            </a:r>
          </a:p>
        </p:txBody>
      </p:sp>
    </p:spTree>
    <p:extLst>
      <p:ext uri="{BB962C8B-B14F-4D97-AF65-F5344CB8AC3E}">
        <p14:creationId xmlns:p14="http://schemas.microsoft.com/office/powerpoint/2010/main" val="38369973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mc:AlternateContent xmlns:mc="http://schemas.openxmlformats.org/markup-compatibility/2006" xmlns:a14="http://schemas.microsoft.com/office/drawing/2010/main">
        <mc:Choice Requires="a14">
          <p:sp>
            <p:nvSpPr>
              <p:cNvPr id="163846" name="矩形 1"/>
              <p:cNvSpPr>
                <a:spLocks noChangeArrowheads="1"/>
              </p:cNvSpPr>
              <p:nvPr/>
            </p:nvSpPr>
            <p:spPr bwMode="auto">
              <a:xfrm>
                <a:off x="1543557" y="1477477"/>
                <a:ext cx="6408737" cy="5170262"/>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五、土壤水分指标</a:t>
                </a: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、土壤含水量的表达</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农业气象学中常用的土壤含水量通常有三种表达方法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土壤容积含水量</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土壤中</a:t>
                </a:r>
                <a:r>
                  <a:rPr lang="zh-CN" altLang="en-US" sz="1600" b="1" dirty="0" smtClean="0">
                    <a:solidFill>
                      <a:srgbClr val="000000"/>
                    </a:solidFill>
                    <a:latin typeface="华文楷体" pitchFamily="2" charset="-122"/>
                    <a:ea typeface="华文楷体" pitchFamily="2" charset="-122"/>
                  </a:rPr>
                  <a:t>的水分容积占土壤总容积（固体</a:t>
                </a:r>
                <a:r>
                  <a:rPr lang="zh-CN" altLang="en-US" sz="1600" b="1" dirty="0">
                    <a:solidFill>
                      <a:srgbClr val="000000"/>
                    </a:solidFill>
                    <a:latin typeface="华文楷体" pitchFamily="2" charset="-122"/>
                    <a:ea typeface="华文楷体" pitchFamily="2" charset="-122"/>
                  </a:rPr>
                  <a:t>颗粒</a:t>
                </a:r>
                <a:r>
                  <a:rPr lang="zh-CN" altLang="en-US" sz="1600" b="1" dirty="0" smtClean="0">
                    <a:solidFill>
                      <a:srgbClr val="000000"/>
                    </a:solidFill>
                    <a:latin typeface="华文楷体" pitchFamily="2" charset="-122"/>
                    <a:ea typeface="华文楷体" pitchFamily="2" charset="-122"/>
                  </a:rPr>
                  <a:t>、空气、水容积之和）的</a:t>
                </a:r>
                <a:r>
                  <a:rPr lang="zh-CN" altLang="en-US" sz="1600" b="1" dirty="0">
                    <a:solidFill>
                      <a:srgbClr val="000000"/>
                    </a:solidFill>
                    <a:latin typeface="华文楷体" pitchFamily="2" charset="-122"/>
                    <a:ea typeface="华文楷体" pitchFamily="2" charset="-122"/>
                  </a:rPr>
                  <a:t>百分比，即</a:t>
                </a:r>
                <a:r>
                  <a:rPr lang="zh-CN" altLang="en-US" sz="1600" b="1" dirty="0" smtClean="0">
                    <a:solidFill>
                      <a:srgbClr val="000000"/>
                    </a:solidFill>
                    <a:latin typeface="华文楷体" pitchFamily="2" charset="-122"/>
                    <a:ea typeface="华文楷体" pitchFamily="2" charset="-122"/>
                  </a:rPr>
                  <a:t>单位体积土壤中</a:t>
                </a:r>
                <a:r>
                  <a:rPr lang="zh-CN" altLang="en-US" sz="1600" b="1" dirty="0">
                    <a:solidFill>
                      <a:srgbClr val="000000"/>
                    </a:solidFill>
                    <a:latin typeface="华文楷体" pitchFamily="2" charset="-122"/>
                    <a:ea typeface="华文楷体" pitchFamily="2" charset="-122"/>
                  </a:rPr>
                  <a:t>水</a:t>
                </a:r>
                <a:r>
                  <a:rPr lang="zh-CN" altLang="en-US" sz="1600" b="1" dirty="0" smtClean="0">
                    <a:solidFill>
                      <a:srgbClr val="000000"/>
                    </a:solidFill>
                    <a:latin typeface="华文楷体" pitchFamily="2" charset="-122"/>
                    <a:ea typeface="华文楷体" pitchFamily="2" charset="-122"/>
                  </a:rPr>
                  <a:t>的体积比值</a:t>
                </a:r>
                <a:r>
                  <a:rPr lang="zh-CN" altLang="en-US" sz="1600" b="1" dirty="0">
                    <a:solidFill>
                      <a:srgbClr val="000000"/>
                    </a:solidFill>
                    <a:latin typeface="华文楷体" pitchFamily="2" charset="-122"/>
                    <a:ea typeface="华文楷体" pitchFamily="2" charset="-122"/>
                  </a:rPr>
                  <a:t>（或百分比）</a:t>
                </a:r>
                <a:endParaRPr lang="en-US" altLang="zh-CN" sz="1600" b="1" dirty="0">
                  <a:solidFill>
                    <a:srgbClr val="000000"/>
                  </a:solidFill>
                  <a:latin typeface="华文楷体" pitchFamily="2" charset="-122"/>
                  <a:ea typeface="华文楷体" pitchFamily="2" charset="-122"/>
                </a:endParaRPr>
              </a:p>
              <a:p>
                <a:pPr>
                  <a:lnSpc>
                    <a:spcPct val="150000"/>
                  </a:lnSpc>
                </a:pPr>
                <a14:m>
                  <m:oMath xmlns:m="http://schemas.openxmlformats.org/officeDocument/2006/math">
                    <m:sSub>
                      <m:sSubPr>
                        <m:ctrlPr>
                          <a:rPr lang="en-US" altLang="zh-CN" sz="1600" b="1" i="1">
                            <a:solidFill>
                              <a:srgbClr val="000000"/>
                            </a:solidFill>
                            <a:latin typeface="Cambria Math"/>
                            <a:ea typeface="华文楷体" pitchFamily="2" charset="-122"/>
                          </a:rPr>
                        </m:ctrlPr>
                      </m:sSubPr>
                      <m:e>
                        <m:r>
                          <a:rPr lang="en-US" altLang="zh-CN" sz="1600" b="1" i="1">
                            <a:solidFill>
                              <a:srgbClr val="000000"/>
                            </a:solidFill>
                            <a:latin typeface="Cambria Math"/>
                            <a:ea typeface="华文楷体" pitchFamily="2" charset="-122"/>
                          </a:rPr>
                          <m:t>                                          </m:t>
                        </m:r>
                        <m:r>
                          <a:rPr lang="en-US" altLang="zh-CN" sz="1600" b="1" i="1" smtClean="0">
                            <a:solidFill>
                              <a:srgbClr val="000000"/>
                            </a:solidFill>
                            <a:latin typeface="Cambria Math"/>
                            <a:ea typeface="华文楷体" pitchFamily="2" charset="-122"/>
                          </a:rPr>
                          <m:t>𝜽</m:t>
                        </m:r>
                      </m:e>
                      <m:sub>
                        <m:r>
                          <a:rPr lang="en-US" altLang="zh-CN" sz="1600" b="1" i="1" smtClean="0">
                            <a:solidFill>
                              <a:srgbClr val="000000"/>
                            </a:solidFill>
                            <a:latin typeface="Cambria Math"/>
                            <a:ea typeface="华文楷体" pitchFamily="2" charset="-122"/>
                          </a:rPr>
                          <m:t>𝒗</m:t>
                        </m:r>
                      </m:sub>
                    </m:sSub>
                  </m:oMath>
                </a14:m>
                <a:r>
                  <a:rPr lang="en-US" altLang="zh-CN" sz="1600" b="1" dirty="0">
                    <a:solidFill>
                      <a:srgbClr val="000000"/>
                    </a:solidFill>
                    <a:latin typeface="华文楷体" pitchFamily="2" charset="-122"/>
                    <a:ea typeface="华文楷体" pitchFamily="2" charset="-122"/>
                  </a:rPr>
                  <a:t>=</a:t>
                </a:r>
                <a14:m>
                  <m:oMath xmlns:m="http://schemas.openxmlformats.org/officeDocument/2006/math">
                    <m:f>
                      <m:fPr>
                        <m:ctrlPr>
                          <a:rPr lang="en-US" altLang="zh-CN" sz="1600" b="1" i="1">
                            <a:solidFill>
                              <a:srgbClr val="000000"/>
                            </a:solidFill>
                            <a:latin typeface="Cambria Math"/>
                            <a:ea typeface="华文楷体" pitchFamily="2" charset="-122"/>
                          </a:rPr>
                        </m:ctrlPr>
                      </m:fPr>
                      <m:num>
                        <m:sSub>
                          <m:sSubPr>
                            <m:ctrlPr>
                              <a:rPr lang="en-US" altLang="zh-CN" sz="1600" b="1" i="1" smtClean="0">
                                <a:solidFill>
                                  <a:srgbClr val="000000"/>
                                </a:solidFill>
                                <a:latin typeface="Cambria Math"/>
                                <a:ea typeface="华文楷体" pitchFamily="2" charset="-122"/>
                              </a:rPr>
                            </m:ctrlPr>
                          </m:sSubPr>
                          <m:e>
                            <m:r>
                              <a:rPr lang="en-US" altLang="zh-CN" sz="1600" b="1" i="1" smtClean="0">
                                <a:solidFill>
                                  <a:srgbClr val="000000"/>
                                </a:solidFill>
                                <a:latin typeface="Cambria Math"/>
                                <a:ea typeface="华文楷体" pitchFamily="2" charset="-122"/>
                              </a:rPr>
                              <m:t>𝑽</m:t>
                            </m:r>
                          </m:e>
                          <m:sub>
                            <m:r>
                              <a:rPr lang="en-US" altLang="zh-CN" sz="1600" b="1" i="1">
                                <a:solidFill>
                                  <a:srgbClr val="000000"/>
                                </a:solidFill>
                                <a:latin typeface="Cambria Math"/>
                                <a:ea typeface="华文楷体" pitchFamily="2" charset="-122"/>
                              </a:rPr>
                              <m:t>𝒘</m:t>
                            </m:r>
                          </m:sub>
                        </m:sSub>
                      </m:num>
                      <m:den>
                        <m:sSub>
                          <m:sSubPr>
                            <m:ctrlPr>
                              <a:rPr lang="en-US" altLang="zh-CN" sz="1600" b="1" i="1">
                                <a:solidFill>
                                  <a:srgbClr val="000000"/>
                                </a:solidFill>
                                <a:latin typeface="Cambria Math"/>
                                <a:ea typeface="华文楷体" pitchFamily="2" charset="-122"/>
                              </a:rPr>
                            </m:ctrlPr>
                          </m:sSubPr>
                          <m:e>
                            <m:r>
                              <a:rPr lang="en-US" altLang="zh-CN" sz="1600" b="1" i="1" smtClean="0">
                                <a:solidFill>
                                  <a:srgbClr val="000000"/>
                                </a:solidFill>
                                <a:latin typeface="Cambria Math"/>
                                <a:ea typeface="华文楷体" pitchFamily="2" charset="-122"/>
                              </a:rPr>
                              <m:t>𝑽</m:t>
                            </m:r>
                          </m:e>
                          <m:sub>
                            <m:r>
                              <a:rPr lang="en-US" altLang="zh-CN" sz="1600" b="1" i="1" smtClean="0">
                                <a:solidFill>
                                  <a:srgbClr val="000000"/>
                                </a:solidFill>
                                <a:latin typeface="Cambria Math"/>
                                <a:ea typeface="华文楷体" pitchFamily="2" charset="-122"/>
                              </a:rPr>
                              <m:t>𝒕</m:t>
                            </m:r>
                          </m:sub>
                        </m:sSub>
                      </m:den>
                    </m:f>
                  </m:oMath>
                </a14:m>
                <a:endParaRPr lang="en-US" altLang="zh-CN" sz="1600" b="1" dirty="0">
                  <a:solidFill>
                    <a:srgbClr val="000000"/>
                  </a:solidFill>
                  <a:latin typeface="华文楷体" pitchFamily="2" charset="-122"/>
                  <a:ea typeface="华文楷体" pitchFamily="2" charset="-122"/>
                </a:endParaRPr>
              </a:p>
              <a:p>
                <a:pPr lvl="0">
                  <a:lnSpc>
                    <a:spcPct val="150000"/>
                  </a:lnSpc>
                </a:pPr>
                <a:r>
                  <a:rPr lang="en-US" altLang="zh-CN" sz="1600" b="1" dirty="0" err="1">
                    <a:solidFill>
                      <a:srgbClr val="000000"/>
                    </a:solidFill>
                    <a:latin typeface="华文楷体" pitchFamily="2" charset="-122"/>
                    <a:ea typeface="华文楷体" pitchFamily="2" charset="-122"/>
                  </a:rPr>
                  <a:t>θ</a:t>
                </a:r>
                <a:r>
                  <a:rPr lang="en-US" altLang="zh-CN" sz="1600" b="1" baseline="-25000" dirty="0" err="1" smtClean="0">
                    <a:solidFill>
                      <a:srgbClr val="000000"/>
                    </a:solidFill>
                    <a:latin typeface="华文楷体" pitchFamily="2" charset="-122"/>
                    <a:ea typeface="华文楷体" pitchFamily="2" charset="-122"/>
                  </a:rPr>
                  <a:t>v</a:t>
                </a:r>
                <a:r>
                  <a:rPr lang="zh-CN" altLang="en-US" sz="1600" b="1" dirty="0" smtClean="0">
                    <a:solidFill>
                      <a:srgbClr val="000000"/>
                    </a:solidFill>
                    <a:latin typeface="华文楷体" pitchFamily="2" charset="-122"/>
                    <a:ea typeface="华文楷体" pitchFamily="2" charset="-122"/>
                  </a:rPr>
                  <a:t>：容积含水量   </a:t>
                </a:r>
                <a:r>
                  <a:rPr lang="en-US" altLang="zh-CN" sz="1600" b="1" dirty="0" err="1" smtClean="0">
                    <a:solidFill>
                      <a:srgbClr val="000000"/>
                    </a:solidFill>
                    <a:latin typeface="华文楷体" pitchFamily="2" charset="-122"/>
                    <a:ea typeface="华文楷体" pitchFamily="2" charset="-122"/>
                  </a:rPr>
                  <a:t>V</a:t>
                </a:r>
                <a:r>
                  <a:rPr lang="en-US" altLang="zh-CN" sz="1600" b="1" baseline="-25000" dirty="0" err="1" smtClean="0">
                    <a:solidFill>
                      <a:srgbClr val="000000"/>
                    </a:solidFill>
                    <a:latin typeface="华文楷体" pitchFamily="2" charset="-122"/>
                    <a:ea typeface="华文楷体" pitchFamily="2" charset="-122"/>
                  </a:rPr>
                  <a:t>w</a:t>
                </a:r>
                <a:r>
                  <a:rPr lang="zh-CN" altLang="en-US" sz="1600" b="1" dirty="0">
                    <a:solidFill>
                      <a:srgbClr val="000000"/>
                    </a:solidFill>
                    <a:latin typeface="华文楷体" pitchFamily="2" charset="-122"/>
                    <a:ea typeface="华文楷体" pitchFamily="2" charset="-122"/>
                  </a:rPr>
                  <a:t>：水</a:t>
                </a:r>
                <a:r>
                  <a:rPr lang="zh-CN" altLang="en-US" sz="1600" b="1" dirty="0" smtClean="0">
                    <a:solidFill>
                      <a:srgbClr val="000000"/>
                    </a:solidFill>
                    <a:latin typeface="华文楷体" pitchFamily="2" charset="-122"/>
                    <a:ea typeface="华文楷体" pitchFamily="2" charset="-122"/>
                  </a:rPr>
                  <a:t>的</a:t>
                </a:r>
                <a:r>
                  <a:rPr lang="zh-CN" altLang="en-US" sz="1600" b="1" dirty="0">
                    <a:solidFill>
                      <a:srgbClr val="000000"/>
                    </a:solidFill>
                    <a:latin typeface="华文楷体" pitchFamily="2" charset="-122"/>
                    <a:ea typeface="华文楷体" pitchFamily="2" charset="-122"/>
                  </a:rPr>
                  <a:t>体积</a:t>
                </a:r>
                <a:r>
                  <a:rPr lang="zh-CN" altLang="en-US" sz="1600" b="1" dirty="0" smtClean="0">
                    <a:solidFill>
                      <a:srgbClr val="000000"/>
                    </a:solidFill>
                    <a:latin typeface="华文楷体" pitchFamily="2" charset="-122"/>
                    <a:ea typeface="华文楷体" pitchFamily="2" charset="-122"/>
                  </a:rPr>
                  <a:t>    </a:t>
                </a:r>
                <a:r>
                  <a:rPr lang="en-US" altLang="zh-CN" sz="1600" b="1" dirty="0" err="1" smtClean="0">
                    <a:solidFill>
                      <a:srgbClr val="000000"/>
                    </a:solidFill>
                    <a:latin typeface="华文楷体" pitchFamily="2" charset="-122"/>
                    <a:ea typeface="华文楷体" pitchFamily="2" charset="-122"/>
                  </a:rPr>
                  <a:t>V</a:t>
                </a:r>
                <a:r>
                  <a:rPr lang="en-US" altLang="zh-CN" sz="1600" b="1" baseline="-25000" dirty="0" err="1">
                    <a:solidFill>
                      <a:srgbClr val="000000"/>
                    </a:solidFill>
                    <a:latin typeface="华文楷体" pitchFamily="2" charset="-122"/>
                    <a:ea typeface="华文楷体" pitchFamily="2" charset="-122"/>
                  </a:rPr>
                  <a:t>t</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总体积</a:t>
                </a:r>
                <a:endParaRPr lang="en-US" altLang="zh-CN" sz="1600" b="1" dirty="0">
                  <a:solidFill>
                    <a:srgbClr val="000000"/>
                  </a:solidFill>
                  <a:latin typeface="华文楷体" pitchFamily="2" charset="-122"/>
                  <a:ea typeface="华文楷体" pitchFamily="2" charset="-122"/>
                </a:endParaRPr>
              </a:p>
              <a:p>
                <a:pPr>
                  <a:lnSpc>
                    <a:spcPct val="150000"/>
                  </a:lnSpc>
                </a:pPr>
                <a14:m>
                  <m:oMathPara xmlns:m="http://schemas.openxmlformats.org/officeDocument/2006/math">
                    <m:oMathParaPr>
                      <m:jc m:val="centerGroup"/>
                    </m:oMathParaPr>
                    <m:oMath xmlns:m="http://schemas.openxmlformats.org/officeDocument/2006/math">
                      <m:sSub>
                        <m:sSubPr>
                          <m:ctrlPr>
                            <a:rPr lang="en-US" altLang="zh-CN" sz="1600" b="1" i="1" smtClean="0">
                              <a:solidFill>
                                <a:srgbClr val="000000"/>
                              </a:solidFill>
                              <a:latin typeface="Cambria Math"/>
                              <a:ea typeface="华文楷体" pitchFamily="2" charset="-122"/>
                            </a:rPr>
                          </m:ctrlPr>
                        </m:sSubPr>
                        <m:e>
                          <m:r>
                            <a:rPr lang="el-GR" altLang="zh-CN" sz="1600" b="1" i="1">
                              <a:solidFill>
                                <a:srgbClr val="000000"/>
                              </a:solidFill>
                              <a:latin typeface="Cambria Math"/>
                              <a:ea typeface="华文楷体" pitchFamily="2" charset="-122"/>
                            </a:rPr>
                            <m:t>𝜽</m:t>
                          </m:r>
                        </m:e>
                        <m:sub>
                          <m:r>
                            <a:rPr lang="en-US" altLang="zh-CN" sz="1600" b="1" i="1">
                              <a:solidFill>
                                <a:srgbClr val="000000"/>
                              </a:solidFill>
                              <a:latin typeface="Cambria Math"/>
                              <a:ea typeface="华文楷体" pitchFamily="2" charset="-122"/>
                            </a:rPr>
                            <m:t>𝒗</m:t>
                          </m:r>
                        </m:sub>
                      </m:sSub>
                      <m:r>
                        <a:rPr lang="en-US" altLang="zh-CN" sz="1600" b="1" i="1" smtClean="0">
                          <a:solidFill>
                            <a:srgbClr val="000000"/>
                          </a:solidFill>
                          <a:latin typeface="Cambria Math"/>
                          <a:ea typeface="华文楷体" pitchFamily="2" charset="-122"/>
                        </a:rPr>
                        <m:t>=</m:t>
                      </m:r>
                      <m:sSub>
                        <m:sSubPr>
                          <m:ctrlPr>
                            <a:rPr lang="en-US" altLang="zh-CN" sz="1600" b="1" i="1" smtClean="0">
                              <a:solidFill>
                                <a:srgbClr val="000000"/>
                              </a:solidFill>
                              <a:latin typeface="Cambria Math"/>
                              <a:ea typeface="华文楷体" pitchFamily="2" charset="-122"/>
                            </a:rPr>
                          </m:ctrlPr>
                        </m:sSubPr>
                        <m:e>
                          <m:r>
                            <a:rPr lang="en-US" altLang="zh-CN" sz="1600" b="1" i="1">
                              <a:solidFill>
                                <a:srgbClr val="000000"/>
                              </a:solidFill>
                              <a:latin typeface="Cambria Math"/>
                              <a:ea typeface="华文楷体" pitchFamily="2" charset="-122"/>
                            </a:rPr>
                            <m:t>𝝆</m:t>
                          </m:r>
                        </m:e>
                        <m:sub>
                          <m:r>
                            <a:rPr lang="en-US" altLang="zh-CN" sz="1600" b="1" i="1" smtClean="0">
                              <a:solidFill>
                                <a:srgbClr val="000000"/>
                              </a:solidFill>
                              <a:latin typeface="Cambria Math"/>
                              <a:ea typeface="华文楷体" pitchFamily="2" charset="-122"/>
                            </a:rPr>
                            <m:t>𝒃</m:t>
                          </m:r>
                        </m:sub>
                      </m:sSub>
                      <m:sSub>
                        <m:sSubPr>
                          <m:ctrlPr>
                            <a:rPr lang="en-US" altLang="zh-CN" sz="1600" b="1" i="1">
                              <a:solidFill>
                                <a:srgbClr val="000000"/>
                              </a:solidFill>
                              <a:latin typeface="Cambria Math"/>
                              <a:ea typeface="华文楷体" pitchFamily="2" charset="-122"/>
                            </a:rPr>
                          </m:ctrlPr>
                        </m:sSubPr>
                        <m:e>
                          <m:r>
                            <a:rPr lang="el-GR" altLang="zh-CN" sz="1600" b="1" i="1">
                              <a:solidFill>
                                <a:srgbClr val="000000"/>
                              </a:solidFill>
                              <a:latin typeface="Cambria Math"/>
                              <a:ea typeface="华文楷体" pitchFamily="2" charset="-122"/>
                            </a:rPr>
                            <m:t>𝜽</m:t>
                          </m:r>
                        </m:e>
                        <m:sub>
                          <m:r>
                            <a:rPr lang="en-US" altLang="zh-CN" sz="1600" b="1" i="1" smtClean="0">
                              <a:solidFill>
                                <a:srgbClr val="000000"/>
                              </a:solidFill>
                              <a:latin typeface="Cambria Math"/>
                              <a:ea typeface="华文楷体" pitchFamily="2" charset="-122"/>
                            </a:rPr>
                            <m:t>𝒎</m:t>
                          </m:r>
                        </m:sub>
                      </m:sSub>
                    </m:oMath>
                  </m:oMathPara>
                </a14:m>
                <a:endParaRPr lang="en-US" altLang="zh-CN" sz="1600" b="1" dirty="0" smtClean="0">
                  <a:solidFill>
                    <a:srgbClr val="000000"/>
                  </a:solidFill>
                  <a:latin typeface="华文楷体" pitchFamily="2" charset="-122"/>
                  <a:ea typeface="华文楷体" pitchFamily="2" charset="-122"/>
                </a:endParaRPr>
              </a:p>
              <a:p>
                <a:pPr>
                  <a:lnSpc>
                    <a:spcPct val="150000"/>
                  </a:lnSpc>
                </a:pPr>
                <a14:m>
                  <m:oMath xmlns:m="http://schemas.openxmlformats.org/officeDocument/2006/math">
                    <m:sSub>
                      <m:sSubPr>
                        <m:ctrlPr>
                          <a:rPr lang="en-US" altLang="zh-CN" sz="1600" b="1" i="1">
                            <a:solidFill>
                              <a:srgbClr val="000000"/>
                            </a:solidFill>
                            <a:latin typeface="Cambria Math"/>
                            <a:ea typeface="华文楷体" pitchFamily="2" charset="-122"/>
                          </a:rPr>
                        </m:ctrlPr>
                      </m:sSubPr>
                      <m:e>
                        <m:r>
                          <a:rPr lang="en-US" altLang="zh-CN" sz="1600" b="1">
                            <a:solidFill>
                              <a:srgbClr val="000000"/>
                            </a:solidFill>
                            <a:latin typeface="Cambria Math"/>
                            <a:ea typeface="华文楷体" pitchFamily="2" charset="-122"/>
                          </a:rPr>
                          <m:t>𝝆</m:t>
                        </m:r>
                      </m:e>
                      <m:sub>
                        <m:r>
                          <a:rPr lang="en-US" altLang="zh-CN" sz="1600" b="1">
                            <a:solidFill>
                              <a:srgbClr val="000000"/>
                            </a:solidFill>
                            <a:latin typeface="Cambria Math"/>
                            <a:ea typeface="华文楷体" pitchFamily="2" charset="-122"/>
                          </a:rPr>
                          <m:t>𝒃</m:t>
                        </m:r>
                      </m:sub>
                    </m:sSub>
                  </m:oMath>
                </a14:m>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容重，干土的密度</a:t>
                </a:r>
              </a:p>
              <a:p>
                <a:pPr>
                  <a:lnSpc>
                    <a:spcPct val="150000"/>
                  </a:lnSpc>
                </a:pPr>
                <a14:m>
                  <m:oMathPara xmlns:m="http://schemas.openxmlformats.org/officeDocument/2006/math">
                    <m:oMathParaPr>
                      <m:jc m:val="center"/>
                    </m:oMathParaPr>
                    <m:oMath xmlns:m="http://schemas.openxmlformats.org/officeDocument/2006/math">
                      <m:sSub>
                        <m:sSubPr>
                          <m:ctrlPr>
                            <a:rPr lang="en-US" altLang="zh-CN" sz="1600" b="1" i="1">
                              <a:solidFill>
                                <a:srgbClr val="000000"/>
                              </a:solidFill>
                              <a:latin typeface="Cambria Math"/>
                              <a:ea typeface="华文楷体" pitchFamily="2" charset="-122"/>
                            </a:rPr>
                          </m:ctrlPr>
                        </m:sSubPr>
                        <m:e>
                          <m:r>
                            <a:rPr lang="en-US" altLang="zh-CN" sz="1600" b="1">
                              <a:solidFill>
                                <a:srgbClr val="000000"/>
                              </a:solidFill>
                              <a:latin typeface="Cambria Math"/>
                              <a:ea typeface="华文楷体" pitchFamily="2" charset="-122"/>
                            </a:rPr>
                            <m:t>𝝆</m:t>
                          </m:r>
                        </m:e>
                        <m:sub>
                          <m:r>
                            <a:rPr lang="en-US" altLang="zh-CN" sz="1600" b="1">
                              <a:solidFill>
                                <a:srgbClr val="000000"/>
                              </a:solidFill>
                              <a:latin typeface="Cambria Math"/>
                              <a:ea typeface="华文楷体" pitchFamily="2" charset="-122"/>
                            </a:rPr>
                            <m:t>𝒃</m:t>
                          </m:r>
                        </m:sub>
                      </m:sSub>
                      <m:r>
                        <a:rPr lang="en-US" altLang="zh-CN" sz="1600" b="1" i="1" smtClean="0">
                          <a:solidFill>
                            <a:srgbClr val="000000"/>
                          </a:solidFill>
                          <a:latin typeface="Cambria Math"/>
                          <a:ea typeface="华文楷体" pitchFamily="2" charset="-122"/>
                        </a:rPr>
                        <m:t>=</m:t>
                      </m:r>
                      <m:f>
                        <m:fPr>
                          <m:ctrlPr>
                            <a:rPr lang="en-US" altLang="zh-CN" sz="1600" b="1" i="1" smtClean="0">
                              <a:solidFill>
                                <a:srgbClr val="000000"/>
                              </a:solidFill>
                              <a:latin typeface="Cambria Math"/>
                              <a:ea typeface="华文楷体" pitchFamily="2" charset="-122"/>
                            </a:rPr>
                          </m:ctrlPr>
                        </m:fPr>
                        <m:num>
                          <m:sSub>
                            <m:sSubPr>
                              <m:ctrlPr>
                                <a:rPr lang="en-US" altLang="zh-CN" sz="1600" b="1" i="1" smtClean="0">
                                  <a:solidFill>
                                    <a:srgbClr val="000000"/>
                                  </a:solidFill>
                                  <a:latin typeface="Cambria Math"/>
                                  <a:ea typeface="华文楷体" pitchFamily="2" charset="-122"/>
                                </a:rPr>
                              </m:ctrlPr>
                            </m:sSubPr>
                            <m:e>
                              <m:r>
                                <a:rPr lang="en-US" altLang="zh-CN" sz="1600" b="1" i="1" smtClean="0">
                                  <a:solidFill>
                                    <a:srgbClr val="000000"/>
                                  </a:solidFill>
                                  <a:latin typeface="Cambria Math"/>
                                  <a:ea typeface="华文楷体" pitchFamily="2" charset="-122"/>
                                </a:rPr>
                                <m:t>𝒎</m:t>
                              </m:r>
                            </m:e>
                            <m:sub>
                              <m:r>
                                <a:rPr lang="en-US" altLang="zh-CN" sz="1600" b="1" i="1" smtClean="0">
                                  <a:solidFill>
                                    <a:srgbClr val="000000"/>
                                  </a:solidFill>
                                  <a:latin typeface="Cambria Math"/>
                                  <a:ea typeface="华文楷体" pitchFamily="2" charset="-122"/>
                                </a:rPr>
                                <m:t>𝒅</m:t>
                              </m:r>
                            </m:sub>
                          </m:sSub>
                        </m:num>
                        <m:den>
                          <m:sSub>
                            <m:sSubPr>
                              <m:ctrlPr>
                                <a:rPr lang="en-US" altLang="zh-CN" sz="1600" b="1" i="1" smtClean="0">
                                  <a:solidFill>
                                    <a:srgbClr val="000000"/>
                                  </a:solidFill>
                                  <a:latin typeface="Cambria Math"/>
                                  <a:ea typeface="华文楷体" pitchFamily="2" charset="-122"/>
                                </a:rPr>
                              </m:ctrlPr>
                            </m:sSubPr>
                            <m:e>
                              <m:r>
                                <a:rPr lang="en-US" altLang="zh-CN" sz="1600" b="1" i="1">
                                  <a:solidFill>
                                    <a:srgbClr val="000000"/>
                                  </a:solidFill>
                                  <a:latin typeface="Cambria Math"/>
                                  <a:ea typeface="华文楷体" pitchFamily="2" charset="-122"/>
                                </a:rPr>
                                <m:t>𝑽</m:t>
                              </m:r>
                            </m:e>
                            <m:sub>
                              <m:r>
                                <a:rPr lang="en-US" altLang="zh-CN" sz="1600" b="1" i="1" smtClean="0">
                                  <a:solidFill>
                                    <a:srgbClr val="000000"/>
                                  </a:solidFill>
                                  <a:latin typeface="Cambria Math"/>
                                  <a:ea typeface="华文楷体" pitchFamily="2" charset="-122"/>
                                </a:rPr>
                                <m:t>𝒕</m:t>
                              </m:r>
                            </m:sub>
                          </m:sSub>
                        </m:den>
                      </m:f>
                    </m:oMath>
                  </m:oMathPara>
                </a14:m>
                <a:endParaRPr lang="en-US" altLang="zh-CN" sz="1600" b="1" dirty="0">
                  <a:solidFill>
                    <a:srgbClr val="000000"/>
                  </a:solidFill>
                  <a:latin typeface="华文楷体" pitchFamily="2" charset="-122"/>
                  <a:ea typeface="华文楷体" pitchFamily="2" charset="-122"/>
                </a:endParaRPr>
              </a:p>
            </p:txBody>
          </p:sp>
        </mc:Choice>
        <mc:Fallback xmlns="">
          <p:sp>
            <p:nvSpPr>
              <p:cNvPr id="163846" name="矩形 1"/>
              <p:cNvSpPr>
                <a:spLocks noRot="1" noChangeAspect="1" noMove="1" noResize="1" noEditPoints="1" noAdjustHandles="1" noChangeArrowheads="1" noChangeShapeType="1" noTextEdit="1"/>
              </p:cNvSpPr>
              <p:nvPr/>
            </p:nvSpPr>
            <p:spPr bwMode="auto">
              <a:xfrm>
                <a:off x="1543557" y="1477477"/>
                <a:ext cx="6408737" cy="5170262"/>
              </a:xfrm>
              <a:prstGeom prst="rect">
                <a:avLst/>
              </a:prstGeom>
              <a:blipFill rotWithShape="1">
                <a:blip r:embed="rId4"/>
                <a:stretch>
                  <a:fillRect l="-7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1266084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mc:AlternateContent xmlns:mc="http://schemas.openxmlformats.org/markup-compatibility/2006" xmlns:a14="http://schemas.microsoft.com/office/drawing/2010/main">
        <mc:Choice Requires="a14">
          <p:sp>
            <p:nvSpPr>
              <p:cNvPr id="163846" name="矩形 1"/>
              <p:cNvSpPr>
                <a:spLocks noChangeArrowheads="1"/>
              </p:cNvSpPr>
              <p:nvPr/>
            </p:nvSpPr>
            <p:spPr bwMode="auto">
              <a:xfrm>
                <a:off x="1543557" y="1477477"/>
                <a:ext cx="6408737" cy="4782399"/>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五、土壤水分指标</a:t>
                </a: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、土壤含水量的表达</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农业气象学中常用的土壤含水量通常有三种表达方法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土壤容积含水量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土壤相对含水量：实际土壤含水量占田间持水量的百分比</a:t>
                </a:r>
                <a:endParaRPr lang="en-US" altLang="zh-CN" sz="1600" b="1" dirty="0">
                  <a:solidFill>
                    <a:srgbClr val="000000"/>
                  </a:solidFill>
                  <a:latin typeface="华文楷体" pitchFamily="2" charset="-122"/>
                  <a:ea typeface="华文楷体" pitchFamily="2" charset="-122"/>
                </a:endParaRPr>
              </a:p>
              <a:p>
                <a:pPr>
                  <a:lnSpc>
                    <a:spcPct val="150000"/>
                  </a:lnSpc>
                </a:pPr>
                <a14:m>
                  <m:oMath xmlns:m="http://schemas.openxmlformats.org/officeDocument/2006/math">
                    <m:sSub>
                      <m:sSubPr>
                        <m:ctrlPr>
                          <a:rPr lang="en-US" altLang="zh-CN" sz="1600" b="1" i="1">
                            <a:solidFill>
                              <a:srgbClr val="000000"/>
                            </a:solidFill>
                            <a:latin typeface="Cambria Math"/>
                            <a:ea typeface="华文楷体" pitchFamily="2" charset="-122"/>
                          </a:rPr>
                        </m:ctrlPr>
                      </m:sSubPr>
                      <m:e>
                        <m:r>
                          <a:rPr lang="en-US" altLang="zh-CN" sz="1600" b="1" i="1">
                            <a:solidFill>
                              <a:srgbClr val="000000"/>
                            </a:solidFill>
                            <a:latin typeface="Cambria Math"/>
                            <a:ea typeface="华文楷体" pitchFamily="2" charset="-122"/>
                          </a:rPr>
                          <m:t>                                          </m:t>
                        </m:r>
                        <m:r>
                          <a:rPr lang="en-US" altLang="zh-CN" sz="1600" b="1" i="1" smtClean="0">
                            <a:solidFill>
                              <a:srgbClr val="000000"/>
                            </a:solidFill>
                            <a:latin typeface="Cambria Math"/>
                            <a:ea typeface="华文楷体" pitchFamily="2" charset="-122"/>
                          </a:rPr>
                          <m:t>𝜽</m:t>
                        </m:r>
                      </m:e>
                      <m:sub>
                        <m:r>
                          <a:rPr lang="en-US" altLang="zh-CN" sz="1600" b="1" i="1" smtClean="0">
                            <a:solidFill>
                              <a:srgbClr val="000000"/>
                            </a:solidFill>
                            <a:latin typeface="Cambria Math"/>
                            <a:ea typeface="华文楷体" pitchFamily="2" charset="-122"/>
                          </a:rPr>
                          <m:t>𝑹</m:t>
                        </m:r>
                      </m:sub>
                    </m:sSub>
                  </m:oMath>
                </a14:m>
                <a:r>
                  <a:rPr lang="en-US" altLang="zh-CN" sz="1600" b="1" dirty="0">
                    <a:solidFill>
                      <a:srgbClr val="000000"/>
                    </a:solidFill>
                    <a:latin typeface="华文楷体" pitchFamily="2" charset="-122"/>
                    <a:ea typeface="华文楷体" pitchFamily="2" charset="-122"/>
                  </a:rPr>
                  <a:t>=</a:t>
                </a:r>
                <a14:m>
                  <m:oMath xmlns:m="http://schemas.openxmlformats.org/officeDocument/2006/math">
                    <m:f>
                      <m:fPr>
                        <m:ctrlPr>
                          <a:rPr lang="en-US" altLang="zh-CN" sz="1600" b="1" i="1">
                            <a:solidFill>
                              <a:srgbClr val="000000"/>
                            </a:solidFill>
                            <a:latin typeface="Cambria Math"/>
                            <a:ea typeface="华文楷体" pitchFamily="2" charset="-122"/>
                          </a:rPr>
                        </m:ctrlPr>
                      </m:fPr>
                      <m:num>
                        <m:r>
                          <a:rPr lang="en-US" altLang="zh-CN" sz="1600" b="1" i="1" smtClean="0">
                            <a:solidFill>
                              <a:srgbClr val="000000"/>
                            </a:solidFill>
                            <a:latin typeface="Cambria Math"/>
                            <a:ea typeface="华文楷体" pitchFamily="2" charset="-122"/>
                          </a:rPr>
                          <m:t>𝜽</m:t>
                        </m:r>
                      </m:num>
                      <m:den>
                        <m:sSub>
                          <m:sSubPr>
                            <m:ctrlPr>
                              <a:rPr lang="en-US" altLang="zh-CN" sz="1600" b="1" i="1">
                                <a:solidFill>
                                  <a:srgbClr val="000000"/>
                                </a:solidFill>
                                <a:latin typeface="Cambria Math"/>
                                <a:ea typeface="华文楷体" pitchFamily="2" charset="-122"/>
                              </a:rPr>
                            </m:ctrlPr>
                          </m:sSubPr>
                          <m:e>
                            <m:r>
                              <a:rPr lang="en-US" altLang="zh-CN" sz="1600" b="1" i="1" smtClean="0">
                                <a:solidFill>
                                  <a:srgbClr val="000000"/>
                                </a:solidFill>
                                <a:latin typeface="Cambria Math"/>
                                <a:ea typeface="华文楷体" pitchFamily="2" charset="-122"/>
                              </a:rPr>
                              <m:t>𝜽</m:t>
                            </m:r>
                          </m:e>
                          <m:sub>
                            <m:r>
                              <a:rPr lang="en-US" altLang="zh-CN" sz="1600" b="1" i="1" smtClean="0">
                                <a:solidFill>
                                  <a:srgbClr val="000000"/>
                                </a:solidFill>
                                <a:latin typeface="Cambria Math"/>
                                <a:ea typeface="华文楷体" pitchFamily="2" charset="-122"/>
                              </a:rPr>
                              <m:t>𝒄</m:t>
                            </m:r>
                          </m:sub>
                        </m:sSub>
                      </m:den>
                    </m:f>
                  </m:oMath>
                </a14:m>
                <a:r>
                  <a:rPr lang="en-US" altLang="zh-CN" sz="1600" b="1" dirty="0" smtClean="0">
                    <a:solidFill>
                      <a:srgbClr val="000000"/>
                    </a:solidFill>
                    <a:latin typeface="华文楷体" pitchFamily="2" charset="-122"/>
                    <a:ea typeface="华文楷体" pitchFamily="2" charset="-122"/>
                  </a:rPr>
                  <a:t>*100%</a:t>
                </a:r>
                <a:endParaRPr lang="en-US" altLang="zh-CN" sz="1600" b="1" dirty="0">
                  <a:solidFill>
                    <a:srgbClr val="000000"/>
                  </a:solidFill>
                  <a:latin typeface="华文楷体" pitchFamily="2" charset="-122"/>
                  <a:ea typeface="华文楷体" pitchFamily="2" charset="-122"/>
                </a:endParaRPr>
              </a:p>
              <a:p>
                <a:pPr>
                  <a:lnSpc>
                    <a:spcPct val="150000"/>
                  </a:lnSpc>
                </a:pPr>
                <a:r>
                  <a:rPr lang="en-US" altLang="zh-CN" sz="1600" b="1" dirty="0" err="1" smtClean="0">
                    <a:solidFill>
                      <a:srgbClr val="000000"/>
                    </a:solidFill>
                    <a:latin typeface="华文楷体" pitchFamily="2" charset="-122"/>
                    <a:ea typeface="华文楷体" pitchFamily="2" charset="-122"/>
                  </a:rPr>
                  <a:t>θ</a:t>
                </a:r>
                <a:r>
                  <a:rPr lang="en-US" altLang="zh-CN" sz="1600" b="1" baseline="-25000" dirty="0" err="1">
                    <a:solidFill>
                      <a:srgbClr val="000000"/>
                    </a:solidFill>
                    <a:latin typeface="华文楷体" pitchFamily="2" charset="-122"/>
                    <a:ea typeface="华文楷体" pitchFamily="2" charset="-122"/>
                  </a:rPr>
                  <a:t>R</a:t>
                </a:r>
                <a:r>
                  <a:rPr lang="zh-CN" altLang="en-US" sz="1600" b="1" dirty="0" smtClean="0">
                    <a:solidFill>
                      <a:srgbClr val="000000"/>
                    </a:solidFill>
                    <a:latin typeface="华文楷体" pitchFamily="2" charset="-122"/>
                    <a:ea typeface="华文楷体" pitchFamily="2" charset="-122"/>
                  </a:rPr>
                  <a:t>：土壤相对含水量   </a:t>
                </a:r>
                <a:r>
                  <a:rPr lang="en-US" altLang="zh-CN" sz="1600" b="1" dirty="0" smtClean="0">
                    <a:solidFill>
                      <a:srgbClr val="000000"/>
                    </a:solidFill>
                    <a:latin typeface="华文楷体" pitchFamily="2" charset="-122"/>
                    <a:ea typeface="华文楷体" pitchFamily="2" charset="-122"/>
                  </a:rPr>
                  <a:t>θ</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土壤实际含水量   </a:t>
                </a:r>
                <a:r>
                  <a:rPr lang="en-US" altLang="zh-CN" sz="1600" b="1" dirty="0" err="1" smtClean="0">
                    <a:solidFill>
                      <a:srgbClr val="000000"/>
                    </a:solidFill>
                    <a:latin typeface="华文楷体" pitchFamily="2" charset="-122"/>
                    <a:ea typeface="华文楷体" pitchFamily="2" charset="-122"/>
                  </a:rPr>
                  <a:t>θ</a:t>
                </a:r>
                <a:r>
                  <a:rPr lang="en-US" altLang="zh-CN" sz="1600" b="1" baseline="-25000" dirty="0" err="1">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：田间持水量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两者可以同时是质量含水量或容积含水量。</a:t>
                </a:r>
                <a:endParaRPr lang="en-US" altLang="zh-CN" sz="1600" b="1" i="1" dirty="0" smtClean="0">
                  <a:solidFill>
                    <a:srgbClr val="000000"/>
                  </a:solidFill>
                  <a:latin typeface="Cambria Math"/>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使用相对含水量可以在某种程度上进行不同质地土壤之间的含水量的比较，也就是说其数量大小可反映能被利用的土壤水分的多寡，而不管其是那种质地类型。</a:t>
                </a:r>
                <a:endParaRPr lang="en-US" altLang="zh-CN" sz="1600" b="1" dirty="0">
                  <a:solidFill>
                    <a:srgbClr val="000000"/>
                  </a:solidFill>
                  <a:latin typeface="华文楷体" pitchFamily="2" charset="-122"/>
                  <a:ea typeface="华文楷体" pitchFamily="2" charset="-122"/>
                </a:endParaRPr>
              </a:p>
            </p:txBody>
          </p:sp>
        </mc:Choice>
        <mc:Fallback xmlns="">
          <p:sp>
            <p:nvSpPr>
              <p:cNvPr id="163846" name="矩形 1"/>
              <p:cNvSpPr>
                <a:spLocks noRot="1" noChangeAspect="1" noMove="1" noResize="1" noEditPoints="1" noAdjustHandles="1" noChangeArrowheads="1" noChangeShapeType="1" noTextEdit="1"/>
              </p:cNvSpPr>
              <p:nvPr/>
            </p:nvSpPr>
            <p:spPr bwMode="auto">
              <a:xfrm>
                <a:off x="1543557" y="1477477"/>
                <a:ext cx="6408737" cy="4782399"/>
              </a:xfrm>
              <a:prstGeom prst="rect">
                <a:avLst/>
              </a:prstGeom>
              <a:blipFill rotWithShape="1">
                <a:blip r:embed="rId4"/>
                <a:stretch>
                  <a:fillRect l="-760"/>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9109529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mc:AlternateContent xmlns:mc="http://schemas.openxmlformats.org/markup-compatibility/2006" xmlns:a14="http://schemas.microsoft.com/office/drawing/2010/main">
        <mc:Choice Requires="a14">
          <p:sp>
            <p:nvSpPr>
              <p:cNvPr id="163846" name="矩形 1"/>
              <p:cNvSpPr>
                <a:spLocks noChangeArrowheads="1"/>
              </p:cNvSpPr>
              <p:nvPr/>
            </p:nvSpPr>
            <p:spPr bwMode="auto">
              <a:xfrm>
                <a:off x="1543557" y="1477477"/>
                <a:ext cx="6408737" cy="3462486"/>
              </a:xfrm>
              <a:prstGeom prst="rect">
                <a:avLst/>
              </a:prstGeom>
              <a:noFill/>
              <a:ln>
                <a:noFill/>
              </a:ln>
              <a:extLst>
                <a:ext uri="{909E8E84-426E-40DD-AFC4-6F175D3DCCD1}">
                  <a14:hiddenFill>
                    <a:solidFill>
                      <a:srgbClr val="FFFFFF"/>
                    </a:solidFill>
                  </a14:hiddenFill>
                </a:ext>
                <a:ext uri="{91240B29-F687-4F45-9708-019B960494DF}">
                  <a14:hiddenLine w="9525">
                    <a:solidFill>
                      <a:srgbClr val="000000"/>
                    </a:solidFill>
                    <a:miter lim="800000"/>
                    <a:headEnd/>
                    <a:tailEnd/>
                  </a14:hiddenLine>
                </a:ext>
              </a:extLst>
            </p:spPr>
            <p:txBody>
              <a:bodyPr>
                <a:spAutoFit/>
              </a:bodyPr>
              <a:lstStyle/>
              <a:p>
                <a:pPr>
                  <a:lnSpc>
                    <a:spcPct val="150000"/>
                  </a:lnSpc>
                </a:pPr>
                <a:r>
                  <a:rPr lang="zh-CN" altLang="en-US" b="1" dirty="0" smtClean="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五、土壤水分指标</a:t>
                </a: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、土壤含水量的表达</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农业气象学中常用的土壤含水量通常有三种表达方法</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）水层厚度：一定厚度土壤层中所含有的水量，实际上是一定土层单位面积的水柱高度，以水层厚度（</a:t>
                </a:r>
                <a:r>
                  <a:rPr lang="en-US" altLang="zh-CN" sz="1600" b="1" dirty="0" smtClean="0">
                    <a:solidFill>
                      <a:srgbClr val="000000"/>
                    </a:solidFill>
                    <a:latin typeface="华文楷体" pitchFamily="2" charset="-122"/>
                    <a:ea typeface="华文楷体" pitchFamily="2" charset="-122"/>
                  </a:rPr>
                  <a:t>mm</a:t>
                </a:r>
                <a:r>
                  <a:rPr lang="zh-CN" altLang="en-US" sz="1600" b="1" dirty="0" smtClean="0">
                    <a:solidFill>
                      <a:srgbClr val="000000"/>
                    </a:solidFill>
                    <a:latin typeface="华文楷体" pitchFamily="2" charset="-122"/>
                    <a:ea typeface="华文楷体" pitchFamily="2" charset="-122"/>
                  </a:rPr>
                  <a:t>）表示，经常在制定农田灌溉方案时用到。</a:t>
                </a:r>
                <a:endParaRPr lang="en-US" altLang="zh-CN" sz="1600" b="1" i="1" dirty="0" smtClean="0">
                  <a:solidFill>
                    <a:srgbClr val="000000"/>
                  </a:solidFill>
                  <a:latin typeface="Cambria Math"/>
                  <a:ea typeface="华文楷体" pitchFamily="2" charset="-122"/>
                </a:endParaRPr>
              </a:p>
              <a:p>
                <a:pPr algn="ctr">
                  <a:lnSpc>
                    <a:spcPct val="150000"/>
                  </a:lnSpc>
                </a:pPr>
                <a14:m>
                  <m:oMath xmlns:m="http://schemas.openxmlformats.org/officeDocument/2006/math">
                    <m:r>
                      <a:rPr lang="en-US" altLang="zh-CN" sz="1600" b="1" i="1" smtClean="0">
                        <a:solidFill>
                          <a:srgbClr val="000000"/>
                        </a:solidFill>
                        <a:latin typeface="Cambria Math"/>
                        <a:ea typeface="华文楷体" pitchFamily="2" charset="-122"/>
                      </a:rPr>
                      <m:t>𝑫</m:t>
                    </m:r>
                  </m:oMath>
                </a14:m>
                <a:r>
                  <a:rPr lang="en-US" altLang="zh-CN" sz="1600" b="1" dirty="0" smtClean="0">
                    <a:solidFill>
                      <a:srgbClr val="000000"/>
                    </a:solidFill>
                    <a:latin typeface="华文楷体" pitchFamily="2" charset="-122"/>
                    <a:ea typeface="华文楷体" pitchFamily="2" charset="-122"/>
                  </a:rPr>
                  <a:t>=10*h*</a:t>
                </a:r>
                <a:r>
                  <a:rPr lang="el-GR" altLang="zh-CN" sz="1600" b="1" dirty="0" smtClean="0">
                    <a:solidFill>
                      <a:srgbClr val="000000"/>
                    </a:solidFill>
                    <a:latin typeface="华文楷体" pitchFamily="2" charset="-122"/>
                    <a:ea typeface="华文楷体" pitchFamily="2" charset="-122"/>
                  </a:rPr>
                  <a:t>θ</a:t>
                </a:r>
                <a:r>
                  <a:rPr lang="en-US" altLang="zh-CN" sz="1600" b="1" dirty="0" smtClean="0">
                    <a:solidFill>
                      <a:srgbClr val="000000"/>
                    </a:solidFill>
                    <a:latin typeface="华文楷体" pitchFamily="2" charset="-122"/>
                    <a:ea typeface="华文楷体" pitchFamily="2" charset="-122"/>
                  </a:rPr>
                  <a:t>v</a:t>
                </a:r>
                <a:endParaRPr lang="en-US" altLang="zh-CN" sz="1600" b="1" dirty="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：土壤</a:t>
                </a:r>
                <a:r>
                  <a:rPr lang="zh-CN" altLang="en-US" sz="1600" b="1" dirty="0">
                    <a:solidFill>
                      <a:srgbClr val="000000"/>
                    </a:solidFill>
                    <a:latin typeface="华文楷体" pitchFamily="2" charset="-122"/>
                    <a:ea typeface="华文楷体" pitchFamily="2" charset="-122"/>
                  </a:rPr>
                  <a:t>储</a:t>
                </a:r>
                <a:r>
                  <a:rPr lang="zh-CN" altLang="en-US" sz="1600" b="1" dirty="0" smtClean="0">
                    <a:solidFill>
                      <a:srgbClr val="000000"/>
                    </a:solidFill>
                    <a:latin typeface="华文楷体" pitchFamily="2" charset="-122"/>
                    <a:ea typeface="华文楷体" pitchFamily="2" charset="-122"/>
                  </a:rPr>
                  <a:t>水量（</a:t>
                </a:r>
                <a:r>
                  <a:rPr lang="en-US" altLang="zh-CN" sz="1600" b="1" dirty="0" smtClean="0">
                    <a:solidFill>
                      <a:srgbClr val="000000"/>
                    </a:solidFill>
                    <a:latin typeface="华文楷体" pitchFamily="2" charset="-122"/>
                    <a:ea typeface="华文楷体" pitchFamily="2" charset="-122"/>
                  </a:rPr>
                  <a:t>mm</a:t>
                </a: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h</a:t>
                </a:r>
                <a:r>
                  <a:rPr lang="zh-CN" altLang="en-US" sz="1600" b="1" dirty="0" smtClean="0">
                    <a:solidFill>
                      <a:srgbClr val="000000"/>
                    </a:solidFill>
                    <a:latin typeface="华文楷体" pitchFamily="2" charset="-122"/>
                    <a:ea typeface="华文楷体" pitchFamily="2" charset="-122"/>
                  </a:rPr>
                  <a:t>：土层厚度（</a:t>
                </a:r>
                <a:r>
                  <a:rPr lang="en-US" altLang="zh-CN" sz="1600" b="1" dirty="0" smtClean="0">
                    <a:solidFill>
                      <a:srgbClr val="000000"/>
                    </a:solidFill>
                    <a:latin typeface="华文楷体" pitchFamily="2" charset="-122"/>
                    <a:ea typeface="华文楷体" pitchFamily="2" charset="-122"/>
                  </a:rPr>
                  <a:t>cm</a:t>
                </a:r>
                <a:r>
                  <a:rPr lang="zh-CN" altLang="en-US" sz="1600" b="1" dirty="0" smtClean="0">
                    <a:solidFill>
                      <a:srgbClr val="000000"/>
                    </a:solidFill>
                    <a:latin typeface="华文楷体" pitchFamily="2" charset="-122"/>
                    <a:ea typeface="华文楷体" pitchFamily="2" charset="-122"/>
                  </a:rPr>
                  <a:t>）   </a:t>
                </a:r>
                <a:r>
                  <a:rPr lang="en-US" altLang="zh-CN" sz="1600" b="1" dirty="0" err="1" smtClean="0">
                    <a:solidFill>
                      <a:srgbClr val="000000"/>
                    </a:solidFill>
                    <a:latin typeface="华文楷体" pitchFamily="2" charset="-122"/>
                    <a:ea typeface="华文楷体" pitchFamily="2" charset="-122"/>
                  </a:rPr>
                  <a:t>θ</a:t>
                </a:r>
                <a:r>
                  <a:rPr lang="en-US" altLang="zh-CN" sz="1600" b="1" baseline="-25000" dirty="0" err="1" smtClean="0">
                    <a:solidFill>
                      <a:srgbClr val="000000"/>
                    </a:solidFill>
                    <a:latin typeface="华文楷体" pitchFamily="2" charset="-122"/>
                    <a:ea typeface="华文楷体" pitchFamily="2" charset="-122"/>
                  </a:rPr>
                  <a:t>v</a:t>
                </a:r>
                <a:r>
                  <a:rPr lang="zh-CN" altLang="en-US" sz="1600" b="1" dirty="0" smtClean="0">
                    <a:solidFill>
                      <a:srgbClr val="000000"/>
                    </a:solidFill>
                    <a:latin typeface="华文楷体" pitchFamily="2" charset="-122"/>
                    <a:ea typeface="华文楷体" pitchFamily="2" charset="-122"/>
                  </a:rPr>
                  <a:t>：容积含水量（</a:t>
                </a:r>
                <a:r>
                  <a:rPr lang="en-US" altLang="zh-CN" sz="1600" b="1" dirty="0" smtClean="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p:txBody>
          </p:sp>
        </mc:Choice>
        <mc:Fallback xmlns="">
          <p:sp>
            <p:nvSpPr>
              <p:cNvPr id="163846" name="矩形 1"/>
              <p:cNvSpPr>
                <a:spLocks noRot="1" noChangeAspect="1" noMove="1" noResize="1" noEditPoints="1" noAdjustHandles="1" noChangeArrowheads="1" noChangeShapeType="1" noTextEdit="1"/>
              </p:cNvSpPr>
              <p:nvPr/>
            </p:nvSpPr>
            <p:spPr bwMode="auto">
              <a:xfrm>
                <a:off x="1543557" y="1477477"/>
                <a:ext cx="6408737" cy="3462486"/>
              </a:xfrm>
              <a:prstGeom prst="rect">
                <a:avLst/>
              </a:prstGeom>
              <a:blipFill rotWithShape="1">
                <a:blip r:embed="rId4"/>
                <a:stretch>
                  <a:fillRect l="-760" r="-475" b="-528"/>
                </a:stretch>
              </a:blip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noFill/>
                  </a:rPr>
                  <a:t> </a:t>
                </a:r>
              </a:p>
            </p:txBody>
          </p:sp>
        </mc:Fallback>
      </mc:AlternateContent>
      <p:pic>
        <p:nvPicPr>
          <p:cNvPr id="3074" name="Picture 2" descr="C:\Documents and Settings\Administrator\桌面\u=374842447,1140688398&amp;fm=52&amp;gp=0.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488023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4524315"/>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五、土壤水分指标</a:t>
            </a:r>
            <a:endParaRPr lang="en-US" altLang="zh-CN" sz="1600"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、土壤水分变化的影响因素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）气候条件</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a:t>
            </a:r>
            <a:r>
              <a:rPr lang="zh-CN" altLang="en-US" sz="1600" b="1" dirty="0" smtClean="0">
                <a:solidFill>
                  <a:srgbClr val="000000"/>
                </a:solidFill>
                <a:latin typeface="华文楷体" pitchFamily="2" charset="-122"/>
                <a:ea typeface="华文楷体" pitchFamily="2" charset="-122"/>
              </a:rPr>
              <a:t>不同自然地带的土壤水分形成中，温度和降水起主导作用。气候地带性是土壤地带性和土壤水地带性的主要原因。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）土壤水物理特性</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土层</a:t>
            </a:r>
            <a:r>
              <a:rPr lang="zh-CN" altLang="en-US" sz="1600" b="1" dirty="0" smtClean="0">
                <a:solidFill>
                  <a:srgbClr val="000000"/>
                </a:solidFill>
                <a:latin typeface="华文楷体" pitchFamily="2" charset="-122"/>
                <a:ea typeface="华文楷体" pitchFamily="2" charset="-122"/>
              </a:rPr>
              <a:t>厚度、土壤的机械组成、密度和结构等土壤物理特性，对作物根层土壤水分变化具有明显的影响。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）地形特征</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地形</a:t>
            </a:r>
            <a:r>
              <a:rPr lang="zh-CN" altLang="en-US" sz="1600" b="1" dirty="0" smtClean="0">
                <a:solidFill>
                  <a:srgbClr val="000000"/>
                </a:solidFill>
                <a:latin typeface="华文楷体" pitchFamily="2" charset="-122"/>
                <a:ea typeface="华文楷体" pitchFamily="2" charset="-122"/>
              </a:rPr>
              <a:t>对土壤水分含量的影响是多方面的；相同的气候条件下，地形影响坡地的土壤水分再分配。</a:t>
            </a: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19793160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484784"/>
            <a:ext cx="7005877" cy="3785652"/>
          </a:xfrm>
          <a:prstGeom prst="rect">
            <a:avLst/>
          </a:prstGeom>
        </p:spPr>
        <p:txBody>
          <a:bodyPr wrap="square">
            <a:spAutoFit/>
          </a:bodyPr>
          <a:lstStyle/>
          <a:p>
            <a:pPr>
              <a:lnSpc>
                <a:spcPct val="150000"/>
              </a:lnSpc>
            </a:pPr>
            <a:r>
              <a:rPr lang="zh-CN" altLang="en-US" sz="16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五、土壤水分指标</a:t>
            </a:r>
            <a:endParaRPr lang="en-US" altLang="zh-CN" sz="1600" b="1" dirty="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、土壤水分变化的影响因素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）地形特征</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地形的形状、范围、坡向和坡度等对水分再分配的影响也不相同；地表覆盖、土壤颜色对土壤湿度也有影响。地形对土壤水分的影响主要表现在地形对大气降水、地表径流和土壤蒸发的影响上。</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）地下水深度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土壤温度、透气性能、作物根系的发育状况等都与地下水深度有关。</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38425466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4163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a:t>
            </a:r>
            <a:r>
              <a:rPr lang="zh-CN" altLang="en-US" sz="1600" b="1" dirty="0" smtClean="0">
                <a:solidFill>
                  <a:srgbClr val="CC00FF"/>
                </a:solidFill>
                <a:latin typeface="华文楷体" pitchFamily="2" charset="-122"/>
                <a:ea typeface="华文楷体" pitchFamily="2" charset="-122"/>
              </a:rPr>
              <a:t>指标</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5</a:t>
            </a:r>
            <a:r>
              <a:rPr lang="zh-CN" altLang="en-US" sz="1600" b="1" dirty="0" smtClean="0">
                <a:latin typeface="华文楷体" pitchFamily="2" charset="-122"/>
                <a:ea typeface="华文楷体" pitchFamily="2" charset="-122"/>
              </a:rPr>
              <a:t>、土壤水分储量的确定方法（自学）</a:t>
            </a:r>
            <a:endParaRPr lang="zh-CN" altLang="en-US" sz="1600" b="1" dirty="0">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、土壤水分特征曲线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）概念</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指非饱和状态土壤含水量和土壤吸力（或基质势）之间的关系曲线。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或</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a:t>
            </a:r>
            <a:r>
              <a:rPr lang="zh-CN" altLang="en-US" sz="1600" b="1" dirty="0">
                <a:solidFill>
                  <a:srgbClr val="000000"/>
                </a:solidFill>
                <a:latin typeface="华文楷体" pitchFamily="2" charset="-122"/>
                <a:ea typeface="华文楷体" pitchFamily="2" charset="-122"/>
              </a:rPr>
              <a:t>吸放水时，土壤水分含量与对应</a:t>
            </a:r>
            <a:r>
              <a:rPr lang="zh-CN" altLang="en-US" sz="1600" b="1" dirty="0" smtClean="0">
                <a:solidFill>
                  <a:srgbClr val="000000"/>
                </a:solidFill>
                <a:latin typeface="华文楷体" pitchFamily="2" charset="-122"/>
                <a:ea typeface="华文楷体" pitchFamily="2" charset="-122"/>
              </a:rPr>
              <a:t>的能</a:t>
            </a:r>
            <a:r>
              <a:rPr lang="zh-CN" altLang="en-US" sz="1600" b="1" dirty="0">
                <a:solidFill>
                  <a:srgbClr val="000000"/>
                </a:solidFill>
                <a:latin typeface="华文楷体" pitchFamily="2" charset="-122"/>
                <a:ea typeface="华文楷体" pitchFamily="2" charset="-122"/>
              </a:rPr>
              <a:t>态指标所成的相关曲线称为</a:t>
            </a:r>
            <a:r>
              <a:rPr lang="zh-CN" altLang="en-US" sz="1600" b="1" dirty="0" smtClean="0">
                <a:solidFill>
                  <a:srgbClr val="000000"/>
                </a:solidFill>
                <a:latin typeface="华文楷体" pitchFamily="2" charset="-122"/>
                <a:ea typeface="华文楷体" pitchFamily="2" charset="-122"/>
              </a:rPr>
              <a:t>土壤水分特征曲线</a:t>
            </a:r>
            <a:r>
              <a:rPr lang="zh-CN" altLang="en-US" sz="1600" b="1" dirty="0">
                <a:solidFill>
                  <a:srgbClr val="000000"/>
                </a:solidFill>
                <a:latin typeface="华文楷体" pitchFamily="2" charset="-122"/>
                <a:ea typeface="华文楷体" pitchFamily="2" charset="-122"/>
              </a:rPr>
              <a:t>。</a:t>
            </a: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4893351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9058" name="Text Box 2"/>
          <p:cNvSpPr txBox="1">
            <a:spLocks noChangeArrowheads="1"/>
          </p:cNvSpPr>
          <p:nvPr/>
        </p:nvSpPr>
        <p:spPr bwMode="auto">
          <a:xfrm>
            <a:off x="2411413" y="4724400"/>
            <a:ext cx="577215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4000" b="1" smtClean="0">
                <a:solidFill>
                  <a:srgbClr val="FFFFFF"/>
                </a:solidFill>
                <a:ea typeface="黑体" pitchFamily="2" charset="-122"/>
              </a:rPr>
              <a:t>0  10  20  30  40  50  60  70</a:t>
            </a:r>
            <a:endParaRPr kumimoji="1" lang="en-US" altLang="zh-CN" sz="4400" b="1" smtClean="0">
              <a:solidFill>
                <a:srgbClr val="FFFFFF"/>
              </a:solidFill>
              <a:ea typeface="黑体" pitchFamily="2" charset="-122"/>
            </a:endParaRPr>
          </a:p>
        </p:txBody>
      </p:sp>
      <p:sp>
        <p:nvSpPr>
          <p:cNvPr id="429059" name="Line 3"/>
          <p:cNvSpPr>
            <a:spLocks noChangeShapeType="1"/>
          </p:cNvSpPr>
          <p:nvPr/>
        </p:nvSpPr>
        <p:spPr bwMode="auto">
          <a:xfrm flipV="1">
            <a:off x="3779838" y="1077913"/>
            <a:ext cx="25400" cy="3719512"/>
          </a:xfrm>
          <a:prstGeom prst="line">
            <a:avLst/>
          </a:prstGeom>
          <a:noFill/>
          <a:ln w="12700" cap="rnd">
            <a:solidFill>
              <a:schemeClr val="tx1"/>
            </a:solidFill>
            <a:prstDash val="sysDot"/>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400" smtClean="0">
              <a:solidFill>
                <a:srgbClr val="FFFFFF"/>
              </a:solidFill>
            </a:endParaRPr>
          </a:p>
        </p:txBody>
      </p:sp>
      <p:sp>
        <p:nvSpPr>
          <p:cNvPr id="429060" name="Text Box 4"/>
          <p:cNvSpPr txBox="1">
            <a:spLocks noChangeArrowheads="1"/>
          </p:cNvSpPr>
          <p:nvPr/>
        </p:nvSpPr>
        <p:spPr bwMode="auto">
          <a:xfrm>
            <a:off x="1371600" y="1295400"/>
            <a:ext cx="642938" cy="3508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3600" b="1" smtClean="0">
                <a:solidFill>
                  <a:srgbClr val="FFFFFF"/>
                </a:solidFill>
                <a:ea typeface="黑体" pitchFamily="2" charset="-122"/>
              </a:rPr>
              <a:t>土</a:t>
            </a:r>
          </a:p>
          <a:p>
            <a:pPr fontAlgn="base">
              <a:spcBef>
                <a:spcPct val="0"/>
              </a:spcBef>
              <a:spcAft>
                <a:spcPct val="0"/>
              </a:spcAft>
            </a:pPr>
            <a:r>
              <a:rPr kumimoji="1" lang="zh-CN" altLang="en-US" sz="3600" b="1" smtClean="0">
                <a:solidFill>
                  <a:srgbClr val="FFFFFF"/>
                </a:solidFill>
                <a:ea typeface="黑体" pitchFamily="2" charset="-122"/>
              </a:rPr>
              <a:t>壤</a:t>
            </a:r>
          </a:p>
          <a:p>
            <a:pPr fontAlgn="base">
              <a:spcBef>
                <a:spcPct val="0"/>
              </a:spcBef>
              <a:spcAft>
                <a:spcPct val="0"/>
              </a:spcAft>
            </a:pPr>
            <a:r>
              <a:rPr kumimoji="1" lang="zh-CN" altLang="en-US" sz="3600" b="1" smtClean="0">
                <a:solidFill>
                  <a:srgbClr val="FFFFFF"/>
                </a:solidFill>
                <a:ea typeface="黑体" pitchFamily="2" charset="-122"/>
              </a:rPr>
              <a:t>水</a:t>
            </a:r>
          </a:p>
          <a:p>
            <a:pPr fontAlgn="base">
              <a:spcBef>
                <a:spcPct val="0"/>
              </a:spcBef>
              <a:spcAft>
                <a:spcPct val="0"/>
              </a:spcAft>
            </a:pPr>
            <a:r>
              <a:rPr kumimoji="1" lang="zh-CN" altLang="en-US" sz="3600" b="1" smtClean="0">
                <a:solidFill>
                  <a:srgbClr val="FFFFFF"/>
                </a:solidFill>
                <a:ea typeface="黑体" pitchFamily="2" charset="-122"/>
              </a:rPr>
              <a:t>吸</a:t>
            </a:r>
          </a:p>
          <a:p>
            <a:pPr fontAlgn="base">
              <a:spcBef>
                <a:spcPct val="0"/>
              </a:spcBef>
              <a:spcAft>
                <a:spcPct val="0"/>
              </a:spcAft>
            </a:pPr>
            <a:r>
              <a:rPr kumimoji="1" lang="zh-CN" altLang="en-US" sz="3600" b="1" smtClean="0">
                <a:solidFill>
                  <a:srgbClr val="FFFFFF"/>
                </a:solidFill>
                <a:ea typeface="黑体" pitchFamily="2" charset="-122"/>
              </a:rPr>
              <a:t>力</a:t>
            </a:r>
          </a:p>
          <a:p>
            <a:pPr fontAlgn="base">
              <a:spcBef>
                <a:spcPct val="0"/>
              </a:spcBef>
              <a:spcAft>
                <a:spcPct val="0"/>
              </a:spcAft>
            </a:pPr>
            <a:endParaRPr kumimoji="1" lang="zh-CN" altLang="en-US" sz="4400" b="1" smtClean="0">
              <a:solidFill>
                <a:srgbClr val="FFFFFF"/>
              </a:solidFill>
              <a:ea typeface="黑体" pitchFamily="2" charset="-122"/>
            </a:endParaRPr>
          </a:p>
        </p:txBody>
      </p:sp>
      <p:sp>
        <p:nvSpPr>
          <p:cNvPr id="429061" name="Text Box 5"/>
          <p:cNvSpPr txBox="1">
            <a:spLocks noChangeArrowheads="1"/>
          </p:cNvSpPr>
          <p:nvPr/>
        </p:nvSpPr>
        <p:spPr bwMode="auto">
          <a:xfrm>
            <a:off x="5867400" y="1773238"/>
            <a:ext cx="1304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400" b="1" smtClean="0">
                <a:solidFill>
                  <a:srgbClr val="FFFFFF"/>
                </a:solidFill>
                <a:ea typeface="黑体" pitchFamily="2" charset="-122"/>
              </a:rPr>
              <a:t>黏土</a:t>
            </a:r>
          </a:p>
        </p:txBody>
      </p:sp>
      <p:sp>
        <p:nvSpPr>
          <p:cNvPr id="429062" name="Text Box 6"/>
          <p:cNvSpPr txBox="1">
            <a:spLocks noChangeArrowheads="1"/>
          </p:cNvSpPr>
          <p:nvPr/>
        </p:nvSpPr>
        <p:spPr bwMode="auto">
          <a:xfrm>
            <a:off x="4284663" y="2133600"/>
            <a:ext cx="1304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400" b="1" smtClean="0">
                <a:solidFill>
                  <a:srgbClr val="FFFFFF"/>
                </a:solidFill>
                <a:ea typeface="黑体" pitchFamily="2" charset="-122"/>
              </a:rPr>
              <a:t>壤土</a:t>
            </a:r>
          </a:p>
        </p:txBody>
      </p:sp>
      <p:sp>
        <p:nvSpPr>
          <p:cNvPr id="429063" name="Text Box 7"/>
          <p:cNvSpPr txBox="1">
            <a:spLocks noChangeArrowheads="1"/>
          </p:cNvSpPr>
          <p:nvPr/>
        </p:nvSpPr>
        <p:spPr bwMode="auto">
          <a:xfrm>
            <a:off x="2843213" y="2852738"/>
            <a:ext cx="1304925"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400" b="1" smtClean="0">
                <a:solidFill>
                  <a:srgbClr val="FFFFFF"/>
                </a:solidFill>
                <a:ea typeface="黑体" pitchFamily="2" charset="-122"/>
              </a:rPr>
              <a:t>砂土</a:t>
            </a:r>
          </a:p>
        </p:txBody>
      </p:sp>
      <p:sp>
        <p:nvSpPr>
          <p:cNvPr id="429064" name="Text Box 8"/>
          <p:cNvSpPr txBox="1">
            <a:spLocks noChangeArrowheads="1"/>
          </p:cNvSpPr>
          <p:nvPr/>
        </p:nvSpPr>
        <p:spPr bwMode="auto">
          <a:xfrm>
            <a:off x="3505200" y="5597525"/>
            <a:ext cx="3544888" cy="762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4400" b="1" smtClean="0">
                <a:solidFill>
                  <a:srgbClr val="FFFFFF"/>
                </a:solidFill>
                <a:ea typeface="黑体" pitchFamily="2" charset="-122"/>
              </a:rPr>
              <a:t>土壤含水量</a:t>
            </a:r>
            <a:r>
              <a:rPr kumimoji="1" lang="en-US" altLang="zh-CN" sz="4400" b="1" smtClean="0">
                <a:solidFill>
                  <a:srgbClr val="FFFFFF"/>
                </a:solidFill>
                <a:ea typeface="黑体" pitchFamily="2" charset="-122"/>
              </a:rPr>
              <a:t>%</a:t>
            </a:r>
          </a:p>
        </p:txBody>
      </p:sp>
      <p:sp>
        <p:nvSpPr>
          <p:cNvPr id="429065" name="Line 9"/>
          <p:cNvSpPr>
            <a:spLocks noChangeShapeType="1"/>
          </p:cNvSpPr>
          <p:nvPr/>
        </p:nvSpPr>
        <p:spPr bwMode="auto">
          <a:xfrm flipV="1">
            <a:off x="2484438" y="4819650"/>
            <a:ext cx="5743575" cy="49213"/>
          </a:xfrm>
          <a:prstGeom prst="line">
            <a:avLst/>
          </a:prstGeom>
          <a:noFill/>
          <a:ln w="28575"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429066" name="Line 10"/>
          <p:cNvSpPr>
            <a:spLocks noChangeShapeType="1"/>
          </p:cNvSpPr>
          <p:nvPr/>
        </p:nvSpPr>
        <p:spPr bwMode="auto">
          <a:xfrm flipH="1" flipV="1">
            <a:off x="2433638" y="349250"/>
            <a:ext cx="50800" cy="4519613"/>
          </a:xfrm>
          <a:prstGeom prst="line">
            <a:avLst/>
          </a:prstGeom>
          <a:noFill/>
          <a:ln w="38100" cap="sq">
            <a:solidFill>
              <a:schemeClr val="tx1"/>
            </a:solidFill>
            <a:round/>
            <a:headEnd type="none" w="sm" len="sm"/>
            <a:tailEnd type="triangl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400" smtClean="0">
              <a:solidFill>
                <a:srgbClr val="FFFFFF"/>
              </a:solidFill>
            </a:endParaRPr>
          </a:p>
        </p:txBody>
      </p:sp>
      <p:sp>
        <p:nvSpPr>
          <p:cNvPr id="429067" name="Text Box 11"/>
          <p:cNvSpPr txBox="1">
            <a:spLocks noChangeArrowheads="1"/>
          </p:cNvSpPr>
          <p:nvPr/>
        </p:nvSpPr>
        <p:spPr bwMode="auto">
          <a:xfrm>
            <a:off x="7086600" y="1143000"/>
            <a:ext cx="1676400" cy="2647950"/>
          </a:xfrm>
          <a:prstGeom prst="rect">
            <a:avLst/>
          </a:prstGeom>
          <a:solidFill>
            <a:srgbClr val="FFFFCC"/>
          </a:solidFill>
          <a:ln>
            <a:noFill/>
          </a:ln>
          <a:effectLst/>
          <a:extLst>
            <a:ext uri="{91240B29-F687-4F45-9708-019B960494DF}">
              <a14:hiddenLine xmlns:a14="http://schemas.microsoft.com/office/drawing/2010/main" w="12700" cap="sq">
                <a:solidFill>
                  <a:srgbClr val="99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smtClean="0">
                <a:solidFill>
                  <a:srgbClr val="000000"/>
                </a:solidFill>
                <a:ea typeface="黑体" pitchFamily="2" charset="-122"/>
              </a:rPr>
              <a:t>影响因素</a:t>
            </a:r>
          </a:p>
          <a:p>
            <a:pPr fontAlgn="base">
              <a:spcBef>
                <a:spcPct val="50000"/>
              </a:spcBef>
              <a:spcAft>
                <a:spcPct val="0"/>
              </a:spcAft>
              <a:buFontTx/>
              <a:buChar char="•"/>
            </a:pPr>
            <a:r>
              <a:rPr kumimoji="1" lang="zh-CN" altLang="en-US" sz="2400" b="1" smtClean="0">
                <a:solidFill>
                  <a:srgbClr val="000000"/>
                </a:solidFill>
                <a:ea typeface="黑体" pitchFamily="2" charset="-122"/>
              </a:rPr>
              <a:t>质地</a:t>
            </a:r>
          </a:p>
          <a:p>
            <a:pPr fontAlgn="base">
              <a:spcBef>
                <a:spcPct val="50000"/>
              </a:spcBef>
              <a:spcAft>
                <a:spcPct val="0"/>
              </a:spcAft>
              <a:buFontTx/>
              <a:buChar char="•"/>
            </a:pPr>
            <a:r>
              <a:rPr kumimoji="1" lang="zh-CN" altLang="en-US" sz="2400" b="1" smtClean="0">
                <a:solidFill>
                  <a:srgbClr val="000000"/>
                </a:solidFill>
                <a:ea typeface="黑体" pitchFamily="2" charset="-122"/>
              </a:rPr>
              <a:t>结构</a:t>
            </a:r>
          </a:p>
          <a:p>
            <a:pPr fontAlgn="base">
              <a:spcBef>
                <a:spcPct val="50000"/>
              </a:spcBef>
              <a:spcAft>
                <a:spcPct val="0"/>
              </a:spcAft>
              <a:buFontTx/>
              <a:buChar char="•"/>
            </a:pPr>
            <a:r>
              <a:rPr kumimoji="1" lang="zh-CN" altLang="en-US" sz="2400" b="1" smtClean="0">
                <a:solidFill>
                  <a:srgbClr val="000000"/>
                </a:solidFill>
                <a:ea typeface="黑体" pitchFamily="2" charset="-122"/>
              </a:rPr>
              <a:t>温度</a:t>
            </a:r>
          </a:p>
          <a:p>
            <a:pPr fontAlgn="base">
              <a:spcBef>
                <a:spcPct val="50000"/>
              </a:spcBef>
              <a:spcAft>
                <a:spcPct val="0"/>
              </a:spcAft>
              <a:buFontTx/>
              <a:buChar char="•"/>
            </a:pPr>
            <a:r>
              <a:rPr kumimoji="1" lang="zh-CN" altLang="en-US" sz="2400" b="1" smtClean="0">
                <a:solidFill>
                  <a:srgbClr val="000000"/>
                </a:solidFill>
                <a:ea typeface="黑体" pitchFamily="2" charset="-122"/>
              </a:rPr>
              <a:t>滞后现象</a:t>
            </a:r>
          </a:p>
        </p:txBody>
      </p:sp>
      <p:sp>
        <p:nvSpPr>
          <p:cNvPr id="429068" name="Freeform 12"/>
          <p:cNvSpPr>
            <a:spLocks/>
          </p:cNvSpPr>
          <p:nvPr/>
        </p:nvSpPr>
        <p:spPr bwMode="auto">
          <a:xfrm>
            <a:off x="2484438" y="692150"/>
            <a:ext cx="4319587" cy="4105275"/>
          </a:xfrm>
          <a:custGeom>
            <a:avLst/>
            <a:gdLst>
              <a:gd name="T0" fmla="*/ 0 w 2721"/>
              <a:gd name="T1" fmla="*/ 0 h 2586"/>
              <a:gd name="T2" fmla="*/ 1270 w 2721"/>
              <a:gd name="T3" fmla="*/ 363 h 2586"/>
              <a:gd name="T4" fmla="*/ 2131 w 2721"/>
              <a:gd name="T5" fmla="*/ 1225 h 2586"/>
              <a:gd name="T6" fmla="*/ 2721 w 2721"/>
              <a:gd name="T7" fmla="*/ 2586 h 2586"/>
            </a:gdLst>
            <a:ahLst/>
            <a:cxnLst>
              <a:cxn ang="0">
                <a:pos x="T0" y="T1"/>
              </a:cxn>
              <a:cxn ang="0">
                <a:pos x="T2" y="T3"/>
              </a:cxn>
              <a:cxn ang="0">
                <a:pos x="T4" y="T5"/>
              </a:cxn>
              <a:cxn ang="0">
                <a:pos x="T6" y="T7"/>
              </a:cxn>
            </a:cxnLst>
            <a:rect l="0" t="0" r="r" b="b"/>
            <a:pathLst>
              <a:path w="2721" h="2586">
                <a:moveTo>
                  <a:pt x="0" y="0"/>
                </a:moveTo>
                <a:cubicBezTo>
                  <a:pt x="457" y="79"/>
                  <a:pt x="915" y="159"/>
                  <a:pt x="1270" y="363"/>
                </a:cubicBezTo>
                <a:cubicBezTo>
                  <a:pt x="1625" y="567"/>
                  <a:pt x="1889" y="855"/>
                  <a:pt x="2131" y="1225"/>
                </a:cubicBezTo>
                <a:cubicBezTo>
                  <a:pt x="2373" y="1595"/>
                  <a:pt x="2547" y="2090"/>
                  <a:pt x="2721" y="2586"/>
                </a:cubicBezTo>
              </a:path>
            </a:pathLst>
          </a:custGeom>
          <a:noFill/>
          <a:ln w="76200" cap="sq" cmpd="sng">
            <a:solidFill>
              <a:srgbClr val="9966FF"/>
            </a:solidFill>
            <a:round/>
            <a:headEnd/>
            <a:tailEnd/>
          </a:ln>
          <a:effectLst/>
          <a:extLst>
            <a:ext uri="{909E8E84-426E-40DD-AFC4-6F175D3DCCD1}">
              <a14:hiddenFill xmlns:a14="http://schemas.microsoft.com/office/drawing/2010/main">
                <a:solidFill>
                  <a:srgbClr val="99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smtClean="0">
              <a:solidFill>
                <a:srgbClr val="FFFFFF"/>
              </a:solidFill>
            </a:endParaRPr>
          </a:p>
        </p:txBody>
      </p:sp>
      <p:sp>
        <p:nvSpPr>
          <p:cNvPr id="429069" name="Freeform 13"/>
          <p:cNvSpPr>
            <a:spLocks/>
          </p:cNvSpPr>
          <p:nvPr/>
        </p:nvSpPr>
        <p:spPr bwMode="auto">
          <a:xfrm>
            <a:off x="2484438" y="692150"/>
            <a:ext cx="4032250" cy="4105275"/>
          </a:xfrm>
          <a:custGeom>
            <a:avLst/>
            <a:gdLst>
              <a:gd name="T0" fmla="*/ 0 w 2540"/>
              <a:gd name="T1" fmla="*/ 0 h 2586"/>
              <a:gd name="T2" fmla="*/ 635 w 2540"/>
              <a:gd name="T3" fmla="*/ 1089 h 2586"/>
              <a:gd name="T4" fmla="*/ 2177 w 2540"/>
              <a:gd name="T5" fmla="*/ 2087 h 2586"/>
              <a:gd name="T6" fmla="*/ 2540 w 2540"/>
              <a:gd name="T7" fmla="*/ 2586 h 2586"/>
            </a:gdLst>
            <a:ahLst/>
            <a:cxnLst>
              <a:cxn ang="0">
                <a:pos x="T0" y="T1"/>
              </a:cxn>
              <a:cxn ang="0">
                <a:pos x="T2" y="T3"/>
              </a:cxn>
              <a:cxn ang="0">
                <a:pos x="T4" y="T5"/>
              </a:cxn>
              <a:cxn ang="0">
                <a:pos x="T6" y="T7"/>
              </a:cxn>
            </a:cxnLst>
            <a:rect l="0" t="0" r="r" b="b"/>
            <a:pathLst>
              <a:path w="2540" h="2586">
                <a:moveTo>
                  <a:pt x="0" y="0"/>
                </a:moveTo>
                <a:cubicBezTo>
                  <a:pt x="136" y="370"/>
                  <a:pt x="272" y="741"/>
                  <a:pt x="635" y="1089"/>
                </a:cubicBezTo>
                <a:cubicBezTo>
                  <a:pt x="998" y="1437"/>
                  <a:pt x="1860" y="1838"/>
                  <a:pt x="2177" y="2087"/>
                </a:cubicBezTo>
                <a:cubicBezTo>
                  <a:pt x="2494" y="2336"/>
                  <a:pt x="2480" y="2503"/>
                  <a:pt x="2540" y="2586"/>
                </a:cubicBezTo>
              </a:path>
            </a:pathLst>
          </a:custGeom>
          <a:noFill/>
          <a:ln w="76200" cap="sq" cmpd="sng">
            <a:solidFill>
              <a:srgbClr val="33CCFF"/>
            </a:solidFill>
            <a:round/>
            <a:headEnd/>
            <a:tailEnd/>
          </a:ln>
          <a:effectLst/>
          <a:extLst>
            <a:ext uri="{909E8E84-426E-40DD-AFC4-6F175D3DCCD1}">
              <a14:hiddenFill xmlns:a14="http://schemas.microsoft.com/office/drawing/2010/main">
                <a:solidFill>
                  <a:srgbClr val="99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smtClean="0">
              <a:solidFill>
                <a:srgbClr val="FFFFFF"/>
              </a:solidFill>
            </a:endParaRPr>
          </a:p>
        </p:txBody>
      </p:sp>
      <p:sp>
        <p:nvSpPr>
          <p:cNvPr id="429070" name="Freeform 14"/>
          <p:cNvSpPr>
            <a:spLocks/>
          </p:cNvSpPr>
          <p:nvPr/>
        </p:nvSpPr>
        <p:spPr bwMode="auto">
          <a:xfrm>
            <a:off x="2411413" y="2060575"/>
            <a:ext cx="3240087" cy="2736850"/>
          </a:xfrm>
          <a:custGeom>
            <a:avLst/>
            <a:gdLst>
              <a:gd name="T0" fmla="*/ 46 w 2041"/>
              <a:gd name="T1" fmla="*/ 0 h 1724"/>
              <a:gd name="T2" fmla="*/ 272 w 2041"/>
              <a:gd name="T3" fmla="*/ 907 h 1724"/>
              <a:gd name="T4" fmla="*/ 1679 w 2041"/>
              <a:gd name="T5" fmla="*/ 1406 h 1724"/>
              <a:gd name="T6" fmla="*/ 2041 w 2041"/>
              <a:gd name="T7" fmla="*/ 1724 h 1724"/>
            </a:gdLst>
            <a:ahLst/>
            <a:cxnLst>
              <a:cxn ang="0">
                <a:pos x="T0" y="T1"/>
              </a:cxn>
              <a:cxn ang="0">
                <a:pos x="T2" y="T3"/>
              </a:cxn>
              <a:cxn ang="0">
                <a:pos x="T4" y="T5"/>
              </a:cxn>
              <a:cxn ang="0">
                <a:pos x="T6" y="T7"/>
              </a:cxn>
            </a:cxnLst>
            <a:rect l="0" t="0" r="r" b="b"/>
            <a:pathLst>
              <a:path w="2041" h="1724">
                <a:moveTo>
                  <a:pt x="46" y="0"/>
                </a:moveTo>
                <a:cubicBezTo>
                  <a:pt x="23" y="336"/>
                  <a:pt x="0" y="673"/>
                  <a:pt x="272" y="907"/>
                </a:cubicBezTo>
                <a:cubicBezTo>
                  <a:pt x="544" y="1141"/>
                  <a:pt x="1384" y="1270"/>
                  <a:pt x="1679" y="1406"/>
                </a:cubicBezTo>
                <a:cubicBezTo>
                  <a:pt x="1974" y="1542"/>
                  <a:pt x="2007" y="1633"/>
                  <a:pt x="2041" y="1724"/>
                </a:cubicBezTo>
              </a:path>
            </a:pathLst>
          </a:custGeom>
          <a:noFill/>
          <a:ln w="76200" cap="sq" cmpd="sng">
            <a:solidFill>
              <a:srgbClr val="FFCC00"/>
            </a:solidFill>
            <a:round/>
            <a:headEnd/>
            <a:tailEnd/>
          </a:ln>
          <a:effectLst/>
          <a:extLst>
            <a:ext uri="{909E8E84-426E-40DD-AFC4-6F175D3DCCD1}">
              <a14:hiddenFill xmlns:a14="http://schemas.microsoft.com/office/drawing/2010/main">
                <a:solidFill>
                  <a:srgbClr val="9966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1430033206"/>
      </p:ext>
    </p:extLst>
  </p:cSld>
  <p:clrMapOvr>
    <a:masterClrMapping/>
  </p:clrMapOvr>
  <p:transition spd="med">
    <p:cover dir="r"/>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3046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a:t>
            </a:r>
            <a:r>
              <a:rPr lang="zh-CN" altLang="en-US" sz="1600" b="1" dirty="0" smtClean="0">
                <a:solidFill>
                  <a:srgbClr val="CC00FF"/>
                </a:solidFill>
                <a:latin typeface="华文楷体" pitchFamily="2" charset="-122"/>
                <a:ea typeface="华文楷体" pitchFamily="2" charset="-122"/>
              </a:rPr>
              <a:t>指标</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、土壤水分特征曲线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）滞后现象</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通过脱水过程和吸水过程两种方法测得</a:t>
            </a:r>
            <a:r>
              <a:rPr lang="zh-CN" altLang="en-US" sz="1600" b="1" dirty="0" smtClean="0">
                <a:solidFill>
                  <a:srgbClr val="000000"/>
                </a:solidFill>
                <a:latin typeface="华文楷体" pitchFamily="2" charset="-122"/>
                <a:ea typeface="华文楷体" pitchFamily="2" charset="-122"/>
              </a:rPr>
              <a:t>的土壤水分特征曲线</a:t>
            </a:r>
            <a:r>
              <a:rPr lang="zh-CN" altLang="en-US" sz="1600" b="1" dirty="0">
                <a:solidFill>
                  <a:srgbClr val="000000"/>
                </a:solidFill>
                <a:latin typeface="华文楷体" pitchFamily="2" charset="-122"/>
                <a:ea typeface="华文楷体" pitchFamily="2" charset="-122"/>
              </a:rPr>
              <a:t>并不重合。同样吸力的</a:t>
            </a:r>
            <a:r>
              <a:rPr lang="zh-CN" altLang="en-US" sz="1600" b="1" dirty="0" smtClean="0">
                <a:solidFill>
                  <a:srgbClr val="000000"/>
                </a:solidFill>
                <a:latin typeface="华文楷体" pitchFamily="2" charset="-122"/>
                <a:ea typeface="华文楷体" pitchFamily="2" charset="-122"/>
              </a:rPr>
              <a:t>土壤含水量</a:t>
            </a:r>
            <a:r>
              <a:rPr lang="zh-CN" altLang="en-US" sz="1600" b="1" dirty="0">
                <a:solidFill>
                  <a:srgbClr val="000000"/>
                </a:solidFill>
                <a:latin typeface="华文楷体" pitchFamily="2" charset="-122"/>
                <a:ea typeface="华文楷体" pitchFamily="2" charset="-122"/>
              </a:rPr>
              <a:t>在脱水过程中比在吸水过程中高，</a:t>
            </a:r>
            <a:r>
              <a:rPr lang="zh-CN" altLang="en-US" sz="1600" b="1" dirty="0" smtClean="0">
                <a:solidFill>
                  <a:srgbClr val="000000"/>
                </a:solidFill>
                <a:latin typeface="华文楷体" pitchFamily="2" charset="-122"/>
                <a:ea typeface="华文楷体" pitchFamily="2" charset="-122"/>
              </a:rPr>
              <a:t>这种现象</a:t>
            </a:r>
            <a:r>
              <a:rPr lang="zh-CN" altLang="en-US" sz="1600" b="1" dirty="0">
                <a:solidFill>
                  <a:srgbClr val="000000"/>
                </a:solidFill>
                <a:latin typeface="华文楷体" pitchFamily="2" charset="-122"/>
                <a:ea typeface="华文楷体" pitchFamily="2" charset="-122"/>
              </a:rPr>
              <a:t>称为滞后现象。</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5347995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1106" name="Picture 2" descr="滞后曲线"/>
          <p:cNvPicPr>
            <a:picLocks noChangeAspect="1" noChangeArrowheads="1"/>
          </p:cNvPicPr>
          <p:nvPr/>
        </p:nvPicPr>
        <p:blipFill>
          <a:blip r:embed="rId3">
            <a:extLst>
              <a:ext uri="{28A0092B-C50C-407E-A947-70E740481C1C}">
                <a14:useLocalDpi xmlns:a14="http://schemas.microsoft.com/office/drawing/2010/main" val="0"/>
              </a:ext>
            </a:extLst>
          </a:blip>
          <a:srcRect l="2623"/>
          <a:stretch>
            <a:fillRect/>
          </a:stretch>
        </p:blipFill>
        <p:spPr bwMode="auto">
          <a:xfrm>
            <a:off x="611188" y="260350"/>
            <a:ext cx="7921625" cy="6337300"/>
          </a:xfrm>
          <a:prstGeom prst="rect">
            <a:avLst/>
          </a:prstGeom>
          <a:noFill/>
          <a:ln w="9525">
            <a:solidFill>
              <a:srgbClr val="FF3300"/>
            </a:solidFill>
            <a:miter lim="800000"/>
            <a:headEnd/>
            <a:tailEnd/>
          </a:ln>
          <a:extLst>
            <a:ext uri="{909E8E84-426E-40DD-AFC4-6F175D3DCCD1}">
              <a14:hiddenFill xmlns:a14="http://schemas.microsoft.com/office/drawing/2010/main">
                <a:solidFill>
                  <a:srgbClr val="FFFFFF"/>
                </a:solidFill>
              </a14:hiddenFill>
            </a:ext>
          </a:extLst>
        </p:spPr>
      </p:pic>
      <p:sp>
        <p:nvSpPr>
          <p:cNvPr id="431107" name="Text Box 3"/>
          <p:cNvSpPr txBox="1">
            <a:spLocks noChangeArrowheads="1"/>
          </p:cNvSpPr>
          <p:nvPr/>
        </p:nvSpPr>
        <p:spPr bwMode="auto">
          <a:xfrm>
            <a:off x="4343400" y="685800"/>
            <a:ext cx="2667000" cy="1004888"/>
          </a:xfrm>
          <a:prstGeom prst="rect">
            <a:avLst/>
          </a:prstGeom>
          <a:solidFill>
            <a:schemeClr val="folHlink"/>
          </a:solidFill>
          <a:ln>
            <a:noFill/>
          </a:ln>
          <a:effectLst/>
          <a:extLst>
            <a:ext uri="{91240B29-F687-4F45-9708-019B960494DF}">
              <a14:hiddenLine xmlns:a14="http://schemas.microsoft.com/office/drawing/2010/main" w="12700" cap="sq">
                <a:solidFill>
                  <a:srgbClr val="9966FF"/>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50000"/>
              </a:spcBef>
              <a:spcAft>
                <a:spcPct val="0"/>
              </a:spcAft>
            </a:pPr>
            <a:r>
              <a:rPr kumimoji="1" lang="zh-CN" altLang="en-US" sz="2400" smtClean="0">
                <a:solidFill>
                  <a:srgbClr val="000000"/>
                </a:solidFill>
              </a:rPr>
              <a:t>机理：滞后现象</a:t>
            </a:r>
            <a:endParaRPr kumimoji="1" lang="en-US" altLang="zh-CN" sz="2400" smtClean="0">
              <a:solidFill>
                <a:srgbClr val="000000"/>
              </a:solidFill>
            </a:endParaRPr>
          </a:p>
          <a:p>
            <a:pPr algn="ctr" fontAlgn="base">
              <a:spcBef>
                <a:spcPct val="50000"/>
              </a:spcBef>
              <a:spcAft>
                <a:spcPct val="0"/>
              </a:spcAft>
            </a:pPr>
            <a:r>
              <a:rPr kumimoji="1" lang="zh-CN" altLang="en-US" sz="2400" smtClean="0">
                <a:solidFill>
                  <a:srgbClr val="000000"/>
                </a:solidFill>
              </a:rPr>
              <a:t>沙土比粘土明显</a:t>
            </a:r>
          </a:p>
        </p:txBody>
      </p:sp>
    </p:spTree>
    <p:extLst>
      <p:ext uri="{BB962C8B-B14F-4D97-AF65-F5344CB8AC3E}">
        <p14:creationId xmlns:p14="http://schemas.microsoft.com/office/powerpoint/2010/main" val="3202243109"/>
      </p:ext>
    </p:extLst>
  </p:cSld>
  <p:clrMapOvr>
    <a:masterClrMapping/>
  </p:clrMapOvr>
  <p:transition spd="med">
    <p:cover dir="r"/>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452431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a:solidFill>
                  <a:srgbClr val="CC00FF"/>
                </a:solidFill>
                <a:latin typeface="华文楷体" pitchFamily="2" charset="-122"/>
                <a:ea typeface="华文楷体" pitchFamily="2" charset="-122"/>
              </a:rPr>
              <a:t>五、土壤水分</a:t>
            </a:r>
            <a:r>
              <a:rPr lang="zh-CN" altLang="en-US" sz="1600" b="1" dirty="0" smtClean="0">
                <a:solidFill>
                  <a:srgbClr val="CC00FF"/>
                </a:solidFill>
                <a:latin typeface="华文楷体" pitchFamily="2" charset="-122"/>
                <a:ea typeface="华文楷体" pitchFamily="2" charset="-122"/>
              </a:rPr>
              <a:t>指标</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、土壤水分特征曲线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）作用</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首先，可利用它进行土壤水吸力</a:t>
            </a:r>
            <a:r>
              <a:rPr lang="en-US" altLang="zh-CN" sz="1600" b="1" dirty="0">
                <a:solidFill>
                  <a:srgbClr val="000000"/>
                </a:solidFill>
                <a:latin typeface="华文楷体" pitchFamily="2" charset="-122"/>
                <a:ea typeface="华文楷体" pitchFamily="2" charset="-122"/>
              </a:rPr>
              <a:t>S</a:t>
            </a:r>
            <a:r>
              <a:rPr lang="zh-CN" altLang="en-US" sz="1600" b="1" dirty="0">
                <a:solidFill>
                  <a:srgbClr val="000000"/>
                </a:solidFill>
                <a:latin typeface="华文楷体" pitchFamily="2" charset="-122"/>
                <a:ea typeface="华文楷体" pitchFamily="2" charset="-122"/>
              </a:rPr>
              <a:t>和含水率</a:t>
            </a:r>
            <a:r>
              <a:rPr lang="zh-CN" altLang="en-US" sz="1600" b="1" dirty="0">
                <a:solidFill>
                  <a:srgbClr val="000000"/>
                </a:solidFill>
                <a:latin typeface="华文楷体" pitchFamily="2" charset="-122"/>
                <a:ea typeface="华文楷体" pitchFamily="2" charset="-122"/>
                <a:sym typeface="Symbol" pitchFamily="18" charset="2"/>
              </a:rPr>
              <a:t> </a:t>
            </a:r>
            <a:r>
              <a:rPr lang="zh-CN" altLang="en-US" sz="1600" b="1" dirty="0" smtClean="0">
                <a:solidFill>
                  <a:srgbClr val="000000"/>
                </a:solidFill>
                <a:latin typeface="华文楷体" pitchFamily="2" charset="-122"/>
                <a:ea typeface="华文楷体" pitchFamily="2" charset="-122"/>
              </a:rPr>
              <a:t>之间</a:t>
            </a:r>
            <a:r>
              <a:rPr lang="zh-CN" altLang="en-US" sz="1600" b="1" dirty="0">
                <a:solidFill>
                  <a:srgbClr val="000000"/>
                </a:solidFill>
                <a:latin typeface="华文楷体" pitchFamily="2" charset="-122"/>
                <a:ea typeface="华文楷体" pitchFamily="2" charset="-122"/>
              </a:rPr>
              <a:t>的</a:t>
            </a:r>
            <a:r>
              <a:rPr lang="zh-CN" altLang="en-US" sz="1600" b="1" dirty="0" smtClean="0">
                <a:solidFill>
                  <a:srgbClr val="000000"/>
                </a:solidFill>
                <a:latin typeface="华文楷体" pitchFamily="2" charset="-122"/>
                <a:ea typeface="华文楷体" pitchFamily="2" charset="-122"/>
              </a:rPr>
              <a:t>换算。</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其次，土壤水分特征曲线可以间接地反映出土壤孔隙大小的分布。</a:t>
            </a:r>
          </a:p>
          <a:p>
            <a:pPr>
              <a:lnSpc>
                <a:spcPct val="150000"/>
              </a:lnSpc>
            </a:pPr>
            <a:r>
              <a:rPr lang="zh-CN" altLang="en-US" sz="1600" b="1" dirty="0">
                <a:solidFill>
                  <a:srgbClr val="000000"/>
                </a:solidFill>
                <a:latin typeface="华文楷体" pitchFamily="2" charset="-122"/>
                <a:ea typeface="华文楷体" pitchFamily="2" charset="-122"/>
              </a:rPr>
              <a:t>第三，水分特征曲线可用来分析不同质地土壤的持水性和土壤水分的有效性。</a:t>
            </a:r>
          </a:p>
          <a:p>
            <a:pPr>
              <a:lnSpc>
                <a:spcPct val="150000"/>
              </a:lnSpc>
            </a:pPr>
            <a:r>
              <a:rPr lang="zh-CN" altLang="en-US" sz="1600" b="1" dirty="0">
                <a:solidFill>
                  <a:srgbClr val="000000"/>
                </a:solidFill>
                <a:latin typeface="华文楷体" pitchFamily="2" charset="-122"/>
                <a:ea typeface="华文楷体" pitchFamily="2" charset="-122"/>
              </a:rPr>
              <a:t>第四，应用数学物理方法对土壤中的水运动进行定量分析时，水分特征曲线是必不可少的重要参数。</a:t>
            </a: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4447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、水势的概念</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系统中的水与同温同压下纯水之间每摩尔体积水的化学势之差。单位：</a:t>
            </a:r>
            <a:r>
              <a:rPr lang="en-US" altLang="zh-CN" sz="1600" b="1" dirty="0" err="1" smtClean="0">
                <a:solidFill>
                  <a:srgbClr val="000000"/>
                </a:solidFill>
                <a:latin typeface="华文楷体" pitchFamily="2" charset="-122"/>
                <a:ea typeface="华文楷体" pitchFamily="2" charset="-122"/>
              </a:rPr>
              <a:t>hPa</a:t>
            </a:r>
            <a:r>
              <a:rPr lang="zh-CN" altLang="en-US" sz="1600" b="1" dirty="0" smtClean="0">
                <a:solidFill>
                  <a:srgbClr val="000000"/>
                </a:solidFill>
                <a:latin typeface="华文楷体" pitchFamily="2" charset="-122"/>
                <a:ea typeface="华文楷体" pitchFamily="2" charset="-122"/>
              </a:rPr>
              <a:t>或</a:t>
            </a:r>
            <a:r>
              <a:rPr lang="en-US" altLang="zh-CN" sz="1600" b="1" dirty="0" err="1" smtClean="0">
                <a:solidFill>
                  <a:srgbClr val="000000"/>
                </a:solidFill>
                <a:latin typeface="华文楷体" pitchFamily="2" charset="-122"/>
                <a:ea typeface="华文楷体" pitchFamily="2" charset="-122"/>
              </a:rPr>
              <a:t>MPa</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、土壤水势及其组成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土壤</a:t>
            </a:r>
            <a:r>
              <a:rPr lang="zh-CN" altLang="en-US" sz="1600" b="1" dirty="0" smtClean="0">
                <a:solidFill>
                  <a:srgbClr val="000000"/>
                </a:solidFill>
                <a:latin typeface="华文楷体" pitchFamily="2" charset="-122"/>
                <a:ea typeface="华文楷体" pitchFamily="2" charset="-122"/>
              </a:rPr>
              <a:t>中的水势主要受压力、溶质、基质的影响而变化，与海拔和温度也有关系。</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土壤水势：土壤</a:t>
            </a:r>
            <a:r>
              <a:rPr lang="zh-CN" altLang="en-US" sz="1600" b="1" dirty="0">
                <a:solidFill>
                  <a:srgbClr val="000000"/>
                </a:solidFill>
                <a:latin typeface="华文楷体" pitchFamily="2" charset="-122"/>
                <a:ea typeface="华文楷体" pitchFamily="2" charset="-122"/>
              </a:rPr>
              <a:t>中水的化学势与同温同压下纯水</a:t>
            </a:r>
            <a:r>
              <a:rPr lang="zh-CN" altLang="en-US" sz="1600" b="1" dirty="0" smtClean="0">
                <a:solidFill>
                  <a:srgbClr val="000000"/>
                </a:solidFill>
                <a:latin typeface="华文楷体" pitchFamily="2" charset="-122"/>
                <a:ea typeface="华文楷体" pitchFamily="2" charset="-122"/>
              </a:rPr>
              <a:t>的化学势</a:t>
            </a:r>
            <a:r>
              <a:rPr lang="zh-CN" altLang="en-US" sz="1600" b="1" dirty="0">
                <a:solidFill>
                  <a:srgbClr val="000000"/>
                </a:solidFill>
                <a:latin typeface="华文楷体" pitchFamily="2" charset="-122"/>
                <a:ea typeface="华文楷体" pitchFamily="2" charset="-122"/>
              </a:rPr>
              <a:t>之差。</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658321"/>
            <a:ext cx="1440160" cy="103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962988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529859" y="1677987"/>
            <a:ext cx="6408737"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sz="1600" b="1" dirty="0" smtClean="0">
                <a:solidFill>
                  <a:srgbClr val="CC00FF"/>
                </a:solidFill>
                <a:latin typeface="华文楷体" pitchFamily="2" charset="-122"/>
                <a:ea typeface="华文楷体" pitchFamily="2" charset="-122"/>
              </a:rPr>
              <a:t>五</a:t>
            </a:r>
            <a:r>
              <a:rPr lang="zh-CN" altLang="en-US" sz="1600" b="1" dirty="0">
                <a:solidFill>
                  <a:srgbClr val="CC00FF"/>
                </a:solidFill>
                <a:latin typeface="华文楷体" pitchFamily="2" charset="-122"/>
                <a:ea typeface="华文楷体" pitchFamily="2" charset="-122"/>
              </a:rPr>
              <a:t>、土壤水分</a:t>
            </a:r>
            <a:r>
              <a:rPr lang="zh-CN" altLang="en-US" sz="1600" b="1" dirty="0" smtClean="0">
                <a:solidFill>
                  <a:srgbClr val="CC00FF"/>
                </a:solidFill>
                <a:latin typeface="华文楷体" pitchFamily="2" charset="-122"/>
                <a:ea typeface="华文楷体" pitchFamily="2" charset="-122"/>
              </a:rPr>
              <a:t>指标</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、土壤水分特征曲线</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影响</a:t>
            </a:r>
            <a:r>
              <a:rPr lang="zh-CN" altLang="en-US" sz="1600" b="1" dirty="0" smtClean="0">
                <a:solidFill>
                  <a:srgbClr val="000000"/>
                </a:solidFill>
                <a:latin typeface="华文楷体" pitchFamily="2" charset="-122"/>
                <a:ea typeface="华文楷体" pitchFamily="2" charset="-122"/>
              </a:rPr>
              <a:t>土壤水分特征曲线的因素很多，其中最主要的是土壤质地，其次是土壤结构。不同土壤质地的水分特征曲线相差非常大。</a:t>
            </a: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524328" y="5733256"/>
            <a:ext cx="1229084" cy="882706"/>
          </a:xfrm>
          <a:prstGeom prst="rect">
            <a:avLst/>
          </a:prstGeom>
          <a:noFill/>
          <a:extLst>
            <a:ext uri="{909E8E84-426E-40DD-AFC4-6F175D3DCCD1}">
              <a14:hiddenFill xmlns:a14="http://schemas.microsoft.com/office/drawing/2010/main">
                <a:solidFill>
                  <a:srgbClr val="FFFFFF"/>
                </a:solidFill>
              </a14:hiddenFill>
            </a:ext>
          </a:extLst>
        </p:spPr>
      </p:pic>
      <p:pic>
        <p:nvPicPr>
          <p:cNvPr id="26626" name="Picture 2" descr="C:\Users\ysj\Desktop\IMG_E7196.JP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rot="16200000">
            <a:off x="2905609" y="2670902"/>
            <a:ext cx="2228219" cy="403244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45666925"/>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60478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、定义</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蒸散即植物叶面蒸发（蒸腾）和棵</a:t>
            </a:r>
            <a:r>
              <a:rPr lang="zh-CN" altLang="en-US" sz="1600" b="1" dirty="0" smtClean="0">
                <a:latin typeface="华文楷体" pitchFamily="2" charset="-122"/>
                <a:ea typeface="华文楷体" pitchFamily="2" charset="-122"/>
              </a:rPr>
              <a:t>间土壤</a:t>
            </a:r>
            <a:r>
              <a:rPr lang="zh-CN" altLang="en-US" sz="1600" b="1" dirty="0">
                <a:latin typeface="华文楷体" pitchFamily="2" charset="-122"/>
                <a:ea typeface="华文楷体" pitchFamily="2" charset="-122"/>
              </a:rPr>
              <a:t>蒸发之和。</a:t>
            </a:r>
          </a:p>
          <a:p>
            <a:pPr>
              <a:lnSpc>
                <a:spcPct val="150000"/>
              </a:lnSpc>
            </a:pPr>
            <a:r>
              <a:rPr lang="zh-CN" altLang="en-US" sz="1600" b="1" dirty="0">
                <a:latin typeface="华文楷体" pitchFamily="2" charset="-122"/>
                <a:ea typeface="华文楷体" pitchFamily="2" charset="-122"/>
              </a:rPr>
              <a:t>    蒸散是植物失水的主要方式。</a:t>
            </a: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）蒸散</a:t>
            </a:r>
            <a:r>
              <a:rPr lang="zh-CN" altLang="en-US" sz="1600" b="1" dirty="0">
                <a:latin typeface="华文楷体" pitchFamily="2" charset="-122"/>
                <a:ea typeface="华文楷体" pitchFamily="2" charset="-122"/>
              </a:rPr>
              <a:t>研究在农业生产中的意义</a:t>
            </a:r>
          </a:p>
          <a:p>
            <a:pPr>
              <a:lnSpc>
                <a:spcPct val="150000"/>
              </a:lnSpc>
            </a:pPr>
            <a:r>
              <a:rPr lang="zh-CN" altLang="en-US" sz="1600" b="1" dirty="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a</a:t>
            </a:r>
            <a:r>
              <a:rPr lang="zh-CN" altLang="en-US" sz="1600" b="1" dirty="0" smtClean="0">
                <a:latin typeface="华文楷体" pitchFamily="2" charset="-122"/>
                <a:ea typeface="华文楷体" pitchFamily="2" charset="-122"/>
              </a:rPr>
              <a:t>）</a:t>
            </a:r>
            <a:r>
              <a:rPr lang="zh-CN" altLang="en-US" sz="1600" b="1" dirty="0">
                <a:latin typeface="华文楷体" pitchFamily="2" charset="-122"/>
                <a:ea typeface="华文楷体" pitchFamily="2" charset="-122"/>
              </a:rPr>
              <a:t>估算作物的蒸散量可以确定作物</a:t>
            </a:r>
            <a:r>
              <a:rPr lang="zh-CN" altLang="en-US" sz="1600" b="1" dirty="0" smtClean="0">
                <a:latin typeface="华文楷体" pitchFamily="2" charset="-122"/>
                <a:ea typeface="华文楷体" pitchFamily="2" charset="-122"/>
              </a:rPr>
              <a:t>的需水量</a:t>
            </a:r>
            <a:r>
              <a:rPr lang="zh-CN" altLang="en-US" sz="1600" b="1" dirty="0">
                <a:latin typeface="华文楷体" pitchFamily="2" charset="-122"/>
                <a:ea typeface="华文楷体" pitchFamily="2" charset="-122"/>
              </a:rPr>
              <a:t>。对于制定灌水计划、确定灌水</a:t>
            </a:r>
            <a:r>
              <a:rPr lang="zh-CN" altLang="en-US" sz="1600" b="1" dirty="0" smtClean="0">
                <a:latin typeface="华文楷体" pitchFamily="2" charset="-122"/>
                <a:ea typeface="华文楷体" pitchFamily="2" charset="-122"/>
              </a:rPr>
              <a:t>时间和</a:t>
            </a:r>
            <a:r>
              <a:rPr lang="zh-CN" altLang="en-US" sz="1600" b="1" dirty="0">
                <a:latin typeface="华文楷体" pitchFamily="2" charset="-122"/>
                <a:ea typeface="华文楷体" pitchFamily="2" charset="-122"/>
              </a:rPr>
              <a:t>灌水量、提高灌溉效益具有重要意义。</a:t>
            </a:r>
          </a:p>
          <a:p>
            <a:pPr>
              <a:lnSpc>
                <a:spcPct val="150000"/>
              </a:lnSpc>
            </a:pPr>
            <a:r>
              <a:rPr lang="zh-CN" altLang="en-US" sz="1600" b="1" dirty="0">
                <a:latin typeface="华文楷体" pitchFamily="2" charset="-122"/>
                <a:ea typeface="华文楷体" pitchFamily="2" charset="-122"/>
              </a:rPr>
              <a:t>  </a:t>
            </a: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b</a:t>
            </a:r>
            <a:r>
              <a:rPr lang="zh-CN" altLang="en-US" sz="1600" b="1" dirty="0" smtClean="0">
                <a:latin typeface="华文楷体" pitchFamily="2" charset="-122"/>
                <a:ea typeface="华文楷体" pitchFamily="2" charset="-122"/>
              </a:rPr>
              <a:t>）</a:t>
            </a:r>
            <a:r>
              <a:rPr lang="zh-CN" altLang="en-US" sz="1600" b="1" dirty="0">
                <a:latin typeface="华文楷体" pitchFamily="2" charset="-122"/>
                <a:ea typeface="华文楷体" pitchFamily="2" charset="-122"/>
              </a:rPr>
              <a:t>植物蒸散的研究有助于研究各种</a:t>
            </a:r>
            <a:r>
              <a:rPr lang="zh-CN" altLang="en-US" sz="1600" b="1" dirty="0" smtClean="0">
                <a:latin typeface="华文楷体" pitchFamily="2" charset="-122"/>
                <a:ea typeface="华文楷体" pitchFamily="2" charset="-122"/>
              </a:rPr>
              <a:t>土壤气候</a:t>
            </a:r>
            <a:r>
              <a:rPr lang="zh-CN" altLang="en-US" sz="1600" b="1" dirty="0">
                <a:latin typeface="华文楷体" pitchFamily="2" charset="-122"/>
                <a:ea typeface="华文楷体" pitchFamily="2" charset="-122"/>
              </a:rPr>
              <a:t>带。对于发展合适的耕作制度，引进</a:t>
            </a:r>
            <a:r>
              <a:rPr lang="zh-CN" altLang="en-US" sz="1600" b="1" dirty="0" smtClean="0">
                <a:latin typeface="华文楷体" pitchFamily="2" charset="-122"/>
                <a:ea typeface="华文楷体" pitchFamily="2" charset="-122"/>
              </a:rPr>
              <a:t>适宜的</a:t>
            </a:r>
            <a:r>
              <a:rPr lang="zh-CN" altLang="en-US" sz="1600" b="1" dirty="0">
                <a:latin typeface="华文楷体" pitchFamily="2" charset="-122"/>
                <a:ea typeface="华文楷体" pitchFamily="2" charset="-122"/>
              </a:rPr>
              <a:t>品种，应用有效的水分管理技术，均有十分</a:t>
            </a:r>
          </a:p>
          <a:p>
            <a:pPr>
              <a:lnSpc>
                <a:spcPct val="150000"/>
              </a:lnSpc>
            </a:pPr>
            <a:r>
              <a:rPr lang="zh-CN" altLang="en-US" sz="1600" b="1" dirty="0">
                <a:latin typeface="华文楷体" pitchFamily="2" charset="-122"/>
                <a:ea typeface="华文楷体" pitchFamily="2" charset="-122"/>
              </a:rPr>
              <a:t>重要的意义</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endParaRPr lang="zh-CN" altLang="en-US" sz="1600" b="1" dirty="0">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a:p>
            <a:pPr>
              <a:lnSpc>
                <a:spcPct val="150000"/>
              </a:lnSpc>
            </a:pPr>
            <a:endParaRPr lang="en-US" altLang="zh-CN" sz="1600" b="1" dirty="0" smtClean="0">
              <a:solidFill>
                <a:srgbClr val="CC00FF"/>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0285701"/>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）农田蒸散量的影响因素</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）天气气候条件</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天气气候条件不仅直接影响植物的蒸腾和土壤蒸发过程，还通过植物生长、植物的群体结构间接的影响植物蒸散。</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）土壤含水量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农田</a:t>
            </a:r>
            <a:r>
              <a:rPr lang="zh-CN" altLang="en-US" sz="1600" b="1" dirty="0" smtClean="0">
                <a:solidFill>
                  <a:srgbClr val="000000"/>
                </a:solidFill>
                <a:latin typeface="华文楷体" pitchFamily="2" charset="-122"/>
                <a:ea typeface="华文楷体" pitchFamily="2" charset="-122"/>
              </a:rPr>
              <a:t>蒸散消耗的水分来自土壤，所以农田蒸散过程与土壤湿度密切相关。</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c</a:t>
            </a:r>
            <a:r>
              <a:rPr lang="zh-CN" altLang="en-US" sz="1600" b="1" dirty="0" smtClean="0">
                <a:solidFill>
                  <a:srgbClr val="000000"/>
                </a:solidFill>
                <a:latin typeface="华文楷体" pitchFamily="2" charset="-122"/>
                <a:ea typeface="华文楷体" pitchFamily="2" charset="-122"/>
              </a:rPr>
              <a:t>）作物因素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当</a:t>
            </a:r>
            <a:r>
              <a:rPr lang="zh-CN" altLang="en-US" sz="1600" b="1" dirty="0" smtClean="0">
                <a:solidFill>
                  <a:srgbClr val="000000"/>
                </a:solidFill>
                <a:latin typeface="华文楷体" pitchFamily="2" charset="-122"/>
                <a:ea typeface="华文楷体" pitchFamily="2" charset="-122"/>
              </a:rPr>
              <a:t>土壤含水量低于适宜水分含量时，作物种类及其生长状况是农田实际耗水量的重要因素。</a:t>
            </a:r>
            <a:endParaRPr lang="en-US" altLang="zh-CN" sz="1600" b="1" dirty="0" smtClean="0">
              <a:solidFill>
                <a:srgbClr val="000000"/>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592873"/>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d</a:t>
            </a:r>
            <a:r>
              <a:rPr lang="zh-CN" altLang="en-US" sz="1600" b="1" dirty="0" smtClean="0">
                <a:solidFill>
                  <a:srgbClr val="000000"/>
                </a:solidFill>
                <a:latin typeface="华文楷体" pitchFamily="2" charset="-122"/>
                <a:ea typeface="华文楷体" pitchFamily="2" charset="-122"/>
              </a:rPr>
              <a:t>）农业技术</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农业技术水平的高低</a:t>
            </a:r>
            <a:r>
              <a:rPr lang="zh-CN" altLang="en-US" sz="1600" b="1" dirty="0" smtClean="0">
                <a:solidFill>
                  <a:srgbClr val="000000"/>
                </a:solidFill>
                <a:latin typeface="华文楷体" pitchFamily="2" charset="-122"/>
                <a:ea typeface="华文楷体" pitchFamily="2" charset="-122"/>
              </a:rPr>
              <a:t>直接影响作物水分的消耗，粗放的农业栽培技术会导致农田水分的无效消耗增大，而精耕细作则能提高水分利用效率，减少地表径流，增强土壤的保水能力。</a:t>
            </a:r>
            <a:endParaRPr lang="zh-CN" altLang="en-US"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）农田蒸散的计算（自学）</a:t>
            </a: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17688723"/>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、植物蒸腾</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smtClean="0">
                <a:solidFill>
                  <a:srgbClr val="CC00FF"/>
                </a:solidFill>
                <a:latin typeface="华文楷体" pitchFamily="2" charset="-122"/>
                <a:ea typeface="华文楷体" pitchFamily="2" charset="-122"/>
              </a:rPr>
              <a:t>影响</a:t>
            </a:r>
            <a:r>
              <a:rPr lang="zh-CN" altLang="en-US" sz="1600" b="1" dirty="0">
                <a:solidFill>
                  <a:srgbClr val="CC00FF"/>
                </a:solidFill>
                <a:latin typeface="华文楷体" pitchFamily="2" charset="-122"/>
                <a:ea typeface="华文楷体" pitchFamily="2" charset="-122"/>
              </a:rPr>
              <a:t>蒸腾作用的因子</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）作物本身特征</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叶面积</a:t>
            </a:r>
          </a:p>
          <a:p>
            <a:pPr>
              <a:lnSpc>
                <a:spcPct val="150000"/>
              </a:lnSpc>
            </a:pPr>
            <a:r>
              <a:rPr lang="zh-CN" altLang="en-US" sz="1600" b="1" dirty="0">
                <a:solidFill>
                  <a:srgbClr val="000000"/>
                </a:solidFill>
                <a:latin typeface="华文楷体" pitchFamily="2" charset="-122"/>
                <a:ea typeface="华文楷体" pitchFamily="2" charset="-122"/>
              </a:rPr>
              <a:t>    叶片大而多的作物一般比叶片小而少的</a:t>
            </a:r>
            <a:r>
              <a:rPr lang="zh-CN" altLang="en-US" sz="1600" b="1" dirty="0" smtClean="0">
                <a:solidFill>
                  <a:srgbClr val="000000"/>
                </a:solidFill>
                <a:latin typeface="华文楷体" pitchFamily="2" charset="-122"/>
                <a:ea typeface="华文楷体" pitchFamily="2" charset="-122"/>
              </a:rPr>
              <a:t>作物蒸腾</a:t>
            </a:r>
            <a:r>
              <a:rPr lang="zh-CN" altLang="en-US" sz="1600" b="1" dirty="0">
                <a:solidFill>
                  <a:srgbClr val="000000"/>
                </a:solidFill>
                <a:latin typeface="华文楷体" pitchFamily="2" charset="-122"/>
                <a:ea typeface="华文楷体" pitchFamily="2" charset="-122"/>
              </a:rPr>
              <a:t>量大。</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根冠比</a:t>
            </a:r>
          </a:p>
          <a:p>
            <a:pPr>
              <a:lnSpc>
                <a:spcPct val="150000"/>
              </a:lnSpc>
            </a:pPr>
            <a:r>
              <a:rPr lang="zh-CN" altLang="en-US" sz="1600" b="1" dirty="0">
                <a:solidFill>
                  <a:srgbClr val="000000"/>
                </a:solidFill>
                <a:latin typeface="华文楷体" pitchFamily="2" charset="-122"/>
                <a:ea typeface="华文楷体" pitchFamily="2" charset="-122"/>
              </a:rPr>
              <a:t>    根系发达、扎根深的作物比范围小、扎根</a:t>
            </a:r>
            <a:r>
              <a:rPr lang="zh-CN" altLang="en-US" sz="1600" b="1" dirty="0" smtClean="0">
                <a:solidFill>
                  <a:srgbClr val="000000"/>
                </a:solidFill>
                <a:latin typeface="华文楷体" pitchFamily="2" charset="-122"/>
                <a:ea typeface="华文楷体" pitchFamily="2" charset="-122"/>
              </a:rPr>
              <a:t>浅的</a:t>
            </a:r>
            <a:r>
              <a:rPr lang="zh-CN" altLang="en-US" sz="1600" b="1" dirty="0">
                <a:solidFill>
                  <a:srgbClr val="000000"/>
                </a:solidFill>
                <a:latin typeface="华文楷体" pitchFamily="2" charset="-122"/>
                <a:ea typeface="华文楷体" pitchFamily="2" charset="-122"/>
              </a:rPr>
              <a:t>作物蒸腾量大，更能</a:t>
            </a:r>
            <a:r>
              <a:rPr lang="zh-CN" altLang="en-US" sz="1600" b="1" dirty="0" smtClean="0">
                <a:solidFill>
                  <a:srgbClr val="000000"/>
                </a:solidFill>
                <a:latin typeface="华文楷体" pitchFamily="2" charset="-122"/>
                <a:ea typeface="华文楷体" pitchFamily="2" charset="-122"/>
              </a:rPr>
              <a:t>抗旱。</a:t>
            </a:r>
            <a:endParaRPr lang="zh-CN" altLang="en-US" sz="1600" b="1" dirty="0">
              <a:solidFill>
                <a:srgbClr val="CC00FF"/>
              </a:solidFill>
              <a:latin typeface="华文楷体" pitchFamily="2" charset="-122"/>
              <a:ea typeface="华文楷体" pitchFamily="2" charset="-122"/>
            </a:endParaRPr>
          </a:p>
          <a:p>
            <a:pPr>
              <a:lnSpc>
                <a:spcPct val="150000"/>
              </a:lnSpc>
            </a:pPr>
            <a:endParaRPr lang="en-US" altLang="zh-CN" sz="1600" b="1" dirty="0" smtClean="0">
              <a:solidFill>
                <a:srgbClr val="CC00FF"/>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8362548"/>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571" name="Rectangle 3"/>
          <p:cNvSpPr>
            <a:spLocks noGrp="1" noChangeArrowheads="1"/>
          </p:cNvSpPr>
          <p:nvPr>
            <p:ph type="body" idx="1"/>
          </p:nvPr>
        </p:nvSpPr>
        <p:spPr>
          <a:xfrm>
            <a:off x="971550" y="620713"/>
            <a:ext cx="7129463" cy="5546725"/>
          </a:xfrm>
        </p:spPr>
        <p:txBody>
          <a:bodyPr/>
          <a:lstStyle/>
          <a:p>
            <a:pPr>
              <a:lnSpc>
                <a:spcPct val="200000"/>
              </a:lnSpc>
              <a:buFont typeface="Wingdings" pitchFamily="2" charset="2"/>
              <a:buNone/>
            </a:pPr>
            <a:r>
              <a:rPr lang="en-US" altLang="zh-CN" sz="2000" b="1">
                <a:latin typeface="宋体" charset="-122"/>
              </a:rPr>
              <a:t>     30  </a:t>
            </a:r>
            <a:r>
              <a:rPr lang="zh-CN" altLang="en-US" sz="1800" b="1">
                <a:latin typeface="宋体" charset="-122"/>
              </a:rPr>
              <a:t>蒸腾</a:t>
            </a:r>
            <a:r>
              <a:rPr lang="en-US" altLang="zh-CN" sz="1800" b="1">
                <a:latin typeface="宋体" charset="-122"/>
              </a:rPr>
              <a:t>(</a:t>
            </a:r>
            <a:r>
              <a:rPr lang="zh-CN" altLang="en-US" sz="1800" b="1">
                <a:latin typeface="宋体" charset="-122"/>
              </a:rPr>
              <a:t>克</a:t>
            </a:r>
            <a:r>
              <a:rPr lang="en-US" altLang="zh-CN" sz="1800" b="1">
                <a:latin typeface="宋体" charset="-122"/>
              </a:rPr>
              <a:t>/100cm</a:t>
            </a:r>
            <a:r>
              <a:rPr lang="en-US" altLang="zh-CN" sz="1800" b="1" baseline="30000">
                <a:latin typeface="宋体" charset="-122"/>
              </a:rPr>
              <a:t>2</a:t>
            </a:r>
            <a:r>
              <a:rPr lang="en-US" altLang="zh-CN" sz="1800" b="1">
                <a:latin typeface="宋体" charset="-122"/>
              </a:rPr>
              <a:t>)</a:t>
            </a:r>
          </a:p>
          <a:p>
            <a:pPr>
              <a:lnSpc>
                <a:spcPct val="200000"/>
              </a:lnSpc>
              <a:buFont typeface="Wingdings" pitchFamily="2" charset="2"/>
              <a:buNone/>
            </a:pPr>
            <a:r>
              <a:rPr lang="en-US" altLang="zh-CN" sz="2000" b="1">
                <a:latin typeface="宋体" charset="-122"/>
              </a:rPr>
              <a:t>     25</a:t>
            </a:r>
          </a:p>
          <a:p>
            <a:pPr>
              <a:lnSpc>
                <a:spcPct val="200000"/>
              </a:lnSpc>
              <a:buFont typeface="Wingdings" pitchFamily="2" charset="2"/>
              <a:buNone/>
            </a:pPr>
            <a:r>
              <a:rPr lang="en-US" altLang="zh-CN" sz="2000" b="1">
                <a:latin typeface="宋体" charset="-122"/>
              </a:rPr>
              <a:t>     20</a:t>
            </a:r>
          </a:p>
          <a:p>
            <a:pPr>
              <a:lnSpc>
                <a:spcPct val="200000"/>
              </a:lnSpc>
              <a:buFont typeface="Wingdings" pitchFamily="2" charset="2"/>
              <a:buNone/>
            </a:pPr>
            <a:r>
              <a:rPr lang="en-US" altLang="zh-CN" sz="2000" b="1">
                <a:latin typeface="宋体" charset="-122"/>
              </a:rPr>
              <a:t>     15</a:t>
            </a:r>
          </a:p>
          <a:p>
            <a:pPr>
              <a:lnSpc>
                <a:spcPct val="200000"/>
              </a:lnSpc>
              <a:buFont typeface="Wingdings" pitchFamily="2" charset="2"/>
              <a:buNone/>
            </a:pPr>
            <a:r>
              <a:rPr lang="en-US" altLang="zh-CN" sz="2000" b="1">
                <a:latin typeface="宋体" charset="-122"/>
              </a:rPr>
              <a:t>     10</a:t>
            </a:r>
          </a:p>
          <a:p>
            <a:pPr>
              <a:lnSpc>
                <a:spcPct val="200000"/>
              </a:lnSpc>
              <a:buFont typeface="Wingdings" pitchFamily="2" charset="2"/>
              <a:buNone/>
            </a:pPr>
            <a:r>
              <a:rPr lang="en-US" altLang="zh-CN" sz="2000" b="1">
                <a:latin typeface="宋体" charset="-122"/>
              </a:rPr>
              <a:t>      5</a:t>
            </a:r>
          </a:p>
          <a:p>
            <a:pPr>
              <a:lnSpc>
                <a:spcPct val="200000"/>
              </a:lnSpc>
              <a:buFont typeface="Wingdings" pitchFamily="2" charset="2"/>
              <a:buNone/>
            </a:pPr>
            <a:r>
              <a:rPr lang="en-US" altLang="zh-CN" sz="2000" b="1">
                <a:latin typeface="宋体" charset="-122"/>
              </a:rPr>
              <a:t>        0     2     4     6     8     10 </a:t>
            </a:r>
            <a:r>
              <a:rPr lang="zh-CN" altLang="en-US" sz="1800" b="1">
                <a:latin typeface="宋体" charset="-122"/>
              </a:rPr>
              <a:t>根冠比</a:t>
            </a:r>
          </a:p>
          <a:p>
            <a:pPr>
              <a:lnSpc>
                <a:spcPct val="200000"/>
              </a:lnSpc>
              <a:buFont typeface="Wingdings" pitchFamily="2" charset="2"/>
              <a:buNone/>
            </a:pPr>
            <a:r>
              <a:rPr lang="zh-CN" altLang="en-US" sz="2000" b="1">
                <a:latin typeface="宋体" charset="-122"/>
              </a:rPr>
              <a:t>             图4.</a:t>
            </a:r>
            <a:r>
              <a:rPr lang="en-US" altLang="zh-CN" sz="2000" b="1">
                <a:latin typeface="宋体" charset="-122"/>
              </a:rPr>
              <a:t>8 </a:t>
            </a:r>
            <a:r>
              <a:rPr lang="zh-CN" altLang="en-US" sz="2000" b="1">
                <a:latin typeface="宋体" charset="-122"/>
              </a:rPr>
              <a:t>蒸腾与根冠比的关系</a:t>
            </a:r>
          </a:p>
        </p:txBody>
      </p:sp>
      <p:sp>
        <p:nvSpPr>
          <p:cNvPr id="237572" name="Line 4"/>
          <p:cNvSpPr>
            <a:spLocks noChangeShapeType="1"/>
          </p:cNvSpPr>
          <p:nvPr/>
        </p:nvSpPr>
        <p:spPr bwMode="auto">
          <a:xfrm>
            <a:off x="2124075" y="4941888"/>
            <a:ext cx="4464050" cy="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7573" name="Line 5"/>
          <p:cNvSpPr>
            <a:spLocks noChangeShapeType="1"/>
          </p:cNvSpPr>
          <p:nvPr/>
        </p:nvSpPr>
        <p:spPr bwMode="auto">
          <a:xfrm flipV="1">
            <a:off x="2124075" y="908050"/>
            <a:ext cx="0" cy="4032250"/>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
        <p:nvSpPr>
          <p:cNvPr id="237574" name="Line 6"/>
          <p:cNvSpPr>
            <a:spLocks noChangeShapeType="1"/>
          </p:cNvSpPr>
          <p:nvPr/>
        </p:nvSpPr>
        <p:spPr bwMode="auto">
          <a:xfrm flipV="1">
            <a:off x="2124075" y="1341438"/>
            <a:ext cx="3527425" cy="3527425"/>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srgbClr val="FFFFFF"/>
              </a:solidFill>
            </a:endParaRPr>
          </a:p>
        </p:txBody>
      </p:sp>
    </p:spTree>
    <p:extLst>
      <p:ext uri="{BB962C8B-B14F-4D97-AF65-F5344CB8AC3E}">
        <p14:creationId xmlns:p14="http://schemas.microsoft.com/office/powerpoint/2010/main" val="3142673631"/>
      </p:ext>
    </p:extLst>
  </p:cSld>
  <p:clrMapOvr>
    <a:masterClrMapping/>
  </p:clrMapOvr>
  <p:transition spd="med">
    <p:cover dir="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）作物本身特征</a:t>
            </a:r>
          </a:p>
          <a:p>
            <a:pPr>
              <a:lnSpc>
                <a:spcPct val="150000"/>
              </a:lnSpc>
            </a:pPr>
            <a:r>
              <a:rPr lang="en-US" altLang="zh-CN" sz="1600" b="1" dirty="0">
                <a:solidFill>
                  <a:srgbClr val="000000"/>
                </a:solidFill>
                <a:latin typeface="华文楷体" pitchFamily="2" charset="-122"/>
                <a:ea typeface="华文楷体" pitchFamily="2" charset="-122"/>
              </a:rPr>
              <a:t>c.</a:t>
            </a:r>
            <a:r>
              <a:rPr lang="zh-CN" altLang="en-US" sz="1600" b="1" dirty="0">
                <a:solidFill>
                  <a:srgbClr val="000000"/>
                </a:solidFill>
                <a:latin typeface="华文楷体" pitchFamily="2" charset="-122"/>
                <a:ea typeface="华文楷体" pitchFamily="2" charset="-122"/>
              </a:rPr>
              <a:t>叶片方位</a:t>
            </a:r>
          </a:p>
          <a:p>
            <a:pPr>
              <a:lnSpc>
                <a:spcPct val="150000"/>
              </a:lnSpc>
            </a:pPr>
            <a:r>
              <a:rPr lang="zh-CN" altLang="en-US" sz="1600" b="1" dirty="0">
                <a:solidFill>
                  <a:srgbClr val="000000"/>
                </a:solidFill>
                <a:latin typeface="华文楷体" pitchFamily="2" charset="-122"/>
                <a:ea typeface="华文楷体" pitchFamily="2" charset="-122"/>
              </a:rPr>
              <a:t>    朝阳叶片（大多数叶片的方位都趋于</a:t>
            </a:r>
            <a:r>
              <a:rPr lang="zh-CN" altLang="en-US" sz="1600" b="1" dirty="0" smtClean="0">
                <a:solidFill>
                  <a:srgbClr val="000000"/>
                </a:solidFill>
                <a:latin typeface="华文楷体" pitchFamily="2" charset="-122"/>
                <a:ea typeface="华文楷体" pitchFamily="2" charset="-122"/>
              </a:rPr>
              <a:t>接收更多</a:t>
            </a:r>
            <a:r>
              <a:rPr lang="zh-CN" altLang="en-US" sz="1600" b="1" dirty="0">
                <a:solidFill>
                  <a:srgbClr val="000000"/>
                </a:solidFill>
                <a:latin typeface="华文楷体" pitchFamily="2" charset="-122"/>
                <a:ea typeface="华文楷体" pitchFamily="2" charset="-122"/>
              </a:rPr>
              <a:t>的入射辐射）光合强度大，蒸腾量也很大。</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d.</a:t>
            </a:r>
            <a:r>
              <a:rPr lang="zh-CN" altLang="en-US" sz="1600" b="1" dirty="0">
                <a:solidFill>
                  <a:srgbClr val="000000"/>
                </a:solidFill>
                <a:latin typeface="华文楷体" pitchFamily="2" charset="-122"/>
                <a:ea typeface="华文楷体" pitchFamily="2" charset="-122"/>
              </a:rPr>
              <a:t>叶片大小</a:t>
            </a:r>
          </a:p>
          <a:p>
            <a:pPr>
              <a:lnSpc>
                <a:spcPct val="150000"/>
              </a:lnSpc>
            </a:pPr>
            <a:r>
              <a:rPr lang="zh-CN" altLang="en-US" sz="1600" b="1" dirty="0">
                <a:solidFill>
                  <a:srgbClr val="000000"/>
                </a:solidFill>
                <a:latin typeface="华文楷体" pitchFamily="2" charset="-122"/>
                <a:ea typeface="华文楷体" pitchFamily="2" charset="-122"/>
              </a:rPr>
              <a:t>    小叶片空气阻力小，水分易散失，蒸腾大</a:t>
            </a:r>
            <a:r>
              <a:rPr lang="zh-CN" altLang="en-US" sz="1600" b="1" dirty="0" smtClean="0">
                <a:solidFill>
                  <a:srgbClr val="000000"/>
                </a:solidFill>
                <a:latin typeface="华文楷体" pitchFamily="2" charset="-122"/>
                <a:ea typeface="华文楷体" pitchFamily="2" charset="-122"/>
              </a:rPr>
              <a:t>；但</a:t>
            </a:r>
            <a:r>
              <a:rPr lang="zh-CN" altLang="en-US" sz="1600" b="1" dirty="0">
                <a:solidFill>
                  <a:srgbClr val="000000"/>
                </a:solidFill>
                <a:latin typeface="华文楷体" pitchFamily="2" charset="-122"/>
                <a:ea typeface="华文楷体" pitchFamily="2" charset="-122"/>
              </a:rPr>
              <a:t>小叶片边界层薄，更有利于显热和潜热交换</a:t>
            </a:r>
            <a:r>
              <a:rPr lang="zh-CN" altLang="en-US" sz="1600" b="1" dirty="0" smtClean="0">
                <a:solidFill>
                  <a:srgbClr val="000000"/>
                </a:solidFill>
                <a:latin typeface="华文楷体" pitchFamily="2" charset="-122"/>
                <a:ea typeface="华文楷体" pitchFamily="2" charset="-122"/>
              </a:rPr>
              <a:t>，减低</a:t>
            </a:r>
            <a:r>
              <a:rPr lang="zh-CN" altLang="en-US" sz="1600" b="1" dirty="0">
                <a:solidFill>
                  <a:srgbClr val="000000"/>
                </a:solidFill>
                <a:latin typeface="华文楷体" pitchFamily="2" charset="-122"/>
                <a:ea typeface="华文楷体" pitchFamily="2" charset="-122"/>
              </a:rPr>
              <a:t>叶片水势而降低蒸腾；两方面趋于互相</a:t>
            </a:r>
            <a:r>
              <a:rPr lang="zh-CN" altLang="en-US" sz="1600" b="1" dirty="0" smtClean="0">
                <a:solidFill>
                  <a:srgbClr val="000000"/>
                </a:solidFill>
                <a:latin typeface="华文楷体" pitchFamily="2" charset="-122"/>
                <a:ea typeface="华文楷体" pitchFamily="2" charset="-122"/>
              </a:rPr>
              <a:t>补偿而</a:t>
            </a:r>
            <a:r>
              <a:rPr lang="zh-CN" altLang="en-US" sz="1600" b="1" dirty="0">
                <a:solidFill>
                  <a:srgbClr val="000000"/>
                </a:solidFill>
                <a:latin typeface="华文楷体" pitchFamily="2" charset="-122"/>
                <a:ea typeface="华文楷体" pitchFamily="2" charset="-122"/>
              </a:rPr>
              <a:t>不断调节蒸腾量，在水分充足时，蒸腾量大</a:t>
            </a:r>
            <a:r>
              <a:rPr lang="zh-CN" altLang="en-US" sz="1600" b="1" dirty="0" smtClean="0">
                <a:solidFill>
                  <a:srgbClr val="000000"/>
                </a:solidFill>
                <a:latin typeface="华文楷体" pitchFamily="2" charset="-122"/>
                <a:ea typeface="华文楷体" pitchFamily="2" charset="-122"/>
              </a:rPr>
              <a:t>，而</a:t>
            </a:r>
            <a:r>
              <a:rPr lang="zh-CN" altLang="en-US" sz="1600" b="1" dirty="0">
                <a:solidFill>
                  <a:srgbClr val="000000"/>
                </a:solidFill>
                <a:latin typeface="华文楷体" pitchFamily="2" charset="-122"/>
                <a:ea typeface="华文楷体" pitchFamily="2" charset="-122"/>
              </a:rPr>
              <a:t>水分不足时，蒸腾量小。</a:t>
            </a:r>
          </a:p>
          <a:p>
            <a:pPr>
              <a:lnSpc>
                <a:spcPct val="150000"/>
              </a:lnSpc>
            </a:pPr>
            <a:endParaRPr lang="en-US" altLang="zh-CN" sz="1600" b="1" dirty="0" smtClean="0">
              <a:solidFill>
                <a:srgbClr val="CC00FF"/>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5494740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53091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）作物本身特征</a:t>
            </a:r>
          </a:p>
          <a:p>
            <a:pPr>
              <a:lnSpc>
                <a:spcPct val="150000"/>
              </a:lnSpc>
            </a:pPr>
            <a:r>
              <a:rPr lang="en-US" altLang="zh-CN" sz="1600" b="1" dirty="0">
                <a:solidFill>
                  <a:srgbClr val="000000"/>
                </a:solidFill>
                <a:latin typeface="华文楷体" pitchFamily="2" charset="-122"/>
                <a:ea typeface="华文楷体" pitchFamily="2" charset="-122"/>
              </a:rPr>
              <a:t>e.</a:t>
            </a:r>
            <a:r>
              <a:rPr lang="zh-CN" altLang="en-US" sz="1600" b="1" dirty="0">
                <a:solidFill>
                  <a:srgbClr val="000000"/>
                </a:solidFill>
                <a:latin typeface="华文楷体" pitchFamily="2" charset="-122"/>
                <a:ea typeface="华文楷体" pitchFamily="2" charset="-122"/>
              </a:rPr>
              <a:t>叶片表面特征</a:t>
            </a:r>
          </a:p>
          <a:p>
            <a:pPr>
              <a:lnSpc>
                <a:spcPct val="150000"/>
              </a:lnSpc>
            </a:pPr>
            <a:r>
              <a:rPr lang="zh-CN" altLang="en-US" sz="1600" b="1" dirty="0">
                <a:solidFill>
                  <a:srgbClr val="000000"/>
                </a:solidFill>
                <a:latin typeface="华文楷体" pitchFamily="2" charset="-122"/>
                <a:ea typeface="华文楷体" pitchFamily="2" charset="-122"/>
              </a:rPr>
              <a:t>    叶、茎表面有蜡质层或有白色、密而柔</a:t>
            </a:r>
            <a:r>
              <a:rPr lang="zh-CN" altLang="en-US" sz="1600" b="1" dirty="0" smtClean="0">
                <a:solidFill>
                  <a:srgbClr val="000000"/>
                </a:solidFill>
                <a:latin typeface="华文楷体" pitchFamily="2" charset="-122"/>
                <a:ea typeface="华文楷体" pitchFamily="2" charset="-122"/>
              </a:rPr>
              <a:t>的一</a:t>
            </a:r>
            <a:r>
              <a:rPr lang="zh-CN" altLang="en-US" sz="1600" b="1" dirty="0">
                <a:solidFill>
                  <a:srgbClr val="000000"/>
                </a:solidFill>
                <a:latin typeface="华文楷体" pitchFamily="2" charset="-122"/>
                <a:ea typeface="华文楷体" pitchFamily="2" charset="-122"/>
              </a:rPr>
              <a:t>层毛，会大大降低作物的蒸腾量。</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f.</a:t>
            </a:r>
            <a:r>
              <a:rPr lang="zh-CN" altLang="en-US" sz="1600" b="1" dirty="0">
                <a:solidFill>
                  <a:srgbClr val="000000"/>
                </a:solidFill>
                <a:latin typeface="华文楷体" pitchFamily="2" charset="-122"/>
                <a:ea typeface="华文楷体" pitchFamily="2" charset="-122"/>
              </a:rPr>
              <a:t>气孔</a:t>
            </a:r>
          </a:p>
          <a:p>
            <a:pPr>
              <a:lnSpc>
                <a:spcPct val="150000"/>
              </a:lnSpc>
            </a:pPr>
            <a:r>
              <a:rPr lang="zh-CN" altLang="en-US" sz="1600" b="1" dirty="0">
                <a:solidFill>
                  <a:srgbClr val="000000"/>
                </a:solidFill>
                <a:latin typeface="华文楷体" pitchFamily="2" charset="-122"/>
                <a:ea typeface="华文楷体" pitchFamily="2" charset="-122"/>
              </a:rPr>
              <a:t>    气孔大蒸腾量大，光合作用也大；气孔</a:t>
            </a:r>
            <a:r>
              <a:rPr lang="zh-CN" altLang="en-US" sz="1600" b="1" dirty="0" smtClean="0">
                <a:solidFill>
                  <a:srgbClr val="000000"/>
                </a:solidFill>
                <a:latin typeface="华文楷体" pitchFamily="2" charset="-122"/>
                <a:ea typeface="华文楷体" pitchFamily="2" charset="-122"/>
              </a:rPr>
              <a:t>小蒸腾</a:t>
            </a:r>
            <a:r>
              <a:rPr lang="zh-CN" altLang="en-US" sz="1600" b="1" dirty="0">
                <a:solidFill>
                  <a:srgbClr val="000000"/>
                </a:solidFill>
                <a:latin typeface="华文楷体" pitchFamily="2" charset="-122"/>
                <a:ea typeface="华文楷体" pitchFamily="2" charset="-122"/>
              </a:rPr>
              <a:t>量小，而光合作用也小。气孔能使其开</a:t>
            </a:r>
            <a:r>
              <a:rPr lang="zh-CN" altLang="en-US" sz="1600" b="1" dirty="0" smtClean="0">
                <a:solidFill>
                  <a:srgbClr val="000000"/>
                </a:solidFill>
                <a:latin typeface="华文楷体" pitchFamily="2" charset="-122"/>
                <a:ea typeface="华文楷体" pitchFamily="2" charset="-122"/>
              </a:rPr>
              <a:t>度</a:t>
            </a:r>
            <a:r>
              <a:rPr lang="zh-CN" altLang="en-US" sz="1600" b="1" dirty="0">
                <a:solidFill>
                  <a:srgbClr val="000000"/>
                </a:solidFill>
                <a:latin typeface="华文楷体" pitchFamily="2" charset="-122"/>
                <a:ea typeface="华文楷体" pitchFamily="2" charset="-122"/>
              </a:rPr>
              <a:t>保持使</a:t>
            </a:r>
            <a:r>
              <a:rPr lang="en-US" altLang="zh-CN" sz="1600" b="1" dirty="0">
                <a:solidFill>
                  <a:srgbClr val="000000"/>
                </a:solidFill>
                <a:latin typeface="华文楷体" pitchFamily="2" charset="-122"/>
                <a:ea typeface="华文楷体" pitchFamily="2" charset="-122"/>
              </a:rPr>
              <a:t>CO</a:t>
            </a:r>
            <a:r>
              <a:rPr lang="en-US" altLang="zh-CN" sz="1600" b="1" baseline="-25000"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进入为最适程度从而控制水分损失。</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g.</a:t>
            </a:r>
            <a:r>
              <a:rPr lang="zh-CN" altLang="en-US" sz="1600" b="1" dirty="0">
                <a:solidFill>
                  <a:srgbClr val="000000"/>
                </a:solidFill>
                <a:latin typeface="华文楷体" pitchFamily="2" charset="-122"/>
                <a:ea typeface="华文楷体" pitchFamily="2" charset="-122"/>
              </a:rPr>
              <a:t>生育期</a:t>
            </a:r>
          </a:p>
          <a:p>
            <a:pPr>
              <a:lnSpc>
                <a:spcPct val="150000"/>
              </a:lnSpc>
            </a:pPr>
            <a:r>
              <a:rPr lang="zh-CN" altLang="en-US" sz="1600" b="1" dirty="0">
                <a:solidFill>
                  <a:srgbClr val="000000"/>
                </a:solidFill>
                <a:latin typeface="华文楷体" pitchFamily="2" charset="-122"/>
                <a:ea typeface="华文楷体" pitchFamily="2" charset="-122"/>
              </a:rPr>
              <a:t>    与作物生长速度成正比即“少</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多</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少”规律。</a:t>
            </a:r>
          </a:p>
          <a:p>
            <a:pPr>
              <a:lnSpc>
                <a:spcPct val="150000"/>
              </a:lnSpc>
            </a:pPr>
            <a:endParaRPr lang="en-US" altLang="zh-CN" sz="1600" b="1" dirty="0" smtClean="0">
              <a:solidFill>
                <a:srgbClr val="CC00FF"/>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68511818"/>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）气象条件</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光可促使气孔张开，蒸腾增大。</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气温升高可增加叶片的蒸腾强度</a:t>
            </a:r>
            <a:r>
              <a:rPr lang="zh-CN" altLang="en-US" sz="1600" b="1" dirty="0" smtClean="0">
                <a:solidFill>
                  <a:srgbClr val="000000"/>
                </a:solidFill>
                <a:latin typeface="华文楷体" pitchFamily="2" charset="-122"/>
                <a:ea typeface="华文楷体" pitchFamily="2" charset="-122"/>
              </a:rPr>
              <a:t>；过高</a:t>
            </a:r>
            <a:r>
              <a:rPr lang="zh-CN" altLang="en-US" sz="1600" b="1" dirty="0">
                <a:solidFill>
                  <a:srgbClr val="000000"/>
                </a:solidFill>
                <a:latin typeface="华文楷体" pitchFamily="2" charset="-122"/>
                <a:ea typeface="华文楷体" pitchFamily="2" charset="-122"/>
              </a:rPr>
              <a:t>又会抑制蒸腾作用的进行。</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c.</a:t>
            </a:r>
            <a:r>
              <a:rPr lang="zh-CN" altLang="en-US" sz="1600" b="1" dirty="0">
                <a:solidFill>
                  <a:srgbClr val="000000"/>
                </a:solidFill>
                <a:latin typeface="华文楷体" pitchFamily="2" charset="-122"/>
                <a:ea typeface="华文楷体" pitchFamily="2" charset="-122"/>
              </a:rPr>
              <a:t>空气湿度增加，蒸腾强度减弱。</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d.</a:t>
            </a:r>
            <a:r>
              <a:rPr lang="zh-CN" altLang="en-US" sz="1600" b="1" dirty="0">
                <a:solidFill>
                  <a:srgbClr val="000000"/>
                </a:solidFill>
                <a:latin typeface="华文楷体" pitchFamily="2" charset="-122"/>
                <a:ea typeface="华文楷体" pitchFamily="2" charset="-122"/>
              </a:rPr>
              <a:t>风可增大叶片表面与其周围空气</a:t>
            </a:r>
            <a:r>
              <a:rPr lang="zh-CN" altLang="en-US" sz="1600" b="1" dirty="0" smtClean="0">
                <a:solidFill>
                  <a:srgbClr val="000000"/>
                </a:solidFill>
                <a:latin typeface="华文楷体" pitchFamily="2" charset="-122"/>
                <a:ea typeface="华文楷体" pitchFamily="2" charset="-122"/>
              </a:rPr>
              <a:t>的湿度梯度</a:t>
            </a:r>
            <a:r>
              <a:rPr lang="zh-CN" altLang="en-US" sz="1600" b="1" dirty="0">
                <a:solidFill>
                  <a:srgbClr val="000000"/>
                </a:solidFill>
                <a:latin typeface="华文楷体" pitchFamily="2" charset="-122"/>
                <a:ea typeface="华文楷体" pitchFamily="2" charset="-122"/>
              </a:rPr>
              <a:t>，并使植株摇动，促进</a:t>
            </a:r>
            <a:r>
              <a:rPr lang="zh-CN" altLang="en-US" sz="1600" b="1" dirty="0" smtClean="0">
                <a:solidFill>
                  <a:srgbClr val="000000"/>
                </a:solidFill>
                <a:latin typeface="华文楷体" pitchFamily="2" charset="-122"/>
                <a:ea typeface="华文楷体" pitchFamily="2" charset="-122"/>
              </a:rPr>
              <a:t>蒸腾作用的</a:t>
            </a:r>
            <a:r>
              <a:rPr lang="zh-CN" altLang="en-US" sz="1600" b="1" dirty="0">
                <a:solidFill>
                  <a:srgbClr val="000000"/>
                </a:solidFill>
                <a:latin typeface="华文楷体" pitchFamily="2" charset="-122"/>
                <a:ea typeface="华文楷体" pitchFamily="2" charset="-122"/>
              </a:rPr>
              <a:t>进行。</a:t>
            </a:r>
          </a:p>
          <a:p>
            <a:pPr>
              <a:lnSpc>
                <a:spcPct val="150000"/>
              </a:lnSpc>
            </a:pPr>
            <a:r>
              <a:rPr lang="zh-CN" altLang="en-US" sz="1600" b="1" dirty="0">
                <a:latin typeface="华文楷体" pitchFamily="2" charset="-122"/>
                <a:ea typeface="华文楷体" pitchFamily="2" charset="-122"/>
              </a:rPr>
              <a:t>（</a:t>
            </a:r>
            <a:r>
              <a:rPr lang="en-US" altLang="zh-CN" sz="1600" b="1" dirty="0">
                <a:latin typeface="华文楷体" pitchFamily="2" charset="-122"/>
                <a:ea typeface="华文楷体" pitchFamily="2" charset="-122"/>
              </a:rPr>
              <a:t>3</a:t>
            </a:r>
            <a:r>
              <a:rPr lang="zh-CN" altLang="en-US" sz="1600" b="1" dirty="0">
                <a:latin typeface="华文楷体" pitchFamily="2" charset="-122"/>
                <a:ea typeface="华文楷体" pitchFamily="2" charset="-122"/>
              </a:rPr>
              <a:t>）土壤条件</a:t>
            </a:r>
          </a:p>
          <a:p>
            <a:pPr>
              <a:lnSpc>
                <a:spcPct val="150000"/>
              </a:lnSpc>
            </a:pPr>
            <a:r>
              <a:rPr lang="zh-CN" altLang="en-US" sz="1600" b="1" dirty="0">
                <a:latin typeface="华文楷体" pitchFamily="2" charset="-122"/>
                <a:ea typeface="华文楷体" pitchFamily="2" charset="-122"/>
              </a:rPr>
              <a:t>    土壤湿度和温度适宜，通气状况良好，则蒸腾量增加。</a:t>
            </a:r>
          </a:p>
          <a:p>
            <a:pPr>
              <a:lnSpc>
                <a:spcPct val="150000"/>
              </a:lnSpc>
            </a:pPr>
            <a:endParaRPr lang="en-US" altLang="zh-CN" sz="1600" b="1" dirty="0" smtClean="0">
              <a:solidFill>
                <a:srgbClr val="CC00FF"/>
              </a:solidFill>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76282612"/>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2"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738955" y="1556792"/>
            <a:ext cx="6408737" cy="49398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nSpc>
                <a:spcPct val="150000"/>
              </a:lnSpc>
            </a:pPr>
            <a:r>
              <a:rPr lang="zh-CN" altLang="en-US" b="1" dirty="0">
                <a:solidFill>
                  <a:srgbClr val="CC00FF"/>
                </a:solidFill>
                <a:latin typeface="华文楷体" pitchFamily="2" charset="-122"/>
                <a:ea typeface="华文楷体" pitchFamily="2" charset="-122"/>
              </a:rPr>
              <a:t>第三节 农田生态系统的水分循环及水分平衡</a:t>
            </a:r>
          </a:p>
          <a:p>
            <a:pPr>
              <a:lnSpc>
                <a:spcPct val="150000"/>
              </a:lnSpc>
            </a:pPr>
            <a:r>
              <a:rPr lang="zh-CN" altLang="en-US" sz="1600" b="1" dirty="0" smtClean="0">
                <a:solidFill>
                  <a:srgbClr val="CC00FF"/>
                </a:solidFill>
                <a:latin typeface="华文楷体" pitchFamily="2" charset="-122"/>
                <a:ea typeface="华文楷体" pitchFamily="2" charset="-122"/>
              </a:rPr>
              <a:t>六、农田蒸散</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、土壤蒸发</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     蒸发是农田蒸散中土壤表面和植株表面的水通过物理过程扩散到大气中的速率。</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）裸土表面蒸发</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在没有植被的情况</a:t>
            </a:r>
            <a:r>
              <a:rPr lang="zh-CN" altLang="en-US" sz="1600" b="1" dirty="0" smtClean="0">
                <a:solidFill>
                  <a:srgbClr val="000000"/>
                </a:solidFill>
                <a:latin typeface="华文楷体" pitchFamily="2" charset="-122"/>
                <a:ea typeface="华文楷体" pitchFamily="2" charset="-122"/>
              </a:rPr>
              <a:t>下，蒸发直接并全部在土壤表面进行，这种情况也经常遇到的实际问题。蒸发速率取决于两方面的因素：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）地面上方的大气条件（</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）土壤的供水能力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）非裸地的土壤蒸发</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在有</a:t>
            </a:r>
            <a:r>
              <a:rPr lang="zh-CN" altLang="en-US" sz="1600" b="1" dirty="0" smtClean="0">
                <a:solidFill>
                  <a:srgbClr val="000000"/>
                </a:solidFill>
                <a:latin typeface="华文楷体" pitchFamily="2" charset="-122"/>
                <a:ea typeface="华文楷体" pitchFamily="2" charset="-122"/>
              </a:rPr>
              <a:t>作物生长的非裸露农田，土壤蒸发是整个农田蒸散的一部分，其不仅对土壤水分而且更重要的是对植物的依赖性非常密切。</a:t>
            </a:r>
            <a:endParaRPr lang="zh-CN" altLang="en-US" sz="1600" b="1" dirty="0">
              <a:solidFill>
                <a:srgbClr val="000000"/>
              </a:solidFill>
              <a:latin typeface="华文楷体" pitchFamily="2" charset="-122"/>
              <a:ea typeface="华文楷体" pitchFamily="2" charset="-122"/>
            </a:endParaRPr>
          </a:p>
          <a:p>
            <a:pPr>
              <a:lnSpc>
                <a:spcPct val="150000"/>
              </a:lnSpc>
            </a:pPr>
            <a:endParaRPr lang="zh-CN" altLang="en-US" sz="1600" b="1" dirty="0">
              <a:solidFill>
                <a:srgbClr val="CC00FF"/>
              </a:solidFill>
              <a:latin typeface="华文楷体" pitchFamily="2" charset="-122"/>
              <a:ea typeface="华文楷体" pitchFamily="2" charset="-122"/>
            </a:endParaRPr>
          </a:p>
        </p:txBody>
      </p:sp>
      <p:pic>
        <p:nvPicPr>
          <p:cNvPr id="12" name="Picture 3" descr="C:\Documents and Settings\Administrator\桌面\u=3949978725,3447768639&amp;fm=23&amp;gp=0.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63005" y="5733256"/>
            <a:ext cx="1406165" cy="93610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0594644"/>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、土壤水势的</a:t>
            </a:r>
            <a:r>
              <a:rPr lang="zh-CN" altLang="en-US" sz="1600" b="1" dirty="0" smtClean="0">
                <a:solidFill>
                  <a:srgbClr val="000000"/>
                </a:solidFill>
                <a:latin typeface="华文楷体" pitchFamily="2" charset="-122"/>
                <a:ea typeface="华文楷体" pitchFamily="2" charset="-122"/>
              </a:rPr>
              <a:t>组成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组成土壤水势的分水势有</a:t>
            </a:r>
            <a:r>
              <a:rPr lang="zh-CN" altLang="en-US" sz="1600" b="1" dirty="0" smtClean="0">
                <a:solidFill>
                  <a:srgbClr val="000000"/>
                </a:solidFill>
                <a:latin typeface="华文楷体" pitchFamily="2" charset="-122"/>
                <a:ea typeface="华文楷体" pitchFamily="2" charset="-122"/>
              </a:rPr>
              <a:t>： 基质势  渗透势   </a:t>
            </a:r>
            <a:r>
              <a:rPr lang="zh-CN" altLang="en-US" sz="1600" b="1" dirty="0">
                <a:solidFill>
                  <a:srgbClr val="000000"/>
                </a:solidFill>
                <a:latin typeface="华文楷体" pitchFamily="2" charset="-122"/>
                <a:ea typeface="华文楷体" pitchFamily="2" charset="-122"/>
              </a:rPr>
              <a:t>压力势  </a:t>
            </a:r>
            <a:r>
              <a:rPr lang="zh-CN" altLang="en-US" sz="1600" b="1" dirty="0" smtClean="0">
                <a:solidFill>
                  <a:srgbClr val="000000"/>
                </a:solidFill>
                <a:latin typeface="华文楷体" pitchFamily="2" charset="-122"/>
                <a:ea typeface="华文楷体" pitchFamily="2" charset="-122"/>
              </a:rPr>
              <a:t>重力势    </a:t>
            </a:r>
            <a:r>
              <a:rPr lang="zh-CN" altLang="en-US" sz="1600" b="1" dirty="0">
                <a:solidFill>
                  <a:srgbClr val="000000"/>
                </a:solidFill>
                <a:latin typeface="华文楷体" pitchFamily="2" charset="-122"/>
                <a:ea typeface="华文楷体" pitchFamily="2" charset="-122"/>
              </a:rPr>
              <a:t>温度势</a:t>
            </a:r>
          </a:p>
          <a:p>
            <a:pPr>
              <a:lnSpc>
                <a:spcPct val="150000"/>
              </a:lnSpc>
            </a:pPr>
            <a:r>
              <a:rPr lang="zh-CN" altLang="en-US" sz="1600" b="1" dirty="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）基质势</a:t>
            </a:r>
            <a:r>
              <a:rPr lang="en-US" altLang="zh-CN" sz="1600" b="1" dirty="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Ψm</a:t>
            </a:r>
            <a:r>
              <a:rPr lang="en-US" altLang="zh-CN" sz="1600" b="1" dirty="0">
                <a:solidFill>
                  <a:srgbClr val="000000"/>
                </a:solidFill>
                <a:latin typeface="华文楷体" pitchFamily="2" charset="-122"/>
                <a:ea typeface="华文楷体" pitchFamily="2" charset="-122"/>
              </a:rPr>
              <a:t>)</a:t>
            </a: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是由于土壤基粒的吸附力和毛管力作用</a:t>
            </a:r>
            <a:r>
              <a:rPr lang="zh-CN" altLang="en-US" sz="1600" b="1" dirty="0" smtClean="0">
                <a:solidFill>
                  <a:srgbClr val="000000"/>
                </a:solidFill>
                <a:latin typeface="华文楷体" pitchFamily="2" charset="-122"/>
                <a:ea typeface="华文楷体" pitchFamily="2" charset="-122"/>
              </a:rPr>
              <a:t>于水</a:t>
            </a:r>
            <a:r>
              <a:rPr lang="zh-CN" altLang="en-US" sz="1600" b="1" dirty="0">
                <a:solidFill>
                  <a:srgbClr val="000000"/>
                </a:solidFill>
                <a:latin typeface="华文楷体" pitchFamily="2" charset="-122"/>
                <a:ea typeface="华文楷体" pitchFamily="2" charset="-122"/>
              </a:rPr>
              <a:t>所引起的水势。</a:t>
            </a:r>
          </a:p>
          <a:p>
            <a:pPr>
              <a:lnSpc>
                <a:spcPct val="150000"/>
              </a:lnSpc>
            </a:pPr>
            <a:r>
              <a:rPr lang="zh-CN" altLang="en-US" sz="1600" b="1" dirty="0">
                <a:solidFill>
                  <a:srgbClr val="000000"/>
                </a:solidFill>
                <a:latin typeface="华文楷体" pitchFamily="2" charset="-122"/>
                <a:ea typeface="华文楷体" pitchFamily="2" charset="-122"/>
              </a:rPr>
              <a:t>    基质势使自由能减少，有降低水势作用</a:t>
            </a:r>
            <a:r>
              <a:rPr lang="zh-CN" altLang="en-US" sz="1600" b="1" dirty="0" smtClean="0">
                <a:solidFill>
                  <a:srgbClr val="000000"/>
                </a:solidFill>
                <a:latin typeface="华文楷体" pitchFamily="2" charset="-122"/>
                <a:ea typeface="华文楷体" pitchFamily="2" charset="-122"/>
              </a:rPr>
              <a:t>，为</a:t>
            </a:r>
            <a:r>
              <a:rPr lang="zh-CN" altLang="en-US" sz="1600" b="1" dirty="0">
                <a:solidFill>
                  <a:srgbClr val="000000"/>
                </a:solidFill>
                <a:latin typeface="华文楷体" pitchFamily="2" charset="-122"/>
                <a:ea typeface="华文楷体" pitchFamily="2" charset="-122"/>
              </a:rPr>
              <a:t>负值。</a:t>
            </a:r>
          </a:p>
          <a:p>
            <a:pPr>
              <a:lnSpc>
                <a:spcPct val="150000"/>
              </a:lnSpc>
            </a:pPr>
            <a:r>
              <a:rPr lang="zh-CN" altLang="en-US" sz="1600" b="1" dirty="0">
                <a:solidFill>
                  <a:srgbClr val="000000"/>
                </a:solidFill>
                <a:latin typeface="华文楷体" pitchFamily="2" charset="-122"/>
                <a:ea typeface="华文楷体" pitchFamily="2" charset="-122"/>
              </a:rPr>
              <a:t>    基质势是土壤水势的主要组成部分，而</a:t>
            </a:r>
            <a:r>
              <a:rPr lang="zh-CN" altLang="en-US" sz="1600" b="1" dirty="0" smtClean="0">
                <a:solidFill>
                  <a:srgbClr val="000000"/>
                </a:solidFill>
                <a:latin typeface="华文楷体" pitchFamily="2" charset="-122"/>
                <a:ea typeface="华文楷体" pitchFamily="2" charset="-122"/>
              </a:rPr>
              <a:t>在植物</a:t>
            </a:r>
            <a:r>
              <a:rPr lang="zh-CN" altLang="en-US" sz="1600" b="1" dirty="0">
                <a:solidFill>
                  <a:srgbClr val="000000"/>
                </a:solidFill>
                <a:latin typeface="华文楷体" pitchFamily="2" charset="-122"/>
                <a:ea typeface="华文楷体" pitchFamily="2" charset="-122"/>
              </a:rPr>
              <a:t>中很小，干旱时植物组织中的较大。</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658321"/>
            <a:ext cx="1440160" cy="103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587334594"/>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75656" y="1573713"/>
            <a:ext cx="6624515" cy="4662815"/>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第四节   水分对作物生长发育及产量形成的影响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一、作物需水量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、概念</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作物需水量  ，是指生产</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克干物质所需的</a:t>
            </a:r>
            <a:r>
              <a:rPr lang="zh-CN" altLang="en-US" sz="1600" b="1" dirty="0" smtClean="0">
                <a:latin typeface="华文楷体" pitchFamily="2" charset="-122"/>
                <a:ea typeface="华文楷体" pitchFamily="2" charset="-122"/>
              </a:rPr>
              <a:t>水量</a:t>
            </a:r>
            <a:r>
              <a:rPr lang="zh-CN" altLang="en-US" sz="1600" b="1" dirty="0">
                <a:latin typeface="华文楷体" pitchFamily="2" charset="-122"/>
                <a:ea typeface="华文楷体" pitchFamily="2" charset="-122"/>
              </a:rPr>
              <a:t>。用植物在整个生长期或某一个发育时期内</a:t>
            </a:r>
            <a:r>
              <a:rPr lang="zh-CN" altLang="en-US" sz="1600" b="1" dirty="0" smtClean="0">
                <a:latin typeface="华文楷体" pitchFamily="2" charset="-122"/>
                <a:ea typeface="华文楷体" pitchFamily="2" charset="-122"/>
              </a:rPr>
              <a:t>所吸收的</a:t>
            </a:r>
            <a:r>
              <a:rPr lang="zh-CN" altLang="en-US" sz="1600" b="1" dirty="0">
                <a:latin typeface="华文楷体" pitchFamily="2" charset="-122"/>
                <a:ea typeface="华文楷体" pitchFamily="2" charset="-122"/>
              </a:rPr>
              <a:t>水分总量与该时期生产的总干物质之比</a:t>
            </a:r>
            <a:r>
              <a:rPr lang="zh-CN" altLang="en-US" sz="1600" b="1" dirty="0" smtClean="0">
                <a:latin typeface="华文楷体" pitchFamily="2" charset="-122"/>
                <a:ea typeface="华文楷体" pitchFamily="2" charset="-122"/>
              </a:rPr>
              <a:t>来表示</a:t>
            </a:r>
            <a:r>
              <a:rPr lang="zh-CN" altLang="en-US" sz="1600" b="1" dirty="0">
                <a:latin typeface="华文楷体" pitchFamily="2" charset="-122"/>
                <a:ea typeface="华文楷体" pitchFamily="2" charset="-122"/>
              </a:rPr>
              <a:t>。</a:t>
            </a: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、表征作物需水量的参数</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蒸腾系数。指作物在生育期内，每</a:t>
            </a:r>
            <a:r>
              <a:rPr lang="zh-CN" altLang="en-US" sz="1600" b="1" dirty="0" smtClean="0">
                <a:solidFill>
                  <a:srgbClr val="000000"/>
                </a:solidFill>
                <a:latin typeface="华文楷体" pitchFamily="2" charset="-122"/>
                <a:ea typeface="华文楷体" pitchFamily="2" charset="-122"/>
              </a:rPr>
              <a:t>合成</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克干物质所蒸腾的水分克数。</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蒸腾效率。指作物在生育期内，每</a:t>
            </a:r>
            <a:r>
              <a:rPr lang="zh-CN" altLang="en-US" sz="1600" b="1" dirty="0" smtClean="0">
                <a:solidFill>
                  <a:srgbClr val="000000"/>
                </a:solidFill>
                <a:latin typeface="华文楷体" pitchFamily="2" charset="-122"/>
                <a:ea typeface="华文楷体" pitchFamily="2" charset="-122"/>
              </a:rPr>
              <a:t>消耗</a:t>
            </a:r>
            <a:r>
              <a:rPr lang="en-US" altLang="zh-CN" sz="1600" b="1" dirty="0" smtClean="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克水所合成的干物质克数。</a:t>
            </a:r>
          </a:p>
          <a:p>
            <a:pPr>
              <a:lnSpc>
                <a:spcPct val="150000"/>
              </a:lnSpc>
            </a:pPr>
            <a:r>
              <a:rPr lang="zh-CN" altLang="en-US" sz="1600" b="1" dirty="0">
                <a:solidFill>
                  <a:srgbClr val="000000"/>
                </a:solidFill>
                <a:latin typeface="华文楷体" pitchFamily="2" charset="-122"/>
                <a:ea typeface="华文楷体" pitchFamily="2" charset="-122"/>
              </a:rPr>
              <a:t>    蒸腾效率是蒸腾系数的倒数。</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c.</a:t>
            </a:r>
            <a:r>
              <a:rPr lang="zh-CN" altLang="en-US" sz="1600" b="1" dirty="0">
                <a:solidFill>
                  <a:srgbClr val="000000"/>
                </a:solidFill>
                <a:latin typeface="华文楷体" pitchFamily="2" charset="-122"/>
                <a:ea typeface="华文楷体" pitchFamily="2" charset="-122"/>
              </a:rPr>
              <a:t>蒸腾强度。指单位时间内单位叶面积</a:t>
            </a:r>
            <a:r>
              <a:rPr lang="zh-CN" altLang="en-US" sz="1600" b="1" dirty="0" smtClean="0">
                <a:solidFill>
                  <a:srgbClr val="000000"/>
                </a:solidFill>
                <a:latin typeface="华文楷体" pitchFamily="2" charset="-122"/>
                <a:ea typeface="华文楷体" pitchFamily="2" charset="-122"/>
              </a:rPr>
              <a:t>上的</a:t>
            </a:r>
            <a:r>
              <a:rPr lang="zh-CN" altLang="en-US" sz="1600" b="1" dirty="0">
                <a:solidFill>
                  <a:srgbClr val="000000"/>
                </a:solidFill>
                <a:latin typeface="华文楷体" pitchFamily="2" charset="-122"/>
                <a:ea typeface="华文楷体" pitchFamily="2" charset="-122"/>
              </a:rPr>
              <a:t>蒸腾量。</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703374822"/>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115616" y="1573713"/>
            <a:ext cx="6984556" cy="4662815"/>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第四节   水分对作物生长发育及产量形成的影响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一、作物需水量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、关于蒸腾系数</a:t>
            </a:r>
          </a:p>
          <a:p>
            <a:pPr>
              <a:lnSpc>
                <a:spcPct val="150000"/>
              </a:lnSpc>
            </a:pPr>
            <a:r>
              <a:rPr lang="zh-CN" altLang="en-US" sz="1600" b="1" dirty="0">
                <a:solidFill>
                  <a:srgbClr val="000000"/>
                </a:solidFill>
                <a:latin typeface="华文楷体" pitchFamily="2" charset="-122"/>
                <a:ea typeface="华文楷体" pitchFamily="2" charset="-122"/>
              </a:rPr>
              <a:t>● 蒸腾系数是表征作物需水量最常用</a:t>
            </a:r>
            <a:r>
              <a:rPr lang="zh-CN" altLang="en-US" sz="1600" b="1" dirty="0" smtClean="0">
                <a:solidFill>
                  <a:srgbClr val="000000"/>
                </a:solidFill>
                <a:latin typeface="华文楷体" pitchFamily="2" charset="-122"/>
                <a:ea typeface="华文楷体" pitchFamily="2" charset="-122"/>
              </a:rPr>
              <a:t>的参数</a:t>
            </a:r>
            <a:r>
              <a:rPr lang="zh-CN" altLang="en-US" sz="1600" b="1" dirty="0">
                <a:solidFill>
                  <a:srgbClr val="000000"/>
                </a:solidFill>
                <a:latin typeface="华文楷体" pitchFamily="2" charset="-122"/>
                <a:ea typeface="华文楷体" pitchFamily="2" charset="-122"/>
              </a:rPr>
              <a:t>。其大小既表征作物对水分利用效率</a:t>
            </a:r>
            <a:r>
              <a:rPr lang="zh-CN" altLang="en-US" sz="1600" b="1" dirty="0" smtClean="0">
                <a:solidFill>
                  <a:srgbClr val="000000"/>
                </a:solidFill>
                <a:latin typeface="华文楷体" pitchFamily="2" charset="-122"/>
                <a:ea typeface="华文楷体" pitchFamily="2" charset="-122"/>
              </a:rPr>
              <a:t>的高低</a:t>
            </a:r>
            <a:r>
              <a:rPr lang="zh-CN" altLang="en-US" sz="1600" b="1" dirty="0">
                <a:solidFill>
                  <a:srgbClr val="000000"/>
                </a:solidFill>
                <a:latin typeface="华文楷体" pitchFamily="2" charset="-122"/>
                <a:ea typeface="华文楷体" pitchFamily="2" charset="-122"/>
              </a:rPr>
              <a:t>，也表征作物对水分的喜好程度。 </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蒸腾系数大说明作物要求的水分多</a:t>
            </a:r>
            <a:r>
              <a:rPr lang="zh-CN" altLang="en-US" sz="1600" b="1" dirty="0" smtClean="0">
                <a:solidFill>
                  <a:srgbClr val="000000"/>
                </a:solidFill>
                <a:latin typeface="华文楷体" pitchFamily="2" charset="-122"/>
                <a:ea typeface="华文楷体" pitchFamily="2" charset="-122"/>
              </a:rPr>
              <a:t>，更</a:t>
            </a:r>
            <a:r>
              <a:rPr lang="zh-CN" altLang="en-US" sz="1600" b="1" dirty="0">
                <a:solidFill>
                  <a:srgbClr val="000000"/>
                </a:solidFill>
                <a:latin typeface="华文楷体" pitchFamily="2" charset="-122"/>
                <a:ea typeface="华文楷体" pitchFamily="2" charset="-122"/>
              </a:rPr>
              <a:t>主要的是利用率低，即蒸腾效率低。</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根据蒸腾系数，便可找到作物</a:t>
            </a:r>
            <a:r>
              <a:rPr lang="zh-CN" altLang="en-US" sz="1600" b="1" dirty="0" smtClean="0">
                <a:solidFill>
                  <a:srgbClr val="000000"/>
                </a:solidFill>
                <a:latin typeface="华文楷体" pitchFamily="2" charset="-122"/>
                <a:ea typeface="华文楷体" pitchFamily="2" charset="-122"/>
              </a:rPr>
              <a:t>抗旱性与</a:t>
            </a:r>
            <a:r>
              <a:rPr lang="zh-CN" altLang="en-US" sz="1600" b="1" dirty="0">
                <a:solidFill>
                  <a:srgbClr val="000000"/>
                </a:solidFill>
                <a:latin typeface="华文楷体" pitchFamily="2" charset="-122"/>
                <a:ea typeface="华文楷体" pitchFamily="2" charset="-122"/>
              </a:rPr>
              <a:t>需水量之间的规律，蒸腾系数越低的</a:t>
            </a:r>
            <a:r>
              <a:rPr lang="zh-CN" altLang="en-US" sz="1600" b="1" dirty="0" smtClean="0">
                <a:solidFill>
                  <a:srgbClr val="000000"/>
                </a:solidFill>
                <a:latin typeface="华文楷体" pitchFamily="2" charset="-122"/>
                <a:ea typeface="华文楷体" pitchFamily="2" charset="-122"/>
              </a:rPr>
              <a:t>作物越</a:t>
            </a:r>
            <a:r>
              <a:rPr lang="zh-CN" altLang="en-US" sz="1600" b="1" dirty="0">
                <a:solidFill>
                  <a:srgbClr val="000000"/>
                </a:solidFill>
                <a:latin typeface="华文楷体" pitchFamily="2" charset="-122"/>
                <a:ea typeface="华文楷体" pitchFamily="2" charset="-122"/>
              </a:rPr>
              <a:t>适应于干旱地区。</a:t>
            </a:r>
          </a:p>
          <a:p>
            <a:pPr>
              <a:lnSpc>
                <a:spcPct val="150000"/>
              </a:lnSpc>
            </a:pPr>
            <a:r>
              <a:rPr lang="zh-CN" altLang="en-US" sz="1600" b="1" dirty="0">
                <a:solidFill>
                  <a:srgbClr val="000000"/>
                </a:solidFill>
                <a:latin typeface="华文楷体" pitchFamily="2" charset="-122"/>
                <a:ea typeface="华文楷体" pitchFamily="2" charset="-122"/>
              </a:rPr>
              <a:t>● 蒸腾系数不是一个稳定的数值。</a:t>
            </a:r>
            <a:r>
              <a:rPr lang="zh-CN" altLang="en-US" sz="1600" b="1" dirty="0" smtClean="0">
                <a:solidFill>
                  <a:srgbClr val="000000"/>
                </a:solidFill>
                <a:latin typeface="华文楷体" pitchFamily="2" charset="-122"/>
                <a:ea typeface="华文楷体" pitchFamily="2" charset="-122"/>
              </a:rPr>
              <a:t>不同作物</a:t>
            </a:r>
            <a:r>
              <a:rPr lang="zh-CN" altLang="en-US" sz="1600" b="1" dirty="0">
                <a:solidFill>
                  <a:srgbClr val="000000"/>
                </a:solidFill>
                <a:latin typeface="华文楷体" pitchFamily="2" charset="-122"/>
                <a:ea typeface="华文楷体" pitchFamily="2" charset="-122"/>
              </a:rPr>
              <a:t>不同品种、不同发育期、不同</a:t>
            </a:r>
            <a:r>
              <a:rPr lang="zh-CN" altLang="en-US" sz="1600" b="1" dirty="0" smtClean="0">
                <a:solidFill>
                  <a:srgbClr val="000000"/>
                </a:solidFill>
                <a:latin typeface="华文楷体" pitchFamily="2" charset="-122"/>
                <a:ea typeface="华文楷体" pitchFamily="2" charset="-122"/>
              </a:rPr>
              <a:t>土壤条件及</a:t>
            </a:r>
            <a:r>
              <a:rPr lang="zh-CN" altLang="en-US" sz="1600" b="1" dirty="0">
                <a:solidFill>
                  <a:srgbClr val="000000"/>
                </a:solidFill>
                <a:latin typeface="华文楷体" pitchFamily="2" charset="-122"/>
                <a:ea typeface="华文楷体" pitchFamily="2" charset="-122"/>
              </a:rPr>
              <a:t>不同的气象条件，蒸腾系数不同。</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仅用蒸腾系数作为估算作物水分</a:t>
            </a:r>
            <a:r>
              <a:rPr lang="zh-CN" altLang="en-US" sz="1600" b="1" dirty="0" smtClean="0">
                <a:solidFill>
                  <a:srgbClr val="000000"/>
                </a:solidFill>
                <a:latin typeface="华文楷体" pitchFamily="2" charset="-122"/>
                <a:ea typeface="华文楷体" pitchFamily="2" charset="-122"/>
              </a:rPr>
              <a:t>消耗和</a:t>
            </a:r>
            <a:r>
              <a:rPr lang="zh-CN" altLang="en-US" sz="1600" b="1" dirty="0">
                <a:solidFill>
                  <a:srgbClr val="000000"/>
                </a:solidFill>
                <a:latin typeface="华文楷体" pitchFamily="2" charset="-122"/>
                <a:ea typeface="华文楷体" pitchFamily="2" charset="-122"/>
              </a:rPr>
              <a:t>确定作物需水量的基础是不合适的。</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363054000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75656" y="1573713"/>
            <a:ext cx="6624515" cy="3924151"/>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第四节   水分对作物生长发育及产量形成的影响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一、作物需水量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、作物需水量的组成及</a:t>
            </a:r>
            <a:r>
              <a:rPr lang="zh-CN" altLang="en-US" sz="1600" b="1" dirty="0" smtClean="0">
                <a:solidFill>
                  <a:srgbClr val="000000"/>
                </a:solidFill>
                <a:latin typeface="华文楷体" pitchFamily="2" charset="-122"/>
                <a:ea typeface="华文楷体" pitchFamily="2" charset="-122"/>
              </a:rPr>
              <a:t>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a:solidFill>
                  <a:srgbClr val="000000"/>
                </a:solidFill>
                <a:latin typeface="华文楷体" pitchFamily="2" charset="-122"/>
                <a:ea typeface="华文楷体" pitchFamily="2" charset="-122"/>
              </a:rPr>
              <a:t>a.</a:t>
            </a:r>
            <a:r>
              <a:rPr lang="zh-CN" altLang="en-US" sz="1600" b="1" dirty="0">
                <a:solidFill>
                  <a:srgbClr val="000000"/>
                </a:solidFill>
                <a:latin typeface="华文楷体" pitchFamily="2" charset="-122"/>
                <a:ea typeface="华文楷体" pitchFamily="2" charset="-122"/>
              </a:rPr>
              <a:t>作物需水量的组成</a:t>
            </a:r>
          </a:p>
          <a:p>
            <a:pPr>
              <a:lnSpc>
                <a:spcPct val="150000"/>
              </a:lnSpc>
            </a:pPr>
            <a:r>
              <a:rPr lang="zh-CN" altLang="en-US" sz="1600" b="1" dirty="0">
                <a:solidFill>
                  <a:srgbClr val="000000"/>
                </a:solidFill>
                <a:latin typeface="华文楷体" pitchFamily="2" charset="-122"/>
                <a:ea typeface="华文楷体" pitchFamily="2" charset="-122"/>
              </a:rPr>
              <a:t>    ● 光合作用所需水量和植物体内所含水分</a:t>
            </a:r>
            <a:r>
              <a:rPr lang="zh-CN" altLang="en-US" sz="1600" b="1" dirty="0" smtClean="0">
                <a:solidFill>
                  <a:srgbClr val="000000"/>
                </a:solidFill>
                <a:latin typeface="华文楷体" pitchFamily="2" charset="-122"/>
                <a:ea typeface="华文楷体" pitchFamily="2" charset="-122"/>
              </a:rPr>
              <a:t>，比例</a:t>
            </a:r>
            <a:r>
              <a:rPr lang="zh-CN" altLang="en-US" sz="1600" b="1" dirty="0">
                <a:solidFill>
                  <a:srgbClr val="000000"/>
                </a:solidFill>
                <a:latin typeface="华文楷体" pitchFamily="2" charset="-122"/>
                <a:ea typeface="华文楷体" pitchFamily="2" charset="-122"/>
              </a:rPr>
              <a:t>很小。</a:t>
            </a:r>
          </a:p>
          <a:p>
            <a:pPr>
              <a:lnSpc>
                <a:spcPct val="150000"/>
              </a:lnSpc>
            </a:pPr>
            <a:r>
              <a:rPr lang="zh-CN" altLang="en-US" sz="1600" b="1" dirty="0">
                <a:solidFill>
                  <a:srgbClr val="000000"/>
                </a:solidFill>
                <a:latin typeface="华文楷体" pitchFamily="2" charset="-122"/>
                <a:ea typeface="华文楷体" pitchFamily="2" charset="-122"/>
              </a:rPr>
              <a:t>    ● 蒸腾耗水，占作物需水量的绝大部分。</a:t>
            </a:r>
          </a:p>
          <a:p>
            <a:pPr>
              <a:lnSpc>
                <a:spcPct val="150000"/>
              </a:lnSpc>
            </a:pPr>
            <a:r>
              <a:rPr lang="zh-CN" altLang="en-US" sz="1600" b="1" dirty="0">
                <a:solidFill>
                  <a:srgbClr val="000000"/>
                </a:solidFill>
                <a:latin typeface="华文楷体" pitchFamily="2" charset="-122"/>
                <a:ea typeface="华文楷体" pitchFamily="2" charset="-122"/>
              </a:rPr>
              <a:t>    ● 棵间蒸发和田间渗漏。</a:t>
            </a:r>
          </a:p>
          <a:p>
            <a:pPr>
              <a:lnSpc>
                <a:spcPct val="150000"/>
              </a:lnSpc>
            </a:pPr>
            <a:r>
              <a:rPr lang="zh-CN" altLang="en-US" sz="1600" b="1" dirty="0">
                <a:solidFill>
                  <a:srgbClr val="000000"/>
                </a:solidFill>
                <a:latin typeface="华文楷体" pitchFamily="2" charset="-122"/>
                <a:ea typeface="华文楷体" pitchFamily="2" charset="-122"/>
              </a:rPr>
              <a:t>    前两部分为作物生理过程所必需，又称</a:t>
            </a:r>
            <a:r>
              <a:rPr lang="zh-CN" altLang="en-US" sz="1600" b="1" dirty="0" smtClean="0">
                <a:solidFill>
                  <a:srgbClr val="000000"/>
                </a:solidFill>
                <a:latin typeface="华文楷体" pitchFamily="2" charset="-122"/>
                <a:ea typeface="华文楷体" pitchFamily="2" charset="-122"/>
              </a:rPr>
              <a:t>生理需</a:t>
            </a:r>
            <a:r>
              <a:rPr lang="zh-CN" altLang="en-US" sz="1600" b="1" dirty="0">
                <a:solidFill>
                  <a:srgbClr val="000000"/>
                </a:solidFill>
                <a:latin typeface="华文楷体" pitchFamily="2" charset="-122"/>
                <a:ea typeface="华文楷体" pitchFamily="2" charset="-122"/>
              </a:rPr>
              <a:t>水；而后一部分为作物适宜生长环境条件</a:t>
            </a:r>
            <a:r>
              <a:rPr lang="zh-CN" altLang="en-US" sz="1600" b="1" dirty="0" smtClean="0">
                <a:solidFill>
                  <a:srgbClr val="000000"/>
                </a:solidFill>
                <a:latin typeface="华文楷体" pitchFamily="2" charset="-122"/>
                <a:ea typeface="华文楷体" pitchFamily="2" charset="-122"/>
              </a:rPr>
              <a:t>形成所</a:t>
            </a:r>
            <a:r>
              <a:rPr lang="zh-CN" altLang="en-US" sz="1600" b="1" dirty="0">
                <a:solidFill>
                  <a:srgbClr val="000000"/>
                </a:solidFill>
                <a:latin typeface="华文楷体" pitchFamily="2" charset="-122"/>
                <a:ea typeface="华文楷体" pitchFamily="2" charset="-122"/>
              </a:rPr>
              <a:t>必需，又称生态需水。</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2901882186"/>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pic>
        <p:nvPicPr>
          <p:cNvPr id="11" name="Picture 2" descr="C:\Documents and Settings\Administrator\桌面\2649747_164945078388_2.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48264" y="4941168"/>
            <a:ext cx="1498635" cy="1238130"/>
          </a:xfrm>
          <a:prstGeom prst="rect">
            <a:avLst/>
          </a:prstGeom>
          <a:noFill/>
          <a:extLst>
            <a:ext uri="{909E8E84-426E-40DD-AFC4-6F175D3DCCD1}">
              <a14:hiddenFill xmlns:a14="http://schemas.microsoft.com/office/drawing/2010/main">
                <a:solidFill>
                  <a:srgbClr val="FFFFFF"/>
                </a:solidFill>
              </a14:hiddenFill>
            </a:ext>
          </a:extLst>
        </p:spPr>
      </p:pic>
      <p:sp>
        <p:nvSpPr>
          <p:cNvPr id="2" name="矩形 1"/>
          <p:cNvSpPr/>
          <p:nvPr/>
        </p:nvSpPr>
        <p:spPr>
          <a:xfrm>
            <a:off x="1475656" y="1573713"/>
            <a:ext cx="6624515" cy="4662815"/>
          </a:xfrm>
          <a:prstGeom prst="rect">
            <a:avLst/>
          </a:prstGeom>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第四节   水分对作物生长发育及产量形成的影响</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 一、作物需水量</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a:solidFill>
                  <a:srgbClr val="000000"/>
                </a:solidFill>
                <a:latin typeface="华文楷体" pitchFamily="2" charset="-122"/>
                <a:ea typeface="华文楷体" pitchFamily="2" charset="-122"/>
              </a:rPr>
              <a:t>、作物需水量的组成及</a:t>
            </a:r>
            <a:r>
              <a:rPr lang="zh-CN" altLang="en-US" sz="1600" b="1" dirty="0" smtClean="0">
                <a:solidFill>
                  <a:srgbClr val="000000"/>
                </a:solidFill>
                <a:latin typeface="华文楷体" pitchFamily="2" charset="-122"/>
                <a:ea typeface="华文楷体" pitchFamily="2" charset="-122"/>
              </a:rPr>
              <a:t>影响因素</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b.</a:t>
            </a:r>
            <a:r>
              <a:rPr lang="zh-CN" altLang="en-US" sz="1600" b="1" dirty="0">
                <a:solidFill>
                  <a:srgbClr val="000000"/>
                </a:solidFill>
                <a:latin typeface="华文楷体" pitchFamily="2" charset="-122"/>
                <a:ea typeface="华文楷体" pitchFamily="2" charset="-122"/>
              </a:rPr>
              <a:t>表示方法</a:t>
            </a:r>
          </a:p>
          <a:p>
            <a:pPr>
              <a:lnSpc>
                <a:spcPct val="150000"/>
              </a:lnSpc>
            </a:pPr>
            <a:r>
              <a:rPr lang="zh-CN" altLang="en-US" sz="1600" b="1" dirty="0">
                <a:solidFill>
                  <a:srgbClr val="000000"/>
                </a:solidFill>
                <a:latin typeface="华文楷体" pitchFamily="2" charset="-122"/>
                <a:ea typeface="华文楷体" pitchFamily="2" charset="-122"/>
              </a:rPr>
              <a:t>    作物需水量一般用单位面积上的水量</a:t>
            </a:r>
            <a:r>
              <a:rPr lang="zh-CN" altLang="en-US" sz="1600" b="1" dirty="0" smtClean="0">
                <a:solidFill>
                  <a:srgbClr val="000000"/>
                </a:solidFill>
                <a:latin typeface="华文楷体" pitchFamily="2" charset="-122"/>
                <a:ea typeface="华文楷体" pitchFamily="2" charset="-122"/>
              </a:rPr>
              <a:t>来表示</a:t>
            </a:r>
            <a:r>
              <a:rPr lang="zh-CN" altLang="en-US" sz="1600" b="1" dirty="0">
                <a:solidFill>
                  <a:srgbClr val="000000"/>
                </a:solidFill>
                <a:latin typeface="华文楷体" pitchFamily="2" charset="-122"/>
                <a:ea typeface="华文楷体" pitchFamily="2" charset="-122"/>
              </a:rPr>
              <a:t>，以立方米</a:t>
            </a:r>
            <a:r>
              <a:rPr lang="en-US" altLang="zh-CN" sz="1600" b="1" dirty="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公顷为单位 ；也可用</a:t>
            </a:r>
            <a:r>
              <a:rPr lang="zh-CN" altLang="en-US" sz="1600" b="1" dirty="0" smtClean="0">
                <a:solidFill>
                  <a:srgbClr val="000000"/>
                </a:solidFill>
                <a:latin typeface="华文楷体" pitchFamily="2" charset="-122"/>
                <a:ea typeface="华文楷体" pitchFamily="2" charset="-122"/>
              </a:rPr>
              <a:t>水层深度</a:t>
            </a:r>
            <a:r>
              <a:rPr lang="zh-CN" altLang="en-US" sz="1600" b="1" dirty="0">
                <a:solidFill>
                  <a:srgbClr val="000000"/>
                </a:solidFill>
                <a:latin typeface="华文楷体" pitchFamily="2" charset="-122"/>
                <a:ea typeface="华文楷体" pitchFamily="2" charset="-122"/>
              </a:rPr>
              <a:t>来表示，以毫米为单位。</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c.</a:t>
            </a:r>
            <a:r>
              <a:rPr lang="zh-CN" altLang="en-US" sz="1600" b="1" dirty="0">
                <a:solidFill>
                  <a:srgbClr val="000000"/>
                </a:solidFill>
                <a:latin typeface="华文楷体" pitchFamily="2" charset="-122"/>
                <a:ea typeface="华文楷体" pitchFamily="2" charset="-122"/>
              </a:rPr>
              <a:t>影响因素</a:t>
            </a:r>
          </a:p>
          <a:p>
            <a:pPr>
              <a:lnSpc>
                <a:spcPct val="150000"/>
              </a:lnSpc>
            </a:pPr>
            <a:r>
              <a:rPr lang="zh-CN" altLang="en-US" sz="1600" b="1" dirty="0">
                <a:solidFill>
                  <a:srgbClr val="000000"/>
                </a:solidFill>
                <a:latin typeface="华文楷体" pitchFamily="2" charset="-122"/>
                <a:ea typeface="华文楷体" pitchFamily="2" charset="-122"/>
              </a:rPr>
              <a:t>     作物需水量因作物、品种、生育进程</a:t>
            </a:r>
            <a:r>
              <a:rPr lang="zh-CN" altLang="en-US" sz="1600" b="1" dirty="0" smtClean="0">
                <a:solidFill>
                  <a:srgbClr val="000000"/>
                </a:solidFill>
                <a:latin typeface="华文楷体" pitchFamily="2" charset="-122"/>
                <a:ea typeface="华文楷体" pitchFamily="2" charset="-122"/>
              </a:rPr>
              <a:t>、气象</a:t>
            </a:r>
            <a:r>
              <a:rPr lang="zh-CN" altLang="en-US" sz="1600" b="1" dirty="0">
                <a:solidFill>
                  <a:srgbClr val="000000"/>
                </a:solidFill>
                <a:latin typeface="华文楷体" pitchFamily="2" charset="-122"/>
                <a:ea typeface="华文楷体" pitchFamily="2" charset="-122"/>
              </a:rPr>
              <a:t>条件、土壤条件、田块大小、产量</a:t>
            </a:r>
            <a:r>
              <a:rPr lang="zh-CN" altLang="en-US" sz="1600" b="1" dirty="0" smtClean="0">
                <a:solidFill>
                  <a:srgbClr val="000000"/>
                </a:solidFill>
                <a:latin typeface="华文楷体" pitchFamily="2" charset="-122"/>
                <a:ea typeface="华文楷体" pitchFamily="2" charset="-122"/>
              </a:rPr>
              <a:t>高低以及</a:t>
            </a:r>
            <a:r>
              <a:rPr lang="zh-CN" altLang="en-US" sz="1600" b="1" dirty="0">
                <a:solidFill>
                  <a:srgbClr val="000000"/>
                </a:solidFill>
                <a:latin typeface="华文楷体" pitchFamily="2" charset="-122"/>
                <a:ea typeface="华文楷体" pitchFamily="2" charset="-122"/>
              </a:rPr>
              <a:t>农业技术措施的不同而波动</a:t>
            </a:r>
            <a:r>
              <a:rPr lang="zh-CN" altLang="en-US" sz="1600" b="1" dirty="0" smtClean="0">
                <a:solidFill>
                  <a:srgbClr val="000000"/>
                </a:solidFill>
                <a:latin typeface="华文楷体" pitchFamily="2" charset="-122"/>
                <a:ea typeface="华文楷体" pitchFamily="2" charset="-122"/>
              </a:rPr>
              <a:t>。</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、作物需水量的估算（自学）</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、作物最大可能蒸散</a:t>
            </a:r>
            <a:r>
              <a:rPr lang="zh-CN" altLang="en-US" sz="1600" b="1" dirty="0">
                <a:solidFill>
                  <a:srgbClr val="000000"/>
                </a:solidFill>
                <a:latin typeface="华文楷体" pitchFamily="2" charset="-122"/>
                <a:ea typeface="华文楷体" pitchFamily="2" charset="-122"/>
              </a:rPr>
              <a:t>的估算（自学）</a:t>
            </a:r>
          </a:p>
          <a:p>
            <a:pPr>
              <a:lnSpc>
                <a:spcPct val="150000"/>
              </a:lnSpc>
            </a:pPr>
            <a:endParaRPr lang="zh-CN" altLang="en-US" sz="1600" b="1" dirty="0">
              <a:solidFill>
                <a:srgbClr val="000000"/>
              </a:solidFill>
              <a:latin typeface="华文楷体" pitchFamily="2" charset="-122"/>
              <a:ea typeface="华文楷体" pitchFamily="2" charset="-122"/>
            </a:endParaRPr>
          </a:p>
        </p:txBody>
      </p:sp>
    </p:spTree>
    <p:extLst>
      <p:ext uri="{BB962C8B-B14F-4D97-AF65-F5344CB8AC3E}">
        <p14:creationId xmlns:p14="http://schemas.microsoft.com/office/powerpoint/2010/main" val="1793604808"/>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093154"/>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sz="1600" b="1" dirty="0">
                <a:solidFill>
                  <a:srgbClr val="CC00FF"/>
                </a:solidFill>
                <a:latin typeface="华文楷体" pitchFamily="2" charset="-122"/>
                <a:ea typeface="华文楷体" pitchFamily="2" charset="-122"/>
              </a:rPr>
              <a:t>一、</a:t>
            </a:r>
            <a:r>
              <a:rPr lang="zh-CN" altLang="en-US" sz="1600" b="1" dirty="0" smtClean="0">
                <a:solidFill>
                  <a:srgbClr val="CC00FF"/>
                </a:solidFill>
                <a:latin typeface="华文楷体" pitchFamily="2" charset="-122"/>
                <a:ea typeface="华文楷体" pitchFamily="2" charset="-122"/>
              </a:rPr>
              <a:t>作物需水量</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7</a:t>
            </a:r>
            <a:r>
              <a:rPr lang="zh-CN" altLang="en-US" sz="1600" b="1" dirty="0">
                <a:solidFill>
                  <a:srgbClr val="000000"/>
                </a:solidFill>
                <a:latin typeface="华文楷体" pitchFamily="2" charset="-122"/>
                <a:ea typeface="华文楷体" pitchFamily="2" charset="-122"/>
              </a:rPr>
              <a:t>、作物的水分临界期和</a:t>
            </a:r>
            <a:r>
              <a:rPr lang="zh-CN" altLang="en-US" sz="1600" b="1" dirty="0" smtClean="0">
                <a:solidFill>
                  <a:srgbClr val="000000"/>
                </a:solidFill>
                <a:latin typeface="华文楷体" pitchFamily="2" charset="-122"/>
                <a:ea typeface="华文楷体" pitchFamily="2" charset="-122"/>
              </a:rPr>
              <a:t>关键期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）水分</a:t>
            </a:r>
            <a:r>
              <a:rPr lang="zh-CN" altLang="en-US" sz="1600" b="1" dirty="0">
                <a:solidFill>
                  <a:srgbClr val="000000"/>
                </a:solidFill>
                <a:latin typeface="华文楷体" pitchFamily="2" charset="-122"/>
                <a:ea typeface="华文楷体" pitchFamily="2" charset="-122"/>
              </a:rPr>
              <a:t>临界期</a:t>
            </a:r>
          </a:p>
          <a:p>
            <a:pPr>
              <a:lnSpc>
                <a:spcPct val="150000"/>
              </a:lnSpc>
            </a:pPr>
            <a:r>
              <a:rPr lang="zh-CN" altLang="en-US" sz="1600" b="1" dirty="0">
                <a:solidFill>
                  <a:srgbClr val="000000"/>
                </a:solidFill>
                <a:latin typeface="华文楷体" pitchFamily="2" charset="-122"/>
                <a:ea typeface="华文楷体" pitchFamily="2" charset="-122"/>
              </a:rPr>
              <a:t>    ● 对水分最敏感的时期 ，即由于水分</a:t>
            </a:r>
            <a:r>
              <a:rPr lang="zh-CN" altLang="en-US" sz="1600" b="1" dirty="0" smtClean="0">
                <a:solidFill>
                  <a:srgbClr val="000000"/>
                </a:solidFill>
                <a:latin typeface="华文楷体" pitchFamily="2" charset="-122"/>
                <a:ea typeface="华文楷体" pitchFamily="2" charset="-122"/>
              </a:rPr>
              <a:t>缺乏或</a:t>
            </a:r>
            <a:r>
              <a:rPr lang="zh-CN" altLang="en-US" sz="1600" b="1" dirty="0">
                <a:solidFill>
                  <a:srgbClr val="000000"/>
                </a:solidFill>
                <a:latin typeface="华文楷体" pitchFamily="2" charset="-122"/>
                <a:ea typeface="华文楷体" pitchFamily="2" charset="-122"/>
              </a:rPr>
              <a:t>过多对产量影响最大的时期，称为某种作物</a:t>
            </a:r>
            <a:r>
              <a:rPr lang="zh-CN" altLang="en-US" sz="1600" b="1" dirty="0" smtClean="0">
                <a:solidFill>
                  <a:srgbClr val="000000"/>
                </a:solidFill>
                <a:latin typeface="华文楷体" pitchFamily="2" charset="-122"/>
                <a:ea typeface="华文楷体" pitchFamily="2" charset="-122"/>
              </a:rPr>
              <a:t>的水分</a:t>
            </a:r>
            <a:r>
              <a:rPr lang="zh-CN" altLang="en-US" sz="1600" b="1" dirty="0">
                <a:solidFill>
                  <a:srgbClr val="000000"/>
                </a:solidFill>
                <a:latin typeface="华文楷体" pitchFamily="2" charset="-122"/>
                <a:ea typeface="华文楷体" pitchFamily="2" charset="-122"/>
              </a:rPr>
              <a:t>临界期。</a:t>
            </a:r>
          </a:p>
          <a:p>
            <a:pPr>
              <a:lnSpc>
                <a:spcPct val="150000"/>
              </a:lnSpc>
            </a:pPr>
            <a:r>
              <a:rPr lang="zh-CN" altLang="en-US" sz="1600" b="1" dirty="0">
                <a:solidFill>
                  <a:srgbClr val="000000"/>
                </a:solidFill>
                <a:latin typeface="华文楷体" pitchFamily="2" charset="-122"/>
                <a:ea typeface="华文楷体" pitchFamily="2" charset="-122"/>
              </a:rPr>
              <a:t>    ● 水分临界期不一定是植物需水量最多</a:t>
            </a:r>
            <a:r>
              <a:rPr lang="zh-CN" altLang="en-US" sz="1600" b="1" dirty="0" smtClean="0">
                <a:solidFill>
                  <a:srgbClr val="000000"/>
                </a:solidFill>
                <a:latin typeface="华文楷体" pitchFamily="2" charset="-122"/>
                <a:ea typeface="华文楷体" pitchFamily="2" charset="-122"/>
              </a:rPr>
              <a:t>的时期</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a:t>
            </a:r>
            <a:endParaRPr lang="en-US" altLang="zh-CN" sz="1600" b="1" dirty="0" smtClean="0">
              <a:solidFill>
                <a:srgbClr val="000000"/>
              </a:solidFill>
              <a:latin typeface="华文楷体" pitchFamily="2" charset="-122"/>
              <a:ea typeface="华文楷体" pitchFamily="2" charset="-122"/>
            </a:endParaRPr>
          </a:p>
        </p:txBody>
      </p:sp>
      <p:pic>
        <p:nvPicPr>
          <p:cNvPr id="26626" name="Picture 2" descr="C:\Users\ysj\Desktop\农业气象学原理\IVPA123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325" y="5661025"/>
            <a:ext cx="1362699" cy="102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1201233"/>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1667" name="Rectangle 3"/>
          <p:cNvSpPr>
            <a:spLocks noGrp="1" noChangeArrowheads="1"/>
          </p:cNvSpPr>
          <p:nvPr>
            <p:ph type="body" sz="half" idx="1"/>
          </p:nvPr>
        </p:nvSpPr>
        <p:spPr>
          <a:xfrm>
            <a:off x="1042988" y="620713"/>
            <a:ext cx="7200900" cy="647700"/>
          </a:xfrm>
        </p:spPr>
        <p:txBody>
          <a:bodyPr/>
          <a:lstStyle/>
          <a:p>
            <a:pPr>
              <a:lnSpc>
                <a:spcPct val="140000"/>
              </a:lnSpc>
              <a:spcBef>
                <a:spcPct val="0"/>
              </a:spcBef>
              <a:buFont typeface="Wingdings" pitchFamily="2" charset="2"/>
              <a:buNone/>
            </a:pPr>
            <a:r>
              <a:rPr lang="zh-CN" altLang="en-US" sz="2400" b="1" dirty="0">
                <a:latin typeface="宋体" charset="-122"/>
              </a:rPr>
              <a:t>   </a:t>
            </a:r>
            <a:r>
              <a:rPr lang="zh-CN" altLang="en-US" sz="2400" b="1" dirty="0" smtClean="0">
                <a:latin typeface="宋体" charset="-122"/>
              </a:rPr>
              <a:t>       几种</a:t>
            </a:r>
            <a:r>
              <a:rPr lang="zh-CN" altLang="en-US" sz="2400" b="1" dirty="0">
                <a:latin typeface="宋体" charset="-122"/>
              </a:rPr>
              <a:t>主要作物的水分临界期</a:t>
            </a:r>
          </a:p>
        </p:txBody>
      </p:sp>
      <p:graphicFrame>
        <p:nvGraphicFramePr>
          <p:cNvPr id="241772" name="Group 108"/>
          <p:cNvGraphicFramePr>
            <a:graphicFrameLocks noGrp="1"/>
          </p:cNvGraphicFramePr>
          <p:nvPr>
            <p:ph sz="half" idx="2"/>
          </p:nvPr>
        </p:nvGraphicFramePr>
        <p:xfrm>
          <a:off x="971550" y="1484313"/>
          <a:ext cx="7488238" cy="4249739"/>
        </p:xfrm>
        <a:graphic>
          <a:graphicData uri="http://schemas.openxmlformats.org/drawingml/2006/table">
            <a:tbl>
              <a:tblPr/>
              <a:tblGrid>
                <a:gridCol w="1557338"/>
                <a:gridCol w="2001837"/>
                <a:gridCol w="1928813"/>
                <a:gridCol w="2000250"/>
              </a:tblGrid>
              <a:tr h="788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作物</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临界期</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作物</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临界期</a:t>
                      </a:r>
                    </a:p>
                  </a:txBody>
                  <a:tcPr marL="90000" marR="90000" marT="46800" marB="4680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28575"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842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冬小麦</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孕穗到抽穗</a:t>
                      </a:r>
                    </a:p>
                  </a:txBody>
                  <a:tcPr marL="90000" marR="90000" marT="46800" marB="4680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高粱、谷子</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孕穗到成熟</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88988">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春小麦</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孕穗到抽穗</a:t>
                      </a:r>
                    </a:p>
                  </a:txBody>
                  <a:tcPr marL="90000" marR="90000" marT="46800" marB="4680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棉花</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开花到成铃</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785813">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水稻</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孕穗到开花</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大豆、花生</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开花</a:t>
                      </a:r>
                    </a:p>
                  </a:txBody>
                  <a:tcPr marL="90000" marR="90000" marT="46800" marB="4680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12700" cap="flat" cmpd="sng" algn="ctr">
                      <a:solidFill>
                        <a:schemeClr val="tx1"/>
                      </a:solidFill>
                      <a:prstDash val="solid"/>
                      <a:round/>
                      <a:headEnd type="none" w="sm" len="sm"/>
                      <a:tailEnd type="none" w="sm" len="sm"/>
                    </a:lnB>
                    <a:lnTlToBr>
                      <a:noFill/>
                    </a:lnTlToBr>
                    <a:lnBlToTr>
                      <a:noFill/>
                    </a:lnBlToTr>
                    <a:noFill/>
                  </a:tcPr>
                </a:tc>
              </a:tr>
              <a:tr h="1101725">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玉米</a:t>
                      </a:r>
                    </a:p>
                  </a:txBody>
                  <a:tcPr marL="90000" marR="90000" marT="46800" marB="46800" anchor="ctr" anchorCtr="1" horzOverflow="overflow">
                    <a:lnL w="28575"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“大喇叭口”</a:t>
                      </a:r>
                    </a:p>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期到成熟</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smtClean="0">
                          <a:ln>
                            <a:noFill/>
                          </a:ln>
                          <a:solidFill>
                            <a:schemeClr val="tx1"/>
                          </a:solidFill>
                          <a:effectLst/>
                          <a:latin typeface="Times New Roman" pitchFamily="18" charset="0"/>
                          <a:ea typeface="宋体" charset="-122"/>
                        </a:rPr>
                        <a:t>瓜类</a:t>
                      </a:r>
                    </a:p>
                  </a:txBody>
                  <a:tcPr marL="90000" marR="90000" marT="46800" marB="46800" anchor="ctr" anchorCtr="1" horzOverflow="overflow">
                    <a:lnL w="12700" cap="flat" cmpd="sng" algn="ctr">
                      <a:solidFill>
                        <a:schemeClr val="tx1"/>
                      </a:solidFill>
                      <a:prstDash val="solid"/>
                      <a:round/>
                      <a:headEnd type="none" w="sm" len="sm"/>
                      <a:tailEnd type="none" w="sm" len="sm"/>
                    </a:lnL>
                    <a:lnR w="12700"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accent2"/>
                        </a:buClr>
                        <a:buSzPct val="80000"/>
                        <a:buFont typeface="Wingdings" pitchFamily="2" charset="2"/>
                        <a:buNone/>
                        <a:tabLst/>
                      </a:pPr>
                      <a:r>
                        <a:rPr kumimoji="1" lang="zh-CN" altLang="en-US" sz="2400" b="1" i="0" u="none" strike="noStrike" cap="none" normalizeH="0" baseline="0" dirty="0" smtClean="0">
                          <a:ln>
                            <a:noFill/>
                          </a:ln>
                          <a:solidFill>
                            <a:schemeClr val="tx1"/>
                          </a:solidFill>
                          <a:effectLst/>
                          <a:latin typeface="Times New Roman" pitchFamily="18" charset="0"/>
                          <a:ea typeface="宋体" charset="-122"/>
                        </a:rPr>
                        <a:t>开花到成熟</a:t>
                      </a:r>
                    </a:p>
                  </a:txBody>
                  <a:tcPr marL="90000" marR="90000" marT="46800" marB="46800" anchor="ctr" anchorCtr="1" horzOverflow="overflow">
                    <a:lnL w="12700" cap="flat" cmpd="sng" algn="ctr">
                      <a:solidFill>
                        <a:schemeClr val="tx1"/>
                      </a:solidFill>
                      <a:prstDash val="solid"/>
                      <a:round/>
                      <a:headEnd type="none" w="sm" len="sm"/>
                      <a:tailEnd type="none" w="sm" len="sm"/>
                    </a:lnL>
                    <a:lnR w="28575" cap="flat" cmpd="sng" algn="ctr">
                      <a:solidFill>
                        <a:schemeClr val="tx1"/>
                      </a:solidFill>
                      <a:prstDash val="solid"/>
                      <a:round/>
                      <a:headEnd type="none" w="sm" len="sm"/>
                      <a:tailEnd type="none" w="sm" len="sm"/>
                    </a:lnR>
                    <a:lnT w="12700" cap="flat" cmpd="sng" algn="ctr">
                      <a:solidFill>
                        <a:schemeClr val="tx1"/>
                      </a:solidFill>
                      <a:prstDash val="solid"/>
                      <a:round/>
                      <a:headEnd type="none" w="sm" len="sm"/>
                      <a:tailEnd type="none" w="sm" len="sm"/>
                    </a:lnT>
                    <a:lnB w="28575" cap="flat" cmpd="sng" algn="ctr">
                      <a:solidFill>
                        <a:schemeClr val="tx1"/>
                      </a:solidFill>
                      <a:prstDash val="solid"/>
                      <a:round/>
                      <a:headEnd type="none" w="sm" len="sm"/>
                      <a:tailEnd type="none" w="sm" len="sm"/>
                    </a:lnB>
                    <a:lnTlToBr>
                      <a:noFill/>
                    </a:lnTlToBr>
                    <a:lnBlToTr>
                      <a:noFill/>
                    </a:lnBlToTr>
                    <a:noFill/>
                  </a:tcPr>
                </a:tc>
              </a:tr>
            </a:tbl>
          </a:graphicData>
        </a:graphic>
      </p:graphicFrame>
    </p:spTree>
    <p:extLst>
      <p:ext uri="{BB962C8B-B14F-4D97-AF65-F5344CB8AC3E}">
        <p14:creationId xmlns:p14="http://schemas.microsoft.com/office/powerpoint/2010/main" val="3395101649"/>
      </p:ext>
    </p:extLst>
  </p:cSld>
  <p:clrMapOvr>
    <a:masterClrMapping/>
  </p:clrMapOvr>
  <p:transition spd="med">
    <p:cover dir="r"/>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939814"/>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en-US" altLang="zh-CN" sz="1600" b="1" dirty="0" smtClean="0">
                <a:solidFill>
                  <a:srgbClr val="000000"/>
                </a:solidFill>
                <a:latin typeface="华文楷体" pitchFamily="2" charset="-122"/>
                <a:ea typeface="华文楷体" pitchFamily="2" charset="-122"/>
              </a:rPr>
              <a:t>7</a:t>
            </a:r>
            <a:r>
              <a:rPr lang="zh-CN" altLang="en-US" sz="1600" b="1" dirty="0">
                <a:solidFill>
                  <a:srgbClr val="000000"/>
                </a:solidFill>
                <a:latin typeface="华文楷体" pitchFamily="2" charset="-122"/>
                <a:ea typeface="华文楷体" pitchFamily="2" charset="-122"/>
              </a:rPr>
              <a:t>、作物的水分临界期和</a:t>
            </a:r>
            <a:r>
              <a:rPr lang="zh-CN" altLang="en-US" sz="1600" b="1" dirty="0" smtClean="0">
                <a:solidFill>
                  <a:srgbClr val="000000"/>
                </a:solidFill>
                <a:latin typeface="华文楷体" pitchFamily="2" charset="-122"/>
                <a:ea typeface="华文楷体" pitchFamily="2" charset="-122"/>
              </a:rPr>
              <a:t>关键期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）水分</a:t>
            </a:r>
            <a:r>
              <a:rPr lang="zh-CN" altLang="en-US" sz="1600" b="1" dirty="0">
                <a:solidFill>
                  <a:srgbClr val="000000"/>
                </a:solidFill>
                <a:latin typeface="华文楷体" pitchFamily="2" charset="-122"/>
                <a:ea typeface="华文楷体" pitchFamily="2" charset="-122"/>
              </a:rPr>
              <a:t>临界期</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作物的水分临界期一般是在抽穗</a:t>
            </a:r>
            <a:r>
              <a:rPr lang="zh-CN" altLang="en-US" sz="1600" b="1" dirty="0" smtClean="0">
                <a:solidFill>
                  <a:srgbClr val="000000"/>
                </a:solidFill>
                <a:latin typeface="华文楷体" pitchFamily="2" charset="-122"/>
                <a:ea typeface="华文楷体" pitchFamily="2" charset="-122"/>
              </a:rPr>
              <a:t>开花期（</a:t>
            </a:r>
            <a:r>
              <a:rPr lang="en-US" altLang="zh-CN" sz="1600" b="1" dirty="0" smtClean="0">
                <a:solidFill>
                  <a:srgbClr val="000000"/>
                </a:solidFill>
                <a:latin typeface="华文楷体" pitchFamily="2" charset="-122"/>
                <a:ea typeface="华文楷体" pitchFamily="2" charset="-122"/>
              </a:rPr>
              <a:t>P195</a:t>
            </a:r>
            <a:r>
              <a:rPr lang="zh-CN" altLang="en-US" sz="1600" b="1" dirty="0" smtClean="0">
                <a:solidFill>
                  <a:srgbClr val="000000"/>
                </a:solidFill>
                <a:latin typeface="华文楷体" pitchFamily="2" charset="-122"/>
                <a:ea typeface="华文楷体" pitchFamily="2" charset="-122"/>
              </a:rPr>
              <a:t>表</a:t>
            </a:r>
            <a:r>
              <a:rPr lang="en-US" altLang="zh-CN" sz="1600" b="1" dirty="0" smtClean="0">
                <a:solidFill>
                  <a:srgbClr val="000000"/>
                </a:solidFill>
                <a:latin typeface="华文楷体" pitchFamily="2" charset="-122"/>
                <a:ea typeface="华文楷体" pitchFamily="2" charset="-122"/>
              </a:rPr>
              <a:t>4.8</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。原因一般可归结为两点：</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a</a:t>
            </a:r>
            <a:r>
              <a:rPr lang="zh-CN" altLang="en-US" sz="1600" b="1" dirty="0" smtClean="0">
                <a:solidFill>
                  <a:srgbClr val="000000"/>
                </a:solidFill>
                <a:latin typeface="华文楷体" pitchFamily="2" charset="-122"/>
                <a:ea typeface="华文楷体" pitchFamily="2" charset="-122"/>
              </a:rPr>
              <a:t>）抽穗</a:t>
            </a:r>
            <a:r>
              <a:rPr lang="zh-CN" altLang="en-US" sz="1600" b="1" dirty="0">
                <a:solidFill>
                  <a:srgbClr val="000000"/>
                </a:solidFill>
                <a:latin typeface="华文楷体" pitchFamily="2" charset="-122"/>
                <a:ea typeface="华文楷体" pitchFamily="2" charset="-122"/>
              </a:rPr>
              <a:t>开花期作物生长旺盛，新陈代谢快</a:t>
            </a:r>
            <a:r>
              <a:rPr lang="zh-CN" altLang="en-US" sz="1600" b="1" dirty="0" smtClean="0">
                <a:solidFill>
                  <a:srgbClr val="000000"/>
                </a:solidFill>
                <a:latin typeface="华文楷体" pitchFamily="2" charset="-122"/>
                <a:ea typeface="华文楷体" pitchFamily="2" charset="-122"/>
              </a:rPr>
              <a:t>，物质</a:t>
            </a:r>
            <a:r>
              <a:rPr lang="zh-CN" altLang="en-US" sz="1600" b="1" dirty="0">
                <a:solidFill>
                  <a:srgbClr val="000000"/>
                </a:solidFill>
                <a:latin typeface="华文楷体" pitchFamily="2" charset="-122"/>
                <a:ea typeface="华文楷体" pitchFamily="2" charset="-122"/>
              </a:rPr>
              <a:t>输送加强，群体的叶面积也达最大，水分</a:t>
            </a:r>
            <a:r>
              <a:rPr lang="zh-CN" altLang="en-US" sz="1600" b="1" dirty="0" smtClean="0">
                <a:solidFill>
                  <a:srgbClr val="000000"/>
                </a:solidFill>
                <a:latin typeface="华文楷体" pitchFamily="2" charset="-122"/>
                <a:ea typeface="华文楷体" pitchFamily="2" charset="-122"/>
              </a:rPr>
              <a:t>的消耗</a:t>
            </a:r>
            <a:r>
              <a:rPr lang="zh-CN" altLang="en-US" sz="1600" b="1" dirty="0">
                <a:solidFill>
                  <a:srgbClr val="000000"/>
                </a:solidFill>
                <a:latin typeface="华文楷体" pitchFamily="2" charset="-122"/>
                <a:ea typeface="华文楷体" pitchFamily="2" charset="-122"/>
              </a:rPr>
              <a:t>明显增加，易因缺水而影响产量。</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b</a:t>
            </a:r>
            <a:r>
              <a:rPr lang="zh-CN" altLang="en-US" sz="1600" b="1" dirty="0" smtClean="0">
                <a:solidFill>
                  <a:srgbClr val="000000"/>
                </a:solidFill>
                <a:latin typeface="华文楷体" pitchFamily="2" charset="-122"/>
                <a:ea typeface="华文楷体" pitchFamily="2" charset="-122"/>
              </a:rPr>
              <a:t>）缺</a:t>
            </a:r>
            <a:r>
              <a:rPr lang="zh-CN" altLang="en-US" sz="1600" b="1" dirty="0">
                <a:solidFill>
                  <a:srgbClr val="000000"/>
                </a:solidFill>
                <a:latin typeface="华文楷体" pitchFamily="2" charset="-122"/>
                <a:ea typeface="华文楷体" pitchFamily="2" charset="-122"/>
              </a:rPr>
              <a:t>水时作物体内水分不足，使各器官</a:t>
            </a:r>
            <a:r>
              <a:rPr lang="zh-CN" altLang="en-US" sz="1600" b="1" dirty="0" smtClean="0">
                <a:solidFill>
                  <a:srgbClr val="000000"/>
                </a:solidFill>
                <a:latin typeface="华文楷体" pitchFamily="2" charset="-122"/>
                <a:ea typeface="华文楷体" pitchFamily="2" charset="-122"/>
              </a:rPr>
              <a:t>之间</a:t>
            </a:r>
            <a:r>
              <a:rPr lang="zh-CN" altLang="en-US" sz="1600" b="1" dirty="0">
                <a:solidFill>
                  <a:srgbClr val="000000"/>
                </a:solidFill>
                <a:latin typeface="华文楷体" pitchFamily="2" charset="-122"/>
                <a:ea typeface="华文楷体" pitchFamily="2" charset="-122"/>
              </a:rPr>
              <a:t>的水分重新进行分配。由于蒸腾作用，叶片</a:t>
            </a:r>
            <a:r>
              <a:rPr lang="zh-CN" altLang="en-US" sz="1600" b="1" dirty="0" smtClean="0">
                <a:solidFill>
                  <a:srgbClr val="000000"/>
                </a:solidFill>
                <a:latin typeface="华文楷体" pitchFamily="2" charset="-122"/>
                <a:ea typeface="华文楷体" pitchFamily="2" charset="-122"/>
              </a:rPr>
              <a:t>大量</a:t>
            </a:r>
            <a:r>
              <a:rPr lang="zh-CN" altLang="en-US" sz="1600" b="1" dirty="0">
                <a:solidFill>
                  <a:srgbClr val="000000"/>
                </a:solidFill>
                <a:latin typeface="华文楷体" pitchFamily="2" charset="-122"/>
                <a:ea typeface="华文楷体" pitchFamily="2" charset="-122"/>
              </a:rPr>
              <a:t>失水，就会产生很强的吸水能力，此时根系</a:t>
            </a:r>
            <a:r>
              <a:rPr lang="zh-CN" altLang="en-US" sz="1600" b="1" dirty="0" smtClean="0">
                <a:solidFill>
                  <a:srgbClr val="000000"/>
                </a:solidFill>
                <a:latin typeface="华文楷体" pitchFamily="2" charset="-122"/>
                <a:ea typeface="华文楷体" pitchFamily="2" charset="-122"/>
              </a:rPr>
              <a:t>因缺</a:t>
            </a:r>
            <a:r>
              <a:rPr lang="zh-CN" altLang="en-US" sz="1600" b="1" dirty="0">
                <a:solidFill>
                  <a:srgbClr val="000000"/>
                </a:solidFill>
                <a:latin typeface="华文楷体" pitchFamily="2" charset="-122"/>
                <a:ea typeface="华文楷体" pitchFamily="2" charset="-122"/>
              </a:rPr>
              <a:t>水而不能满足叶片的蒸腾需要，这样叶片就</a:t>
            </a:r>
            <a:r>
              <a:rPr lang="zh-CN" altLang="en-US" sz="1600" b="1" dirty="0" smtClean="0">
                <a:solidFill>
                  <a:srgbClr val="000000"/>
                </a:solidFill>
                <a:latin typeface="华文楷体" pitchFamily="2" charset="-122"/>
                <a:ea typeface="华文楷体" pitchFamily="2" charset="-122"/>
              </a:rPr>
              <a:t>会向</a:t>
            </a:r>
            <a:r>
              <a:rPr lang="zh-CN" altLang="en-US" sz="1600" b="1" dirty="0">
                <a:solidFill>
                  <a:srgbClr val="000000"/>
                </a:solidFill>
                <a:latin typeface="华文楷体" pitchFamily="2" charset="-122"/>
                <a:ea typeface="华文楷体" pitchFamily="2" charset="-122"/>
              </a:rPr>
              <a:t>临近含水量较高的幼嫩器官吸水，因此幼穗</a:t>
            </a:r>
            <a:r>
              <a:rPr lang="zh-CN" altLang="en-US" sz="1600" b="1" dirty="0" smtClean="0">
                <a:solidFill>
                  <a:srgbClr val="000000"/>
                </a:solidFill>
                <a:latin typeface="华文楷体" pitchFamily="2" charset="-122"/>
                <a:ea typeface="华文楷体" pitchFamily="2" charset="-122"/>
              </a:rPr>
              <a:t>或花芽</a:t>
            </a:r>
            <a:r>
              <a:rPr lang="zh-CN" altLang="en-US" sz="1600" b="1" dirty="0">
                <a:solidFill>
                  <a:srgbClr val="000000"/>
                </a:solidFill>
                <a:latin typeface="华文楷体" pitchFamily="2" charset="-122"/>
                <a:ea typeface="华文楷体" pitchFamily="2" charset="-122"/>
              </a:rPr>
              <a:t>就成为吸水的主要对象，幼穗因大量失水</a:t>
            </a:r>
            <a:r>
              <a:rPr lang="zh-CN" altLang="en-US" sz="1600" b="1" dirty="0" smtClean="0">
                <a:solidFill>
                  <a:srgbClr val="000000"/>
                </a:solidFill>
                <a:latin typeface="华文楷体" pitchFamily="2" charset="-122"/>
                <a:ea typeface="华文楷体" pitchFamily="2" charset="-122"/>
              </a:rPr>
              <a:t>而发育</a:t>
            </a:r>
            <a:r>
              <a:rPr lang="zh-CN" altLang="en-US" sz="1600" b="1" dirty="0">
                <a:solidFill>
                  <a:srgbClr val="000000"/>
                </a:solidFill>
                <a:latin typeface="华文楷体" pitchFamily="2" charset="-122"/>
                <a:ea typeface="华文楷体" pitchFamily="2" charset="-122"/>
              </a:rPr>
              <a:t>受阻，最终影响产量。</a:t>
            </a: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26626" name="Picture 2" descr="C:\Users\ysj\Desktop\农业气象学原理\IVPA123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325" y="5661025"/>
            <a:ext cx="1362699" cy="102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373951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570482"/>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en-US" altLang="zh-CN" sz="1600" b="1" dirty="0" smtClean="0">
                <a:solidFill>
                  <a:srgbClr val="000000"/>
                </a:solidFill>
                <a:latin typeface="华文楷体" pitchFamily="2" charset="-122"/>
                <a:ea typeface="华文楷体" pitchFamily="2" charset="-122"/>
              </a:rPr>
              <a:t>7</a:t>
            </a:r>
            <a:r>
              <a:rPr lang="zh-CN" altLang="en-US" sz="1600" b="1" dirty="0">
                <a:solidFill>
                  <a:srgbClr val="000000"/>
                </a:solidFill>
                <a:latin typeface="华文楷体" pitchFamily="2" charset="-122"/>
                <a:ea typeface="华文楷体" pitchFamily="2" charset="-122"/>
              </a:rPr>
              <a:t>、作物的水分临界期和</a:t>
            </a:r>
            <a:r>
              <a:rPr lang="zh-CN" altLang="en-US" sz="1600" b="1" dirty="0" smtClean="0">
                <a:solidFill>
                  <a:srgbClr val="000000"/>
                </a:solidFill>
                <a:latin typeface="华文楷体" pitchFamily="2" charset="-122"/>
                <a:ea typeface="华文楷体" pitchFamily="2" charset="-122"/>
              </a:rPr>
              <a:t>关键期</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）水分</a:t>
            </a:r>
            <a:r>
              <a:rPr lang="zh-CN" altLang="en-US" sz="1600" b="1" dirty="0">
                <a:solidFill>
                  <a:srgbClr val="000000"/>
                </a:solidFill>
                <a:latin typeface="华文楷体" pitchFamily="2" charset="-122"/>
                <a:ea typeface="华文楷体" pitchFamily="2" charset="-122"/>
              </a:rPr>
              <a:t>关键期</a:t>
            </a:r>
          </a:p>
          <a:p>
            <a:pPr>
              <a:lnSpc>
                <a:spcPct val="150000"/>
              </a:lnSpc>
            </a:pPr>
            <a:r>
              <a:rPr lang="zh-CN" altLang="en-US" sz="1600" b="1" dirty="0" smtClean="0">
                <a:solidFill>
                  <a:srgbClr val="000000"/>
                </a:solidFill>
                <a:latin typeface="华文楷体" pitchFamily="2" charset="-122"/>
                <a:ea typeface="华文楷体" pitchFamily="2" charset="-122"/>
              </a:rPr>
              <a:t>在</a:t>
            </a:r>
            <a:r>
              <a:rPr lang="zh-CN" altLang="en-US" sz="1600" b="1" dirty="0">
                <a:solidFill>
                  <a:srgbClr val="000000"/>
                </a:solidFill>
                <a:latin typeface="华文楷体" pitchFamily="2" charset="-122"/>
                <a:ea typeface="华文楷体" pitchFamily="2" charset="-122"/>
              </a:rPr>
              <a:t>水分临界期或者对水分也相当敏感</a:t>
            </a:r>
            <a:r>
              <a:rPr lang="zh-CN" altLang="en-US" sz="1600" b="1" dirty="0" smtClean="0">
                <a:solidFill>
                  <a:srgbClr val="000000"/>
                </a:solidFill>
                <a:latin typeface="华文楷体" pitchFamily="2" charset="-122"/>
                <a:ea typeface="华文楷体" pitchFamily="2" charset="-122"/>
              </a:rPr>
              <a:t>的另</a:t>
            </a:r>
            <a:r>
              <a:rPr lang="zh-CN" altLang="en-US" sz="1600" b="1" dirty="0">
                <a:solidFill>
                  <a:srgbClr val="000000"/>
                </a:solidFill>
                <a:latin typeface="华文楷体" pitchFamily="2" charset="-122"/>
                <a:ea typeface="华文楷体" pitchFamily="2" charset="-122"/>
              </a:rPr>
              <a:t>一个时期 ，正好遇上当地的降水条件</a:t>
            </a:r>
            <a:r>
              <a:rPr lang="zh-CN" altLang="en-US" sz="1600" b="1" dirty="0" smtClean="0">
                <a:solidFill>
                  <a:srgbClr val="000000"/>
                </a:solidFill>
                <a:latin typeface="华文楷体" pitchFamily="2" charset="-122"/>
                <a:ea typeface="华文楷体" pitchFamily="2" charset="-122"/>
              </a:rPr>
              <a:t>经常出现</a:t>
            </a:r>
            <a:r>
              <a:rPr lang="zh-CN" altLang="en-US" sz="1600" b="1" dirty="0">
                <a:solidFill>
                  <a:srgbClr val="000000"/>
                </a:solidFill>
                <a:latin typeface="华文楷体" pitchFamily="2" charset="-122"/>
                <a:ea typeface="华文楷体" pitchFamily="2" charset="-122"/>
              </a:rPr>
              <a:t>不适宜，则这一时期就是当地水分</a:t>
            </a:r>
            <a:r>
              <a:rPr lang="zh-CN" altLang="en-US" sz="1600" b="1" dirty="0" smtClean="0">
                <a:solidFill>
                  <a:srgbClr val="000000"/>
                </a:solidFill>
                <a:latin typeface="华文楷体" pitchFamily="2" charset="-122"/>
                <a:ea typeface="华文楷体" pitchFamily="2" charset="-122"/>
              </a:rPr>
              <a:t>条件影响</a:t>
            </a:r>
            <a:r>
              <a:rPr lang="zh-CN" altLang="en-US" sz="1600" b="1" dirty="0">
                <a:solidFill>
                  <a:srgbClr val="000000"/>
                </a:solidFill>
                <a:latin typeface="华文楷体" pitchFamily="2" charset="-122"/>
                <a:ea typeface="华文楷体" pitchFamily="2" charset="-122"/>
              </a:rPr>
              <a:t>产量的关键时期，称作物的水分关键期。</a:t>
            </a:r>
          </a:p>
          <a:p>
            <a:pPr>
              <a:lnSpc>
                <a:spcPct val="150000"/>
              </a:lnSpc>
            </a:pPr>
            <a:r>
              <a:rPr lang="zh-CN" altLang="en-US" sz="1600" b="1" dirty="0">
                <a:solidFill>
                  <a:srgbClr val="000000"/>
                </a:solidFill>
                <a:latin typeface="华文楷体" pitchFamily="2" charset="-122"/>
                <a:ea typeface="华文楷体" pitchFamily="2" charset="-122"/>
              </a:rPr>
              <a:t>● 与水分临界期的区别</a:t>
            </a:r>
          </a:p>
          <a:p>
            <a:pPr>
              <a:lnSpc>
                <a:spcPct val="150000"/>
              </a:lnSpc>
            </a:pPr>
            <a:r>
              <a:rPr lang="zh-CN" altLang="en-US" sz="1600" b="1" dirty="0">
                <a:solidFill>
                  <a:srgbClr val="000000"/>
                </a:solidFill>
                <a:latin typeface="华文楷体" pitchFamily="2" charset="-122"/>
                <a:ea typeface="华文楷体" pitchFamily="2" charset="-122"/>
              </a:rPr>
              <a:t>    临界期是从作物本身对水分的需求</a:t>
            </a:r>
            <a:r>
              <a:rPr lang="zh-CN" altLang="en-US" sz="1600" b="1" dirty="0" smtClean="0">
                <a:solidFill>
                  <a:srgbClr val="000000"/>
                </a:solidFill>
                <a:latin typeface="华文楷体" pitchFamily="2" charset="-122"/>
                <a:ea typeface="华文楷体" pitchFamily="2" charset="-122"/>
              </a:rPr>
              <a:t>来考虑</a:t>
            </a:r>
            <a:r>
              <a:rPr lang="zh-CN" altLang="en-US" sz="1600" b="1" dirty="0">
                <a:solidFill>
                  <a:srgbClr val="000000"/>
                </a:solidFill>
                <a:latin typeface="华文楷体" pitchFamily="2" charset="-122"/>
                <a:ea typeface="华文楷体" pitchFamily="2" charset="-122"/>
              </a:rPr>
              <a:t>的，是生理问题；</a:t>
            </a:r>
          </a:p>
          <a:p>
            <a:pPr>
              <a:lnSpc>
                <a:spcPct val="150000"/>
              </a:lnSpc>
            </a:pPr>
            <a:r>
              <a:rPr lang="zh-CN" altLang="en-US" sz="1600" b="1" dirty="0">
                <a:solidFill>
                  <a:srgbClr val="000000"/>
                </a:solidFill>
                <a:latin typeface="华文楷体" pitchFamily="2" charset="-122"/>
                <a:ea typeface="华文楷体" pitchFamily="2" charset="-122"/>
              </a:rPr>
              <a:t>    而关键期是综合考虑了作物的特性</a:t>
            </a:r>
            <a:r>
              <a:rPr lang="zh-CN" altLang="en-US" sz="1600" b="1" dirty="0" smtClean="0">
                <a:solidFill>
                  <a:srgbClr val="000000"/>
                </a:solidFill>
                <a:latin typeface="华文楷体" pitchFamily="2" charset="-122"/>
                <a:ea typeface="华文楷体" pitchFamily="2" charset="-122"/>
              </a:rPr>
              <a:t>和当地</a:t>
            </a:r>
            <a:r>
              <a:rPr lang="zh-CN" altLang="en-US" sz="1600" b="1" dirty="0">
                <a:solidFill>
                  <a:srgbClr val="000000"/>
                </a:solidFill>
                <a:latin typeface="华文楷体" pitchFamily="2" charset="-122"/>
                <a:ea typeface="华文楷体" pitchFamily="2" charset="-122"/>
              </a:rPr>
              <a:t>的气候条件，是农业气象问题</a:t>
            </a:r>
            <a:r>
              <a:rPr lang="zh-CN" altLang="en-US" sz="1600" b="1" dirty="0" smtClean="0">
                <a:solidFill>
                  <a:srgbClr val="000000"/>
                </a:solidFill>
                <a:latin typeface="华文楷体" pitchFamily="2" charset="-122"/>
                <a:ea typeface="华文楷体" pitchFamily="2" charset="-122"/>
              </a:rPr>
              <a:t>。</a:t>
            </a:r>
            <a:endParaRPr lang="en-US" altLang="zh-CN" sz="1600" b="1" dirty="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8</a:t>
            </a:r>
            <a:r>
              <a:rPr lang="zh-CN" altLang="en-US" sz="1600" b="1" dirty="0" smtClean="0">
                <a:solidFill>
                  <a:srgbClr val="000000"/>
                </a:solidFill>
                <a:latin typeface="华文楷体" pitchFamily="2" charset="-122"/>
                <a:ea typeface="华文楷体" pitchFamily="2" charset="-122"/>
              </a:rPr>
              <a:t>、作物净灌溉需水量（自学）</a:t>
            </a:r>
            <a:endParaRPr lang="zh-CN" altLang="en-US" sz="1600" b="1" dirty="0">
              <a:solidFill>
                <a:srgbClr val="000000"/>
              </a:solidFill>
              <a:latin typeface="华文楷体" pitchFamily="2" charset="-122"/>
              <a:ea typeface="华文楷体" pitchFamily="2" charset="-122"/>
            </a:endParaRPr>
          </a:p>
          <a:p>
            <a:pPr>
              <a:lnSpc>
                <a:spcPct val="150000"/>
              </a:lnSpc>
            </a:pPr>
            <a:endParaRPr lang="en-US" altLang="zh-CN" sz="1600" b="1" dirty="0" smtClean="0">
              <a:solidFill>
                <a:srgbClr val="000000"/>
              </a:solidFill>
              <a:latin typeface="华文楷体" pitchFamily="2" charset="-122"/>
              <a:ea typeface="华文楷体" pitchFamily="2" charset="-122"/>
            </a:endParaRPr>
          </a:p>
        </p:txBody>
      </p:sp>
      <p:pic>
        <p:nvPicPr>
          <p:cNvPr id="26626" name="Picture 2" descr="C:\Users\ysj\Desktop\农业气象学原理\IVPA123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6325" y="5661025"/>
            <a:ext cx="1362699" cy="102202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22428181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558908" y="1573713"/>
            <a:ext cx="6541263" cy="4570482"/>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sz="1600" b="1" dirty="0" smtClean="0">
                <a:solidFill>
                  <a:srgbClr val="CC00FF"/>
                </a:solidFill>
                <a:latin typeface="华文楷体" pitchFamily="2" charset="-122"/>
                <a:ea typeface="华文楷体" pitchFamily="2" charset="-122"/>
              </a:rPr>
              <a:t>二、土壤水分与作物生长发育</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、土壤水分的有效性</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由于植物根系直接扎入土壤之中，因此土壤中的水分对作物生长发育的作用最直接，然而土壤水分对作物的有效性仍然存在一些不同的观点：</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）等有效性</a:t>
            </a:r>
            <a:endParaRPr lang="en-US" altLang="zh-CN" sz="1600" b="1" dirty="0" smtClean="0">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只要土壤水分</a:t>
            </a:r>
            <a:r>
              <a:rPr lang="zh-CN" altLang="en-US" sz="1600" b="1" dirty="0" smtClean="0">
                <a:latin typeface="华文楷体" pitchFamily="2" charset="-122"/>
                <a:ea typeface="华文楷体" pitchFamily="2" charset="-122"/>
              </a:rPr>
              <a:t>处在永久凋萎点以上，那么从该有效土壤水分的下限直到其上限</a:t>
            </a:r>
            <a:r>
              <a:rPr lang="en-US" altLang="zh-CN" sz="1600" b="1" dirty="0" smtClean="0">
                <a:latin typeface="华文楷体" pitchFamily="2" charset="-122"/>
                <a:ea typeface="华文楷体" pitchFamily="2" charset="-122"/>
              </a:rPr>
              <a:t>—</a:t>
            </a:r>
            <a:r>
              <a:rPr lang="zh-CN" altLang="en-US" sz="1600" b="1" dirty="0" smtClean="0">
                <a:latin typeface="华文楷体" pitchFamily="2" charset="-122"/>
                <a:ea typeface="华文楷体" pitchFamily="2" charset="-122"/>
              </a:rPr>
              <a:t>田间持水量之间的土壤水分范围内都是等效的。</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2</a:t>
            </a:r>
            <a:r>
              <a:rPr lang="zh-CN" altLang="en-US" sz="1600" b="1" dirty="0" smtClean="0">
                <a:latin typeface="华文楷体" pitchFamily="2" charset="-122"/>
                <a:ea typeface="华文楷体" pitchFamily="2" charset="-122"/>
              </a:rPr>
              <a:t>）不等有效性</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土壤水分的有效性取决于土壤含水量的多少，当土壤湿度在田间持水量以下时，随着土壤湿度减少，土壤水分的有效性也在减少，这种减少可以是线性的，也可能是非线性的。</a:t>
            </a:r>
            <a:endParaRPr lang="en-US" altLang="zh-CN" sz="1600" b="1" dirty="0" smtClean="0">
              <a:latin typeface="华文楷体" pitchFamily="2" charset="-122"/>
              <a:ea typeface="华文楷体" pitchFamily="2" charset="-122"/>
            </a:endParaRPr>
          </a:p>
        </p:txBody>
      </p:sp>
      <p:pic>
        <p:nvPicPr>
          <p:cNvPr id="27650" name="Picture 2" descr="C:\Users\ysj\Desktop\农业气象学原理\JDKY64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948" y="5733256"/>
            <a:ext cx="1195879" cy="8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63003202"/>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558908" y="1573713"/>
            <a:ext cx="6541263" cy="4201150"/>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sz="1600" b="1" dirty="0" smtClean="0">
                <a:solidFill>
                  <a:srgbClr val="CC00FF"/>
                </a:solidFill>
                <a:latin typeface="华文楷体" pitchFamily="2" charset="-122"/>
                <a:ea typeface="华文楷体" pitchFamily="2" charset="-122"/>
              </a:rPr>
              <a:t>二、土壤水分与作物生长发育</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、土壤水分的有效性</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）临界有效性</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随着土壤水分的变化，对植物生命活动的有效性也在改变，当土壤湿度从田间持水量逐渐减少时，即使还没有减少到永久凋萎点，植物的生长发育过程就已经受到抑制，因而植物处在水分胁迫状态。</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）动态有效性</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水分对植物的有效性不仅仅是土壤湿度的函数，植物吸收的水量与速率既与根系从其接触的土壤吸取水分的能力有关，又与植物蒸腾要求根系供水的性能有关。</a:t>
            </a:r>
            <a:endParaRPr lang="en-US" altLang="zh-CN" sz="1600" b="1" dirty="0" smtClean="0">
              <a:solidFill>
                <a:srgbClr val="000000"/>
              </a:solidFill>
              <a:latin typeface="华文楷体" pitchFamily="2" charset="-122"/>
              <a:ea typeface="华文楷体" pitchFamily="2" charset="-122"/>
            </a:endParaRPr>
          </a:p>
        </p:txBody>
      </p:sp>
      <p:pic>
        <p:nvPicPr>
          <p:cNvPr id="27650" name="Picture 2" descr="C:\Users\ysj\Desktop\农业气象学原理\JDKY64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948" y="5733256"/>
            <a:ext cx="1195879" cy="8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732929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3924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、土壤水势的</a:t>
            </a:r>
            <a:r>
              <a:rPr lang="zh-CN" altLang="en-US" sz="1600" b="1" dirty="0" smtClean="0">
                <a:solidFill>
                  <a:srgbClr val="000000"/>
                </a:solidFill>
                <a:latin typeface="华文楷体" pitchFamily="2" charset="-122"/>
                <a:ea typeface="华文楷体" pitchFamily="2" charset="-122"/>
              </a:rPr>
              <a:t>组成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组成土壤水势的分水势有</a:t>
            </a:r>
            <a:r>
              <a:rPr lang="zh-CN" altLang="en-US" sz="1600" b="1" dirty="0" smtClean="0">
                <a:solidFill>
                  <a:srgbClr val="000000"/>
                </a:solidFill>
                <a:latin typeface="华文楷体" pitchFamily="2" charset="-122"/>
                <a:ea typeface="华文楷体" pitchFamily="2" charset="-122"/>
              </a:rPr>
              <a:t>： 基质势  渗透势   </a:t>
            </a:r>
            <a:r>
              <a:rPr lang="zh-CN" altLang="en-US" sz="1600" b="1" dirty="0">
                <a:solidFill>
                  <a:srgbClr val="000000"/>
                </a:solidFill>
                <a:latin typeface="华文楷体" pitchFamily="2" charset="-122"/>
                <a:ea typeface="华文楷体" pitchFamily="2" charset="-122"/>
              </a:rPr>
              <a:t>压力势  </a:t>
            </a:r>
            <a:r>
              <a:rPr lang="zh-CN" altLang="en-US" sz="1600" b="1" dirty="0" smtClean="0">
                <a:solidFill>
                  <a:srgbClr val="000000"/>
                </a:solidFill>
                <a:latin typeface="华文楷体" pitchFamily="2" charset="-122"/>
                <a:ea typeface="华文楷体" pitchFamily="2" charset="-122"/>
              </a:rPr>
              <a:t>重力势    </a:t>
            </a:r>
            <a:r>
              <a:rPr lang="zh-CN" altLang="en-US" sz="1600" b="1" dirty="0">
                <a:solidFill>
                  <a:srgbClr val="000000"/>
                </a:solidFill>
                <a:latin typeface="华文楷体" pitchFamily="2" charset="-122"/>
                <a:ea typeface="华文楷体" pitchFamily="2" charset="-122"/>
              </a:rPr>
              <a:t>温度势</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）渗透势</a:t>
            </a:r>
            <a:r>
              <a:rPr lang="en-US" altLang="zh-CN" sz="1600" b="1" dirty="0">
                <a:solidFill>
                  <a:srgbClr val="000000"/>
                </a:solidFill>
                <a:latin typeface="华文楷体" pitchFamily="2" charset="-122"/>
                <a:ea typeface="华文楷体" pitchFamily="2" charset="-122"/>
              </a:rPr>
              <a:t>(</a:t>
            </a:r>
            <a:r>
              <a:rPr lang="el-GR" altLang="zh-CN" sz="1600" b="1" dirty="0">
                <a:solidFill>
                  <a:srgbClr val="000000"/>
                </a:solidFill>
                <a:latin typeface="华文楷体" pitchFamily="2" charset="-122"/>
                <a:ea typeface="华文楷体" pitchFamily="2" charset="-122"/>
              </a:rPr>
              <a:t>Ψπ )</a:t>
            </a:r>
          </a:p>
          <a:p>
            <a:pPr>
              <a:lnSpc>
                <a:spcPct val="150000"/>
              </a:lnSpc>
            </a:pPr>
            <a:r>
              <a:rPr lang="zh-CN" altLang="en-US" sz="1600" b="1" dirty="0">
                <a:solidFill>
                  <a:srgbClr val="000000"/>
                </a:solidFill>
                <a:latin typeface="华文楷体" pitchFamily="2" charset="-122"/>
                <a:ea typeface="华文楷体" pitchFamily="2" charset="-122"/>
              </a:rPr>
              <a:t>是由于土壤中溶质吸水溶解所引起</a:t>
            </a:r>
            <a:r>
              <a:rPr lang="zh-CN" altLang="en-US" sz="1600" b="1" dirty="0" smtClean="0">
                <a:solidFill>
                  <a:srgbClr val="000000"/>
                </a:solidFill>
                <a:latin typeface="华文楷体" pitchFamily="2" charset="-122"/>
                <a:ea typeface="华文楷体" pitchFamily="2" charset="-122"/>
              </a:rPr>
              <a:t>的水势</a:t>
            </a:r>
            <a:r>
              <a:rPr lang="zh-CN" altLang="en-US" sz="1600" b="1" dirty="0">
                <a:solidFill>
                  <a:srgbClr val="000000"/>
                </a:solidFill>
                <a:latin typeface="华文楷体" pitchFamily="2" charset="-122"/>
                <a:ea typeface="华文楷体" pitchFamily="2" charset="-122"/>
              </a:rPr>
              <a:t>。</a:t>
            </a:r>
          </a:p>
          <a:p>
            <a:pPr>
              <a:lnSpc>
                <a:spcPct val="150000"/>
              </a:lnSpc>
            </a:pPr>
            <a:r>
              <a:rPr lang="zh-CN" altLang="en-US" sz="1600" b="1" dirty="0">
                <a:solidFill>
                  <a:srgbClr val="000000"/>
                </a:solidFill>
                <a:latin typeface="华文楷体" pitchFamily="2" charset="-122"/>
                <a:ea typeface="华文楷体" pitchFamily="2" charset="-122"/>
              </a:rPr>
              <a:t>    当溶质增多时，水分的自由能降低</a:t>
            </a:r>
            <a:r>
              <a:rPr lang="zh-CN" altLang="en-US" sz="1600" b="1" dirty="0" smtClean="0">
                <a:solidFill>
                  <a:srgbClr val="000000"/>
                </a:solidFill>
                <a:latin typeface="华文楷体" pitchFamily="2" charset="-122"/>
                <a:ea typeface="华文楷体" pitchFamily="2" charset="-122"/>
              </a:rPr>
              <a:t>，溶液浓度</a:t>
            </a:r>
            <a:r>
              <a:rPr lang="zh-CN" altLang="en-US" sz="1600" b="1" dirty="0">
                <a:solidFill>
                  <a:srgbClr val="000000"/>
                </a:solidFill>
                <a:latin typeface="华文楷体" pitchFamily="2" charset="-122"/>
                <a:ea typeface="华文楷体" pitchFamily="2" charset="-122"/>
              </a:rPr>
              <a:t>越大，水势就越小即负值越大。</a:t>
            </a:r>
          </a:p>
          <a:p>
            <a:pPr>
              <a:lnSpc>
                <a:spcPct val="150000"/>
              </a:lnSpc>
            </a:pPr>
            <a:r>
              <a:rPr lang="zh-CN" altLang="en-US" sz="1600" b="1" dirty="0">
                <a:solidFill>
                  <a:srgbClr val="000000"/>
                </a:solidFill>
                <a:latin typeface="华文楷体" pitchFamily="2" charset="-122"/>
                <a:ea typeface="华文楷体" pitchFamily="2" charset="-122"/>
              </a:rPr>
              <a:t>    渗透势和渗透压数值相等符号相反。</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236296" y="5658321"/>
            <a:ext cx="1440160" cy="10342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377937"/>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ChangeArrowheads="1"/>
          </p:cNvSpPr>
          <p:nvPr>
            <p:ph type="title"/>
          </p:nvPr>
        </p:nvSpPr>
        <p:spPr>
          <a:xfrm>
            <a:off x="755650" y="549275"/>
            <a:ext cx="7704138" cy="685800"/>
          </a:xfrm>
        </p:spPr>
        <p:txBody>
          <a:bodyPr/>
          <a:lstStyle/>
          <a:p>
            <a:pPr algn="l"/>
            <a:r>
              <a:rPr lang="zh-CN" altLang="en-US" sz="2800" b="1" dirty="0">
                <a:latin typeface="宋体" charset="-122"/>
              </a:rPr>
              <a:t>   </a:t>
            </a:r>
            <a:r>
              <a:rPr lang="zh-CN" altLang="en-US" sz="2800" b="1" dirty="0" smtClean="0">
                <a:latin typeface="宋体" charset="-122"/>
              </a:rPr>
              <a:t>二、</a:t>
            </a:r>
            <a:r>
              <a:rPr lang="zh-CN" altLang="en-US" sz="2800" b="1" dirty="0">
                <a:latin typeface="宋体" charset="-122"/>
              </a:rPr>
              <a:t>土壤水分与植物的生长发育</a:t>
            </a:r>
            <a:endParaRPr lang="en-US" altLang="zh-CN" sz="2800" b="1" dirty="0">
              <a:latin typeface="宋体" charset="-122"/>
            </a:endParaRPr>
          </a:p>
        </p:txBody>
      </p:sp>
      <p:sp>
        <p:nvSpPr>
          <p:cNvPr id="66563" name="Rectangle 3"/>
          <p:cNvSpPr>
            <a:spLocks noGrp="1" noChangeArrowheads="1"/>
          </p:cNvSpPr>
          <p:nvPr>
            <p:ph idx="1"/>
          </p:nvPr>
        </p:nvSpPr>
        <p:spPr>
          <a:xfrm>
            <a:off x="684213" y="1268413"/>
            <a:ext cx="7926387" cy="5022850"/>
          </a:xfrm>
        </p:spPr>
        <p:txBody>
          <a:bodyPr/>
          <a:lstStyle/>
          <a:p>
            <a:pPr algn="just">
              <a:lnSpc>
                <a:spcPct val="180000"/>
              </a:lnSpc>
              <a:spcBef>
                <a:spcPct val="0"/>
              </a:spcBef>
              <a:buFont typeface="Wingdings" pitchFamily="2" charset="2"/>
              <a:buNone/>
            </a:pPr>
            <a:r>
              <a:rPr lang="zh-CN" altLang="en-US" sz="2800" b="1" dirty="0">
                <a:latin typeface="宋体" charset="-122"/>
              </a:rPr>
              <a:t>    1、土壤水分对植物的有效性</a:t>
            </a:r>
          </a:p>
          <a:p>
            <a:pPr algn="just">
              <a:lnSpc>
                <a:spcPct val="180000"/>
              </a:lnSpc>
              <a:spcBef>
                <a:spcPct val="0"/>
              </a:spcBef>
              <a:buFont typeface="Wingdings" pitchFamily="2" charset="2"/>
              <a:buNone/>
            </a:pPr>
            <a:r>
              <a:rPr lang="zh-CN" altLang="en-US" sz="2800" b="1" dirty="0" smtClean="0">
                <a:latin typeface="宋体" charset="-122"/>
              </a:rPr>
              <a:t>     经典</a:t>
            </a:r>
            <a:r>
              <a:rPr lang="zh-CN" altLang="en-US" sz="2800" b="1" dirty="0">
                <a:latin typeface="宋体" charset="-122"/>
              </a:rPr>
              <a:t>概念（</a:t>
            </a:r>
            <a:r>
              <a:rPr lang="zh-CN" altLang="en-US" sz="2800" b="1" dirty="0" smtClean="0">
                <a:solidFill>
                  <a:schemeClr val="tx2"/>
                </a:solidFill>
                <a:latin typeface="宋体" charset="-122"/>
              </a:rPr>
              <a:t>图见下页）</a:t>
            </a:r>
            <a:endParaRPr lang="zh-CN" altLang="en-US" sz="2800" b="1" dirty="0">
              <a:latin typeface="宋体" charset="-122"/>
            </a:endParaRPr>
          </a:p>
          <a:p>
            <a:pPr algn="just">
              <a:lnSpc>
                <a:spcPct val="180000"/>
              </a:lnSpc>
              <a:spcBef>
                <a:spcPct val="0"/>
              </a:spcBef>
              <a:buFont typeface="Wingdings" pitchFamily="2" charset="2"/>
              <a:buNone/>
            </a:pPr>
            <a:r>
              <a:rPr lang="en-US" altLang="zh-CN" sz="2800" b="1" dirty="0">
                <a:latin typeface="宋体" charset="-122"/>
              </a:rPr>
              <a:t>    a.</a:t>
            </a:r>
            <a:r>
              <a:rPr lang="zh-CN" altLang="en-US" sz="2800" b="1" dirty="0">
                <a:latin typeface="宋体" charset="-122"/>
              </a:rPr>
              <a:t>从田间持水量到凋萎湿度之间同等有效；</a:t>
            </a:r>
          </a:p>
          <a:p>
            <a:pPr algn="just">
              <a:lnSpc>
                <a:spcPct val="180000"/>
              </a:lnSpc>
              <a:spcBef>
                <a:spcPct val="0"/>
              </a:spcBef>
              <a:buFont typeface="Wingdings" pitchFamily="2" charset="2"/>
              <a:buNone/>
            </a:pPr>
            <a:r>
              <a:rPr lang="en-US" altLang="zh-CN" sz="2800" b="1" dirty="0">
                <a:latin typeface="宋体" charset="-122"/>
              </a:rPr>
              <a:t>    b.</a:t>
            </a:r>
            <a:r>
              <a:rPr lang="zh-CN" altLang="en-US" sz="2800" b="1" dirty="0">
                <a:latin typeface="宋体" charset="-122"/>
              </a:rPr>
              <a:t>从田间持水量到水分“关键点”之间同等</a:t>
            </a:r>
          </a:p>
          <a:p>
            <a:pPr algn="just">
              <a:lnSpc>
                <a:spcPct val="180000"/>
              </a:lnSpc>
              <a:spcBef>
                <a:spcPct val="0"/>
              </a:spcBef>
              <a:buFont typeface="Wingdings" pitchFamily="2" charset="2"/>
              <a:buNone/>
            </a:pPr>
            <a:r>
              <a:rPr lang="zh-CN" altLang="en-US" sz="2800" b="1" dirty="0">
                <a:latin typeface="宋体" charset="-122"/>
              </a:rPr>
              <a:t>有效，此后土壤含水量下降，有效性逐渐降低；</a:t>
            </a:r>
          </a:p>
          <a:p>
            <a:pPr algn="just">
              <a:lnSpc>
                <a:spcPct val="180000"/>
              </a:lnSpc>
              <a:spcBef>
                <a:spcPct val="0"/>
              </a:spcBef>
              <a:buFont typeface="Wingdings" pitchFamily="2" charset="2"/>
              <a:buNone/>
            </a:pPr>
            <a:r>
              <a:rPr lang="en-US" altLang="zh-CN" sz="2800" b="1" dirty="0">
                <a:latin typeface="宋体" charset="-122"/>
              </a:rPr>
              <a:t>    c.</a:t>
            </a:r>
            <a:r>
              <a:rPr lang="zh-CN" altLang="en-US" sz="2800" b="1" dirty="0">
                <a:latin typeface="宋体" charset="-122"/>
              </a:rPr>
              <a:t>土壤含水量减少，有效性逐渐降低。</a:t>
            </a:r>
          </a:p>
        </p:txBody>
      </p:sp>
    </p:spTree>
    <p:extLst>
      <p:ext uri="{BB962C8B-B14F-4D97-AF65-F5344CB8AC3E}">
        <p14:creationId xmlns:p14="http://schemas.microsoft.com/office/powerpoint/2010/main" val="4196242115"/>
      </p:ext>
    </p:extLst>
  </p:cSld>
  <p:clrMapOvr>
    <a:masterClrMapping/>
  </p:clrMapOvr>
  <p:transition spd="med">
    <p:cover dir="r"/>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716" name="Line 4"/>
          <p:cNvSpPr>
            <a:spLocks noChangeShapeType="1"/>
          </p:cNvSpPr>
          <p:nvPr/>
        </p:nvSpPr>
        <p:spPr bwMode="auto">
          <a:xfrm>
            <a:off x="2339975" y="4868863"/>
            <a:ext cx="5040313"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17" name="Line 5"/>
          <p:cNvSpPr>
            <a:spLocks noChangeShapeType="1"/>
          </p:cNvSpPr>
          <p:nvPr/>
        </p:nvSpPr>
        <p:spPr bwMode="auto">
          <a:xfrm flipV="1">
            <a:off x="2339975" y="1628775"/>
            <a:ext cx="0" cy="3240088"/>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18" name="Line 6"/>
          <p:cNvSpPr>
            <a:spLocks noChangeShapeType="1"/>
          </p:cNvSpPr>
          <p:nvPr/>
        </p:nvSpPr>
        <p:spPr bwMode="auto">
          <a:xfrm>
            <a:off x="2339975" y="1700213"/>
            <a:ext cx="4895850" cy="3097212"/>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19" name="Line 7"/>
          <p:cNvSpPr>
            <a:spLocks noChangeShapeType="1"/>
          </p:cNvSpPr>
          <p:nvPr/>
        </p:nvSpPr>
        <p:spPr bwMode="auto">
          <a:xfrm>
            <a:off x="2339975" y="1700213"/>
            <a:ext cx="273685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20" name="Line 8"/>
          <p:cNvSpPr>
            <a:spLocks noChangeShapeType="1"/>
          </p:cNvSpPr>
          <p:nvPr/>
        </p:nvSpPr>
        <p:spPr bwMode="auto">
          <a:xfrm>
            <a:off x="5076825" y="1700213"/>
            <a:ext cx="2159000" cy="3024187"/>
          </a:xfrm>
          <a:prstGeom prst="line">
            <a:avLst/>
          </a:prstGeom>
          <a:noFill/>
          <a:ln w="25400" cap="sq">
            <a:solidFill>
              <a:schemeClr val="tx1"/>
            </a:solidFill>
            <a:round/>
            <a:headEnd type="none" w="sm" len="sm"/>
            <a:tailEnd type="arrow"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21" name="Line 9"/>
          <p:cNvSpPr>
            <a:spLocks noChangeShapeType="1"/>
          </p:cNvSpPr>
          <p:nvPr/>
        </p:nvSpPr>
        <p:spPr bwMode="auto">
          <a:xfrm>
            <a:off x="2339975" y="1628775"/>
            <a:ext cx="4968875" cy="0"/>
          </a:xfrm>
          <a:prstGeom prst="line">
            <a:avLst/>
          </a:prstGeom>
          <a:noFill/>
          <a:ln w="25400">
            <a:solidFill>
              <a:schemeClr val="tx1"/>
            </a:solidFill>
            <a:prstDash val="dash"/>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22" name="Line 10"/>
          <p:cNvSpPr>
            <a:spLocks noChangeShapeType="1"/>
          </p:cNvSpPr>
          <p:nvPr/>
        </p:nvSpPr>
        <p:spPr bwMode="auto">
          <a:xfrm>
            <a:off x="7308850" y="1628775"/>
            <a:ext cx="0" cy="3097213"/>
          </a:xfrm>
          <a:prstGeom prst="line">
            <a:avLst/>
          </a:prstGeom>
          <a:noFill/>
          <a:ln w="31750">
            <a:solidFill>
              <a:schemeClr val="tx1"/>
            </a:solidFill>
            <a:prstDash val="dash"/>
            <a:round/>
            <a:headEnd type="none" w="sm" len="sm"/>
            <a:tailEnd type="triangle" w="sm"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endParaRPr kumimoji="1" lang="zh-CN" altLang="en-US" sz="2400" smtClean="0">
              <a:solidFill>
                <a:prstClr val="black"/>
              </a:solidFill>
              <a:latin typeface="Times New Roman" pitchFamily="18" charset="0"/>
            </a:endParaRPr>
          </a:p>
        </p:txBody>
      </p:sp>
      <p:sp>
        <p:nvSpPr>
          <p:cNvPr id="243735" name="Rectangle 23"/>
          <p:cNvSpPr>
            <a:spLocks noChangeArrowheads="1"/>
          </p:cNvSpPr>
          <p:nvPr/>
        </p:nvSpPr>
        <p:spPr bwMode="auto">
          <a:xfrm>
            <a:off x="1403350" y="981075"/>
            <a:ext cx="6985000" cy="48498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buClr>
                <a:srgbClr val="C0504D"/>
              </a:buClr>
              <a:buSzPct val="80000"/>
              <a:buFont typeface="Wingdings" pitchFamily="2" charset="2"/>
              <a:buNone/>
            </a:pPr>
            <a:endParaRPr kumimoji="1" lang="zh-CN" altLang="en-US" b="1" dirty="0" smtClean="0">
              <a:solidFill>
                <a:prstClr val="black"/>
              </a:solidFill>
              <a:latin typeface="宋体" charset="-122"/>
            </a:endParaRPr>
          </a:p>
          <a:p>
            <a:pPr fontAlgn="base">
              <a:spcBef>
                <a:spcPct val="0"/>
              </a:spcBef>
              <a:spcAft>
                <a:spcPct val="0"/>
              </a:spcAft>
              <a:buClr>
                <a:srgbClr val="C0504D"/>
              </a:buClr>
              <a:buSzPct val="80000"/>
              <a:buFont typeface="Wingdings" pitchFamily="2" charset="2"/>
              <a:buNone/>
            </a:pPr>
            <a:endParaRPr kumimoji="1" lang="zh-CN" altLang="en-US" b="1" dirty="0" smtClean="0">
              <a:solidFill>
                <a:prstClr val="black"/>
              </a:solidFill>
              <a:latin typeface="宋体" charset="-122"/>
            </a:endParaRPr>
          </a:p>
          <a:p>
            <a:pPr fontAlgn="base">
              <a:spcBef>
                <a:spcPct val="0"/>
              </a:spcBef>
              <a:spcAft>
                <a:spcPct val="0"/>
              </a:spcAft>
              <a:buClr>
                <a:srgbClr val="C0504D"/>
              </a:buClr>
              <a:buSzPct val="80000"/>
              <a:buFont typeface="Wingdings" pitchFamily="2" charset="2"/>
              <a:buNone/>
            </a:pPr>
            <a:endParaRPr kumimoji="1" lang="zh-CN" altLang="en-US" b="1" dirty="0" smtClean="0">
              <a:solidFill>
                <a:prstClr val="black"/>
              </a:solidFill>
              <a:latin typeface="宋体" charset="-122"/>
            </a:endParaRP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植</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物</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活</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动</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的</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相</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对</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强</a:t>
            </a:r>
          </a:p>
          <a:p>
            <a:pPr fontAlgn="base">
              <a:spcBef>
                <a:spcPct val="0"/>
              </a:spcBef>
              <a:spcAft>
                <a:spcPct val="0"/>
              </a:spcAft>
              <a:buClr>
                <a:srgbClr val="C0504D"/>
              </a:buClr>
              <a:buSzPct val="80000"/>
              <a:buFont typeface="Wingdings" pitchFamily="2" charset="2"/>
              <a:buNone/>
            </a:pPr>
            <a:r>
              <a:rPr kumimoji="1" lang="zh-CN" altLang="en-US" b="1" dirty="0" smtClean="0">
                <a:solidFill>
                  <a:prstClr val="black"/>
                </a:solidFill>
                <a:latin typeface="宋体" charset="-122"/>
              </a:rPr>
              <a:t>    度</a:t>
            </a:r>
          </a:p>
          <a:p>
            <a:pPr fontAlgn="base">
              <a:lnSpc>
                <a:spcPct val="160000"/>
              </a:lnSpc>
              <a:spcBef>
                <a:spcPct val="0"/>
              </a:spcBef>
              <a:spcAft>
                <a:spcPct val="0"/>
              </a:spcAft>
              <a:buClr>
                <a:srgbClr val="C0504D"/>
              </a:buClr>
              <a:buSzPct val="80000"/>
              <a:buFont typeface="Wingdings" pitchFamily="2" charset="2"/>
              <a:buNone/>
            </a:pPr>
            <a:endParaRPr kumimoji="1" lang="zh-CN" altLang="en-US" sz="2000" b="1" dirty="0" smtClean="0">
              <a:solidFill>
                <a:prstClr val="black"/>
              </a:solidFill>
              <a:latin typeface="宋体" charset="-122"/>
            </a:endParaRPr>
          </a:p>
          <a:p>
            <a:pPr fontAlgn="base">
              <a:lnSpc>
                <a:spcPct val="160000"/>
              </a:lnSpc>
              <a:spcBef>
                <a:spcPct val="0"/>
              </a:spcBef>
              <a:spcAft>
                <a:spcPct val="0"/>
              </a:spcAft>
              <a:buClr>
                <a:srgbClr val="C0504D"/>
              </a:buClr>
              <a:buSzPct val="80000"/>
              <a:buFont typeface="Wingdings" pitchFamily="2" charset="2"/>
              <a:buNone/>
            </a:pPr>
            <a:r>
              <a:rPr kumimoji="1" lang="zh-CN" altLang="en-US" sz="2000" b="1" dirty="0" smtClean="0">
                <a:solidFill>
                  <a:prstClr val="black"/>
                </a:solidFill>
                <a:latin typeface="宋体" charset="-122"/>
              </a:rPr>
              <a:t>   </a:t>
            </a:r>
            <a:r>
              <a:rPr kumimoji="1" lang="zh-CN" altLang="en-US" b="1" dirty="0" smtClean="0">
                <a:solidFill>
                  <a:prstClr val="black"/>
                </a:solidFill>
                <a:latin typeface="宋体" charset="-122"/>
              </a:rPr>
              <a:t>田间持水量        有效水分消耗（</a:t>
            </a:r>
            <a:r>
              <a:rPr kumimoji="1" lang="en-US" altLang="zh-CN" b="1" dirty="0" smtClean="0">
                <a:solidFill>
                  <a:prstClr val="black"/>
                </a:solidFill>
                <a:latin typeface="宋体" charset="-122"/>
              </a:rPr>
              <a:t>%</a:t>
            </a:r>
            <a:r>
              <a:rPr kumimoji="1" lang="zh-CN" altLang="en-US" b="1" dirty="0" smtClean="0">
                <a:solidFill>
                  <a:prstClr val="black"/>
                </a:solidFill>
                <a:latin typeface="宋体" charset="-122"/>
              </a:rPr>
              <a:t>）     永久萎蔫点</a:t>
            </a:r>
          </a:p>
          <a:p>
            <a:pPr fontAlgn="base">
              <a:lnSpc>
                <a:spcPct val="160000"/>
              </a:lnSpc>
              <a:spcBef>
                <a:spcPct val="0"/>
              </a:spcBef>
              <a:spcAft>
                <a:spcPct val="0"/>
              </a:spcAft>
              <a:buClr>
                <a:srgbClr val="C0504D"/>
              </a:buClr>
              <a:buSzPct val="80000"/>
              <a:buFont typeface="Wingdings" pitchFamily="2" charset="2"/>
              <a:buNone/>
            </a:pPr>
            <a:r>
              <a:rPr kumimoji="1" lang="zh-CN" altLang="en-US" sz="2000" b="1" dirty="0" smtClean="0">
                <a:solidFill>
                  <a:prstClr val="black"/>
                </a:solidFill>
                <a:latin typeface="宋体" charset="-122"/>
              </a:rPr>
              <a:t>      </a:t>
            </a:r>
            <a:r>
              <a:rPr kumimoji="1" lang="zh-CN" altLang="en-US" sz="2000" b="1" dirty="0">
                <a:solidFill>
                  <a:prstClr val="black"/>
                </a:solidFill>
                <a:latin typeface="宋体" charset="-122"/>
              </a:rPr>
              <a:t> </a:t>
            </a:r>
            <a:r>
              <a:rPr kumimoji="1" lang="zh-CN" altLang="en-US" sz="2000" b="1" dirty="0" smtClean="0">
                <a:solidFill>
                  <a:prstClr val="black"/>
                </a:solidFill>
                <a:latin typeface="宋体" charset="-122"/>
              </a:rPr>
              <a:t>   </a:t>
            </a:r>
            <a:r>
              <a:rPr kumimoji="1" lang="en-US" altLang="zh-CN" sz="2000" b="1" dirty="0" smtClean="0">
                <a:solidFill>
                  <a:prstClr val="black"/>
                </a:solidFill>
                <a:latin typeface="宋体" charset="-122"/>
              </a:rPr>
              <a:t> </a:t>
            </a:r>
            <a:r>
              <a:rPr kumimoji="1" lang="zh-CN" altLang="en-US" sz="2000" b="1" dirty="0" smtClean="0">
                <a:solidFill>
                  <a:prstClr val="black"/>
                </a:solidFill>
                <a:latin typeface="宋体" charset="-122"/>
              </a:rPr>
              <a:t>关于土壤水分有效性的三种传统假设</a:t>
            </a:r>
          </a:p>
        </p:txBody>
      </p:sp>
    </p:spTree>
    <p:extLst>
      <p:ext uri="{BB962C8B-B14F-4D97-AF65-F5344CB8AC3E}">
        <p14:creationId xmlns:p14="http://schemas.microsoft.com/office/powerpoint/2010/main" val="2912076639"/>
      </p:ext>
    </p:extLst>
  </p:cSld>
  <p:clrMapOvr>
    <a:masterClrMapping/>
  </p:clrMapOvr>
  <p:transition spd="med">
    <p:cover dir="r"/>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558908" y="1573713"/>
            <a:ext cx="6541263" cy="4201150"/>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sz="1600" b="1" dirty="0" smtClean="0">
                <a:solidFill>
                  <a:srgbClr val="CC00FF"/>
                </a:solidFill>
                <a:latin typeface="华文楷体" pitchFamily="2" charset="-122"/>
                <a:ea typeface="华文楷体" pitchFamily="2" charset="-122"/>
              </a:rPr>
              <a:t>二、土壤水分与作物生长发育</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、土壤水分对作物生长发育及其产量的影响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土壤水分对作物产量的影响主要表现在对光合作用与呼吸作用的影响。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在长期水分胁迫</a:t>
            </a:r>
            <a:r>
              <a:rPr lang="zh-CN" altLang="en-US" sz="1600" b="1" dirty="0" smtClean="0">
                <a:solidFill>
                  <a:srgbClr val="000000"/>
                </a:solidFill>
                <a:latin typeface="华文楷体" pitchFamily="2" charset="-122"/>
                <a:ea typeface="华文楷体" pitchFamily="2" charset="-122"/>
              </a:rPr>
              <a:t>下，作物光合系统机能下降，光合速率、蒸腾速率下降，导致光合物质生产能力降低，使其经济产量大幅下降。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土壤水分是保证植物正常呼吸</a:t>
            </a:r>
            <a:r>
              <a:rPr lang="zh-CN" altLang="en-US" sz="1600" b="1" dirty="0" smtClean="0">
                <a:solidFill>
                  <a:srgbClr val="000000"/>
                </a:solidFill>
                <a:latin typeface="华文楷体" pitchFamily="2" charset="-122"/>
                <a:ea typeface="华文楷体" pitchFamily="2" charset="-122"/>
              </a:rPr>
              <a:t>的必备条件。</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在适宜</a:t>
            </a:r>
            <a:r>
              <a:rPr lang="zh-CN" altLang="en-US" sz="1600" b="1" dirty="0" smtClean="0">
                <a:solidFill>
                  <a:srgbClr val="000000"/>
                </a:solidFill>
                <a:latin typeface="华文楷体" pitchFamily="2" charset="-122"/>
                <a:ea typeface="华文楷体" pitchFamily="2" charset="-122"/>
              </a:rPr>
              <a:t>的土壤水分条件下生长发育时的作物产量往往要明显高于不利土壤水分条件下的产量。</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土壤水分对作物</a:t>
            </a:r>
            <a:r>
              <a:rPr lang="zh-CN" altLang="en-US" sz="1600" b="1" dirty="0" smtClean="0">
                <a:solidFill>
                  <a:srgbClr val="000000"/>
                </a:solidFill>
                <a:latin typeface="华文楷体" pitchFamily="2" charset="-122"/>
                <a:ea typeface="华文楷体" pitchFamily="2" charset="-122"/>
              </a:rPr>
              <a:t>产量的影响因作物、品种而异，每种作物类型、品种都有其最适宜的土壤水分要求。</a:t>
            </a:r>
            <a:endParaRPr lang="en-US" altLang="zh-CN" sz="1600" b="1" dirty="0" smtClean="0">
              <a:solidFill>
                <a:srgbClr val="000000"/>
              </a:solidFill>
              <a:latin typeface="华文楷体" pitchFamily="2" charset="-122"/>
              <a:ea typeface="华文楷体" pitchFamily="2" charset="-122"/>
            </a:endParaRPr>
          </a:p>
        </p:txBody>
      </p:sp>
      <p:pic>
        <p:nvPicPr>
          <p:cNvPr id="27650" name="Picture 2" descr="C:\Users\ysj\Desktop\农业气象学原理\JDKY64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948" y="5733256"/>
            <a:ext cx="1195879" cy="8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0782566"/>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558908" y="1573713"/>
            <a:ext cx="6541263" cy="3093154"/>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sz="1600" b="1" dirty="0" smtClean="0">
                <a:solidFill>
                  <a:srgbClr val="CC00FF"/>
                </a:solidFill>
                <a:latin typeface="华文楷体" pitchFamily="2" charset="-122"/>
                <a:ea typeface="华文楷体" pitchFamily="2" charset="-122"/>
              </a:rPr>
              <a:t>二、土壤水分与作物生长发育</a:t>
            </a:r>
            <a:endParaRPr lang="en-US" altLang="zh-CN" sz="1600"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、土壤水分对作物生长发育及其产量的影响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作物</a:t>
            </a:r>
            <a:r>
              <a:rPr lang="zh-CN" altLang="en-US" sz="1600" b="1" dirty="0" smtClean="0">
                <a:solidFill>
                  <a:srgbClr val="000000"/>
                </a:solidFill>
                <a:latin typeface="华文楷体" pitchFamily="2" charset="-122"/>
                <a:ea typeface="华文楷体" pitchFamily="2" charset="-122"/>
              </a:rPr>
              <a:t>不同发育阶段对土壤水分的要求不同，对水分的敏感程度也有差异。</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000000"/>
                </a:solidFill>
                <a:latin typeface="华文楷体" pitchFamily="2" charset="-122"/>
                <a:ea typeface="华文楷体" pitchFamily="2" charset="-122"/>
              </a:rPr>
              <a:t>土壤水分对作物品质也有显著影响。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土壤水分对</a:t>
            </a:r>
            <a:r>
              <a:rPr lang="zh-CN" altLang="en-US" sz="1600" b="1" dirty="0" smtClean="0">
                <a:solidFill>
                  <a:srgbClr val="000000"/>
                </a:solidFill>
                <a:latin typeface="华文楷体" pitchFamily="2" charset="-122"/>
                <a:ea typeface="华文楷体" pitchFamily="2" charset="-122"/>
              </a:rPr>
              <a:t>特色农产品的品质影响也非常显著。</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我国西北</a:t>
            </a:r>
            <a:r>
              <a:rPr lang="zh-CN" altLang="en-US" sz="1600" b="1" dirty="0" smtClean="0">
                <a:solidFill>
                  <a:srgbClr val="000000"/>
                </a:solidFill>
                <a:latin typeface="华文楷体" pitchFamily="2" charset="-122"/>
                <a:ea typeface="华文楷体" pitchFamily="2" charset="-122"/>
              </a:rPr>
              <a:t>地区的瓜果之所以好吃，就是因为那里气候处于干旱半干旱状态，土壤水分一般都在较低水平，有利于果实中糖分的积累。</a:t>
            </a:r>
            <a:endParaRPr lang="en-US" altLang="zh-CN" sz="1600" b="1" dirty="0" smtClean="0">
              <a:solidFill>
                <a:srgbClr val="000000"/>
              </a:solidFill>
              <a:latin typeface="华文楷体" pitchFamily="2" charset="-122"/>
              <a:ea typeface="华文楷体" pitchFamily="2" charset="-122"/>
            </a:endParaRPr>
          </a:p>
        </p:txBody>
      </p:sp>
      <p:pic>
        <p:nvPicPr>
          <p:cNvPr id="27650" name="Picture 2" descr="C:\Users\ysj\Desktop\农业气象学原理\JDKY6466.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645948" y="5733256"/>
            <a:ext cx="1195879" cy="89690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51506458"/>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47317"/>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b="1" dirty="0" smtClean="0">
                <a:solidFill>
                  <a:srgbClr val="CC00FF"/>
                </a:solidFill>
                <a:latin typeface="华文楷体" pitchFamily="2" charset="-122"/>
                <a:ea typeface="华文楷体" pitchFamily="2" charset="-122"/>
              </a:rPr>
              <a:t>三、大气水分对作物生长发育和产量的影响</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a:t>
            </a:r>
            <a:r>
              <a:rPr lang="zh-CN" altLang="en-US" sz="1600" b="1" dirty="0" smtClean="0">
                <a:latin typeface="华文楷体" pitchFamily="2" charset="-122"/>
                <a:ea typeface="华文楷体" pitchFamily="2" charset="-122"/>
              </a:rPr>
              <a:t>降水与土壤水分贮存的</a:t>
            </a:r>
            <a:r>
              <a:rPr lang="zh-CN" altLang="en-US" sz="1600" b="1" dirty="0">
                <a:latin typeface="华文楷体" pitchFamily="2" charset="-122"/>
                <a:ea typeface="华文楷体" pitchFamily="2" charset="-122"/>
              </a:rPr>
              <a:t>影响</a:t>
            </a:r>
          </a:p>
          <a:p>
            <a:pPr>
              <a:lnSpc>
                <a:spcPct val="150000"/>
              </a:lnSpc>
            </a:pPr>
            <a:r>
              <a:rPr lang="zh-CN" altLang="en-US" sz="1600" b="1" dirty="0">
                <a:latin typeface="华文楷体" pitchFamily="2" charset="-122"/>
                <a:ea typeface="华文楷体" pitchFamily="2" charset="-122"/>
              </a:rPr>
              <a:t>   （</a:t>
            </a:r>
            <a:r>
              <a:rPr lang="en-US" altLang="zh-CN" sz="1600" b="1" dirty="0">
                <a:latin typeface="华文楷体" pitchFamily="2" charset="-122"/>
                <a:ea typeface="华文楷体" pitchFamily="2" charset="-122"/>
              </a:rPr>
              <a:t>1</a:t>
            </a:r>
            <a:r>
              <a:rPr lang="zh-CN" altLang="en-US" sz="1600" b="1" dirty="0">
                <a:latin typeface="华文楷体" pitchFamily="2" charset="-122"/>
                <a:ea typeface="华文楷体" pitchFamily="2" charset="-122"/>
              </a:rPr>
              <a:t>）透雨</a:t>
            </a:r>
          </a:p>
          <a:p>
            <a:pPr>
              <a:lnSpc>
                <a:spcPct val="150000"/>
              </a:lnSpc>
            </a:pPr>
            <a:r>
              <a:rPr lang="zh-CN" altLang="en-US" sz="1600" b="1" dirty="0" smtClean="0">
                <a:latin typeface="华文楷体" pitchFamily="2" charset="-122"/>
                <a:ea typeface="华文楷体" pitchFamily="2" charset="-122"/>
              </a:rPr>
              <a:t>透雨</a:t>
            </a:r>
            <a:r>
              <a:rPr lang="zh-CN" altLang="en-US" sz="1600" b="1" dirty="0">
                <a:latin typeface="华文楷体" pitchFamily="2" charset="-122"/>
                <a:ea typeface="华文楷体" pitchFamily="2" charset="-122"/>
              </a:rPr>
              <a:t>是指在天气比较干旱的条件下，一</a:t>
            </a:r>
            <a:r>
              <a:rPr lang="zh-CN" altLang="en-US" sz="1600" b="1" dirty="0" smtClean="0">
                <a:latin typeface="华文楷体" pitchFamily="2" charset="-122"/>
                <a:ea typeface="华文楷体" pitchFamily="2" charset="-122"/>
              </a:rPr>
              <a:t>次降水</a:t>
            </a:r>
            <a:r>
              <a:rPr lang="zh-CN" altLang="en-US" sz="1600" b="1" dirty="0">
                <a:latin typeface="华文楷体" pitchFamily="2" charset="-122"/>
                <a:ea typeface="华文楷体" pitchFamily="2" charset="-122"/>
              </a:rPr>
              <a:t>过程可以使当地主要农作物在较长时期</a:t>
            </a:r>
            <a:r>
              <a:rPr lang="zh-CN" altLang="en-US" sz="1600" b="1" dirty="0" smtClean="0">
                <a:latin typeface="华文楷体" pitchFamily="2" charset="-122"/>
                <a:ea typeface="华文楷体" pitchFamily="2" charset="-122"/>
              </a:rPr>
              <a:t>内得到</a:t>
            </a:r>
            <a:r>
              <a:rPr lang="zh-CN" altLang="en-US" sz="1600" b="1" dirty="0">
                <a:latin typeface="华文楷体" pitchFamily="2" charset="-122"/>
                <a:ea typeface="华文楷体" pitchFamily="2" charset="-122"/>
              </a:rPr>
              <a:t>维持其正常生长发育所需要的水分，</a:t>
            </a:r>
            <a:r>
              <a:rPr lang="zh-CN" altLang="en-US" sz="1600" b="1" dirty="0" smtClean="0">
                <a:latin typeface="华文楷体" pitchFamily="2" charset="-122"/>
                <a:ea typeface="华文楷体" pitchFamily="2" charset="-122"/>
              </a:rPr>
              <a:t>这样的</a:t>
            </a:r>
            <a:r>
              <a:rPr lang="zh-CN" altLang="en-US" sz="1600" b="1" dirty="0">
                <a:latin typeface="华文楷体" pitchFamily="2" charset="-122"/>
                <a:ea typeface="华文楷体" pitchFamily="2" charset="-122"/>
              </a:rPr>
              <a:t>一次降水过程称为透雨</a:t>
            </a:r>
            <a:r>
              <a:rPr lang="zh-CN" altLang="en-US" sz="1600" b="1" dirty="0" smtClean="0">
                <a:latin typeface="华文楷体" pitchFamily="2" charset="-122"/>
                <a:ea typeface="华文楷体" pitchFamily="2" charset="-122"/>
              </a:rPr>
              <a:t>。</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2</a:t>
            </a:r>
            <a:r>
              <a:rPr lang="zh-CN" altLang="en-US" sz="1600" b="1" dirty="0" smtClean="0">
                <a:latin typeface="华文楷体" pitchFamily="2" charset="-122"/>
                <a:ea typeface="华文楷体" pitchFamily="2" charset="-122"/>
              </a:rPr>
              <a:t>）透雨</a:t>
            </a:r>
            <a:r>
              <a:rPr lang="zh-CN" altLang="en-US" sz="1600" b="1" dirty="0">
                <a:latin typeface="华文楷体" pitchFamily="2" charset="-122"/>
                <a:ea typeface="华文楷体" pitchFamily="2" charset="-122"/>
              </a:rPr>
              <a:t>要满足两个条件</a:t>
            </a:r>
          </a:p>
          <a:p>
            <a:pPr>
              <a:lnSpc>
                <a:spcPct val="150000"/>
              </a:lnSpc>
            </a:pPr>
            <a:r>
              <a:rPr lang="zh-CN" altLang="en-US" sz="1600" b="1" dirty="0">
                <a:latin typeface="华文楷体" pitchFamily="2" charset="-122"/>
                <a:ea typeface="华文楷体" pitchFamily="2" charset="-122"/>
              </a:rPr>
              <a:t>    ● 降水量必须超过一定的量；</a:t>
            </a:r>
          </a:p>
          <a:p>
            <a:pPr>
              <a:lnSpc>
                <a:spcPct val="150000"/>
              </a:lnSpc>
            </a:pPr>
            <a:r>
              <a:rPr lang="zh-CN" altLang="en-US" sz="1600" b="1" dirty="0">
                <a:latin typeface="华文楷体" pitchFamily="2" charset="-122"/>
                <a:ea typeface="华文楷体" pitchFamily="2" charset="-122"/>
              </a:rPr>
              <a:t>    ● 渗透深度要大于作物所要求的深度。</a:t>
            </a:r>
          </a:p>
          <a:p>
            <a:pPr>
              <a:lnSpc>
                <a:spcPct val="150000"/>
              </a:lnSpc>
            </a:pPr>
            <a:endParaRPr lang="zh-CN" altLang="en-US" sz="1600" b="1" dirty="0">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7397428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877985"/>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b="1" dirty="0" smtClean="0">
                <a:solidFill>
                  <a:srgbClr val="CC00FF"/>
                </a:solidFill>
                <a:latin typeface="华文楷体" pitchFamily="2" charset="-122"/>
                <a:ea typeface="华文楷体" pitchFamily="2" charset="-122"/>
              </a:rPr>
              <a:t>三、大气水分对作物生长发育和产量的影响</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a:solidFill>
                  <a:srgbClr val="000000"/>
                </a:solidFill>
                <a:latin typeface="华文楷体" pitchFamily="2" charset="-122"/>
                <a:ea typeface="华文楷体" pitchFamily="2" charset="-122"/>
              </a:rPr>
              <a:t>1</a:t>
            </a:r>
            <a:r>
              <a:rPr lang="zh-CN" altLang="en-US" sz="1600" b="1" dirty="0">
                <a:solidFill>
                  <a:srgbClr val="000000"/>
                </a:solidFill>
                <a:latin typeface="华文楷体" pitchFamily="2" charset="-122"/>
                <a:ea typeface="华文楷体" pitchFamily="2" charset="-122"/>
              </a:rPr>
              <a:t>、</a:t>
            </a:r>
            <a:r>
              <a:rPr lang="zh-CN" altLang="en-US" sz="1600" b="1" dirty="0" smtClean="0">
                <a:solidFill>
                  <a:srgbClr val="000000"/>
                </a:solidFill>
                <a:latin typeface="华文楷体" pitchFamily="2" charset="-122"/>
                <a:ea typeface="华文楷体" pitchFamily="2" charset="-122"/>
              </a:rPr>
              <a:t>降水与土壤水分贮存的</a:t>
            </a:r>
            <a:r>
              <a:rPr lang="zh-CN" altLang="en-US" sz="1600" b="1" dirty="0">
                <a:solidFill>
                  <a:srgbClr val="000000"/>
                </a:solidFill>
                <a:latin typeface="华文楷体" pitchFamily="2" charset="-122"/>
                <a:ea typeface="华文楷体" pitchFamily="2" charset="-122"/>
              </a:rPr>
              <a:t>影响</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）确定</a:t>
            </a:r>
            <a:r>
              <a:rPr lang="zh-CN" altLang="en-US" sz="1600" b="1" dirty="0">
                <a:solidFill>
                  <a:srgbClr val="000000"/>
                </a:solidFill>
                <a:latin typeface="华文楷体" pitchFamily="2" charset="-122"/>
                <a:ea typeface="华文楷体" pitchFamily="2" charset="-122"/>
              </a:rPr>
              <a:t>透雨应考虑的问题</a:t>
            </a:r>
          </a:p>
          <a:p>
            <a:pPr>
              <a:lnSpc>
                <a:spcPct val="150000"/>
              </a:lnSpc>
            </a:pPr>
            <a:r>
              <a:rPr lang="zh-CN" altLang="en-US" sz="1600" b="1" dirty="0" smtClean="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 作物对土壤水分的需求</a:t>
            </a:r>
          </a:p>
          <a:p>
            <a:pPr>
              <a:lnSpc>
                <a:spcPct val="150000"/>
              </a:lnSpc>
            </a:pPr>
            <a:r>
              <a:rPr lang="zh-CN" altLang="en-US" sz="1600" b="1" dirty="0">
                <a:solidFill>
                  <a:srgbClr val="000000"/>
                </a:solidFill>
                <a:latin typeface="华文楷体" pitchFamily="2" charset="-122"/>
                <a:ea typeface="华文楷体" pitchFamily="2" charset="-122"/>
              </a:rPr>
              <a:t>    ● 土壤水分运动和作物对土壤水分</a:t>
            </a:r>
            <a:r>
              <a:rPr lang="zh-CN" altLang="en-US" sz="1600" b="1" dirty="0" smtClean="0">
                <a:solidFill>
                  <a:srgbClr val="000000"/>
                </a:solidFill>
                <a:latin typeface="华文楷体" pitchFamily="2" charset="-122"/>
                <a:ea typeface="华文楷体" pitchFamily="2" charset="-122"/>
              </a:rPr>
              <a:t>的吸收</a:t>
            </a:r>
            <a:r>
              <a:rPr lang="zh-CN" altLang="en-US" sz="1600" b="1" dirty="0">
                <a:solidFill>
                  <a:srgbClr val="000000"/>
                </a:solidFill>
                <a:latin typeface="华文楷体" pitchFamily="2" charset="-122"/>
                <a:ea typeface="华文楷体" pitchFamily="2" charset="-122"/>
              </a:rPr>
              <a:t>情况</a:t>
            </a:r>
          </a:p>
          <a:p>
            <a:pPr>
              <a:lnSpc>
                <a:spcPct val="150000"/>
              </a:lnSpc>
            </a:pPr>
            <a:r>
              <a:rPr lang="zh-CN" altLang="en-US" sz="1600" b="1" dirty="0">
                <a:solidFill>
                  <a:srgbClr val="000000"/>
                </a:solidFill>
                <a:latin typeface="华文楷体" pitchFamily="2" charset="-122"/>
                <a:ea typeface="华文楷体" pitchFamily="2" charset="-122"/>
              </a:rPr>
              <a:t>    ● 土壤耕作层与下层水分交换情况</a:t>
            </a:r>
          </a:p>
          <a:p>
            <a:pPr>
              <a:lnSpc>
                <a:spcPct val="150000"/>
              </a:lnSpc>
            </a:pPr>
            <a:r>
              <a:rPr lang="zh-CN" altLang="en-US" sz="1600" b="1" dirty="0">
                <a:solidFill>
                  <a:srgbClr val="000000"/>
                </a:solidFill>
                <a:latin typeface="华文楷体" pitchFamily="2" charset="-122"/>
                <a:ea typeface="华文楷体" pitchFamily="2" charset="-122"/>
              </a:rPr>
              <a:t>    ● 蒸发耗水情况</a:t>
            </a:r>
          </a:p>
          <a:p>
            <a:pPr>
              <a:lnSpc>
                <a:spcPct val="150000"/>
              </a:lnSpc>
            </a:pPr>
            <a:r>
              <a:rPr lang="zh-CN" altLang="en-US" sz="1600" b="1" dirty="0">
                <a:solidFill>
                  <a:srgbClr val="000000"/>
                </a:solidFill>
                <a:latin typeface="华文楷体" pitchFamily="2" charset="-122"/>
                <a:ea typeface="华文楷体" pitchFamily="2" charset="-122"/>
              </a:rPr>
              <a:t>    因此，透雨表征了降水的有效性以及</a:t>
            </a:r>
            <a:r>
              <a:rPr lang="zh-CN" altLang="en-US" sz="1600" b="1" dirty="0" smtClean="0">
                <a:solidFill>
                  <a:srgbClr val="000000"/>
                </a:solidFill>
                <a:latin typeface="华文楷体" pitchFamily="2" charset="-122"/>
                <a:ea typeface="华文楷体" pitchFamily="2" charset="-122"/>
              </a:rPr>
              <a:t>对土壤</a:t>
            </a:r>
            <a:r>
              <a:rPr lang="zh-CN" altLang="en-US" sz="1600" b="1" dirty="0">
                <a:solidFill>
                  <a:srgbClr val="000000"/>
                </a:solidFill>
                <a:latin typeface="华文楷体" pitchFamily="2" charset="-122"/>
                <a:ea typeface="华文楷体" pitchFamily="2" charset="-122"/>
              </a:rPr>
              <a:t>的增墒程度。 </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178360"/>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139321"/>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b="1" dirty="0" smtClean="0">
                <a:solidFill>
                  <a:srgbClr val="CC00FF"/>
                </a:solidFill>
                <a:latin typeface="华文楷体" pitchFamily="2" charset="-122"/>
                <a:ea typeface="华文楷体" pitchFamily="2" charset="-122"/>
              </a:rPr>
              <a:t>三、大气水分对作物生长发育和产量的影响</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、降水强度和降水量对作物的影响</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）强度</a:t>
            </a:r>
            <a:r>
              <a:rPr lang="zh-CN" altLang="en-US" sz="1600" b="1" dirty="0">
                <a:solidFill>
                  <a:srgbClr val="000000"/>
                </a:solidFill>
                <a:latin typeface="华文楷体" pitchFamily="2" charset="-122"/>
                <a:ea typeface="华文楷体" pitchFamily="2" charset="-122"/>
              </a:rPr>
              <a:t>过大、持续时间短的雷雨和</a:t>
            </a:r>
            <a:r>
              <a:rPr lang="zh-CN" altLang="en-US" sz="1600" b="1" dirty="0" smtClean="0">
                <a:solidFill>
                  <a:srgbClr val="000000"/>
                </a:solidFill>
                <a:latin typeface="华文楷体" pitchFamily="2" charset="-122"/>
                <a:ea typeface="华文楷体" pitchFamily="2" charset="-122"/>
              </a:rPr>
              <a:t>阵雨等</a:t>
            </a:r>
            <a:r>
              <a:rPr lang="zh-CN" altLang="en-US" sz="1600" b="1" dirty="0">
                <a:solidFill>
                  <a:srgbClr val="000000"/>
                </a:solidFill>
                <a:latin typeface="华文楷体" pitchFamily="2" charset="-122"/>
                <a:ea typeface="华文楷体" pitchFamily="2" charset="-122"/>
              </a:rPr>
              <a:t>对作物不利。</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）热</a:t>
            </a:r>
            <a:r>
              <a:rPr lang="zh-CN" altLang="en-US" sz="1600" b="1" dirty="0">
                <a:solidFill>
                  <a:srgbClr val="000000"/>
                </a:solidFill>
                <a:latin typeface="华文楷体" pitchFamily="2" charset="-122"/>
                <a:ea typeface="华文楷体" pitchFamily="2" charset="-122"/>
              </a:rPr>
              <a:t>雷雨、夜雨对作物有利。</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）连阴雨</a:t>
            </a:r>
            <a:r>
              <a:rPr lang="zh-CN" altLang="en-US" sz="1600" b="1" dirty="0">
                <a:solidFill>
                  <a:srgbClr val="000000"/>
                </a:solidFill>
                <a:latin typeface="华文楷体" pitchFamily="2" charset="-122"/>
                <a:ea typeface="华文楷体" pitchFamily="2" charset="-122"/>
              </a:rPr>
              <a:t>一般对作物不利。</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）降水</a:t>
            </a:r>
            <a:r>
              <a:rPr lang="zh-CN" altLang="en-US" sz="1600" b="1" dirty="0">
                <a:solidFill>
                  <a:srgbClr val="000000"/>
                </a:solidFill>
                <a:latin typeface="华文楷体" pitchFamily="2" charset="-122"/>
                <a:ea typeface="华文楷体" pitchFamily="2" charset="-122"/>
              </a:rPr>
              <a:t>比人工灌水更有利于增加大气</a:t>
            </a:r>
            <a:r>
              <a:rPr lang="zh-CN" altLang="en-US" sz="1600" b="1" dirty="0" smtClean="0">
                <a:solidFill>
                  <a:srgbClr val="000000"/>
                </a:solidFill>
                <a:latin typeface="华文楷体" pitchFamily="2" charset="-122"/>
                <a:ea typeface="华文楷体" pitchFamily="2" charset="-122"/>
              </a:rPr>
              <a:t>中水分</a:t>
            </a:r>
            <a:r>
              <a:rPr lang="zh-CN" altLang="en-US" sz="1600" b="1" dirty="0">
                <a:solidFill>
                  <a:srgbClr val="000000"/>
                </a:solidFill>
                <a:latin typeface="华文楷体" pitchFamily="2" charset="-122"/>
                <a:ea typeface="华文楷体" pitchFamily="2" charset="-122"/>
              </a:rPr>
              <a:t>含量。</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59311197"/>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877985"/>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第四节   水分对作物生长发育及产量形成的影响</a:t>
            </a:r>
          </a:p>
          <a:p>
            <a:pPr>
              <a:lnSpc>
                <a:spcPct val="150000"/>
              </a:lnSpc>
            </a:pPr>
            <a:r>
              <a:rPr lang="zh-CN" altLang="en-US" b="1" dirty="0" smtClean="0">
                <a:solidFill>
                  <a:srgbClr val="CC00FF"/>
                </a:solidFill>
                <a:latin typeface="华文楷体" pitchFamily="2" charset="-122"/>
                <a:ea typeface="华文楷体" pitchFamily="2" charset="-122"/>
              </a:rPr>
              <a:t>三、大气水分对作物生长发育和产量的影响</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、降水的时间分配对作物的影响</a:t>
            </a:r>
          </a:p>
          <a:p>
            <a:pPr>
              <a:lnSpc>
                <a:spcPct val="150000"/>
              </a:lnSpc>
            </a:pPr>
            <a:r>
              <a:rPr lang="zh-CN" altLang="en-US" sz="1600" b="1" dirty="0" smtClean="0">
                <a:solidFill>
                  <a:srgbClr val="000000"/>
                </a:solidFill>
                <a:latin typeface="华文楷体" pitchFamily="2" charset="-122"/>
                <a:ea typeface="华文楷体" pitchFamily="2" charset="-122"/>
              </a:rPr>
              <a:t>    （</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）雨</a:t>
            </a:r>
            <a:r>
              <a:rPr lang="zh-CN" altLang="en-US" sz="1600" b="1" dirty="0">
                <a:solidFill>
                  <a:srgbClr val="000000"/>
                </a:solidFill>
                <a:latin typeface="华文楷体" pitchFamily="2" charset="-122"/>
                <a:ea typeface="华文楷体" pitchFamily="2" charset="-122"/>
              </a:rPr>
              <a:t>热同季，水热资源潜力都能得到</a:t>
            </a:r>
            <a:r>
              <a:rPr lang="zh-CN" altLang="en-US" sz="1600" b="1" dirty="0" smtClean="0">
                <a:solidFill>
                  <a:srgbClr val="000000"/>
                </a:solidFill>
                <a:latin typeface="华文楷体" pitchFamily="2" charset="-122"/>
                <a:ea typeface="华文楷体" pitchFamily="2" charset="-122"/>
              </a:rPr>
              <a:t>充分发挥</a:t>
            </a:r>
            <a:r>
              <a:rPr lang="zh-CN" altLang="en-US" sz="1600" b="1" dirty="0">
                <a:solidFill>
                  <a:srgbClr val="000000"/>
                </a:solidFill>
                <a:latin typeface="华文楷体" pitchFamily="2" charset="-122"/>
                <a:ea typeface="华文楷体" pitchFamily="2" charset="-122"/>
              </a:rPr>
              <a:t>，对作物生长发育极为有利；反之不利。</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）降水</a:t>
            </a:r>
            <a:r>
              <a:rPr lang="zh-CN" altLang="en-US" sz="1600" b="1" dirty="0">
                <a:solidFill>
                  <a:srgbClr val="000000"/>
                </a:solidFill>
                <a:latin typeface="华文楷体" pitchFamily="2" charset="-122"/>
                <a:ea typeface="华文楷体" pitchFamily="2" charset="-122"/>
              </a:rPr>
              <a:t>时间分配与作物对水分需求一致</a:t>
            </a:r>
            <a:r>
              <a:rPr lang="zh-CN" altLang="en-US" sz="1600" b="1" dirty="0" smtClean="0">
                <a:solidFill>
                  <a:srgbClr val="000000"/>
                </a:solidFill>
                <a:latin typeface="华文楷体" pitchFamily="2" charset="-122"/>
                <a:ea typeface="华文楷体" pitchFamily="2" charset="-122"/>
              </a:rPr>
              <a:t>，则</a:t>
            </a:r>
            <a:r>
              <a:rPr lang="zh-CN" altLang="en-US" sz="1600" b="1" dirty="0">
                <a:solidFill>
                  <a:srgbClr val="000000"/>
                </a:solidFill>
                <a:latin typeface="华文楷体" pitchFamily="2" charset="-122"/>
                <a:ea typeface="华文楷体" pitchFamily="2" charset="-122"/>
              </a:rPr>
              <a:t>十分有利于作物的生长发育；反之不利。</a:t>
            </a:r>
          </a:p>
          <a:p>
            <a:pPr>
              <a:lnSpc>
                <a:spcPct val="150000"/>
              </a:lnSpc>
            </a:pPr>
            <a:r>
              <a:rPr lang="zh-CN" altLang="en-US" sz="1600" b="1" dirty="0">
                <a:solidFill>
                  <a:srgbClr val="000000"/>
                </a:solidFill>
                <a:latin typeface="华文楷体" pitchFamily="2" charset="-122"/>
                <a:ea typeface="华文楷体" pitchFamily="2" charset="-122"/>
              </a:rPr>
              <a:t>    </a:t>
            </a: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）降水</a:t>
            </a:r>
            <a:r>
              <a:rPr lang="zh-CN" altLang="en-US" sz="1600" b="1" dirty="0">
                <a:solidFill>
                  <a:srgbClr val="000000"/>
                </a:solidFill>
                <a:latin typeface="华文楷体" pitchFamily="2" charset="-122"/>
                <a:ea typeface="华文楷体" pitchFamily="2" charset="-122"/>
              </a:rPr>
              <a:t>还有一定的滞后效应，特别是</a:t>
            </a:r>
            <a:r>
              <a:rPr lang="zh-CN" altLang="en-US" sz="1600" b="1" dirty="0" smtClean="0">
                <a:solidFill>
                  <a:srgbClr val="000000"/>
                </a:solidFill>
                <a:latin typeface="华文楷体" pitchFamily="2" charset="-122"/>
                <a:ea typeface="华文楷体" pitchFamily="2" charset="-122"/>
              </a:rPr>
              <a:t>北方地区</a:t>
            </a:r>
            <a:r>
              <a:rPr lang="zh-CN" altLang="en-US" sz="1600" b="1" dirty="0">
                <a:solidFill>
                  <a:srgbClr val="000000"/>
                </a:solidFill>
                <a:latin typeface="华文楷体" pitchFamily="2" charset="-122"/>
                <a:ea typeface="华文楷体" pitchFamily="2" charset="-122"/>
              </a:rPr>
              <a:t>，干湿季节分明，雨季的降水量在土壤</a:t>
            </a:r>
            <a:r>
              <a:rPr lang="zh-CN" altLang="en-US" sz="1600" b="1" dirty="0" smtClean="0">
                <a:solidFill>
                  <a:srgbClr val="000000"/>
                </a:solidFill>
                <a:latin typeface="华文楷体" pitchFamily="2" charset="-122"/>
                <a:ea typeface="华文楷体" pitchFamily="2" charset="-122"/>
              </a:rPr>
              <a:t>中贮存</a:t>
            </a:r>
            <a:r>
              <a:rPr lang="zh-CN" altLang="en-US" sz="1600" b="1" dirty="0">
                <a:solidFill>
                  <a:srgbClr val="000000"/>
                </a:solidFill>
                <a:latin typeface="华文楷体" pitchFamily="2" charset="-122"/>
                <a:ea typeface="华文楷体" pitchFamily="2" charset="-122"/>
              </a:rPr>
              <a:t>，为后期或后季作物生长利用。</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8674" name="Picture 2" descr="C:\Users\ysj\Desktop\农业气象学原理\KTRJ0931.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3392" y="5661025"/>
            <a:ext cx="1385391" cy="103904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8702956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47317"/>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第五节不利水分条件对农业生产的影响及其调节</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一、水分过少的危害</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、干旱</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）概念</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干旱</a:t>
            </a:r>
            <a:r>
              <a:rPr lang="zh-CN" altLang="en-US" sz="1600" b="1" dirty="0">
                <a:latin typeface="华文楷体" pitchFamily="2" charset="-122"/>
                <a:ea typeface="华文楷体" pitchFamily="2" charset="-122"/>
              </a:rPr>
              <a:t>是指长期降水偏少，造成空气干燥</a:t>
            </a:r>
            <a:r>
              <a:rPr lang="zh-CN" altLang="en-US" sz="1600" b="1" dirty="0" smtClean="0">
                <a:latin typeface="华文楷体" pitchFamily="2" charset="-122"/>
                <a:ea typeface="华文楷体" pitchFamily="2" charset="-122"/>
              </a:rPr>
              <a:t>，土壤</a:t>
            </a:r>
            <a:r>
              <a:rPr lang="zh-CN" altLang="en-US" sz="1600" b="1" dirty="0">
                <a:latin typeface="华文楷体" pitchFamily="2" charset="-122"/>
                <a:ea typeface="华文楷体" pitchFamily="2" charset="-122"/>
              </a:rPr>
              <a:t>缺水，使农作物体内水分发生亏缺，</a:t>
            </a:r>
            <a:r>
              <a:rPr lang="zh-CN" altLang="en-US" sz="1600" b="1" dirty="0" smtClean="0">
                <a:latin typeface="华文楷体" pitchFamily="2" charset="-122"/>
                <a:ea typeface="华文楷体" pitchFamily="2" charset="-122"/>
              </a:rPr>
              <a:t>影响作物</a:t>
            </a:r>
            <a:r>
              <a:rPr lang="zh-CN" altLang="en-US" sz="1600" b="1" dirty="0">
                <a:latin typeface="华文楷体" pitchFamily="2" charset="-122"/>
                <a:ea typeface="华文楷体" pitchFamily="2" charset="-122"/>
              </a:rPr>
              <a:t>正常生长发育、减产甚至死亡的一种</a:t>
            </a:r>
            <a:r>
              <a:rPr lang="zh-CN" altLang="en-US" sz="1600" b="1" dirty="0" smtClean="0">
                <a:latin typeface="华文楷体" pitchFamily="2" charset="-122"/>
                <a:ea typeface="华文楷体" pitchFamily="2" charset="-122"/>
              </a:rPr>
              <a:t>农业气象</a:t>
            </a:r>
            <a:r>
              <a:rPr lang="zh-CN" altLang="en-US" sz="1600" b="1" dirty="0">
                <a:latin typeface="华文楷体" pitchFamily="2" charset="-122"/>
                <a:ea typeface="华文楷体" pitchFamily="2" charset="-122"/>
              </a:rPr>
              <a:t>灾害。</a:t>
            </a: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2</a:t>
            </a:r>
            <a:r>
              <a:rPr lang="zh-CN" altLang="en-US" sz="1600" b="1" dirty="0">
                <a:latin typeface="华文楷体" pitchFamily="2" charset="-122"/>
                <a:ea typeface="华文楷体" pitchFamily="2" charset="-122"/>
              </a:rPr>
              <a:t>）类型</a:t>
            </a:r>
          </a:p>
          <a:p>
            <a:pPr>
              <a:lnSpc>
                <a:spcPct val="150000"/>
              </a:lnSpc>
            </a:pPr>
            <a:r>
              <a:rPr lang="zh-CN" altLang="en-US" sz="1600" b="1" dirty="0">
                <a:latin typeface="华文楷体" pitchFamily="2" charset="-122"/>
                <a:ea typeface="华文楷体" pitchFamily="2" charset="-122"/>
              </a:rPr>
              <a:t> 按干旱的成因</a:t>
            </a: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土壤</a:t>
            </a:r>
            <a:r>
              <a:rPr lang="zh-CN" altLang="en-US" sz="1600" b="1" dirty="0" smtClean="0">
                <a:latin typeface="华文楷体" pitchFamily="2" charset="-122"/>
                <a:ea typeface="华文楷体" pitchFamily="2" charset="-122"/>
              </a:rPr>
              <a:t>干旱、 </a:t>
            </a:r>
            <a:r>
              <a:rPr lang="zh-CN" altLang="en-US" sz="1600" b="1" dirty="0">
                <a:latin typeface="华文楷体" pitchFamily="2" charset="-122"/>
                <a:ea typeface="华文楷体" pitchFamily="2" charset="-122"/>
              </a:rPr>
              <a:t>大气</a:t>
            </a:r>
            <a:r>
              <a:rPr lang="zh-CN" altLang="en-US" sz="1600" b="1" dirty="0" smtClean="0">
                <a:latin typeface="华文楷体" pitchFamily="2" charset="-122"/>
                <a:ea typeface="华文楷体" pitchFamily="2" charset="-122"/>
              </a:rPr>
              <a:t>干旱、 </a:t>
            </a:r>
            <a:r>
              <a:rPr lang="zh-CN" altLang="en-US" sz="1600" b="1" dirty="0">
                <a:latin typeface="华文楷体" pitchFamily="2" charset="-122"/>
                <a:ea typeface="华文楷体" pitchFamily="2" charset="-122"/>
              </a:rPr>
              <a:t>生理干旱</a:t>
            </a:r>
          </a:p>
          <a:p>
            <a:pPr>
              <a:lnSpc>
                <a:spcPct val="150000"/>
              </a:lnSpc>
            </a:pPr>
            <a:r>
              <a:rPr lang="zh-CN" altLang="en-US" sz="1600" b="1" dirty="0">
                <a:latin typeface="华文楷体" pitchFamily="2" charset="-122"/>
                <a:ea typeface="华文楷体" pitchFamily="2" charset="-122"/>
              </a:rPr>
              <a:t>    按干旱发生的季节</a:t>
            </a:r>
            <a:r>
              <a:rPr lang="zh-CN" altLang="en-US" sz="1600" b="1" dirty="0" smtClean="0">
                <a:latin typeface="华文楷体" pitchFamily="2" charset="-122"/>
                <a:ea typeface="华文楷体" pitchFamily="2" charset="-122"/>
              </a:rPr>
              <a:t>：    春旱、 </a:t>
            </a:r>
            <a:r>
              <a:rPr lang="zh-CN" altLang="en-US" sz="1600" b="1" dirty="0">
                <a:latin typeface="华文楷体" pitchFamily="2" charset="-122"/>
                <a:ea typeface="华文楷体" pitchFamily="2" charset="-122"/>
              </a:rPr>
              <a:t>夏旱 </a:t>
            </a:r>
            <a:r>
              <a:rPr lang="zh-CN" altLang="en-US" sz="1600" b="1" dirty="0" smtClean="0">
                <a:latin typeface="华文楷体" pitchFamily="2" charset="-122"/>
                <a:ea typeface="华文楷体" pitchFamily="2" charset="-122"/>
              </a:rPr>
              <a:t>、秋旱、 </a:t>
            </a:r>
            <a:r>
              <a:rPr lang="zh-CN" altLang="en-US" sz="1600" b="1" dirty="0">
                <a:latin typeface="华文楷体" pitchFamily="2" charset="-122"/>
                <a:ea typeface="华文楷体" pitchFamily="2" charset="-122"/>
              </a:rPr>
              <a:t>冬</a:t>
            </a:r>
            <a:r>
              <a:rPr lang="zh-CN" altLang="en-US" sz="1600" b="1" dirty="0" smtClean="0">
                <a:latin typeface="华文楷体" pitchFamily="2" charset="-122"/>
                <a:ea typeface="华文楷体" pitchFamily="2" charset="-122"/>
              </a:rPr>
              <a:t>旱、 </a:t>
            </a:r>
            <a:r>
              <a:rPr lang="zh-CN" altLang="en-US" sz="1600" b="1" dirty="0">
                <a:latin typeface="华文楷体" pitchFamily="2" charset="-122"/>
                <a:ea typeface="华文楷体" pitchFamily="2" charset="-122"/>
              </a:rPr>
              <a:t>季节连旱</a:t>
            </a:r>
            <a:endParaRPr lang="en-US" altLang="zh-CN" sz="1600" b="1" dirty="0" smtClean="0">
              <a:latin typeface="华文楷体" pitchFamily="2" charset="-122"/>
              <a:ea typeface="华文楷体" pitchFamily="2" charset="-122"/>
            </a:endParaRP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40366846"/>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139321"/>
          </a:xfrm>
          <a:prstGeom prst="rect">
            <a:avLst/>
          </a:prstGeom>
        </p:spPr>
        <p:txBody>
          <a:bodyPr wrap="square">
            <a:spAutoFit/>
          </a:bodyPr>
          <a:lstStyle/>
          <a:p>
            <a:pPr>
              <a:lnSpc>
                <a:spcPct val="150000"/>
              </a:lnSpc>
            </a:pPr>
            <a:r>
              <a:rPr lang="zh-CN" altLang="en-US" b="1" dirty="0" smtClean="0">
                <a:solidFill>
                  <a:srgbClr val="CC00FF"/>
                </a:solidFill>
                <a:latin typeface="华文楷体" pitchFamily="2" charset="-122"/>
                <a:ea typeface="华文楷体" pitchFamily="2" charset="-122"/>
              </a:rPr>
              <a:t>第五节不利水分条件对农业生产的影响及其调节</a:t>
            </a:r>
            <a:endParaRPr lang="en-US" altLang="zh-CN" b="1" dirty="0" smtClean="0">
              <a:solidFill>
                <a:srgbClr val="CC00FF"/>
              </a:solidFill>
              <a:latin typeface="华文楷体" pitchFamily="2" charset="-122"/>
              <a:ea typeface="华文楷体" pitchFamily="2" charset="-122"/>
            </a:endParaRPr>
          </a:p>
          <a:p>
            <a:pPr>
              <a:lnSpc>
                <a:spcPct val="150000"/>
              </a:lnSpc>
            </a:pPr>
            <a:r>
              <a:rPr lang="zh-CN" altLang="en-US" b="1" dirty="0" smtClean="0">
                <a:solidFill>
                  <a:srgbClr val="CC00FF"/>
                </a:solidFill>
                <a:latin typeface="华文楷体" pitchFamily="2" charset="-122"/>
                <a:ea typeface="华文楷体" pitchFamily="2" charset="-122"/>
              </a:rPr>
              <a:t>一、水分过少的危害</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a:t>
            </a:r>
            <a:r>
              <a:rPr lang="zh-CN" altLang="en-US" sz="1600" b="1" dirty="0">
                <a:solidFill>
                  <a:srgbClr val="000000"/>
                </a:solidFill>
                <a:latin typeface="华文楷体" pitchFamily="2" charset="-122"/>
                <a:ea typeface="华文楷体" pitchFamily="2" charset="-122"/>
              </a:rPr>
              <a:t>干热风</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）概念</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干热风是出现在温暖季节的一种高温</a:t>
            </a:r>
            <a:r>
              <a:rPr lang="zh-CN" altLang="en-US" sz="1600" b="1" dirty="0" smtClean="0">
                <a:solidFill>
                  <a:srgbClr val="000000"/>
                </a:solidFill>
                <a:latin typeface="华文楷体" pitchFamily="2" charset="-122"/>
                <a:ea typeface="华文楷体" pitchFamily="2" charset="-122"/>
              </a:rPr>
              <a:t>、低</a:t>
            </a:r>
            <a:r>
              <a:rPr lang="zh-CN" altLang="en-US" sz="1600" b="1" dirty="0">
                <a:solidFill>
                  <a:srgbClr val="000000"/>
                </a:solidFill>
                <a:latin typeface="华文楷体" pitchFamily="2" charset="-122"/>
                <a:ea typeface="华文楷体" pitchFamily="2" charset="-122"/>
              </a:rPr>
              <a:t>湿并伴有一定风力的农业灾害性天气。</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）类型</a:t>
            </a:r>
          </a:p>
          <a:p>
            <a:pPr>
              <a:lnSpc>
                <a:spcPct val="150000"/>
              </a:lnSpc>
            </a:pPr>
            <a:r>
              <a:rPr lang="zh-CN" altLang="en-US" sz="1600" b="1" dirty="0">
                <a:solidFill>
                  <a:srgbClr val="000000"/>
                </a:solidFill>
                <a:latin typeface="华文楷体" pitchFamily="2" charset="-122"/>
                <a:ea typeface="华文楷体" pitchFamily="2" charset="-122"/>
              </a:rPr>
              <a:t>高温低湿型、雨后热枯型、旱风型</a:t>
            </a:r>
          </a:p>
        </p:txBody>
      </p:sp>
      <p:pic>
        <p:nvPicPr>
          <p:cNvPr id="26626" name="Picture 2" descr="C:\Users\ysj\Desktop\农业气象学原理\PBLC3838.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52027" y="5589240"/>
            <a:ext cx="1428121" cy="10710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14846832"/>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baseline="-250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163846" name="矩形 1"/>
          <p:cNvSpPr>
            <a:spLocks noChangeArrowheads="1"/>
          </p:cNvSpPr>
          <p:nvPr/>
        </p:nvSpPr>
        <p:spPr bwMode="auto">
          <a:xfrm>
            <a:off x="1319395" y="1527920"/>
            <a:ext cx="6740525" cy="42934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nSpc>
                <a:spcPct val="150000"/>
              </a:lnSpc>
            </a:pPr>
            <a:r>
              <a:rPr lang="zh-CN" altLang="en-US" sz="2000" b="1" dirty="0" smtClean="0">
                <a:solidFill>
                  <a:srgbClr val="CC00FF"/>
                </a:solidFill>
                <a:latin typeface="华文楷体" pitchFamily="2" charset="-122"/>
                <a:ea typeface="华文楷体" pitchFamily="2" charset="-122"/>
              </a:rPr>
              <a:t>第二节    土壤</a:t>
            </a:r>
            <a:r>
              <a:rPr lang="en-US" altLang="zh-CN" sz="2000" b="1" dirty="0">
                <a:solidFill>
                  <a:srgbClr val="CC00FF"/>
                </a:solidFill>
                <a:latin typeface="华文楷体" pitchFamily="2" charset="-122"/>
                <a:ea typeface="华文楷体" pitchFamily="2" charset="-122"/>
              </a:rPr>
              <a:t>-</a:t>
            </a:r>
            <a:r>
              <a:rPr lang="zh-CN" altLang="en-US" sz="2000" b="1" dirty="0">
                <a:solidFill>
                  <a:srgbClr val="CC00FF"/>
                </a:solidFill>
                <a:latin typeface="华文楷体" pitchFamily="2" charset="-122"/>
                <a:ea typeface="华文楷体" pitchFamily="2" charset="-122"/>
              </a:rPr>
              <a:t>植物</a:t>
            </a:r>
            <a:r>
              <a:rPr lang="en-US" altLang="zh-CN" sz="2000" b="1" dirty="0">
                <a:solidFill>
                  <a:srgbClr val="CC00FF"/>
                </a:solidFill>
                <a:latin typeface="华文楷体" pitchFamily="2" charset="-122"/>
                <a:ea typeface="华文楷体" pitchFamily="2" charset="-122"/>
              </a:rPr>
              <a:t>-</a:t>
            </a:r>
            <a:r>
              <a:rPr lang="zh-CN" altLang="en-US" sz="2000" b="1" dirty="0" smtClean="0">
                <a:solidFill>
                  <a:srgbClr val="CC00FF"/>
                </a:solidFill>
                <a:latin typeface="华文楷体" pitchFamily="2" charset="-122"/>
                <a:ea typeface="华文楷体" pitchFamily="2" charset="-122"/>
              </a:rPr>
              <a:t>大气连续体的水分传输</a:t>
            </a:r>
            <a:endParaRPr lang="en-US" altLang="zh-CN" sz="2000" b="1" dirty="0" smtClean="0">
              <a:solidFill>
                <a:srgbClr val="CC00FF"/>
              </a:solidFill>
              <a:latin typeface="华文楷体" pitchFamily="2" charset="-122"/>
              <a:ea typeface="华文楷体" pitchFamily="2" charset="-122"/>
            </a:endParaRPr>
          </a:p>
          <a:p>
            <a:pPr>
              <a:lnSpc>
                <a:spcPct val="150000"/>
              </a:lnSpc>
            </a:pPr>
            <a:r>
              <a:rPr lang="zh-CN" altLang="en-US" b="1" dirty="0">
                <a:solidFill>
                  <a:srgbClr val="CC00FF"/>
                </a:solidFill>
                <a:latin typeface="华文楷体" pitchFamily="2" charset="-122"/>
                <a:ea typeface="华文楷体" pitchFamily="2" charset="-122"/>
              </a:rPr>
              <a:t>一、土壤</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植物</a:t>
            </a:r>
            <a:r>
              <a:rPr lang="en-US" altLang="zh-CN" b="1" dirty="0">
                <a:solidFill>
                  <a:srgbClr val="CC00FF"/>
                </a:solidFill>
                <a:latin typeface="华文楷体" pitchFamily="2" charset="-122"/>
                <a:ea typeface="华文楷体" pitchFamily="2" charset="-122"/>
              </a:rPr>
              <a:t>-</a:t>
            </a:r>
            <a:r>
              <a:rPr lang="zh-CN" altLang="en-US" b="1" dirty="0">
                <a:solidFill>
                  <a:srgbClr val="CC00FF"/>
                </a:solidFill>
                <a:latin typeface="华文楷体" pitchFamily="2" charset="-122"/>
                <a:ea typeface="华文楷体" pitchFamily="2" charset="-122"/>
              </a:rPr>
              <a:t>大气</a:t>
            </a:r>
            <a:r>
              <a:rPr lang="zh-CN" altLang="en-US" b="1" dirty="0" smtClean="0">
                <a:solidFill>
                  <a:srgbClr val="CC00FF"/>
                </a:solidFill>
                <a:latin typeface="华文楷体" pitchFamily="2" charset="-122"/>
                <a:ea typeface="华文楷体" pitchFamily="2" charset="-122"/>
              </a:rPr>
              <a:t>连续体中的水势及其组成</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a:solidFill>
                  <a:srgbClr val="000000"/>
                </a:solidFill>
                <a:latin typeface="华文楷体" pitchFamily="2" charset="-122"/>
                <a:ea typeface="华文楷体" pitchFamily="2" charset="-122"/>
              </a:rPr>
              <a:t>、土壤水势的</a:t>
            </a:r>
            <a:r>
              <a:rPr lang="zh-CN" altLang="en-US" sz="1600" b="1" dirty="0" smtClean="0">
                <a:solidFill>
                  <a:srgbClr val="000000"/>
                </a:solidFill>
                <a:latin typeface="华文楷体" pitchFamily="2" charset="-122"/>
                <a:ea typeface="华文楷体" pitchFamily="2" charset="-122"/>
              </a:rPr>
              <a:t>组成</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组成土壤水势的分水势有</a:t>
            </a:r>
            <a:r>
              <a:rPr lang="zh-CN" altLang="en-US" sz="1600" b="1" dirty="0" smtClean="0">
                <a:solidFill>
                  <a:srgbClr val="000000"/>
                </a:solidFill>
                <a:latin typeface="华文楷体" pitchFamily="2" charset="-122"/>
                <a:ea typeface="华文楷体" pitchFamily="2" charset="-122"/>
              </a:rPr>
              <a:t>： 基质势  渗透势   </a:t>
            </a:r>
            <a:r>
              <a:rPr lang="zh-CN" altLang="en-US" sz="1600" b="1" dirty="0">
                <a:solidFill>
                  <a:srgbClr val="000000"/>
                </a:solidFill>
                <a:latin typeface="华文楷体" pitchFamily="2" charset="-122"/>
                <a:ea typeface="华文楷体" pitchFamily="2" charset="-122"/>
              </a:rPr>
              <a:t>压力势  </a:t>
            </a:r>
            <a:r>
              <a:rPr lang="zh-CN" altLang="en-US" sz="1600" b="1" dirty="0" smtClean="0">
                <a:solidFill>
                  <a:srgbClr val="000000"/>
                </a:solidFill>
                <a:latin typeface="华文楷体" pitchFamily="2" charset="-122"/>
                <a:ea typeface="华文楷体" pitchFamily="2" charset="-122"/>
              </a:rPr>
              <a:t>重力势    </a:t>
            </a:r>
            <a:r>
              <a:rPr lang="zh-CN" altLang="en-US" sz="1600" b="1" dirty="0">
                <a:solidFill>
                  <a:srgbClr val="000000"/>
                </a:solidFill>
                <a:latin typeface="华文楷体" pitchFamily="2" charset="-122"/>
                <a:ea typeface="华文楷体" pitchFamily="2" charset="-122"/>
              </a:rPr>
              <a:t>温度势</a:t>
            </a:r>
          </a:p>
          <a:p>
            <a:pPr>
              <a:lnSpc>
                <a:spcPct val="150000"/>
              </a:lnSpc>
            </a:pPr>
            <a:r>
              <a:rPr lang="zh-CN" altLang="en-US" sz="1600" b="1" dirty="0" smtClean="0">
                <a:solidFill>
                  <a:srgbClr val="000000"/>
                </a:solidFill>
                <a:latin typeface="华文楷体" pitchFamily="2" charset="-122"/>
                <a:ea typeface="华文楷体" pitchFamily="2" charset="-122"/>
              </a:rPr>
              <a:t>（</a:t>
            </a: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）重力势</a:t>
            </a:r>
            <a:r>
              <a:rPr lang="en-US" altLang="zh-CN" sz="1600" b="1" dirty="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Ψg</a:t>
            </a:r>
            <a:r>
              <a:rPr lang="en-US" altLang="zh-CN" sz="1600" b="1" dirty="0">
                <a:solidFill>
                  <a:srgbClr val="000000"/>
                </a:solidFill>
                <a:latin typeface="华文楷体" pitchFamily="2" charset="-122"/>
                <a:ea typeface="华文楷体" pitchFamily="2" charset="-122"/>
              </a:rPr>
              <a:t>)</a:t>
            </a:r>
          </a:p>
          <a:p>
            <a:pPr>
              <a:lnSpc>
                <a:spcPct val="150000"/>
              </a:lnSpc>
            </a:pPr>
            <a:r>
              <a:rPr lang="en-US" altLang="zh-CN" sz="1600" b="1" dirty="0">
                <a:solidFill>
                  <a:srgbClr val="000000"/>
                </a:solidFill>
                <a:latin typeface="华文楷体" pitchFamily="2" charset="-122"/>
                <a:ea typeface="华文楷体" pitchFamily="2" charset="-122"/>
              </a:rPr>
              <a:t>    </a:t>
            </a:r>
            <a:r>
              <a:rPr lang="zh-CN" altLang="en-US" sz="1600" b="1" dirty="0">
                <a:solidFill>
                  <a:srgbClr val="000000"/>
                </a:solidFill>
                <a:latin typeface="华文楷体" pitchFamily="2" charset="-122"/>
                <a:ea typeface="华文楷体" pitchFamily="2" charset="-122"/>
              </a:rPr>
              <a:t>是由于重力场位置不同于参照水平面</a:t>
            </a:r>
            <a:r>
              <a:rPr lang="zh-CN" altLang="en-US" sz="1600" b="1" dirty="0" smtClean="0">
                <a:solidFill>
                  <a:srgbClr val="000000"/>
                </a:solidFill>
                <a:latin typeface="华文楷体" pitchFamily="2" charset="-122"/>
                <a:ea typeface="华文楷体" pitchFamily="2" charset="-122"/>
              </a:rPr>
              <a:t>而引起</a:t>
            </a:r>
            <a:r>
              <a:rPr lang="zh-CN" altLang="en-US" sz="1600" b="1" dirty="0">
                <a:solidFill>
                  <a:srgbClr val="000000"/>
                </a:solidFill>
                <a:latin typeface="华文楷体" pitchFamily="2" charset="-122"/>
                <a:ea typeface="华文楷体" pitchFamily="2" charset="-122"/>
              </a:rPr>
              <a:t>的土壤水分势。是地球引力造成的，</a:t>
            </a:r>
            <a:r>
              <a:rPr lang="zh-CN" altLang="en-US" sz="1600" b="1" dirty="0" smtClean="0">
                <a:solidFill>
                  <a:srgbClr val="000000"/>
                </a:solidFill>
                <a:latin typeface="华文楷体" pitchFamily="2" charset="-122"/>
                <a:ea typeface="华文楷体" pitchFamily="2" charset="-122"/>
              </a:rPr>
              <a:t>可根据</a:t>
            </a:r>
            <a:r>
              <a:rPr lang="zh-CN" altLang="en-US" sz="1600" b="1" dirty="0">
                <a:solidFill>
                  <a:srgbClr val="000000"/>
                </a:solidFill>
                <a:latin typeface="华文楷体" pitchFamily="2" charset="-122"/>
                <a:ea typeface="华文楷体" pitchFamily="2" charset="-122"/>
              </a:rPr>
              <a:t>重力场位置来确定。重力势用单位</a:t>
            </a:r>
            <a:r>
              <a:rPr lang="zh-CN" altLang="en-US" sz="1600" b="1" dirty="0" smtClean="0">
                <a:solidFill>
                  <a:srgbClr val="000000"/>
                </a:solidFill>
                <a:latin typeface="华文楷体" pitchFamily="2" charset="-122"/>
                <a:ea typeface="华文楷体" pitchFamily="2" charset="-122"/>
              </a:rPr>
              <a:t>质量的</a:t>
            </a:r>
            <a:r>
              <a:rPr lang="zh-CN" altLang="en-US" sz="1600" b="1" dirty="0">
                <a:solidFill>
                  <a:srgbClr val="000000"/>
                </a:solidFill>
                <a:latin typeface="华文楷体" pitchFamily="2" charset="-122"/>
                <a:ea typeface="华文楷体" pitchFamily="2" charset="-122"/>
              </a:rPr>
              <a:t>势能来表示，即：</a:t>
            </a:r>
          </a:p>
          <a:p>
            <a:pPr>
              <a:lnSpc>
                <a:spcPct val="150000"/>
              </a:lnSpc>
            </a:pPr>
            <a:r>
              <a:rPr lang="zh-CN" altLang="en-US" sz="1600" b="1" dirty="0">
                <a:solidFill>
                  <a:srgbClr val="000000"/>
                </a:solidFill>
                <a:latin typeface="华文楷体" pitchFamily="2" charset="-122"/>
                <a:ea typeface="华文楷体" pitchFamily="2" charset="-122"/>
              </a:rPr>
              <a:t>    </a:t>
            </a:r>
            <a:r>
              <a:rPr lang="en-US" altLang="zh-CN" sz="1600" b="1" dirty="0" err="1">
                <a:solidFill>
                  <a:srgbClr val="000000"/>
                </a:solidFill>
                <a:latin typeface="华文楷体" pitchFamily="2" charset="-122"/>
                <a:ea typeface="华文楷体" pitchFamily="2" charset="-122"/>
              </a:rPr>
              <a:t>Ψg</a:t>
            </a:r>
            <a:r>
              <a:rPr lang="en-US" altLang="zh-CN" sz="1600" b="1" dirty="0">
                <a:solidFill>
                  <a:srgbClr val="000000"/>
                </a:solidFill>
                <a:latin typeface="华文楷体" pitchFamily="2" charset="-122"/>
                <a:ea typeface="华文楷体" pitchFamily="2" charset="-122"/>
              </a:rPr>
              <a:t>=</a:t>
            </a:r>
            <a:r>
              <a:rPr lang="en-US" altLang="zh-CN" sz="1600" b="1" dirty="0" err="1">
                <a:solidFill>
                  <a:srgbClr val="000000"/>
                </a:solidFill>
                <a:latin typeface="华文楷体" pitchFamily="2" charset="-122"/>
                <a:ea typeface="华文楷体" pitchFamily="2" charset="-122"/>
              </a:rPr>
              <a:t>gh</a:t>
            </a:r>
            <a:endParaRPr lang="en-US" altLang="zh-CN" sz="1600" b="1" dirty="0">
              <a:solidFill>
                <a:srgbClr val="000000"/>
              </a:solidFill>
              <a:latin typeface="华文楷体" pitchFamily="2" charset="-122"/>
              <a:ea typeface="华文楷体" pitchFamily="2" charset="-122"/>
            </a:endParaRPr>
          </a:p>
          <a:p>
            <a:pPr>
              <a:lnSpc>
                <a:spcPct val="150000"/>
              </a:lnSpc>
            </a:pPr>
            <a:r>
              <a:rPr lang="zh-CN" altLang="en-US" sz="1600" b="1" dirty="0">
                <a:solidFill>
                  <a:srgbClr val="000000"/>
                </a:solidFill>
                <a:latin typeface="华文楷体" pitchFamily="2" charset="-122"/>
                <a:ea typeface="华文楷体" pitchFamily="2" charset="-122"/>
              </a:rPr>
              <a:t>其大小取决于相对于参照面的高度，正负</a:t>
            </a:r>
            <a:r>
              <a:rPr lang="zh-CN" altLang="en-US" sz="1600" b="1" dirty="0" smtClean="0">
                <a:solidFill>
                  <a:srgbClr val="000000"/>
                </a:solidFill>
                <a:latin typeface="华文楷体" pitchFamily="2" charset="-122"/>
                <a:ea typeface="华文楷体" pitchFamily="2" charset="-122"/>
              </a:rPr>
              <a:t>则决定</a:t>
            </a:r>
            <a:r>
              <a:rPr lang="zh-CN" altLang="en-US" sz="1600" b="1" dirty="0">
                <a:solidFill>
                  <a:srgbClr val="000000"/>
                </a:solidFill>
                <a:latin typeface="华文楷体" pitchFamily="2" charset="-122"/>
                <a:ea typeface="华文楷体" pitchFamily="2" charset="-122"/>
              </a:rPr>
              <a:t>于参照面的位置。但是无论参照面</a:t>
            </a:r>
            <a:r>
              <a:rPr lang="zh-CN" altLang="en-US" sz="1600" b="1" dirty="0" smtClean="0">
                <a:solidFill>
                  <a:srgbClr val="000000"/>
                </a:solidFill>
                <a:latin typeface="华文楷体" pitchFamily="2" charset="-122"/>
                <a:ea typeface="华文楷体" pitchFamily="2" charset="-122"/>
              </a:rPr>
              <a:t>如何选择</a:t>
            </a:r>
            <a:r>
              <a:rPr lang="zh-CN" altLang="en-US" sz="1600" b="1" dirty="0">
                <a:solidFill>
                  <a:srgbClr val="000000"/>
                </a:solidFill>
                <a:latin typeface="华文楷体" pitchFamily="2" charset="-122"/>
                <a:ea typeface="华文楷体" pitchFamily="2" charset="-122"/>
              </a:rPr>
              <a:t>，其两点之间的重力势差值不变。</a:t>
            </a:r>
          </a:p>
          <a:p>
            <a:pPr>
              <a:lnSpc>
                <a:spcPct val="150000"/>
              </a:lnSpc>
            </a:pPr>
            <a:endParaRPr lang="zh-CN" altLang="en-US" sz="1600" b="1" dirty="0">
              <a:solidFill>
                <a:srgbClr val="000000"/>
              </a:solidFill>
              <a:latin typeface="华文楷体" pitchFamily="2" charset="-122"/>
              <a:ea typeface="华文楷体" pitchFamily="2" charset="-122"/>
            </a:endParaRPr>
          </a:p>
        </p:txBody>
      </p:sp>
      <p:pic>
        <p:nvPicPr>
          <p:cNvPr id="3074" name="Picture 2" descr="C:\Documents and Settings\Administrator\桌面\u=374842447,1140688398&amp;fm=52&amp;gp=0.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428460" y="5733256"/>
            <a:ext cx="1351539" cy="9706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2938752"/>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662815"/>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第五节不利水分条件对农业生产的影响及其调节</a:t>
            </a: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水分</a:t>
            </a:r>
            <a:r>
              <a:rPr lang="zh-CN" altLang="en-US" b="1" dirty="0" smtClean="0">
                <a:solidFill>
                  <a:srgbClr val="CC00FF"/>
                </a:solidFill>
                <a:latin typeface="华文楷体" pitchFamily="2" charset="-122"/>
                <a:ea typeface="华文楷体" pitchFamily="2" charset="-122"/>
              </a:rPr>
              <a:t>过多的危害</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latin typeface="华文楷体" pitchFamily="2" charset="-122"/>
                <a:ea typeface="华文楷体" pitchFamily="2" charset="-122"/>
              </a:rPr>
              <a:t>1</a:t>
            </a:r>
            <a:r>
              <a:rPr lang="zh-CN" altLang="en-US" sz="1600" b="1" dirty="0" smtClean="0">
                <a:latin typeface="华文楷体" pitchFamily="2" charset="-122"/>
                <a:ea typeface="华文楷体" pitchFamily="2" charset="-122"/>
              </a:rPr>
              <a:t>、水涝</a:t>
            </a:r>
            <a:endParaRPr lang="en-US" altLang="zh-CN" sz="1600" b="1" dirty="0" smtClean="0">
              <a:latin typeface="华文楷体" pitchFamily="2" charset="-122"/>
              <a:ea typeface="华文楷体" pitchFamily="2" charset="-122"/>
            </a:endParaRPr>
          </a:p>
          <a:p>
            <a:pPr>
              <a:lnSpc>
                <a:spcPct val="150000"/>
              </a:lnSpc>
            </a:pPr>
            <a:r>
              <a:rPr lang="zh-CN" altLang="en-US" sz="1600" b="1" dirty="0" smtClean="0">
                <a:latin typeface="华文楷体" pitchFamily="2" charset="-122"/>
                <a:ea typeface="华文楷体" pitchFamily="2" charset="-122"/>
              </a:rPr>
              <a:t>（</a:t>
            </a:r>
            <a:r>
              <a:rPr lang="en-US" altLang="zh-CN" sz="1600" b="1" dirty="0" smtClean="0">
                <a:latin typeface="华文楷体" pitchFamily="2" charset="-122"/>
                <a:ea typeface="华文楷体" pitchFamily="2" charset="-122"/>
              </a:rPr>
              <a:t>1</a:t>
            </a:r>
            <a:r>
              <a:rPr lang="zh-CN" altLang="en-US" sz="1600" b="1" dirty="0">
                <a:latin typeface="华文楷体" pitchFamily="2" charset="-122"/>
                <a:ea typeface="华文楷体" pitchFamily="2" charset="-122"/>
              </a:rPr>
              <a:t>）洪水</a:t>
            </a:r>
          </a:p>
          <a:p>
            <a:pPr>
              <a:lnSpc>
                <a:spcPct val="150000"/>
              </a:lnSpc>
            </a:pPr>
            <a:r>
              <a:rPr lang="zh-CN" altLang="en-US" sz="1600" b="1" dirty="0" smtClean="0">
                <a:latin typeface="华文楷体" pitchFamily="2" charset="-122"/>
                <a:ea typeface="华文楷体" pitchFamily="2" charset="-122"/>
              </a:rPr>
              <a:t>是指由于大雨、暴雨引起山洪暴发、河水泛滥，淹没大片农田园林，毁坏农业设施的一种灾害。</a:t>
            </a:r>
          </a:p>
          <a:p>
            <a:pPr>
              <a:lnSpc>
                <a:spcPct val="150000"/>
              </a:lnSpc>
            </a:pPr>
            <a:r>
              <a:rPr lang="zh-CN" altLang="en-US" sz="1600" b="1" dirty="0" smtClean="0">
                <a:latin typeface="华文楷体" pitchFamily="2" charset="-122"/>
                <a:ea typeface="华文楷体" pitchFamily="2" charset="-122"/>
              </a:rPr>
              <a:t>（</a:t>
            </a:r>
            <a:r>
              <a:rPr lang="en-US" altLang="zh-CN" sz="1600" b="1" dirty="0">
                <a:latin typeface="华文楷体" pitchFamily="2" charset="-122"/>
                <a:ea typeface="华文楷体" pitchFamily="2" charset="-122"/>
              </a:rPr>
              <a:t>2</a:t>
            </a:r>
            <a:r>
              <a:rPr lang="zh-CN" altLang="en-US" sz="1600" b="1" dirty="0">
                <a:latin typeface="华文楷体" pitchFamily="2" charset="-122"/>
                <a:ea typeface="华文楷体" pitchFamily="2" charset="-122"/>
              </a:rPr>
              <a:t>）涝害</a:t>
            </a:r>
          </a:p>
          <a:p>
            <a:pPr>
              <a:lnSpc>
                <a:spcPct val="150000"/>
              </a:lnSpc>
            </a:pPr>
            <a:r>
              <a:rPr lang="zh-CN" altLang="en-US" sz="1600" b="1" dirty="0" smtClean="0">
                <a:latin typeface="华文楷体" pitchFamily="2" charset="-122"/>
                <a:ea typeface="华文楷体" pitchFamily="2" charset="-122"/>
              </a:rPr>
              <a:t>涝害</a:t>
            </a:r>
            <a:r>
              <a:rPr lang="zh-CN" altLang="en-US" sz="1600" b="1" dirty="0">
                <a:latin typeface="华文楷体" pitchFamily="2" charset="-122"/>
                <a:ea typeface="华文楷体" pitchFamily="2" charset="-122"/>
              </a:rPr>
              <a:t>是由于雨量过大或过于集中，</a:t>
            </a:r>
            <a:r>
              <a:rPr lang="zh-CN" altLang="en-US" sz="1600" b="1" dirty="0" smtClean="0">
                <a:latin typeface="华文楷体" pitchFamily="2" charset="-122"/>
                <a:ea typeface="华文楷体" pitchFamily="2" charset="-122"/>
              </a:rPr>
              <a:t>或者农田</a:t>
            </a:r>
            <a:r>
              <a:rPr lang="zh-CN" altLang="en-US" sz="1600" b="1" dirty="0">
                <a:latin typeface="华文楷体" pitchFamily="2" charset="-122"/>
                <a:ea typeface="华文楷体" pitchFamily="2" charset="-122"/>
              </a:rPr>
              <a:t>排水不畅，造成农田积水，使旱田</a:t>
            </a:r>
            <a:r>
              <a:rPr lang="zh-CN" altLang="en-US" sz="1600" b="1" dirty="0" smtClean="0">
                <a:latin typeface="华文楷体" pitchFamily="2" charset="-122"/>
                <a:ea typeface="华文楷体" pitchFamily="2" charset="-122"/>
              </a:rPr>
              <a:t>作物受害</a:t>
            </a:r>
            <a:r>
              <a:rPr lang="zh-CN" altLang="en-US" sz="1600" b="1" dirty="0">
                <a:latin typeface="华文楷体" pitchFamily="2" charset="-122"/>
                <a:ea typeface="华文楷体" pitchFamily="2" charset="-122"/>
              </a:rPr>
              <a:t>的一种农业气象灾害。</a:t>
            </a:r>
          </a:p>
          <a:p>
            <a:pPr>
              <a:lnSpc>
                <a:spcPct val="150000"/>
              </a:lnSpc>
            </a:pPr>
            <a:r>
              <a:rPr lang="zh-CN" altLang="en-US" sz="1600" b="1" dirty="0" smtClean="0">
                <a:latin typeface="华文楷体" pitchFamily="2" charset="-122"/>
                <a:ea typeface="华文楷体" pitchFamily="2" charset="-122"/>
              </a:rPr>
              <a:t>按照</a:t>
            </a:r>
            <a:r>
              <a:rPr lang="zh-CN" altLang="en-US" sz="1600" b="1" dirty="0">
                <a:latin typeface="华文楷体" pitchFamily="2" charset="-122"/>
                <a:ea typeface="华文楷体" pitchFamily="2" charset="-122"/>
              </a:rPr>
              <a:t>中国洪涝灾害的成因、发生季节</a:t>
            </a:r>
            <a:r>
              <a:rPr lang="zh-CN" altLang="en-US" sz="1600" b="1" dirty="0" smtClean="0">
                <a:latin typeface="华文楷体" pitchFamily="2" charset="-122"/>
                <a:ea typeface="华文楷体" pitchFamily="2" charset="-122"/>
              </a:rPr>
              <a:t>及危害</a:t>
            </a:r>
            <a:r>
              <a:rPr lang="zh-CN" altLang="en-US" sz="1600" b="1" dirty="0">
                <a:latin typeface="华文楷体" pitchFamily="2" charset="-122"/>
                <a:ea typeface="华文楷体" pitchFamily="2" charset="-122"/>
              </a:rPr>
              <a:t>特点，可将洪涝灾害分为</a:t>
            </a:r>
            <a:r>
              <a:rPr lang="zh-CN" altLang="en-US" sz="1600" b="1" dirty="0" smtClean="0">
                <a:latin typeface="华文楷体" pitchFamily="2" charset="-122"/>
                <a:ea typeface="华文楷体" pitchFamily="2" charset="-122"/>
              </a:rPr>
              <a:t>：    </a:t>
            </a:r>
            <a:r>
              <a:rPr lang="zh-CN" altLang="en-US" sz="1600" b="1" dirty="0">
                <a:latin typeface="华文楷体" pitchFamily="2" charset="-122"/>
                <a:ea typeface="华文楷体" pitchFamily="2" charset="-122"/>
              </a:rPr>
              <a:t>春涝 夏涝 秋涝</a:t>
            </a:r>
          </a:p>
          <a:p>
            <a:pPr>
              <a:lnSpc>
                <a:spcPct val="150000"/>
              </a:lnSpc>
            </a:pPr>
            <a:endParaRPr lang="zh-CN" altLang="en-US" b="1" dirty="0">
              <a:latin typeface="华文楷体" pitchFamily="2" charset="-122"/>
              <a:ea typeface="华文楷体" pitchFamily="2" charset="-122"/>
            </a:endParaRP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60928053"/>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3185487"/>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第五节不利水分条件对农业生产的影响及其调节</a:t>
            </a:r>
          </a:p>
          <a:p>
            <a:pPr>
              <a:lnSpc>
                <a:spcPct val="150000"/>
              </a:lnSpc>
            </a:pPr>
            <a:r>
              <a:rPr lang="zh-CN" altLang="en-US" b="1" dirty="0" smtClean="0">
                <a:solidFill>
                  <a:srgbClr val="CC00FF"/>
                </a:solidFill>
                <a:latin typeface="华文楷体" pitchFamily="2" charset="-122"/>
                <a:ea typeface="华文楷体" pitchFamily="2" charset="-122"/>
              </a:rPr>
              <a:t>二、</a:t>
            </a:r>
            <a:r>
              <a:rPr lang="zh-CN" altLang="en-US" b="1" dirty="0">
                <a:solidFill>
                  <a:srgbClr val="CC00FF"/>
                </a:solidFill>
                <a:latin typeface="华文楷体" pitchFamily="2" charset="-122"/>
                <a:ea typeface="华文楷体" pitchFamily="2" charset="-122"/>
              </a:rPr>
              <a:t>水分</a:t>
            </a:r>
            <a:r>
              <a:rPr lang="zh-CN" altLang="en-US" b="1" dirty="0" smtClean="0">
                <a:solidFill>
                  <a:srgbClr val="CC00FF"/>
                </a:solidFill>
                <a:latin typeface="华文楷体" pitchFamily="2" charset="-122"/>
                <a:ea typeface="华文楷体" pitchFamily="2" charset="-122"/>
              </a:rPr>
              <a:t>过多的危害</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a:solidFill>
                  <a:srgbClr val="000000"/>
                </a:solidFill>
                <a:latin typeface="华文楷体" pitchFamily="2" charset="-122"/>
                <a:ea typeface="华文楷体" pitchFamily="2" charset="-122"/>
              </a:rPr>
              <a:t>、湿害</a:t>
            </a:r>
          </a:p>
          <a:p>
            <a:pPr>
              <a:lnSpc>
                <a:spcPct val="150000"/>
              </a:lnSpc>
            </a:pPr>
            <a:r>
              <a:rPr lang="zh-CN" altLang="en-US" sz="1600" b="1" dirty="0">
                <a:solidFill>
                  <a:srgbClr val="000000"/>
                </a:solidFill>
                <a:latin typeface="华文楷体" pitchFamily="2" charset="-122"/>
                <a:ea typeface="华文楷体" pitchFamily="2" charset="-122"/>
              </a:rPr>
              <a:t>湿害是因连阴雨时间过长，或雨水过多</a:t>
            </a:r>
            <a:r>
              <a:rPr lang="zh-CN" altLang="en-US" sz="1600" b="1" dirty="0" smtClean="0">
                <a:solidFill>
                  <a:srgbClr val="000000"/>
                </a:solidFill>
                <a:latin typeface="华文楷体" pitchFamily="2" charset="-122"/>
                <a:ea typeface="华文楷体" pitchFamily="2" charset="-122"/>
              </a:rPr>
              <a:t>，或</a:t>
            </a:r>
            <a:r>
              <a:rPr lang="zh-CN" altLang="en-US" sz="1600" b="1" dirty="0">
                <a:solidFill>
                  <a:srgbClr val="000000"/>
                </a:solidFill>
                <a:latin typeface="华文楷体" pitchFamily="2" charset="-122"/>
                <a:ea typeface="华文楷体" pitchFamily="2" charset="-122"/>
              </a:rPr>
              <a:t>洪水、涝害之后农田排水不良，使</a:t>
            </a:r>
            <a:r>
              <a:rPr lang="zh-CN" altLang="en-US" sz="1600" b="1" dirty="0" smtClean="0">
                <a:solidFill>
                  <a:srgbClr val="000000"/>
                </a:solidFill>
                <a:latin typeface="华文楷体" pitchFamily="2" charset="-122"/>
                <a:ea typeface="华文楷体" pitchFamily="2" charset="-122"/>
              </a:rPr>
              <a:t>土壤水分长期</a:t>
            </a:r>
            <a:r>
              <a:rPr lang="zh-CN" altLang="en-US" sz="1600" b="1" dirty="0">
                <a:solidFill>
                  <a:srgbClr val="000000"/>
                </a:solidFill>
                <a:latin typeface="华文楷体" pitchFamily="2" charset="-122"/>
                <a:ea typeface="华文楷体" pitchFamily="2" charset="-122"/>
              </a:rPr>
              <a:t>处于饱和状态，造成土壤透气不良，</a:t>
            </a:r>
            <a:r>
              <a:rPr lang="zh-CN" altLang="en-US" sz="1600" b="1" dirty="0" smtClean="0">
                <a:solidFill>
                  <a:srgbClr val="000000"/>
                </a:solidFill>
                <a:latin typeface="华文楷体" pitchFamily="2" charset="-122"/>
                <a:ea typeface="华文楷体" pitchFamily="2" charset="-122"/>
              </a:rPr>
              <a:t>温度过低</a:t>
            </a:r>
            <a:r>
              <a:rPr lang="zh-CN" altLang="en-US" sz="1600" b="1" dirty="0">
                <a:solidFill>
                  <a:srgbClr val="000000"/>
                </a:solidFill>
                <a:latin typeface="华文楷体" pitchFamily="2" charset="-122"/>
                <a:ea typeface="华文楷体" pitchFamily="2" charset="-122"/>
              </a:rPr>
              <a:t>，使作物根系受到伤害，造成作物的</a:t>
            </a:r>
            <a:r>
              <a:rPr lang="zh-CN" altLang="en-US" sz="1600" b="1" dirty="0" smtClean="0">
                <a:solidFill>
                  <a:srgbClr val="000000"/>
                </a:solidFill>
                <a:latin typeface="华文楷体" pitchFamily="2" charset="-122"/>
                <a:ea typeface="华文楷体" pitchFamily="2" charset="-122"/>
              </a:rPr>
              <a:t>生长发育</a:t>
            </a:r>
            <a:r>
              <a:rPr lang="zh-CN" altLang="en-US" sz="1600" b="1" dirty="0">
                <a:solidFill>
                  <a:srgbClr val="000000"/>
                </a:solidFill>
                <a:latin typeface="华文楷体" pitchFamily="2" charset="-122"/>
                <a:ea typeface="华文楷体" pitchFamily="2" charset="-122"/>
              </a:rPr>
              <a:t>受阻或死亡的一种农业气象灾害。</a:t>
            </a:r>
          </a:p>
          <a:p>
            <a:pPr>
              <a:lnSpc>
                <a:spcPct val="150000"/>
              </a:lnSpc>
            </a:pPr>
            <a:endParaRPr lang="zh-CN" altLang="en-US" b="1" dirty="0">
              <a:solidFill>
                <a:srgbClr val="000000"/>
              </a:solidFill>
              <a:latin typeface="华文楷体" pitchFamily="2" charset="-122"/>
              <a:ea typeface="华文楷体" pitchFamily="2" charset="-122"/>
            </a:endParaRPr>
          </a:p>
        </p:txBody>
      </p:sp>
      <p:pic>
        <p:nvPicPr>
          <p:cNvPr id="27650" name="Picture 2" descr="C:\Users\ysj\Desktop\农业气象学原理\QPWO3193.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524329" y="5714992"/>
            <a:ext cx="1277206" cy="9579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27758145"/>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576263" y="560388"/>
            <a:ext cx="8229600" cy="706437"/>
          </a:xfrm>
        </p:spPr>
        <p:txBody>
          <a:bodyPr/>
          <a:lstStyle/>
          <a:p>
            <a:pPr eaLnBrk="1" hangingPunct="1">
              <a:spcBef>
                <a:spcPct val="50000"/>
              </a:spcBef>
              <a:defRPr/>
            </a:pPr>
            <a:r>
              <a:rPr kumimoji="1" lang="zh-CN" altLang="en-US" sz="3200" kern="1200" dirty="0">
                <a:solidFill>
                  <a:srgbClr val="CC00CC"/>
                </a:solidFill>
                <a:latin typeface="华文行楷" pitchFamily="2" charset="-122"/>
                <a:ea typeface="华文行楷" pitchFamily="2" charset="-122"/>
              </a:rPr>
              <a:t>第四章   水分与农业生产</a:t>
            </a:r>
            <a:endParaRPr kumimoji="1" lang="zh-CN" altLang="en-US" sz="3200" kern="1200" dirty="0">
              <a:solidFill>
                <a:srgbClr val="CC00CC"/>
              </a:solidFill>
              <a:latin typeface="楷体_GB2312" pitchFamily="49" charset="-122"/>
              <a:ea typeface="楷体_GB2312" pitchFamily="49" charset="-122"/>
              <a:cs typeface="+mn-cs"/>
            </a:endParaRPr>
          </a:p>
        </p:txBody>
      </p:sp>
      <p:grpSp>
        <p:nvGrpSpPr>
          <p:cNvPr id="163843" name="Group 18"/>
          <p:cNvGrpSpPr>
            <a:grpSpLocks/>
          </p:cNvGrpSpPr>
          <p:nvPr/>
        </p:nvGrpSpPr>
        <p:grpSpPr bwMode="auto">
          <a:xfrm>
            <a:off x="719138" y="1233488"/>
            <a:ext cx="7561262" cy="4427537"/>
            <a:chOff x="453" y="777"/>
            <a:chExt cx="4763" cy="2789"/>
          </a:xfrm>
        </p:grpSpPr>
        <p:sp>
          <p:nvSpPr>
            <p:cNvPr id="163847" name="Rectangle 15"/>
            <p:cNvSpPr>
              <a:spLocks noChangeArrowheads="1"/>
            </p:cNvSpPr>
            <p:nvPr/>
          </p:nvSpPr>
          <p:spPr bwMode="auto">
            <a:xfrm>
              <a:off x="1043" y="1412"/>
              <a:ext cx="4173" cy="2154"/>
            </a:xfrm>
            <a:prstGeom prst="rect">
              <a:avLst/>
            </a:prstGeom>
            <a:gradFill rotWithShape="1">
              <a:gsLst>
                <a:gs pos="0">
                  <a:srgbClr val="CDE5D8">
                    <a:alpha val="79999"/>
                  </a:srgbClr>
                </a:gs>
                <a:gs pos="100000">
                  <a:srgbClr val="FFFFFF"/>
                </a:gs>
              </a:gsLst>
              <a:lin ang="27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63848" name="Picture 5"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3" y="777"/>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49" name="Picture 8"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5754787">
              <a:off x="416" y="1312"/>
              <a:ext cx="726"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3850" name="Picture 9" descr="未标题-8"/>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rot="8221486">
              <a:off x="1088" y="1253"/>
              <a:ext cx="635" cy="5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163844" name="Rectangle 10"/>
          <p:cNvSpPr>
            <a:spLocks noChangeArrowheads="1"/>
          </p:cNvSpPr>
          <p:nvPr/>
        </p:nvSpPr>
        <p:spPr bwMode="auto">
          <a:xfrm>
            <a:off x="1835150" y="1266825"/>
            <a:ext cx="6408738"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spcBef>
                <a:spcPct val="50000"/>
              </a:spcBef>
              <a:spcAft>
                <a:spcPct val="0"/>
              </a:spcAft>
            </a:pPr>
            <a:endParaRPr kumimoji="1" lang="zh-CN" altLang="en-US" sz="3200" b="1" smtClean="0">
              <a:solidFill>
                <a:srgbClr val="0066FF"/>
              </a:solidFill>
              <a:latin typeface="楷体_GB2312" pitchFamily="49" charset="-122"/>
              <a:ea typeface="楷体_GB2312" pitchFamily="49" charset="-122"/>
            </a:endParaRPr>
          </a:p>
        </p:txBody>
      </p:sp>
      <p:sp>
        <p:nvSpPr>
          <p:cNvPr id="163845" name="Rectangle 17"/>
          <p:cNvSpPr>
            <a:spLocks noChangeArrowheads="1"/>
          </p:cNvSpPr>
          <p:nvPr/>
        </p:nvSpPr>
        <p:spPr bwMode="auto">
          <a:xfrm>
            <a:off x="1657350" y="2241550"/>
            <a:ext cx="6408738" cy="3419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fontAlgn="base">
              <a:lnSpc>
                <a:spcPct val="125000"/>
              </a:lnSpc>
              <a:spcBef>
                <a:spcPct val="50000"/>
              </a:spcBef>
              <a:spcAft>
                <a:spcPct val="0"/>
              </a:spcAft>
            </a:pPr>
            <a:endParaRPr kumimoji="1" lang="zh-CN" altLang="en-US" sz="2800" b="1" smtClean="0">
              <a:solidFill>
                <a:srgbClr val="0066FF"/>
              </a:solidFill>
              <a:latin typeface="Times New Roman" pitchFamily="18" charset="0"/>
              <a:ea typeface="楷体_GB2312" pitchFamily="49" charset="-122"/>
              <a:cs typeface="Times New Roman" pitchFamily="18" charset="0"/>
            </a:endParaRPr>
          </a:p>
        </p:txBody>
      </p:sp>
      <p:sp>
        <p:nvSpPr>
          <p:cNvPr id="2" name="矩形 1"/>
          <p:cNvSpPr/>
          <p:nvPr/>
        </p:nvSpPr>
        <p:spPr>
          <a:xfrm>
            <a:off x="1623267" y="1573713"/>
            <a:ext cx="6476904" cy="4293483"/>
          </a:xfrm>
          <a:prstGeom prst="rect">
            <a:avLst/>
          </a:prstGeom>
        </p:spPr>
        <p:txBody>
          <a:bodyPr wrap="square">
            <a:spAutoFit/>
          </a:bodyPr>
          <a:lstStyle/>
          <a:p>
            <a:pPr>
              <a:lnSpc>
                <a:spcPct val="150000"/>
              </a:lnSpc>
            </a:pPr>
            <a:r>
              <a:rPr lang="zh-CN" altLang="en-US" b="1" dirty="0">
                <a:solidFill>
                  <a:srgbClr val="CC00FF"/>
                </a:solidFill>
                <a:latin typeface="华文楷体" pitchFamily="2" charset="-122"/>
                <a:ea typeface="华文楷体" pitchFamily="2" charset="-122"/>
              </a:rPr>
              <a:t>第五节不利水分条件对农业生产的影响及其调节</a:t>
            </a:r>
          </a:p>
          <a:p>
            <a:pPr>
              <a:lnSpc>
                <a:spcPct val="150000"/>
              </a:lnSpc>
            </a:pPr>
            <a:r>
              <a:rPr lang="zh-CN" altLang="en-US" b="1" dirty="0" smtClean="0">
                <a:solidFill>
                  <a:srgbClr val="CC00FF"/>
                </a:solidFill>
                <a:latin typeface="华文楷体" pitchFamily="2" charset="-122"/>
                <a:ea typeface="华文楷体" pitchFamily="2" charset="-122"/>
              </a:rPr>
              <a:t>三、生物节水抗旱技术</a:t>
            </a:r>
            <a:endParaRPr lang="en-US" altLang="zh-CN" b="1" dirty="0" smtClean="0">
              <a:solidFill>
                <a:srgbClr val="CC00FF"/>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1</a:t>
            </a:r>
            <a:r>
              <a:rPr lang="zh-CN" altLang="en-US" sz="1600" b="1" dirty="0" smtClean="0">
                <a:solidFill>
                  <a:srgbClr val="000000"/>
                </a:solidFill>
                <a:latin typeface="华文楷体" pitchFamily="2" charset="-122"/>
                <a:ea typeface="华文楷体" pitchFamily="2" charset="-122"/>
              </a:rPr>
              <a:t>、合理轮作</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2</a:t>
            </a:r>
            <a:r>
              <a:rPr lang="zh-CN" altLang="en-US" sz="1600" b="1" dirty="0" smtClean="0">
                <a:solidFill>
                  <a:srgbClr val="000000"/>
                </a:solidFill>
                <a:latin typeface="华文楷体" pitchFamily="2" charset="-122"/>
                <a:ea typeface="华文楷体" pitchFamily="2" charset="-122"/>
              </a:rPr>
              <a:t>、优化作物布局</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3</a:t>
            </a:r>
            <a:r>
              <a:rPr lang="zh-CN" altLang="en-US" sz="1600" b="1" dirty="0" smtClean="0">
                <a:solidFill>
                  <a:srgbClr val="000000"/>
                </a:solidFill>
                <a:latin typeface="华文楷体" pitchFamily="2" charset="-122"/>
                <a:ea typeface="华文楷体" pitchFamily="2" charset="-122"/>
              </a:rPr>
              <a:t>、选用节水高产作物品种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4</a:t>
            </a:r>
            <a:r>
              <a:rPr lang="zh-CN" altLang="en-US" sz="1600" b="1" dirty="0" smtClean="0">
                <a:solidFill>
                  <a:srgbClr val="000000"/>
                </a:solidFill>
                <a:latin typeface="华文楷体" pitchFamily="2" charset="-122"/>
                <a:ea typeface="华文楷体" pitchFamily="2" charset="-122"/>
              </a:rPr>
              <a:t>、增施有机肥和水肥耦合技术</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5</a:t>
            </a:r>
            <a:r>
              <a:rPr lang="zh-CN" altLang="en-US" sz="1600" b="1" dirty="0" smtClean="0">
                <a:solidFill>
                  <a:srgbClr val="000000"/>
                </a:solidFill>
                <a:latin typeface="华文楷体" pitchFamily="2" charset="-122"/>
                <a:ea typeface="华文楷体" pitchFamily="2" charset="-122"/>
              </a:rPr>
              <a:t>、根据作物水分利用效率优化种植结构</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6</a:t>
            </a:r>
            <a:r>
              <a:rPr lang="zh-CN" altLang="en-US" sz="1600" b="1" dirty="0" smtClean="0">
                <a:solidFill>
                  <a:srgbClr val="000000"/>
                </a:solidFill>
                <a:latin typeface="华文楷体" pitchFamily="2" charset="-122"/>
                <a:ea typeface="华文楷体" pitchFamily="2" charset="-122"/>
              </a:rPr>
              <a:t>、引种和筛选抗旱品种</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7</a:t>
            </a:r>
            <a:r>
              <a:rPr lang="zh-CN" altLang="en-US" sz="1600" b="1" dirty="0" smtClean="0">
                <a:solidFill>
                  <a:srgbClr val="000000"/>
                </a:solidFill>
                <a:latin typeface="华文楷体" pitchFamily="2" charset="-122"/>
                <a:ea typeface="华文楷体" pitchFamily="2" charset="-122"/>
              </a:rPr>
              <a:t>、处理种子，增强抗旱力</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en-US" altLang="zh-CN" sz="1600" b="1" dirty="0" smtClean="0">
                <a:solidFill>
                  <a:srgbClr val="000000"/>
                </a:solidFill>
                <a:latin typeface="华文楷体" pitchFamily="2" charset="-122"/>
                <a:ea typeface="华文楷体" pitchFamily="2" charset="-122"/>
              </a:rPr>
              <a:t>8</a:t>
            </a:r>
            <a:r>
              <a:rPr lang="zh-CN" altLang="en-US" sz="1600" b="1" dirty="0" smtClean="0">
                <a:solidFill>
                  <a:srgbClr val="000000"/>
                </a:solidFill>
                <a:latin typeface="华文楷体" pitchFamily="2" charset="-122"/>
                <a:ea typeface="华文楷体" pitchFamily="2" charset="-122"/>
              </a:rPr>
              <a:t>、地膜覆盖</a:t>
            </a:r>
            <a:endParaRPr lang="en-US" altLang="zh-CN" sz="1600" b="1" dirty="0" smtClean="0">
              <a:solidFill>
                <a:srgbClr val="000000"/>
              </a:solidFill>
              <a:latin typeface="华文楷体" pitchFamily="2" charset="-122"/>
              <a:ea typeface="华文楷体" pitchFamily="2" charset="-122"/>
            </a:endParaRPr>
          </a:p>
          <a:p>
            <a:pPr>
              <a:lnSpc>
                <a:spcPct val="150000"/>
              </a:lnSpc>
            </a:pPr>
            <a:r>
              <a:rPr lang="zh-CN" altLang="en-US" sz="1600" b="1" dirty="0" smtClean="0">
                <a:solidFill>
                  <a:srgbClr val="CC00FF"/>
                </a:solidFill>
                <a:latin typeface="华文楷体" pitchFamily="2" charset="-122"/>
                <a:ea typeface="华文楷体" pitchFamily="2" charset="-122"/>
              </a:rPr>
              <a:t>第六节水资源理论的农业应用（自学）</a:t>
            </a:r>
            <a:endParaRPr lang="zh-CN" altLang="en-US" b="1" dirty="0">
              <a:solidFill>
                <a:srgbClr val="CC00FF"/>
              </a:solidFill>
              <a:latin typeface="华文楷体" pitchFamily="2" charset="-122"/>
              <a:ea typeface="华文楷体" pitchFamily="2" charset="-122"/>
            </a:endParaRPr>
          </a:p>
        </p:txBody>
      </p:sp>
      <p:pic>
        <p:nvPicPr>
          <p:cNvPr id="26627" name="Picture 3" descr="C:\Users\ysj\Desktop\农业气象学原理\QVGG4855.jp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7378891" y="5628611"/>
            <a:ext cx="1374394" cy="10777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487636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9"/>
          <p:cNvSpPr>
            <a:spLocks noChangeArrowheads="1"/>
          </p:cNvSpPr>
          <p:nvPr/>
        </p:nvSpPr>
        <p:spPr bwMode="auto">
          <a:xfrm>
            <a:off x="1584325" y="1989138"/>
            <a:ext cx="6156325" cy="1006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50000"/>
              </a:lnSpc>
              <a:spcBef>
                <a:spcPct val="0"/>
              </a:spcBef>
              <a:spcAft>
                <a:spcPct val="0"/>
              </a:spcAft>
            </a:pPr>
            <a:r>
              <a:rPr lang="en-US" altLang="zh-CN" sz="2000" smtClean="0">
                <a:solidFill>
                  <a:srgbClr val="000000"/>
                </a:solidFill>
              </a:rPr>
              <a:t>welcome to use these PowerPoint templates, New Content design, 10 years experience</a:t>
            </a:r>
          </a:p>
        </p:txBody>
      </p:sp>
      <p:grpSp>
        <p:nvGrpSpPr>
          <p:cNvPr id="147459" name="Group 15"/>
          <p:cNvGrpSpPr>
            <a:grpSpLocks/>
          </p:cNvGrpSpPr>
          <p:nvPr/>
        </p:nvGrpSpPr>
        <p:grpSpPr bwMode="auto">
          <a:xfrm>
            <a:off x="938213" y="1016000"/>
            <a:ext cx="7089775" cy="4357688"/>
            <a:chOff x="1020" y="640"/>
            <a:chExt cx="3845" cy="2745"/>
          </a:xfrm>
        </p:grpSpPr>
        <p:sp>
          <p:nvSpPr>
            <p:cNvPr id="147462" name="AutoShape 7"/>
            <p:cNvSpPr>
              <a:spLocks noChangeArrowheads="1"/>
            </p:cNvSpPr>
            <p:nvPr/>
          </p:nvSpPr>
          <p:spPr bwMode="auto">
            <a:xfrm>
              <a:off x="1116" y="1003"/>
              <a:ext cx="3749" cy="2382"/>
            </a:xfrm>
            <a:prstGeom prst="roundRect">
              <a:avLst>
                <a:gd name="adj" fmla="val 5542"/>
              </a:avLst>
            </a:prstGeom>
            <a:solidFill>
              <a:schemeClr val="bg1"/>
            </a:solidFill>
            <a:ln w="38100">
              <a:solidFill>
                <a:srgbClr val="45836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3" name="Oval 4"/>
            <p:cNvSpPr>
              <a:spLocks noChangeArrowheads="1"/>
            </p:cNvSpPr>
            <p:nvPr/>
          </p:nvSpPr>
          <p:spPr bwMode="auto">
            <a:xfrm>
              <a:off x="1043" y="799"/>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147464" name="Oval 10"/>
            <p:cNvSpPr>
              <a:spLocks noChangeArrowheads="1"/>
            </p:cNvSpPr>
            <p:nvPr/>
          </p:nvSpPr>
          <p:spPr bwMode="auto">
            <a:xfrm>
              <a:off x="2472" y="754"/>
              <a:ext cx="771" cy="499"/>
            </a:xfrm>
            <a:prstGeom prst="ellipse">
              <a:avLst/>
            </a:prstGeom>
            <a:gradFill rotWithShape="1">
              <a:gsLst>
                <a:gs pos="0">
                  <a:srgbClr val="458361">
                    <a:alpha val="46999"/>
                  </a:srgbClr>
                </a:gs>
                <a:gs pos="100000">
                  <a:srgbClr val="203D2D">
                    <a:alpha val="0"/>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pic>
          <p:nvPicPr>
            <p:cNvPr id="147465" name="Picture 13" descr="未标题-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865965">
              <a:off x="958" y="702"/>
              <a:ext cx="544" cy="4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6149" name="Rectangle 16"/>
          <p:cNvSpPr>
            <a:spLocks noChangeArrowheads="1"/>
          </p:cNvSpPr>
          <p:nvPr/>
        </p:nvSpPr>
        <p:spPr bwMode="auto">
          <a:xfrm>
            <a:off x="1325563" y="1781175"/>
            <a:ext cx="6702425" cy="345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eaLnBrk="0" fontAlgn="base" hangingPunct="0">
              <a:lnSpc>
                <a:spcPct val="150000"/>
              </a:lnSpc>
              <a:spcBef>
                <a:spcPct val="0"/>
              </a:spcBef>
              <a:spcAft>
                <a:spcPct val="0"/>
              </a:spcAft>
              <a:buClr>
                <a:srgbClr val="330066"/>
              </a:buClr>
              <a:defRPr/>
            </a:pPr>
            <a:r>
              <a:rPr lang="en-US" altLang="zh-CN" sz="2000" b="1" kern="0" dirty="0" smtClean="0">
                <a:solidFill>
                  <a:srgbClr val="000000"/>
                </a:solidFill>
                <a:latin typeface="Times New Roman" pitchFamily="18" charset="0"/>
                <a:ea typeface="华文楷体"/>
              </a:rPr>
              <a:t>P221    </a:t>
            </a:r>
            <a:r>
              <a:rPr lang="zh-CN" altLang="en-US" sz="2000" b="1" kern="0" dirty="0" smtClean="0">
                <a:solidFill>
                  <a:srgbClr val="000000"/>
                </a:solidFill>
                <a:latin typeface="Times New Roman" pitchFamily="18" charset="0"/>
                <a:ea typeface="华文楷体"/>
              </a:rPr>
              <a:t>一、二、三（</a:t>
            </a:r>
            <a:r>
              <a:rPr lang="en-US" altLang="zh-CN" sz="2000" b="1" kern="0" dirty="0" smtClean="0">
                <a:solidFill>
                  <a:srgbClr val="000000"/>
                </a:solidFill>
                <a:latin typeface="Times New Roman" pitchFamily="18" charset="0"/>
                <a:ea typeface="华文楷体"/>
              </a:rPr>
              <a:t>2</a:t>
            </a:r>
            <a:r>
              <a:rPr lang="zh-CN" altLang="en-US" sz="2000" b="1" kern="0" dirty="0" smtClean="0">
                <a:solidFill>
                  <a:srgbClr val="000000"/>
                </a:solidFill>
                <a:latin typeface="Times New Roman" pitchFamily="18" charset="0"/>
                <a:ea typeface="华文楷体"/>
              </a:rPr>
              <a:t>、</a:t>
            </a:r>
            <a:r>
              <a:rPr lang="en-US" altLang="zh-CN" sz="2000" b="1" kern="0" dirty="0" smtClean="0">
                <a:solidFill>
                  <a:srgbClr val="000000"/>
                </a:solidFill>
                <a:latin typeface="Times New Roman" pitchFamily="18" charset="0"/>
                <a:ea typeface="华文楷体"/>
              </a:rPr>
              <a:t>5</a:t>
            </a:r>
            <a:r>
              <a:rPr lang="zh-CN" altLang="en-US" sz="2000" b="1" kern="0" dirty="0" smtClean="0">
                <a:solidFill>
                  <a:srgbClr val="000000"/>
                </a:solidFill>
                <a:latin typeface="Times New Roman" pitchFamily="18" charset="0"/>
                <a:ea typeface="华文楷体"/>
              </a:rPr>
              <a:t>）</a:t>
            </a:r>
            <a:endParaRPr lang="zh-CN" altLang="en-US" sz="2000" b="1" kern="0" dirty="0">
              <a:solidFill>
                <a:srgbClr val="000000"/>
              </a:solidFill>
              <a:latin typeface="Times New Roman" pitchFamily="18" charset="0"/>
              <a:ea typeface="华文楷体"/>
            </a:endParaRPr>
          </a:p>
        </p:txBody>
      </p:sp>
      <p:sp>
        <p:nvSpPr>
          <p:cNvPr id="147461" name="标题 1"/>
          <p:cNvSpPr>
            <a:spLocks noGrp="1"/>
          </p:cNvSpPr>
          <p:nvPr>
            <p:ph type="title"/>
          </p:nvPr>
        </p:nvSpPr>
        <p:spPr>
          <a:xfrm>
            <a:off x="547688" y="568325"/>
            <a:ext cx="8229600" cy="706438"/>
          </a:xfrm>
        </p:spPr>
        <p:txBody>
          <a:bodyPr/>
          <a:lstStyle/>
          <a:p>
            <a:r>
              <a:rPr lang="zh-CN" altLang="en-US" dirty="0" smtClean="0">
                <a:solidFill>
                  <a:srgbClr val="CC00FF"/>
                </a:solidFill>
              </a:rPr>
              <a:t>作业</a:t>
            </a:r>
          </a:p>
        </p:txBody>
      </p:sp>
      <p:pic>
        <p:nvPicPr>
          <p:cNvPr id="11" name="Picture 3" descr="butterf"/>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450009" y="5373688"/>
            <a:ext cx="1286195" cy="126898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603015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23938" name="Picture 4" descr="420064613562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1188" y="404813"/>
            <a:ext cx="7993062" cy="5995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 Box 6"/>
          <p:cNvSpPr txBox="1">
            <a:spLocks noChangeArrowheads="1"/>
          </p:cNvSpPr>
          <p:nvPr/>
        </p:nvSpPr>
        <p:spPr bwMode="auto">
          <a:xfrm>
            <a:off x="611188" y="404663"/>
            <a:ext cx="7993062" cy="1323439"/>
          </a:xfrm>
          <a:prstGeom prst="rect">
            <a:avLst/>
          </a:prstGeom>
          <a:noFill/>
          <a:ln>
            <a:noFill/>
          </a:ln>
          <a:effectLst>
            <a:glow rad="228600">
              <a:schemeClr val="accent2">
                <a:satMod val="175000"/>
                <a:alpha val="40000"/>
              </a:schemeClr>
            </a:glow>
            <a:outerShdw blurRad="152400" dist="317500" dir="5400000" sx="90000" sy="-19000" rotWithShape="0">
              <a:prstClr val="black">
                <a:alpha val="15000"/>
              </a:prstClr>
            </a:outerShdw>
            <a:softEdge rad="635000"/>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lgn="ctr">
                <a:solidFill>
                  <a:schemeClr val="tx1"/>
                </a:solidFill>
                <a:miter lim="800000"/>
                <a:headEnd/>
                <a:tailEnd/>
              </a14:hiddenLine>
            </a:ext>
          </a:extLst>
        </p:spPr>
        <p:txBody>
          <a:bodyPr>
            <a:spAutoFit/>
          </a:bodyPr>
          <a:lstStyle/>
          <a:p>
            <a:pPr algn="ctr" fontAlgn="base">
              <a:spcBef>
                <a:spcPct val="50000"/>
              </a:spcBef>
              <a:spcAft>
                <a:spcPct val="0"/>
              </a:spcAft>
              <a:defRPr/>
            </a:pPr>
            <a:r>
              <a:rPr lang="zh-CN" altLang="en-US" sz="8000" b="1" dirty="0">
                <a:solidFill>
                  <a:srgbClr val="FFFF00"/>
                </a:solidFill>
                <a:effectLst>
                  <a:outerShdw blurRad="38100" dist="38100" dir="2700000" algn="tl">
                    <a:srgbClr val="000000">
                      <a:alpha val="43137"/>
                    </a:srgbClr>
                  </a:outerShdw>
                </a:effectLst>
                <a:latin typeface="华文彩云" pitchFamily="2" charset="-122"/>
                <a:ea typeface="华文彩云" pitchFamily="2" charset="-122"/>
              </a:rPr>
              <a:t>谢谢！</a:t>
            </a:r>
          </a:p>
        </p:txBody>
      </p:sp>
    </p:spTree>
    <p:extLst>
      <p:ext uri="{BB962C8B-B14F-4D97-AF65-F5344CB8AC3E}">
        <p14:creationId xmlns:p14="http://schemas.microsoft.com/office/powerpoint/2010/main" val="420318800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4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1.xml><?xml version="1.0" encoding="utf-8"?>
<a:theme xmlns:a="http://schemas.openxmlformats.org/drawingml/2006/main" name="5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2.xml><?xml version="1.0" encoding="utf-8"?>
<a:theme xmlns:a="http://schemas.openxmlformats.org/drawingml/2006/main" name="6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3.xml><?xml version="1.0" encoding="utf-8"?>
<a:theme xmlns:a="http://schemas.openxmlformats.org/drawingml/2006/main" name="7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4.xml><?xml version="1.0" encoding="utf-8"?>
<a:theme xmlns:a="http://schemas.openxmlformats.org/drawingml/2006/main" name="8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15.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6.xml><?xml version="1.0" encoding="utf-8"?>
<a:theme xmlns:a="http://schemas.openxmlformats.org/drawingml/2006/main" name="1_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7.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5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7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5.xml><?xml version="1.0" encoding="utf-8"?>
<a:theme xmlns:a="http://schemas.openxmlformats.org/drawingml/2006/main" name="10_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6.xml><?xml version="1.0" encoding="utf-8"?>
<a:theme xmlns:a="http://schemas.openxmlformats.org/drawingml/2006/main" name="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7.xml><?xml version="1.0" encoding="utf-8"?>
<a:theme xmlns:a="http://schemas.openxmlformats.org/drawingml/2006/main" name="1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8.xml><?xml version="1.0" encoding="utf-8"?>
<a:theme xmlns:a="http://schemas.openxmlformats.org/drawingml/2006/main" name="2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ppt/theme/theme9.xml><?xml version="1.0" encoding="utf-8"?>
<a:theme xmlns:a="http://schemas.openxmlformats.org/drawingml/2006/main" name="3_Soaring">
  <a:themeElements>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fontScheme name="Soaring">
      <a:majorFont>
        <a:latin typeface="Arial"/>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spDef>
    <a:lnDef>
      <a:spPr bwMode="auto">
        <a:xfrm>
          <a:off x="0" y="0"/>
          <a:ext cx="1" cy="1"/>
        </a:xfrm>
        <a:custGeom>
          <a:avLst/>
          <a:gdLst/>
          <a:ahLst/>
          <a:cxnLst/>
          <a:rect l="0" t="0" r="0" b="0"/>
          <a:pathLst/>
        </a:custGeom>
        <a:solidFill>
          <a:schemeClr val="accent1"/>
        </a:solidFill>
        <a:ln w="12700" cap="sq" cmpd="sng" algn="ctr">
          <a:solidFill>
            <a:schemeClr val="tx1"/>
          </a:solidFill>
          <a:prstDash val="solid"/>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1" lang="en-US" sz="2400" b="0" i="0" u="none" strike="noStrike" cap="none" normalizeH="0" baseline="0" smtClean="0">
            <a:ln>
              <a:noFill/>
            </a:ln>
            <a:solidFill>
              <a:schemeClr val="tx1"/>
            </a:solidFill>
            <a:effectLst/>
            <a:latin typeface="Times New Roman" pitchFamily="18" charset="0"/>
            <a:ea typeface="宋体" charset="-122"/>
          </a:defRPr>
        </a:defPPr>
      </a:lstStyle>
    </a:lnDef>
  </a:objectDefaults>
  <a:extraClrSchemeLst>
    <a:extraClrScheme>
      <a:clrScheme name="Soaring 1">
        <a:dk1>
          <a:srgbClr val="000000"/>
        </a:dk1>
        <a:lt1>
          <a:srgbClr val="FFFFFF"/>
        </a:lt1>
        <a:dk2>
          <a:srgbClr val="0000FF"/>
        </a:dk2>
        <a:lt2>
          <a:srgbClr val="FFCC66"/>
        </a:lt2>
        <a:accent1>
          <a:srgbClr val="00FFFF"/>
        </a:accent1>
        <a:accent2>
          <a:srgbClr val="3366FF"/>
        </a:accent2>
        <a:accent3>
          <a:srgbClr val="AAAAFF"/>
        </a:accent3>
        <a:accent4>
          <a:srgbClr val="DADADA"/>
        </a:accent4>
        <a:accent5>
          <a:srgbClr val="AAFFFF"/>
        </a:accent5>
        <a:accent6>
          <a:srgbClr val="2D5CE7"/>
        </a:accent6>
        <a:hlink>
          <a:srgbClr val="FF0033"/>
        </a:hlink>
        <a:folHlink>
          <a:srgbClr val="FFFF00"/>
        </a:folHlink>
      </a:clrScheme>
      <a:clrMap bg1="dk2" tx1="lt1" bg2="dk1" tx2="lt2" accent1="accent1" accent2="accent2" accent3="accent3" accent4="accent4" accent5="accent5" accent6="accent6" hlink="hlink" folHlink="folHlink"/>
    </a:extraClrScheme>
    <a:extraClrScheme>
      <a:clrScheme name="Soaring 2">
        <a:dk1>
          <a:srgbClr val="000000"/>
        </a:dk1>
        <a:lt1>
          <a:srgbClr val="FFFFFF"/>
        </a:lt1>
        <a:dk2>
          <a:srgbClr val="000000"/>
        </a:dk2>
        <a:lt2>
          <a:srgbClr val="CCECFF"/>
        </a:lt2>
        <a:accent1>
          <a:srgbClr val="6699FF"/>
        </a:accent1>
        <a:accent2>
          <a:srgbClr val="66CCFF"/>
        </a:accent2>
        <a:accent3>
          <a:srgbClr val="FFFFFF"/>
        </a:accent3>
        <a:accent4>
          <a:srgbClr val="000000"/>
        </a:accent4>
        <a:accent5>
          <a:srgbClr val="B8CAFF"/>
        </a:accent5>
        <a:accent6>
          <a:srgbClr val="5CB9E7"/>
        </a:accent6>
        <a:hlink>
          <a:srgbClr val="CC99FF"/>
        </a:hlink>
        <a:folHlink>
          <a:srgbClr val="00CCCC"/>
        </a:folHlink>
      </a:clrScheme>
      <a:clrMap bg1="lt1" tx1="dk1" bg2="lt2" tx2="dk2" accent1="accent1" accent2="accent2" accent3="accent3" accent4="accent4" accent5="accent5" accent6="accent6" hlink="hlink" folHlink="folHlink"/>
    </a:extraClrScheme>
    <a:extraClrScheme>
      <a:clrScheme name="Soaring 3">
        <a:dk1>
          <a:srgbClr val="000000"/>
        </a:dk1>
        <a:lt1>
          <a:srgbClr val="FFFFFF"/>
        </a:lt1>
        <a:dk2>
          <a:srgbClr val="000000"/>
        </a:dk2>
        <a:lt2>
          <a:srgbClr val="FFFFFF"/>
        </a:lt2>
        <a:accent1>
          <a:srgbClr val="CBCBCB"/>
        </a:accent1>
        <a:accent2>
          <a:srgbClr val="EAEAEA"/>
        </a:accent2>
        <a:accent3>
          <a:srgbClr val="FFFFFF"/>
        </a:accent3>
        <a:accent4>
          <a:srgbClr val="000000"/>
        </a:accent4>
        <a:accent5>
          <a:srgbClr val="E2E2E2"/>
        </a:accent5>
        <a:accent6>
          <a:srgbClr val="D4D4D4"/>
        </a:accent6>
        <a:hlink>
          <a:srgbClr val="5F5F5F"/>
        </a:hlink>
        <a:folHlink>
          <a:srgbClr val="969696"/>
        </a:folHlink>
      </a:clrScheme>
      <a:clrMap bg1="lt1" tx1="dk1" bg2="lt2" tx2="dk2" accent1="accent1" accent2="accent2" accent3="accent3" accent4="accent4" accent5="accent5" accent6="accent6" hlink="hlink" folHlink="folHlink"/>
    </a:extraClrScheme>
    <a:extraClrScheme>
      <a:clrScheme name="Soaring 4">
        <a:dk1>
          <a:srgbClr val="000000"/>
        </a:dk1>
        <a:lt1>
          <a:srgbClr val="FFFFFF"/>
        </a:lt1>
        <a:dk2>
          <a:srgbClr val="008080"/>
        </a:dk2>
        <a:lt2>
          <a:srgbClr val="FFCC66"/>
        </a:lt2>
        <a:accent1>
          <a:srgbClr val="0099CC"/>
        </a:accent1>
        <a:accent2>
          <a:srgbClr val="009999"/>
        </a:accent2>
        <a:accent3>
          <a:srgbClr val="AAC0C0"/>
        </a:accent3>
        <a:accent4>
          <a:srgbClr val="DADADA"/>
        </a:accent4>
        <a:accent5>
          <a:srgbClr val="AACAE2"/>
        </a:accent5>
        <a:accent6>
          <a:srgbClr val="008A8A"/>
        </a:accent6>
        <a:hlink>
          <a:srgbClr val="6600CC"/>
        </a:hlink>
        <a:folHlink>
          <a:srgbClr val="FFFF00"/>
        </a:folHlink>
      </a:clrScheme>
      <a:clrMap bg1="dk2" tx1="lt1" bg2="dk1" tx2="lt2" accent1="accent1" accent2="accent2" accent3="accent3" accent4="accent4" accent5="accent5" accent6="accent6" hlink="hlink" folHlink="folHlink"/>
    </a:extraClrScheme>
    <a:extraClrScheme>
      <a:clrScheme name="Soaring 5">
        <a:dk1>
          <a:srgbClr val="000000"/>
        </a:dk1>
        <a:lt1>
          <a:srgbClr val="FFFFFF"/>
        </a:lt1>
        <a:dk2>
          <a:srgbClr val="993300"/>
        </a:dk2>
        <a:lt2>
          <a:srgbClr val="FFCC66"/>
        </a:lt2>
        <a:accent1>
          <a:srgbClr val="FF6633"/>
        </a:accent1>
        <a:accent2>
          <a:srgbClr val="CC6600"/>
        </a:accent2>
        <a:accent3>
          <a:srgbClr val="CAADAA"/>
        </a:accent3>
        <a:accent4>
          <a:srgbClr val="DADADA"/>
        </a:accent4>
        <a:accent5>
          <a:srgbClr val="FFB8AD"/>
        </a:accent5>
        <a:accent6>
          <a:srgbClr val="B95C00"/>
        </a:accent6>
        <a:hlink>
          <a:srgbClr val="CC0000"/>
        </a:hlink>
        <a:folHlink>
          <a:srgbClr val="FFFF00"/>
        </a:folHlink>
      </a:clrScheme>
      <a:clrMap bg1="dk2" tx1="lt1" bg2="dk1" tx2="lt2" accent1="accent1" accent2="accent2" accent3="accent3" accent4="accent4" accent5="accent5" accent6="accent6" hlink="hlink" folHlink="folHlink"/>
    </a:extraClrScheme>
  </a:extraClrSchemeLst>
</a:theme>
</file>

<file path=docProps/app.xml><?xml version="1.0" encoding="utf-8"?>
<Properties xmlns="http://schemas.openxmlformats.org/officeDocument/2006/extended-properties" xmlns:vt="http://schemas.openxmlformats.org/officeDocument/2006/docPropsVTypes">
  <TotalTime>11698</TotalTime>
  <Words>8290</Words>
  <Application>Microsoft Office PowerPoint</Application>
  <PresentationFormat>全屏显示(4:3)</PresentationFormat>
  <Paragraphs>903</Paragraphs>
  <Slides>94</Slides>
  <Notes>91</Notes>
  <HiddenSlides>0</HiddenSlides>
  <MMClips>0</MMClips>
  <ScaleCrop>false</ScaleCrop>
  <HeadingPairs>
    <vt:vector size="6" baseType="variant">
      <vt:variant>
        <vt:lpstr>主题</vt:lpstr>
      </vt:variant>
      <vt:variant>
        <vt:i4>16</vt:i4>
      </vt:variant>
      <vt:variant>
        <vt:lpstr>嵌入 OLE 服务器</vt:lpstr>
      </vt:variant>
      <vt:variant>
        <vt:i4>1</vt:i4>
      </vt:variant>
      <vt:variant>
        <vt:lpstr>幻灯片标题</vt:lpstr>
      </vt:variant>
      <vt:variant>
        <vt:i4>94</vt:i4>
      </vt:variant>
    </vt:vector>
  </HeadingPairs>
  <TitlesOfParts>
    <vt:vector size="111" baseType="lpstr">
      <vt:lpstr>Office 主题</vt:lpstr>
      <vt:lpstr>默认设计模板</vt:lpstr>
      <vt:lpstr>5_默认设计模板</vt:lpstr>
      <vt:lpstr>7_默认设计模板</vt:lpstr>
      <vt:lpstr>10_默认设计模板</vt:lpstr>
      <vt:lpstr>Soaring</vt:lpstr>
      <vt:lpstr>1_Soaring</vt:lpstr>
      <vt:lpstr>2_Soaring</vt:lpstr>
      <vt:lpstr>3_Soaring</vt:lpstr>
      <vt:lpstr>4_Soaring</vt:lpstr>
      <vt:lpstr>5_Soaring</vt:lpstr>
      <vt:lpstr>6_Soaring</vt:lpstr>
      <vt:lpstr>7_Soaring</vt:lpstr>
      <vt:lpstr>8_Soaring</vt:lpstr>
      <vt:lpstr>Office 主题​​</vt:lpstr>
      <vt:lpstr>1_Office 主题​​</vt:lpstr>
      <vt:lpstr>公式</vt:lpstr>
      <vt:lpstr>PowerPoint 演示文稿</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PowerPoint 演示文稿</vt:lpstr>
      <vt:lpstr>PowerPoint 演示文稿</vt:lpstr>
      <vt:lpstr>PowerPoint 演示文稿</vt:lpstr>
      <vt:lpstr>第四章   水分与农业生产</vt:lpstr>
      <vt:lpstr>PowerPoint 演示文稿</vt:lpstr>
      <vt:lpstr>PowerPoint 演示文稿</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PowerPoint 演示文稿</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PowerPoint 演示文稿</vt:lpstr>
      <vt:lpstr>第四章   水分与农业生产</vt:lpstr>
      <vt:lpstr>PowerPoint 演示文稿</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PowerPoint 演示文稿</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PowerPoint 演示文稿</vt:lpstr>
      <vt:lpstr>第四章   水分与农业生产</vt:lpstr>
      <vt:lpstr>第四章   水分与农业生产</vt:lpstr>
      <vt:lpstr>第四章   水分与农业生产</vt:lpstr>
      <vt:lpstr>第四章   水分与农业生产</vt:lpstr>
      <vt:lpstr>   二、土壤水分与植物的生长发育</vt:lpstr>
      <vt:lpstr>PowerPoint 演示文稿</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第四章   水分与农业生产</vt:lpstr>
      <vt:lpstr>作业</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cp:lastModifiedBy>ysj</cp:lastModifiedBy>
  <cp:revision>318</cp:revision>
  <dcterms:modified xsi:type="dcterms:W3CDTF">2020-06-22T08:36:56Z</dcterms:modified>
</cp:coreProperties>
</file>