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Roboto"/>
      <p:regular r:id="rId16"/>
      <p:bold r:id="rId17"/>
      <p:italic r:id="rId18"/>
      <p:boldItalic r:id="rId19"/>
    </p:embeddedFont>
    <p:embeddedFont>
      <p:font typeface="Nunito"/>
      <p:regular r:id="rId20"/>
      <p:bold r:id="rId21"/>
      <p:italic r:id="rId22"/>
      <p:boldItalic r:id="rId23"/>
    </p:embeddedFont>
    <p:embeddedFont>
      <p:font typeface="Maven Pro"/>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E2E8132-ED07-49BE-84BD-07ABA7C6A2AA}">
  <a:tblStyle styleId="{8E2E8132-ED07-49BE-84BD-07ABA7C6A2A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22" Type="http://schemas.openxmlformats.org/officeDocument/2006/relationships/font" Target="fonts/Nunito-italic.fntdata"/><Relationship Id="rId21" Type="http://schemas.openxmlformats.org/officeDocument/2006/relationships/font" Target="fonts/Nunito-bold.fntdata"/><Relationship Id="rId24" Type="http://schemas.openxmlformats.org/officeDocument/2006/relationships/font" Target="fonts/MavenPro-regular.fntdata"/><Relationship Id="rId23" Type="http://schemas.openxmlformats.org/officeDocument/2006/relationships/font" Target="fonts/Nuni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MavenPr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oboto-bold.fntdata"/><Relationship Id="rId16" Type="http://schemas.openxmlformats.org/officeDocument/2006/relationships/font" Target="fonts/Roboto-regular.fntdata"/><Relationship Id="rId19" Type="http://schemas.openxmlformats.org/officeDocument/2006/relationships/font" Target="fonts/Roboto-boldItalic.fntdata"/><Relationship Id="rId18" Type="http://schemas.openxmlformats.org/officeDocument/2006/relationships/font" Target="fonts/Robo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de2f87be80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de2f87be80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de2f87be80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de2f87be80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66e08be02dfbf1ec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66e08be02dfbf1ec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66e08be02dfbf1ec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66e08be02dfbf1ec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dfeb7a4d1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dfeb7a4d1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dfeb7a4d1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dfeb7a4d1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dfeb7a4d1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dfeb7a4d1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dfeb7a4d1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dfeb7a4d1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title"/>
          </p:nvPr>
        </p:nvSpPr>
        <p:spPr>
          <a:xfrm>
            <a:off x="684775" y="352300"/>
            <a:ext cx="7565700" cy="4245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sz="5400"/>
              <a:t>AVIATION</a:t>
            </a:r>
            <a:endParaRPr sz="5400"/>
          </a:p>
          <a:p>
            <a:pPr indent="0" lvl="0" marL="0" rtl="0" algn="l">
              <a:spcBef>
                <a:spcPts val="0"/>
              </a:spcBef>
              <a:spcAft>
                <a:spcPts val="0"/>
              </a:spcAft>
              <a:buNone/>
            </a:pPr>
            <a:r>
              <a:rPr lang="en-GB" sz="5400"/>
              <a:t>DATA</a:t>
            </a:r>
            <a:endParaRPr sz="5400"/>
          </a:p>
        </p:txBody>
      </p:sp>
      <p:sp>
        <p:nvSpPr>
          <p:cNvPr id="278" name="Google Shape;278;p13"/>
          <p:cNvSpPr txBox="1"/>
          <p:nvPr>
            <p:ph idx="4294967295"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GB" sz="2000">
                <a:solidFill>
                  <a:schemeClr val="lt1"/>
                </a:solidFill>
              </a:rPr>
              <a:t>PHASE 1 PROJECT</a:t>
            </a:r>
            <a:endParaRPr b="1" sz="20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849750" y="1593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BUSINESS PROBLEM</a:t>
            </a:r>
            <a:endParaRPr/>
          </a:p>
        </p:txBody>
      </p:sp>
      <p:sp>
        <p:nvSpPr>
          <p:cNvPr id="284" name="Google Shape;284;p14"/>
          <p:cNvSpPr txBox="1"/>
          <p:nvPr>
            <p:ph idx="4294967295" type="body"/>
          </p:nvPr>
        </p:nvSpPr>
        <p:spPr>
          <a:xfrm>
            <a:off x="991125" y="1493100"/>
            <a:ext cx="7600800" cy="2805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GB" sz="1700">
                <a:solidFill>
                  <a:schemeClr val="lt1"/>
                </a:solidFill>
                <a:latin typeface="Times New Roman"/>
                <a:ea typeface="Times New Roman"/>
                <a:cs typeface="Times New Roman"/>
                <a:sym typeface="Times New Roman"/>
              </a:rPr>
              <a:t>Your company is expanding in to new industries to diversify its portfolio. Specifically, they are interested in purchasing and operating airplanes for commercial and private enterprises, but do not know anything about the potential risks of aircraft. You are charged with determining which aircraft are the lowest risk for the company to start this new business endeavor. You must then translate your findings into actionable insights that the head of the new aviation division can use to help decide which aircraft to purchase.</a:t>
            </a:r>
            <a:endParaRPr b="1" sz="1800">
              <a:solidFill>
                <a:schemeClr val="lt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721025" y="862425"/>
            <a:ext cx="5857800" cy="6051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GB"/>
              <a:t>DATASET USED</a:t>
            </a:r>
            <a:endParaRPr/>
          </a:p>
        </p:txBody>
      </p:sp>
      <p:sp>
        <p:nvSpPr>
          <p:cNvPr id="290" name="Google Shape;290;p15"/>
          <p:cNvSpPr txBox="1"/>
          <p:nvPr>
            <p:ph idx="4294967295" type="body"/>
          </p:nvPr>
        </p:nvSpPr>
        <p:spPr>
          <a:xfrm>
            <a:off x="785375" y="1867325"/>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600">
                <a:solidFill>
                  <a:schemeClr val="lt1"/>
                </a:solidFill>
              </a:rPr>
              <a:t>Aviation Accident Database</a:t>
            </a:r>
            <a:endParaRPr b="1" sz="1600">
              <a:solidFill>
                <a:schemeClr val="lt1"/>
              </a:solidFill>
            </a:endParaRPr>
          </a:p>
          <a:p>
            <a:pPr indent="0" lvl="0" marL="0" rtl="0" algn="l">
              <a:spcBef>
                <a:spcPts val="1200"/>
              </a:spcBef>
              <a:spcAft>
                <a:spcPts val="1200"/>
              </a:spcAft>
              <a:buNone/>
            </a:pPr>
            <a:r>
              <a:rPr b="1" lang="en-GB" sz="1600">
                <a:solidFill>
                  <a:schemeClr val="lt1"/>
                </a:solidFill>
              </a:rPr>
              <a:t>www.kaggle.com</a:t>
            </a:r>
            <a:endParaRPr b="1" sz="16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81275" y="0"/>
            <a:ext cx="5857800" cy="874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DATA UNDERSTANDING</a:t>
            </a:r>
            <a:endParaRPr/>
          </a:p>
        </p:txBody>
      </p:sp>
      <p:graphicFrame>
        <p:nvGraphicFramePr>
          <p:cNvPr id="296" name="Google Shape;296;p16"/>
          <p:cNvGraphicFramePr/>
          <p:nvPr/>
        </p:nvGraphicFramePr>
        <p:xfrm>
          <a:off x="335725" y="797263"/>
          <a:ext cx="3000000" cy="3000000"/>
        </p:xfrm>
        <a:graphic>
          <a:graphicData uri="http://schemas.openxmlformats.org/drawingml/2006/table">
            <a:tbl>
              <a:tblPr>
                <a:noFill/>
                <a:tableStyleId>{8E2E8132-ED07-49BE-84BD-07ABA7C6A2AA}</a:tableStyleId>
              </a:tblPr>
              <a:tblGrid>
                <a:gridCol w="2867775"/>
                <a:gridCol w="2867775"/>
                <a:gridCol w="2867775"/>
              </a:tblGrid>
              <a:tr h="370400">
                <a:tc>
                  <a:txBody>
                    <a:bodyPr/>
                    <a:lstStyle/>
                    <a:p>
                      <a:pPr indent="0" lvl="0" marL="0" rtl="0" algn="ctr">
                        <a:lnSpc>
                          <a:spcPct val="115000"/>
                        </a:lnSpc>
                        <a:spcBef>
                          <a:spcPts val="0"/>
                        </a:spcBef>
                        <a:spcAft>
                          <a:spcPts val="0"/>
                        </a:spcAft>
                        <a:buNone/>
                      </a:pPr>
                      <a:r>
                        <a:rPr b="1" lang="en-GB" sz="1250">
                          <a:solidFill>
                            <a:schemeClr val="lt1"/>
                          </a:solidFill>
                          <a:latin typeface="Roboto"/>
                          <a:ea typeface="Roboto"/>
                          <a:cs typeface="Roboto"/>
                          <a:sym typeface="Roboto"/>
                        </a:rPr>
                        <a:t>Key Data Fields</a:t>
                      </a:r>
                      <a:endParaRPr b="1" sz="1250">
                        <a:solidFill>
                          <a:schemeClr val="lt1"/>
                        </a:solidFill>
                        <a:latin typeface="Roboto"/>
                        <a:ea typeface="Roboto"/>
                        <a:cs typeface="Roboto"/>
                        <a:sym typeface="Roboto"/>
                      </a:endParaRPr>
                    </a:p>
                  </a:txBody>
                  <a:tcPr marT="91425" marB="91425" marR="91425" marL="9142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GB" sz="1250">
                          <a:solidFill>
                            <a:schemeClr val="lt1"/>
                          </a:solidFill>
                          <a:latin typeface="Roboto"/>
                          <a:ea typeface="Roboto"/>
                          <a:cs typeface="Roboto"/>
                          <a:sym typeface="Roboto"/>
                        </a:rPr>
                        <a:t>Data Contained</a:t>
                      </a:r>
                      <a:endParaRPr b="1" sz="1250">
                        <a:solidFill>
                          <a:schemeClr val="lt1"/>
                        </a:solidFill>
                        <a:latin typeface="Roboto"/>
                        <a:ea typeface="Roboto"/>
                        <a:cs typeface="Roboto"/>
                        <a:sym typeface="Roboto"/>
                      </a:endParaRPr>
                    </a:p>
                  </a:txBody>
                  <a:tcPr marT="91425" marB="91425" marR="91425" marL="9142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GB" sz="1250">
                          <a:solidFill>
                            <a:schemeClr val="lt1"/>
                          </a:solidFill>
                          <a:latin typeface="Roboto"/>
                          <a:ea typeface="Roboto"/>
                          <a:cs typeface="Roboto"/>
                          <a:sym typeface="Roboto"/>
                        </a:rPr>
                        <a:t>Business Questions</a:t>
                      </a:r>
                      <a:endParaRPr b="1" sz="1250">
                        <a:solidFill>
                          <a:schemeClr val="lt1"/>
                        </a:solidFill>
                        <a:latin typeface="Roboto"/>
                        <a:ea typeface="Roboto"/>
                        <a:cs typeface="Roboto"/>
                        <a:sym typeface="Roboto"/>
                      </a:endParaRPr>
                    </a:p>
                  </a:txBody>
                  <a:tcPr marT="91425" marB="91425" marR="91425" marL="9142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659375">
                <a:tc>
                  <a:txBody>
                    <a:bodyPr/>
                    <a:lstStyle/>
                    <a:p>
                      <a:pPr indent="0" lvl="0" marL="0" rtl="0" algn="l">
                        <a:lnSpc>
                          <a:spcPct val="115000"/>
                        </a:lnSpc>
                        <a:spcBef>
                          <a:spcPts val="0"/>
                        </a:spcBef>
                        <a:spcAft>
                          <a:spcPts val="0"/>
                        </a:spcAft>
                        <a:buNone/>
                      </a:pPr>
                      <a:r>
                        <a:rPr b="1" lang="en-GB" sz="1250">
                          <a:solidFill>
                            <a:schemeClr val="lt1"/>
                          </a:solidFill>
                          <a:latin typeface="Roboto"/>
                          <a:ea typeface="Roboto"/>
                          <a:cs typeface="Roboto"/>
                          <a:sym typeface="Roboto"/>
                        </a:rPr>
                        <a:t>Aircraft.Damage</a:t>
                      </a:r>
                      <a:endParaRPr b="1" sz="1250">
                        <a:solidFill>
                          <a:schemeClr val="lt1"/>
                        </a:solidFill>
                        <a:latin typeface="Roboto"/>
                        <a:ea typeface="Roboto"/>
                        <a:cs typeface="Roboto"/>
                        <a:sym typeface="Roboto"/>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GB" sz="1250">
                          <a:solidFill>
                            <a:schemeClr val="lt1"/>
                          </a:solidFill>
                          <a:latin typeface="Roboto"/>
                          <a:ea typeface="Roboto"/>
                          <a:cs typeface="Roboto"/>
                          <a:sym typeface="Roboto"/>
                        </a:rPr>
                        <a:t>The severity of damage to the aircraft: Destroyed / Substantial / Minor</a:t>
                      </a:r>
                      <a:endParaRPr b="1" sz="1250">
                        <a:solidFill>
                          <a:schemeClr val="lt1"/>
                        </a:solidFill>
                        <a:latin typeface="Roboto"/>
                        <a:ea typeface="Roboto"/>
                        <a:cs typeface="Roboto"/>
                        <a:sym typeface="Roboto"/>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GB" sz="1250">
                          <a:solidFill>
                            <a:schemeClr val="lt1"/>
                          </a:solidFill>
                          <a:latin typeface="Roboto"/>
                          <a:ea typeface="Roboto"/>
                          <a:cs typeface="Roboto"/>
                          <a:sym typeface="Roboto"/>
                        </a:rPr>
                        <a:t>Which aircraft are the most durable?</a:t>
                      </a:r>
                      <a:endParaRPr b="1" sz="1250">
                        <a:solidFill>
                          <a:schemeClr val="lt1"/>
                        </a:solidFill>
                        <a:latin typeface="Roboto"/>
                        <a:ea typeface="Roboto"/>
                        <a:cs typeface="Roboto"/>
                        <a:sym typeface="Roboto"/>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587725">
                <a:tc>
                  <a:txBody>
                    <a:bodyPr/>
                    <a:lstStyle/>
                    <a:p>
                      <a:pPr indent="0" lvl="0" marL="0" rtl="0" algn="l">
                        <a:lnSpc>
                          <a:spcPct val="115000"/>
                        </a:lnSpc>
                        <a:spcBef>
                          <a:spcPts val="0"/>
                        </a:spcBef>
                        <a:spcAft>
                          <a:spcPts val="0"/>
                        </a:spcAft>
                        <a:buNone/>
                      </a:pPr>
                      <a:r>
                        <a:rPr b="1" lang="en-GB" sz="1250">
                          <a:solidFill>
                            <a:schemeClr val="lt1"/>
                          </a:solidFill>
                          <a:latin typeface="Roboto"/>
                          <a:ea typeface="Roboto"/>
                          <a:cs typeface="Roboto"/>
                          <a:sym typeface="Roboto"/>
                        </a:rPr>
                        <a:t>Make</a:t>
                      </a:r>
                      <a:endParaRPr b="1" sz="1250">
                        <a:solidFill>
                          <a:schemeClr val="lt1"/>
                        </a:solidFill>
                        <a:latin typeface="Roboto"/>
                        <a:ea typeface="Roboto"/>
                        <a:cs typeface="Roboto"/>
                        <a:sym typeface="Roboto"/>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GB" sz="1250">
                          <a:solidFill>
                            <a:schemeClr val="lt1"/>
                          </a:solidFill>
                          <a:latin typeface="Roboto"/>
                          <a:ea typeface="Roboto"/>
                          <a:cs typeface="Roboto"/>
                          <a:sym typeface="Roboto"/>
                        </a:rPr>
                        <a:t>The manufacturer of the aircraft</a:t>
                      </a:r>
                      <a:endParaRPr b="1" sz="1250">
                        <a:solidFill>
                          <a:schemeClr val="lt1"/>
                        </a:solidFill>
                        <a:latin typeface="Roboto"/>
                        <a:ea typeface="Roboto"/>
                        <a:cs typeface="Roboto"/>
                        <a:sym typeface="Roboto"/>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GB" sz="1250">
                          <a:solidFill>
                            <a:schemeClr val="lt1"/>
                          </a:solidFill>
                          <a:latin typeface="Roboto"/>
                          <a:ea typeface="Roboto"/>
                          <a:cs typeface="Roboto"/>
                          <a:sym typeface="Roboto"/>
                        </a:rPr>
                        <a:t>Which manufacturer makes the safest planes?</a:t>
                      </a:r>
                      <a:endParaRPr b="1" sz="1250">
                        <a:solidFill>
                          <a:schemeClr val="lt1"/>
                        </a:solidFill>
                        <a:latin typeface="Roboto"/>
                        <a:ea typeface="Roboto"/>
                        <a:cs typeface="Roboto"/>
                        <a:sym typeface="Roboto"/>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70400">
                <a:tc>
                  <a:txBody>
                    <a:bodyPr/>
                    <a:lstStyle/>
                    <a:p>
                      <a:pPr indent="0" lvl="0" marL="0" rtl="0" algn="l">
                        <a:lnSpc>
                          <a:spcPct val="115000"/>
                        </a:lnSpc>
                        <a:spcBef>
                          <a:spcPts val="0"/>
                        </a:spcBef>
                        <a:spcAft>
                          <a:spcPts val="0"/>
                        </a:spcAft>
                        <a:buNone/>
                      </a:pPr>
                      <a:r>
                        <a:rPr b="1" lang="en-GB" sz="1250">
                          <a:solidFill>
                            <a:schemeClr val="lt1"/>
                          </a:solidFill>
                          <a:latin typeface="Roboto"/>
                          <a:ea typeface="Roboto"/>
                          <a:cs typeface="Roboto"/>
                          <a:sym typeface="Roboto"/>
                        </a:rPr>
                        <a:t>Model</a:t>
                      </a:r>
                      <a:endParaRPr b="1" sz="1250">
                        <a:solidFill>
                          <a:schemeClr val="lt1"/>
                        </a:solidFill>
                        <a:latin typeface="Roboto"/>
                        <a:ea typeface="Roboto"/>
                        <a:cs typeface="Roboto"/>
                        <a:sym typeface="Roboto"/>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GB" sz="1250">
                          <a:solidFill>
                            <a:schemeClr val="lt1"/>
                          </a:solidFill>
                          <a:latin typeface="Roboto"/>
                          <a:ea typeface="Roboto"/>
                          <a:cs typeface="Roboto"/>
                          <a:sym typeface="Roboto"/>
                        </a:rPr>
                        <a:t>The model of the aircraft</a:t>
                      </a:r>
                      <a:endParaRPr b="1" sz="1250">
                        <a:solidFill>
                          <a:schemeClr val="lt1"/>
                        </a:solidFill>
                        <a:latin typeface="Roboto"/>
                        <a:ea typeface="Roboto"/>
                        <a:cs typeface="Roboto"/>
                        <a:sym typeface="Roboto"/>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GB" sz="1250">
                          <a:solidFill>
                            <a:schemeClr val="lt1"/>
                          </a:solidFill>
                          <a:latin typeface="Roboto"/>
                          <a:ea typeface="Roboto"/>
                          <a:cs typeface="Roboto"/>
                          <a:sym typeface="Roboto"/>
                        </a:rPr>
                        <a:t>Which model is the safest?</a:t>
                      </a:r>
                      <a:endParaRPr b="1" sz="1250">
                        <a:solidFill>
                          <a:schemeClr val="lt1"/>
                        </a:solidFill>
                        <a:latin typeface="Roboto"/>
                        <a:ea typeface="Roboto"/>
                        <a:cs typeface="Roboto"/>
                        <a:sym typeface="Roboto"/>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587725">
                <a:tc>
                  <a:txBody>
                    <a:bodyPr/>
                    <a:lstStyle/>
                    <a:p>
                      <a:pPr indent="0" lvl="0" marL="0" rtl="0" algn="l">
                        <a:lnSpc>
                          <a:spcPct val="115000"/>
                        </a:lnSpc>
                        <a:spcBef>
                          <a:spcPts val="0"/>
                        </a:spcBef>
                        <a:spcAft>
                          <a:spcPts val="0"/>
                        </a:spcAft>
                        <a:buNone/>
                      </a:pPr>
                      <a:r>
                        <a:rPr b="1" lang="en-GB" sz="1250">
                          <a:solidFill>
                            <a:schemeClr val="lt1"/>
                          </a:solidFill>
                          <a:latin typeface="Roboto"/>
                          <a:ea typeface="Roboto"/>
                          <a:cs typeface="Roboto"/>
                          <a:sym typeface="Roboto"/>
                        </a:rPr>
                        <a:t>Injury Columns</a:t>
                      </a:r>
                      <a:endParaRPr b="1" sz="1250">
                        <a:solidFill>
                          <a:schemeClr val="lt1"/>
                        </a:solidFill>
                        <a:latin typeface="Roboto"/>
                        <a:ea typeface="Roboto"/>
                        <a:cs typeface="Roboto"/>
                        <a:sym typeface="Roboto"/>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GB" sz="1250">
                          <a:solidFill>
                            <a:schemeClr val="lt1"/>
                          </a:solidFill>
                          <a:latin typeface="Roboto"/>
                          <a:ea typeface="Roboto"/>
                          <a:cs typeface="Roboto"/>
                          <a:sym typeface="Roboto"/>
                        </a:rPr>
                        <a:t>Total Fatal / Serious / Minor Injuries</a:t>
                      </a:r>
                      <a:endParaRPr b="1" sz="1250">
                        <a:solidFill>
                          <a:schemeClr val="lt1"/>
                        </a:solidFill>
                        <a:latin typeface="Roboto"/>
                        <a:ea typeface="Roboto"/>
                        <a:cs typeface="Roboto"/>
                        <a:sym typeface="Roboto"/>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GB" sz="1250">
                          <a:solidFill>
                            <a:schemeClr val="lt1"/>
                          </a:solidFill>
                          <a:latin typeface="Roboto"/>
                          <a:ea typeface="Roboto"/>
                          <a:cs typeface="Roboto"/>
                          <a:sym typeface="Roboto"/>
                        </a:rPr>
                        <a:t>How many passengers were injured and how serious were their injuries?</a:t>
                      </a:r>
                      <a:endParaRPr b="1" sz="1250">
                        <a:solidFill>
                          <a:schemeClr val="lt1"/>
                        </a:solidFill>
                        <a:latin typeface="Roboto"/>
                        <a:ea typeface="Roboto"/>
                        <a:cs typeface="Roboto"/>
                        <a:sym typeface="Roboto"/>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659375">
                <a:tc>
                  <a:txBody>
                    <a:bodyPr/>
                    <a:lstStyle/>
                    <a:p>
                      <a:pPr indent="0" lvl="0" marL="0" rtl="0" algn="l">
                        <a:lnSpc>
                          <a:spcPct val="115000"/>
                        </a:lnSpc>
                        <a:spcBef>
                          <a:spcPts val="0"/>
                        </a:spcBef>
                        <a:spcAft>
                          <a:spcPts val="0"/>
                        </a:spcAft>
                        <a:buNone/>
                      </a:pPr>
                      <a:r>
                        <a:rPr b="1" lang="en-GB" sz="1250">
                          <a:solidFill>
                            <a:schemeClr val="lt1"/>
                          </a:solidFill>
                          <a:latin typeface="Roboto"/>
                          <a:ea typeface="Roboto"/>
                          <a:cs typeface="Roboto"/>
                          <a:sym typeface="Roboto"/>
                        </a:rPr>
                        <a:t>Engine.Type</a:t>
                      </a:r>
                      <a:endParaRPr b="1" sz="1250">
                        <a:solidFill>
                          <a:schemeClr val="lt1"/>
                        </a:solidFill>
                        <a:latin typeface="Roboto"/>
                        <a:ea typeface="Roboto"/>
                        <a:cs typeface="Roboto"/>
                        <a:sym typeface="Roboto"/>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GB" sz="1250">
                          <a:solidFill>
                            <a:schemeClr val="lt1"/>
                          </a:solidFill>
                          <a:latin typeface="Roboto"/>
                          <a:ea typeface="Roboto"/>
                          <a:cs typeface="Roboto"/>
                          <a:sym typeface="Roboto"/>
                        </a:rPr>
                        <a:t>The type of engine used in the aircraft</a:t>
                      </a:r>
                      <a:endParaRPr b="1" sz="1250">
                        <a:solidFill>
                          <a:schemeClr val="lt1"/>
                        </a:solidFill>
                        <a:latin typeface="Roboto"/>
                        <a:ea typeface="Roboto"/>
                        <a:cs typeface="Roboto"/>
                        <a:sym typeface="Roboto"/>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GB" sz="1250">
                          <a:solidFill>
                            <a:schemeClr val="lt1"/>
                          </a:solidFill>
                          <a:latin typeface="Roboto"/>
                          <a:ea typeface="Roboto"/>
                          <a:cs typeface="Roboto"/>
                          <a:sym typeface="Roboto"/>
                        </a:rPr>
                        <a:t>Is there a correlation between engine type and severity of the accident?</a:t>
                      </a:r>
                      <a:endParaRPr b="1" sz="1250">
                        <a:solidFill>
                          <a:schemeClr val="lt1"/>
                        </a:solidFill>
                        <a:latin typeface="Roboto"/>
                        <a:ea typeface="Roboto"/>
                        <a:cs typeface="Roboto"/>
                        <a:sym typeface="Roboto"/>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805075">
                <a:tc>
                  <a:txBody>
                    <a:bodyPr/>
                    <a:lstStyle/>
                    <a:p>
                      <a:pPr indent="0" lvl="0" marL="0" rtl="0" algn="l">
                        <a:lnSpc>
                          <a:spcPct val="115000"/>
                        </a:lnSpc>
                        <a:spcBef>
                          <a:spcPts val="0"/>
                        </a:spcBef>
                        <a:spcAft>
                          <a:spcPts val="0"/>
                        </a:spcAft>
                        <a:buNone/>
                      </a:pPr>
                      <a:r>
                        <a:rPr b="1" lang="en-GB" sz="1250">
                          <a:solidFill>
                            <a:schemeClr val="lt1"/>
                          </a:solidFill>
                          <a:latin typeface="Roboto"/>
                          <a:ea typeface="Roboto"/>
                          <a:cs typeface="Roboto"/>
                          <a:sym typeface="Roboto"/>
                        </a:rPr>
                        <a:t>Num.of.Engines</a:t>
                      </a:r>
                      <a:endParaRPr b="1" sz="1250">
                        <a:solidFill>
                          <a:schemeClr val="lt1"/>
                        </a:solidFill>
                        <a:latin typeface="Roboto"/>
                        <a:ea typeface="Roboto"/>
                        <a:cs typeface="Roboto"/>
                        <a:sym typeface="Roboto"/>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GB" sz="1250">
                          <a:solidFill>
                            <a:schemeClr val="lt1"/>
                          </a:solidFill>
                          <a:latin typeface="Roboto"/>
                          <a:ea typeface="Roboto"/>
                          <a:cs typeface="Roboto"/>
                          <a:sym typeface="Roboto"/>
                        </a:rPr>
                        <a:t>The number of engines on the aircraft</a:t>
                      </a:r>
                      <a:endParaRPr b="1" sz="1250">
                        <a:solidFill>
                          <a:schemeClr val="lt1"/>
                        </a:solidFill>
                        <a:latin typeface="Roboto"/>
                        <a:ea typeface="Roboto"/>
                        <a:cs typeface="Roboto"/>
                        <a:sym typeface="Roboto"/>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GB" sz="1250">
                          <a:solidFill>
                            <a:schemeClr val="lt1"/>
                          </a:solidFill>
                          <a:latin typeface="Roboto"/>
                          <a:ea typeface="Roboto"/>
                          <a:cs typeface="Roboto"/>
                          <a:sym typeface="Roboto"/>
                        </a:rPr>
                        <a:t>Is there a correlation between the number of engines and severity of the accident?</a:t>
                      </a:r>
                      <a:endParaRPr b="1" sz="1250">
                        <a:solidFill>
                          <a:schemeClr val="lt1"/>
                        </a:solidFill>
                        <a:latin typeface="Roboto"/>
                        <a:ea typeface="Roboto"/>
                        <a:cs typeface="Roboto"/>
                        <a:sym typeface="Roboto"/>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244775" y="0"/>
            <a:ext cx="5857800" cy="73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DAMAGE BY MAKE</a:t>
            </a:r>
            <a:endParaRPr/>
          </a:p>
        </p:txBody>
      </p:sp>
      <p:pic>
        <p:nvPicPr>
          <p:cNvPr id="302" name="Google Shape;302;p17"/>
          <p:cNvPicPr preferRelativeResize="0"/>
          <p:nvPr/>
        </p:nvPicPr>
        <p:blipFill rotWithShape="1">
          <a:blip r:embed="rId3">
            <a:alphaModFix/>
          </a:blip>
          <a:srcRect b="-5721" l="0" r="0" t="-2633"/>
          <a:stretch/>
        </p:blipFill>
        <p:spPr>
          <a:xfrm>
            <a:off x="298125" y="626625"/>
            <a:ext cx="5126275" cy="3772775"/>
          </a:xfrm>
          <a:prstGeom prst="rect">
            <a:avLst/>
          </a:prstGeom>
          <a:noFill/>
          <a:ln>
            <a:noFill/>
          </a:ln>
        </p:spPr>
      </p:pic>
      <p:sp>
        <p:nvSpPr>
          <p:cNvPr id="303" name="Google Shape;303;p17"/>
          <p:cNvSpPr txBox="1"/>
          <p:nvPr/>
        </p:nvSpPr>
        <p:spPr>
          <a:xfrm>
            <a:off x="5395825" y="1412875"/>
            <a:ext cx="3690300" cy="2230200"/>
          </a:xfrm>
          <a:prstGeom prst="rect">
            <a:avLst/>
          </a:prstGeom>
          <a:noFill/>
          <a:ln>
            <a:noFill/>
          </a:ln>
        </p:spPr>
        <p:txBody>
          <a:bodyPr anchorCtr="0" anchor="t" bIns="45700" lIns="91425" spcFirstLastPara="1" rIns="91425" wrap="square" tIns="45700">
            <a:spAutoFit/>
          </a:bodyPr>
          <a:lstStyle/>
          <a:p>
            <a:pPr indent="-320675" lvl="0" marL="457200" rtl="0" algn="l">
              <a:lnSpc>
                <a:spcPct val="115000"/>
              </a:lnSpc>
              <a:spcBef>
                <a:spcPts val="1100"/>
              </a:spcBef>
              <a:spcAft>
                <a:spcPts val="0"/>
              </a:spcAft>
              <a:buClr>
                <a:schemeClr val="lt1"/>
              </a:buClr>
              <a:buSzPts val="1450"/>
              <a:buChar char="●"/>
            </a:pPr>
            <a:r>
              <a:rPr b="1" lang="en-GB" sz="1450">
                <a:solidFill>
                  <a:schemeClr val="lt1"/>
                </a:solidFill>
              </a:rPr>
              <a:t>Beech has the highest % of destroyed aircrafts</a:t>
            </a:r>
            <a:endParaRPr b="1" sz="1450">
              <a:solidFill>
                <a:schemeClr val="lt1"/>
              </a:solidFill>
            </a:endParaRPr>
          </a:p>
          <a:p>
            <a:pPr indent="-320675" lvl="0" marL="457200" rtl="0" algn="l">
              <a:lnSpc>
                <a:spcPct val="115000"/>
              </a:lnSpc>
              <a:spcBef>
                <a:spcPts val="0"/>
              </a:spcBef>
              <a:spcAft>
                <a:spcPts val="0"/>
              </a:spcAft>
              <a:buClr>
                <a:schemeClr val="lt1"/>
              </a:buClr>
              <a:buSzPts val="1450"/>
              <a:buChar char="●"/>
            </a:pPr>
            <a:r>
              <a:rPr b="1" lang="en-GB" sz="1450">
                <a:solidFill>
                  <a:schemeClr val="lt1"/>
                </a:solidFill>
              </a:rPr>
              <a:t>Bell has the highest % of substantially damaged aircrafts</a:t>
            </a:r>
            <a:endParaRPr b="1" sz="1450">
              <a:solidFill>
                <a:schemeClr val="lt1"/>
              </a:solidFill>
            </a:endParaRPr>
          </a:p>
          <a:p>
            <a:pPr indent="-320675" lvl="0" marL="457200" rtl="0" algn="l">
              <a:lnSpc>
                <a:spcPct val="115000"/>
              </a:lnSpc>
              <a:spcBef>
                <a:spcPts val="0"/>
              </a:spcBef>
              <a:spcAft>
                <a:spcPts val="0"/>
              </a:spcAft>
              <a:buClr>
                <a:schemeClr val="lt1"/>
              </a:buClr>
              <a:buSzPts val="1450"/>
              <a:buChar char="●"/>
            </a:pPr>
            <a:r>
              <a:rPr b="1" lang="en-GB" sz="1450">
                <a:solidFill>
                  <a:schemeClr val="lt1"/>
                </a:solidFill>
              </a:rPr>
              <a:t>Boeing seems to have the safest planes with the highest % of minor damage</a:t>
            </a:r>
            <a:endParaRPr b="1" sz="1450">
              <a:solidFill>
                <a:schemeClr val="lt1"/>
              </a:solidFill>
            </a:endParaRPr>
          </a:p>
          <a:p>
            <a:pPr indent="-196850" lvl="0" marL="285750" marR="0" rtl="0" algn="l">
              <a:spcBef>
                <a:spcPts val="500"/>
              </a:spcBef>
              <a:spcAft>
                <a:spcPts val="0"/>
              </a:spcAft>
              <a:buClr>
                <a:srgbClr val="FFFFFF"/>
              </a:buClr>
              <a:buSzPts val="1400"/>
              <a:buFont typeface="Arial"/>
              <a:buNone/>
            </a:pPr>
            <a:r>
              <a:t/>
            </a:r>
            <a:endParaRPr b="1" sz="1800">
              <a:solidFill>
                <a:schemeClr val="lt1"/>
              </a:solidFill>
              <a:latin typeface="Avenir"/>
              <a:ea typeface="Avenir"/>
              <a:cs typeface="Avenir"/>
              <a:sym typeface="Aveni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8"/>
          <p:cNvSpPr txBox="1"/>
          <p:nvPr>
            <p:ph type="title"/>
          </p:nvPr>
        </p:nvSpPr>
        <p:spPr>
          <a:xfrm>
            <a:off x="327925" y="208900"/>
            <a:ext cx="6982500" cy="4206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GB"/>
              <a:t>DAMAGE BY ENGINE TYPE</a:t>
            </a:r>
            <a:endParaRPr/>
          </a:p>
        </p:txBody>
      </p:sp>
      <p:pic>
        <p:nvPicPr>
          <p:cNvPr id="309" name="Google Shape;309;p18"/>
          <p:cNvPicPr preferRelativeResize="0"/>
          <p:nvPr/>
        </p:nvPicPr>
        <p:blipFill rotWithShape="1">
          <a:blip r:embed="rId3">
            <a:alphaModFix/>
          </a:blip>
          <a:srcRect b="0" l="884" r="884" t="0"/>
          <a:stretch/>
        </p:blipFill>
        <p:spPr>
          <a:xfrm>
            <a:off x="327925" y="781900"/>
            <a:ext cx="5690251" cy="3996076"/>
          </a:xfrm>
          <a:prstGeom prst="rect">
            <a:avLst/>
          </a:prstGeom>
          <a:noFill/>
          <a:ln>
            <a:noFill/>
          </a:ln>
        </p:spPr>
      </p:pic>
      <p:sp>
        <p:nvSpPr>
          <p:cNvPr id="310" name="Google Shape;310;p18"/>
          <p:cNvSpPr txBox="1"/>
          <p:nvPr/>
        </p:nvSpPr>
        <p:spPr>
          <a:xfrm>
            <a:off x="6018175" y="1855013"/>
            <a:ext cx="3000000" cy="1908600"/>
          </a:xfrm>
          <a:prstGeom prst="rect">
            <a:avLst/>
          </a:prstGeom>
          <a:noFill/>
          <a:ln>
            <a:noFill/>
          </a:ln>
        </p:spPr>
        <p:txBody>
          <a:bodyPr anchorCtr="0" anchor="t" bIns="91425" lIns="91425" spcFirstLastPara="1" rIns="91425" wrap="square" tIns="91425">
            <a:spAutoFit/>
          </a:bodyPr>
          <a:lstStyle/>
          <a:p>
            <a:pPr indent="-285750" lvl="0" marL="285750" rtl="0" algn="l">
              <a:spcBef>
                <a:spcPts val="0"/>
              </a:spcBef>
              <a:spcAft>
                <a:spcPts val="0"/>
              </a:spcAft>
              <a:buClr>
                <a:schemeClr val="lt1"/>
              </a:buClr>
              <a:buSzPts val="1400"/>
              <a:buChar char="•"/>
            </a:pPr>
            <a:r>
              <a:rPr b="1" lang="en-GB">
                <a:solidFill>
                  <a:schemeClr val="lt1"/>
                </a:solidFill>
                <a:latin typeface="Avenir"/>
                <a:ea typeface="Avenir"/>
                <a:cs typeface="Avenir"/>
                <a:sym typeface="Avenir"/>
              </a:rPr>
              <a:t>Turbo Fan and Turbo Jet have by far the highest percentage of minor aircraft damage</a:t>
            </a:r>
            <a:endParaRPr b="1">
              <a:solidFill>
                <a:schemeClr val="lt1"/>
              </a:solidFill>
              <a:latin typeface="Avenir"/>
              <a:ea typeface="Avenir"/>
              <a:cs typeface="Avenir"/>
              <a:sym typeface="Avenir"/>
            </a:endParaRPr>
          </a:p>
          <a:p>
            <a:pPr indent="0" lvl="0" marL="457200" rtl="0" algn="l">
              <a:spcBef>
                <a:spcPts val="0"/>
              </a:spcBef>
              <a:spcAft>
                <a:spcPts val="0"/>
              </a:spcAft>
              <a:buNone/>
            </a:pPr>
            <a:r>
              <a:t/>
            </a:r>
            <a:endParaRPr b="1">
              <a:solidFill>
                <a:schemeClr val="lt1"/>
              </a:solidFill>
              <a:latin typeface="Avenir"/>
              <a:ea typeface="Avenir"/>
              <a:cs typeface="Avenir"/>
              <a:sym typeface="Avenir"/>
            </a:endParaRPr>
          </a:p>
          <a:p>
            <a:pPr indent="-285750" lvl="0" marL="285750" rtl="0" algn="l">
              <a:spcBef>
                <a:spcPts val="0"/>
              </a:spcBef>
              <a:spcAft>
                <a:spcPts val="0"/>
              </a:spcAft>
              <a:buClr>
                <a:schemeClr val="lt1"/>
              </a:buClr>
              <a:buSzPts val="1400"/>
              <a:buChar char="•"/>
            </a:pPr>
            <a:r>
              <a:rPr b="1" lang="en-GB">
                <a:solidFill>
                  <a:schemeClr val="lt1"/>
                </a:solidFill>
                <a:latin typeface="Avenir"/>
                <a:ea typeface="Avenir"/>
                <a:cs typeface="Avenir"/>
                <a:sym typeface="Avenir"/>
              </a:rPr>
              <a:t>Electric Engine </a:t>
            </a:r>
            <a:r>
              <a:rPr b="1" lang="en-GB">
                <a:solidFill>
                  <a:schemeClr val="lt1"/>
                </a:solidFill>
                <a:latin typeface="Avenir"/>
                <a:ea typeface="Avenir"/>
                <a:cs typeface="Avenir"/>
                <a:sym typeface="Avenir"/>
              </a:rPr>
              <a:t>seems the most dangerous with the highest percentage of substantial damage</a:t>
            </a:r>
            <a:endParaRPr b="1">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9"/>
          <p:cNvSpPr txBox="1"/>
          <p:nvPr>
            <p:ph type="title"/>
          </p:nvPr>
        </p:nvSpPr>
        <p:spPr>
          <a:xfrm>
            <a:off x="288750" y="97825"/>
            <a:ext cx="7713600" cy="6462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GB"/>
              <a:t>DAMAGE BY NUMBER OF ENGINE</a:t>
            </a:r>
            <a:endParaRPr/>
          </a:p>
        </p:txBody>
      </p:sp>
      <p:pic>
        <p:nvPicPr>
          <p:cNvPr id="316" name="Google Shape;316;p19"/>
          <p:cNvPicPr preferRelativeResize="0"/>
          <p:nvPr/>
        </p:nvPicPr>
        <p:blipFill rotWithShape="1">
          <a:blip r:embed="rId3">
            <a:alphaModFix/>
          </a:blip>
          <a:srcRect b="0" l="1531" r="1522" t="0"/>
          <a:stretch/>
        </p:blipFill>
        <p:spPr>
          <a:xfrm>
            <a:off x="400425" y="896425"/>
            <a:ext cx="5572125" cy="3486150"/>
          </a:xfrm>
          <a:prstGeom prst="rect">
            <a:avLst/>
          </a:prstGeom>
          <a:noFill/>
          <a:ln>
            <a:noFill/>
          </a:ln>
        </p:spPr>
      </p:pic>
      <p:sp>
        <p:nvSpPr>
          <p:cNvPr id="317" name="Google Shape;317;p19"/>
          <p:cNvSpPr txBox="1"/>
          <p:nvPr/>
        </p:nvSpPr>
        <p:spPr>
          <a:xfrm>
            <a:off x="6070375" y="1792900"/>
            <a:ext cx="3000000" cy="2339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Char char="•"/>
            </a:pPr>
            <a:r>
              <a:rPr b="1" lang="en-GB">
                <a:solidFill>
                  <a:schemeClr val="lt1"/>
                </a:solidFill>
                <a:latin typeface="Avenir"/>
                <a:ea typeface="Avenir"/>
                <a:cs typeface="Avenir"/>
                <a:sym typeface="Avenir"/>
              </a:rPr>
              <a:t>Turbo Fan and Turbo Jet have by far the highest percentage of minor aircraft damage</a:t>
            </a:r>
            <a:endParaRPr b="1">
              <a:solidFill>
                <a:schemeClr val="lt1"/>
              </a:solidFill>
              <a:latin typeface="Avenir"/>
              <a:ea typeface="Avenir"/>
              <a:cs typeface="Avenir"/>
              <a:sym typeface="Avenir"/>
            </a:endParaRPr>
          </a:p>
          <a:p>
            <a:pPr indent="0" lvl="0" marL="457200" rtl="0" algn="l">
              <a:spcBef>
                <a:spcPts val="0"/>
              </a:spcBef>
              <a:spcAft>
                <a:spcPts val="0"/>
              </a:spcAft>
              <a:buNone/>
            </a:pPr>
            <a:r>
              <a:t/>
            </a:r>
            <a:endParaRPr b="1">
              <a:solidFill>
                <a:schemeClr val="lt1"/>
              </a:solidFill>
              <a:latin typeface="Avenir"/>
              <a:ea typeface="Avenir"/>
              <a:cs typeface="Avenir"/>
              <a:sym typeface="Avenir"/>
            </a:endParaRPr>
          </a:p>
          <a:p>
            <a:pPr indent="-317500" lvl="0" marL="457200" rtl="0" algn="l">
              <a:spcBef>
                <a:spcPts val="0"/>
              </a:spcBef>
              <a:spcAft>
                <a:spcPts val="0"/>
              </a:spcAft>
              <a:buClr>
                <a:schemeClr val="lt1"/>
              </a:buClr>
              <a:buSzPts val="1400"/>
              <a:buChar char="•"/>
            </a:pPr>
            <a:r>
              <a:rPr b="1" lang="en-GB">
                <a:solidFill>
                  <a:schemeClr val="lt1"/>
                </a:solidFill>
                <a:latin typeface="Avenir"/>
                <a:ea typeface="Avenir"/>
                <a:cs typeface="Avenir"/>
                <a:sym typeface="Avenir"/>
              </a:rPr>
              <a:t>Reciprocating seem the most dangerous with the highest percentage of substantial damage</a:t>
            </a:r>
            <a:endParaRPr b="1">
              <a:solidFill>
                <a:schemeClr val="lt1"/>
              </a:solidFill>
            </a:endParaRPr>
          </a:p>
          <a:p>
            <a:pPr indent="0" lvl="0" marL="0" rtl="0" algn="l">
              <a:spcBef>
                <a:spcPts val="0"/>
              </a:spcBef>
              <a:spcAft>
                <a:spcPts val="0"/>
              </a:spcAft>
              <a:buNone/>
            </a:pPr>
            <a:r>
              <a:t/>
            </a:r>
            <a:endParaRPr b="1">
              <a:solidFill>
                <a:schemeClr val="lt1"/>
              </a:solidFill>
              <a:latin typeface="Avenir"/>
              <a:ea typeface="Avenir"/>
              <a:cs typeface="Avenir"/>
              <a:sym typeface="Aveni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0"/>
          <p:cNvSpPr txBox="1"/>
          <p:nvPr>
            <p:ph type="title"/>
          </p:nvPr>
        </p:nvSpPr>
        <p:spPr>
          <a:xfrm>
            <a:off x="287200" y="0"/>
            <a:ext cx="9332400" cy="6594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GB"/>
              <a:t>Diving Deeper Into Boeing</a:t>
            </a:r>
            <a:endParaRPr/>
          </a:p>
        </p:txBody>
      </p:sp>
      <p:pic>
        <p:nvPicPr>
          <p:cNvPr id="323" name="Google Shape;323;p20"/>
          <p:cNvPicPr preferRelativeResize="0"/>
          <p:nvPr/>
        </p:nvPicPr>
        <p:blipFill rotWithShape="1">
          <a:blip r:embed="rId3">
            <a:alphaModFix/>
          </a:blip>
          <a:srcRect b="719" l="0" r="0" t="719"/>
          <a:stretch/>
        </p:blipFill>
        <p:spPr>
          <a:xfrm>
            <a:off x="387375" y="772650"/>
            <a:ext cx="5722174" cy="3414950"/>
          </a:xfrm>
          <a:prstGeom prst="rect">
            <a:avLst/>
          </a:prstGeom>
          <a:noFill/>
          <a:ln>
            <a:noFill/>
          </a:ln>
        </p:spPr>
      </p:pic>
      <p:sp>
        <p:nvSpPr>
          <p:cNvPr id="324" name="Google Shape;324;p20"/>
          <p:cNvSpPr txBox="1"/>
          <p:nvPr/>
        </p:nvSpPr>
        <p:spPr>
          <a:xfrm>
            <a:off x="6109550" y="1409900"/>
            <a:ext cx="3000000" cy="2016300"/>
          </a:xfrm>
          <a:prstGeom prst="rect">
            <a:avLst/>
          </a:prstGeom>
          <a:noFill/>
          <a:ln>
            <a:noFill/>
          </a:ln>
        </p:spPr>
        <p:txBody>
          <a:bodyPr anchorCtr="0" anchor="t" bIns="91425" lIns="91425" spcFirstLastPara="1" rIns="91425" wrap="square" tIns="91425">
            <a:spAutoFit/>
          </a:bodyPr>
          <a:lstStyle/>
          <a:p>
            <a:pPr indent="-285750" lvl="0" marL="285750" rtl="0" algn="l">
              <a:lnSpc>
                <a:spcPct val="150000"/>
              </a:lnSpc>
              <a:spcBef>
                <a:spcPts val="0"/>
              </a:spcBef>
              <a:spcAft>
                <a:spcPts val="0"/>
              </a:spcAft>
              <a:buClr>
                <a:schemeClr val="lt1"/>
              </a:buClr>
              <a:buSzPts val="1400"/>
              <a:buChar char="•"/>
            </a:pPr>
            <a:r>
              <a:rPr b="1" lang="en-GB">
                <a:solidFill>
                  <a:schemeClr val="lt1"/>
                </a:solidFill>
                <a:latin typeface="Avenir"/>
                <a:ea typeface="Avenir"/>
                <a:cs typeface="Avenir"/>
                <a:sym typeface="Avenir"/>
              </a:rPr>
              <a:t>The 777 model has the highest % of minor damage </a:t>
            </a:r>
            <a:endParaRPr b="1">
              <a:solidFill>
                <a:schemeClr val="lt1"/>
              </a:solidFill>
            </a:endParaRPr>
          </a:p>
          <a:p>
            <a:pPr indent="-285750" lvl="0" marL="285750" rtl="0" algn="l">
              <a:lnSpc>
                <a:spcPct val="150000"/>
              </a:lnSpc>
              <a:spcBef>
                <a:spcPts val="0"/>
              </a:spcBef>
              <a:spcAft>
                <a:spcPts val="0"/>
              </a:spcAft>
              <a:buClr>
                <a:schemeClr val="lt1"/>
              </a:buClr>
              <a:buSzPts val="1400"/>
              <a:buChar char="•"/>
            </a:pPr>
            <a:r>
              <a:rPr b="1" lang="en-GB">
                <a:solidFill>
                  <a:schemeClr val="lt1"/>
                </a:solidFill>
                <a:latin typeface="Avenir"/>
                <a:ea typeface="Avenir"/>
                <a:cs typeface="Avenir"/>
                <a:sym typeface="Avenir"/>
              </a:rPr>
              <a:t>The 747  model has the 2</a:t>
            </a:r>
            <a:r>
              <a:rPr b="1" baseline="30000" lang="en-GB">
                <a:solidFill>
                  <a:schemeClr val="lt1"/>
                </a:solidFill>
                <a:latin typeface="Avenir"/>
                <a:ea typeface="Avenir"/>
                <a:cs typeface="Avenir"/>
                <a:sym typeface="Avenir"/>
              </a:rPr>
              <a:t>nd</a:t>
            </a:r>
            <a:r>
              <a:rPr b="1" lang="en-GB">
                <a:solidFill>
                  <a:schemeClr val="lt1"/>
                </a:solidFill>
                <a:latin typeface="Avenir"/>
                <a:ea typeface="Avenir"/>
                <a:cs typeface="Avenir"/>
                <a:sym typeface="Avenir"/>
              </a:rPr>
              <a:t> highest % of minor damage</a:t>
            </a:r>
            <a:endParaRPr b="1">
              <a:solidFill>
                <a:schemeClr val="lt1"/>
              </a:solidFill>
            </a:endParaRPr>
          </a:p>
          <a:p>
            <a:pPr indent="-285750" lvl="0" marL="285750" rtl="0" algn="l">
              <a:lnSpc>
                <a:spcPct val="150000"/>
              </a:lnSpc>
              <a:spcBef>
                <a:spcPts val="0"/>
              </a:spcBef>
              <a:spcAft>
                <a:spcPts val="0"/>
              </a:spcAft>
              <a:buClr>
                <a:schemeClr val="lt1"/>
              </a:buClr>
              <a:buSzPts val="1400"/>
              <a:buChar char="•"/>
            </a:pPr>
            <a:r>
              <a:rPr b="1" lang="en-GB">
                <a:solidFill>
                  <a:schemeClr val="lt1"/>
                </a:solidFill>
                <a:latin typeface="Avenir"/>
                <a:ea typeface="Avenir"/>
                <a:cs typeface="Avenir"/>
                <a:sym typeface="Avenir"/>
              </a:rPr>
              <a:t>The 737-200 model has the highest destroyed %</a:t>
            </a:r>
            <a:endParaRPr b="1">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1"/>
          <p:cNvSpPr txBox="1"/>
          <p:nvPr>
            <p:ph type="title"/>
          </p:nvPr>
        </p:nvSpPr>
        <p:spPr>
          <a:xfrm>
            <a:off x="223775" y="0"/>
            <a:ext cx="5857800" cy="1088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RECOMMENDATION</a:t>
            </a:r>
            <a:endParaRPr/>
          </a:p>
        </p:txBody>
      </p:sp>
      <p:sp>
        <p:nvSpPr>
          <p:cNvPr id="330" name="Google Shape;330;p21"/>
          <p:cNvSpPr txBox="1"/>
          <p:nvPr/>
        </p:nvSpPr>
        <p:spPr>
          <a:xfrm>
            <a:off x="168300" y="1088100"/>
            <a:ext cx="8807400" cy="3196500"/>
          </a:xfrm>
          <a:prstGeom prst="rect">
            <a:avLst/>
          </a:prstGeom>
          <a:noFill/>
          <a:ln>
            <a:noFill/>
          </a:ln>
        </p:spPr>
        <p:txBody>
          <a:bodyPr anchorCtr="0" anchor="t" bIns="91425" lIns="91425" spcFirstLastPara="1" rIns="91425" wrap="square" tIns="91425">
            <a:spAutoFit/>
          </a:bodyPr>
          <a:lstStyle/>
          <a:p>
            <a:pPr indent="0" lvl="0" marL="0" rtl="0" algn="l">
              <a:lnSpc>
                <a:spcPct val="125000"/>
              </a:lnSpc>
              <a:spcBef>
                <a:spcPts val="1000"/>
              </a:spcBef>
              <a:spcAft>
                <a:spcPts val="0"/>
              </a:spcAft>
              <a:buNone/>
            </a:pPr>
            <a:r>
              <a:rPr b="1" lang="en-GB">
                <a:solidFill>
                  <a:schemeClr val="lt1"/>
                </a:solidFill>
                <a:latin typeface="Avenir"/>
                <a:ea typeface="Avenir"/>
                <a:cs typeface="Avenir"/>
                <a:sym typeface="Avenir"/>
              </a:rPr>
              <a:t>I recommend focusing on Boeing aircraft, specifically the 777 models, equipped with Turbo Fan and Turbo Jet engines, and featuring 3-4 engines. This recommendation is based on four key findings from our analysis:</a:t>
            </a:r>
            <a:endParaRPr b="1">
              <a:solidFill>
                <a:schemeClr val="lt1"/>
              </a:solidFill>
              <a:latin typeface="Avenir"/>
              <a:ea typeface="Avenir"/>
              <a:cs typeface="Avenir"/>
              <a:sym typeface="Avenir"/>
            </a:endParaRPr>
          </a:p>
          <a:p>
            <a:pPr indent="0" lvl="0" marL="0" rtl="0" algn="l">
              <a:lnSpc>
                <a:spcPct val="125000"/>
              </a:lnSpc>
              <a:spcBef>
                <a:spcPts val="1000"/>
              </a:spcBef>
              <a:spcAft>
                <a:spcPts val="0"/>
              </a:spcAft>
              <a:buNone/>
            </a:pPr>
            <a:r>
              <a:rPr b="1" lang="en-GB">
                <a:solidFill>
                  <a:schemeClr val="lt1"/>
                </a:solidFill>
                <a:latin typeface="Avenir"/>
                <a:ea typeface="Avenir"/>
                <a:cs typeface="Avenir"/>
                <a:sym typeface="Avenir"/>
              </a:rPr>
              <a:t>1. Boeing aircraft have the lowest percentage of destroyed aircraft compared to other manufacturers.</a:t>
            </a:r>
            <a:endParaRPr b="1">
              <a:solidFill>
                <a:schemeClr val="lt1"/>
              </a:solidFill>
              <a:latin typeface="Avenir"/>
              <a:ea typeface="Avenir"/>
              <a:cs typeface="Avenir"/>
              <a:sym typeface="Avenir"/>
            </a:endParaRPr>
          </a:p>
          <a:p>
            <a:pPr indent="0" lvl="0" marL="0" rtl="0" algn="l">
              <a:lnSpc>
                <a:spcPct val="125000"/>
              </a:lnSpc>
              <a:spcBef>
                <a:spcPts val="1000"/>
              </a:spcBef>
              <a:spcAft>
                <a:spcPts val="0"/>
              </a:spcAft>
              <a:buNone/>
            </a:pPr>
            <a:r>
              <a:rPr b="1" lang="en-GB">
                <a:solidFill>
                  <a:schemeClr val="lt1"/>
                </a:solidFill>
                <a:latin typeface="Avenir"/>
                <a:ea typeface="Avenir"/>
                <a:cs typeface="Avenir"/>
                <a:sym typeface="Avenir"/>
              </a:rPr>
              <a:t>2. The </a:t>
            </a:r>
            <a:r>
              <a:rPr b="1" lang="en-GB">
                <a:solidFill>
                  <a:schemeClr val="lt1"/>
                </a:solidFill>
                <a:latin typeface="Avenir"/>
                <a:ea typeface="Avenir"/>
                <a:cs typeface="Avenir"/>
                <a:sym typeface="Avenir"/>
              </a:rPr>
              <a:t>777 </a:t>
            </a:r>
            <a:r>
              <a:rPr b="1" lang="en-GB">
                <a:solidFill>
                  <a:schemeClr val="lt1"/>
                </a:solidFill>
                <a:latin typeface="Avenir"/>
                <a:ea typeface="Avenir"/>
                <a:cs typeface="Avenir"/>
                <a:sym typeface="Avenir"/>
              </a:rPr>
              <a:t> models exhibit the lowest percentage of destroyed and substantially damaged aircraft among Boeing models.</a:t>
            </a:r>
            <a:endParaRPr b="1">
              <a:solidFill>
                <a:schemeClr val="lt1"/>
              </a:solidFill>
              <a:latin typeface="Avenir"/>
              <a:ea typeface="Avenir"/>
              <a:cs typeface="Avenir"/>
              <a:sym typeface="Avenir"/>
            </a:endParaRPr>
          </a:p>
          <a:p>
            <a:pPr indent="0" lvl="0" marL="0" rtl="0" algn="l">
              <a:lnSpc>
                <a:spcPct val="125000"/>
              </a:lnSpc>
              <a:spcBef>
                <a:spcPts val="1000"/>
              </a:spcBef>
              <a:spcAft>
                <a:spcPts val="0"/>
              </a:spcAft>
              <a:buNone/>
            </a:pPr>
            <a:r>
              <a:rPr b="1" lang="en-GB">
                <a:solidFill>
                  <a:schemeClr val="lt1"/>
                </a:solidFill>
                <a:latin typeface="Avenir"/>
                <a:ea typeface="Avenir"/>
                <a:cs typeface="Avenir"/>
                <a:sym typeface="Avenir"/>
              </a:rPr>
              <a:t>3. Turbo Fan and Turbo Jet engines show the lowest percentage of destroyed aircraft.</a:t>
            </a:r>
            <a:endParaRPr b="1">
              <a:solidFill>
                <a:schemeClr val="lt1"/>
              </a:solidFill>
              <a:latin typeface="Avenir"/>
              <a:ea typeface="Avenir"/>
              <a:cs typeface="Avenir"/>
              <a:sym typeface="Avenir"/>
            </a:endParaRPr>
          </a:p>
          <a:p>
            <a:pPr indent="0" lvl="0" marL="0" rtl="0" algn="l">
              <a:lnSpc>
                <a:spcPct val="125000"/>
              </a:lnSpc>
              <a:spcBef>
                <a:spcPts val="1000"/>
              </a:spcBef>
              <a:spcAft>
                <a:spcPts val="0"/>
              </a:spcAft>
              <a:buNone/>
            </a:pPr>
            <a:r>
              <a:rPr b="1" lang="en-GB">
                <a:solidFill>
                  <a:schemeClr val="lt1"/>
                </a:solidFill>
                <a:latin typeface="Avenir"/>
                <a:ea typeface="Avenir"/>
                <a:cs typeface="Avenir"/>
                <a:sym typeface="Avenir"/>
              </a:rPr>
              <a:t>4. Planes with 3-4 engines have the lowest percentage of destroyed or substantially damaged aircraft.</a:t>
            </a:r>
            <a:endParaRPr b="1">
              <a:solidFill>
                <a:schemeClr val="lt1"/>
              </a:solidFill>
              <a:latin typeface="Avenir"/>
              <a:ea typeface="Avenir"/>
              <a:cs typeface="Avenir"/>
              <a:sym typeface="Avenir"/>
            </a:endParaRPr>
          </a:p>
          <a:p>
            <a:pPr indent="0" lvl="0" marL="0" rtl="0" algn="l">
              <a:lnSpc>
                <a:spcPct val="125000"/>
              </a:lnSpc>
              <a:spcBef>
                <a:spcPts val="1000"/>
              </a:spcBef>
              <a:spcAft>
                <a:spcPts val="0"/>
              </a:spcAft>
              <a:buNone/>
            </a:pPr>
            <a:r>
              <a:t/>
            </a:r>
            <a:endParaRPr b="1">
              <a:solidFill>
                <a:schemeClr val="lt1"/>
              </a:solidFill>
              <a:latin typeface="Avenir"/>
              <a:ea typeface="Avenir"/>
              <a:cs typeface="Avenir"/>
              <a:sym typeface="Aveni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