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2D3594-5F6C-4FB5-851F-C728B2701D7A}">
  <a:tblStyle styleId="{BD2D3594-5F6C-4FB5-851F-C728B2701D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abdfa39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abdfa39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feb7a4d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feb7a4d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e2f87be8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e2f87be8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e2f87be8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e2f87be8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6e08be02dfbf1e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6e08be02dfbf1e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66e08be02dfbf1ec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6e08be02dfbf1ec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feb7a4d1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feb7a4d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feb7a4d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feb7a4d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feb7a4d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feb7a4d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abdfa39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abdfa3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684775" y="352300"/>
            <a:ext cx="7565700" cy="424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5400"/>
              <a:t>AVIATION</a:t>
            </a:r>
            <a:endParaRPr sz="5400"/>
          </a:p>
          <a:p>
            <a:pPr indent="0" lvl="0" marL="0" rtl="0" algn="l">
              <a:spcBef>
                <a:spcPts val="0"/>
              </a:spcBef>
              <a:spcAft>
                <a:spcPts val="0"/>
              </a:spcAft>
              <a:buNone/>
            </a:pPr>
            <a:r>
              <a:rPr lang="en-GB" sz="5400"/>
              <a:t>DATA</a:t>
            </a:r>
            <a:endParaRPr sz="5400"/>
          </a:p>
        </p:txBody>
      </p:sp>
      <p:sp>
        <p:nvSpPr>
          <p:cNvPr id="278" name="Google Shape;278;p13"/>
          <p:cNvSpPr txBox="1"/>
          <p:nvPr>
            <p:ph idx="4294967295"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000">
                <a:solidFill>
                  <a:schemeClr val="lt1"/>
                </a:solidFill>
              </a:rPr>
              <a:t>PHASE 1 PROJECT</a:t>
            </a:r>
            <a:endParaRPr b="1"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66825" y="0"/>
            <a:ext cx="8758200" cy="85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INJURIES COMPARED TO AIRCRAFT MAKE</a:t>
            </a:r>
            <a:endParaRPr/>
          </a:p>
        </p:txBody>
      </p:sp>
      <p:pic>
        <p:nvPicPr>
          <p:cNvPr id="337" name="Google Shape;337;p22"/>
          <p:cNvPicPr preferRelativeResize="0"/>
          <p:nvPr/>
        </p:nvPicPr>
        <p:blipFill>
          <a:blip r:embed="rId3">
            <a:alphaModFix/>
          </a:blip>
          <a:stretch>
            <a:fillRect/>
          </a:stretch>
        </p:blipFill>
        <p:spPr>
          <a:xfrm>
            <a:off x="152400" y="783275"/>
            <a:ext cx="5944850" cy="3706675"/>
          </a:xfrm>
          <a:prstGeom prst="rect">
            <a:avLst/>
          </a:prstGeom>
          <a:noFill/>
          <a:ln>
            <a:noFill/>
          </a:ln>
        </p:spPr>
      </p:pic>
      <p:sp>
        <p:nvSpPr>
          <p:cNvPr id="338" name="Google Shape;338;p22"/>
          <p:cNvSpPr txBox="1"/>
          <p:nvPr/>
        </p:nvSpPr>
        <p:spPr>
          <a:xfrm>
            <a:off x="6144000" y="1775325"/>
            <a:ext cx="3000000" cy="1369800"/>
          </a:xfrm>
          <a:prstGeom prst="rect">
            <a:avLst/>
          </a:prstGeom>
          <a:noFill/>
          <a:ln>
            <a:noFill/>
          </a:ln>
        </p:spPr>
        <p:txBody>
          <a:bodyPr anchorCtr="0" anchor="t" bIns="91425" lIns="91425" spcFirstLastPara="1" rIns="91425" wrap="square" tIns="91425">
            <a:spAutoFit/>
          </a:bodyPr>
          <a:lstStyle/>
          <a:p>
            <a:pPr indent="-285750" lvl="0" marL="285750" rtl="0" algn="l">
              <a:lnSpc>
                <a:spcPct val="150000"/>
              </a:lnSpc>
              <a:spcBef>
                <a:spcPts val="0"/>
              </a:spcBef>
              <a:spcAft>
                <a:spcPts val="0"/>
              </a:spcAft>
              <a:buClr>
                <a:schemeClr val="lt1"/>
              </a:buClr>
              <a:buSzPts val="1400"/>
              <a:buChar char="•"/>
            </a:pPr>
            <a:r>
              <a:rPr b="1" lang="en-GB">
                <a:solidFill>
                  <a:schemeClr val="lt1"/>
                </a:solidFill>
                <a:latin typeface="Avenir"/>
                <a:ea typeface="Avenir"/>
                <a:cs typeface="Avenir"/>
                <a:sym typeface="Avenir"/>
              </a:rPr>
              <a:t>There seems to be little difference in the % of injuries sustained across airplane makes</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223775" y="0"/>
            <a:ext cx="5857800" cy="10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RECOMMENDATION</a:t>
            </a:r>
            <a:endParaRPr/>
          </a:p>
        </p:txBody>
      </p:sp>
      <p:sp>
        <p:nvSpPr>
          <p:cNvPr id="344" name="Google Shape;344;p23"/>
          <p:cNvSpPr txBox="1"/>
          <p:nvPr/>
        </p:nvSpPr>
        <p:spPr>
          <a:xfrm>
            <a:off x="168300" y="1088100"/>
            <a:ext cx="8807400" cy="3196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I recommend focusing on Boeing aircraft, specifically the 777 models, equipped with Turbo Fan and Turbo Jet engines, and featuring 3-4 engines. This recommendation is based on four key findings from our analysis:</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1. Boeing aircraft have the lowest percentage of destroyed aircraft compared to other manufacturers.</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2. The </a:t>
            </a:r>
            <a:r>
              <a:rPr b="1" lang="en-GB">
                <a:solidFill>
                  <a:schemeClr val="lt1"/>
                </a:solidFill>
                <a:latin typeface="Avenir"/>
                <a:ea typeface="Avenir"/>
                <a:cs typeface="Avenir"/>
                <a:sym typeface="Avenir"/>
              </a:rPr>
              <a:t>777 </a:t>
            </a:r>
            <a:r>
              <a:rPr b="1" lang="en-GB">
                <a:solidFill>
                  <a:schemeClr val="lt1"/>
                </a:solidFill>
                <a:latin typeface="Avenir"/>
                <a:ea typeface="Avenir"/>
                <a:cs typeface="Avenir"/>
                <a:sym typeface="Avenir"/>
              </a:rPr>
              <a:t> models exhibit the lowest percentage of destroyed and substantially damaged aircraft among Boeing models.</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3. Turbo Fan and Turbo Jet engines show the lowest percentage of destroyed aircraft.</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rPr b="1" lang="en-GB">
                <a:solidFill>
                  <a:schemeClr val="lt1"/>
                </a:solidFill>
                <a:latin typeface="Avenir"/>
                <a:ea typeface="Avenir"/>
                <a:cs typeface="Avenir"/>
                <a:sym typeface="Avenir"/>
              </a:rPr>
              <a:t>4. Planes with 3-4 engines have the lowest percentage of destroyed or substantially damaged aircraft.</a:t>
            </a:r>
            <a:endParaRPr b="1">
              <a:solidFill>
                <a:schemeClr val="lt1"/>
              </a:solidFill>
              <a:latin typeface="Avenir"/>
              <a:ea typeface="Avenir"/>
              <a:cs typeface="Avenir"/>
              <a:sym typeface="Avenir"/>
            </a:endParaRPr>
          </a:p>
          <a:p>
            <a:pPr indent="0" lvl="0" marL="0" rtl="0" algn="l">
              <a:lnSpc>
                <a:spcPct val="125000"/>
              </a:lnSpc>
              <a:spcBef>
                <a:spcPts val="1000"/>
              </a:spcBef>
              <a:spcAft>
                <a:spcPts val="0"/>
              </a:spcAft>
              <a:buNone/>
            </a:pPr>
            <a:r>
              <a:t/>
            </a:r>
            <a:endParaRPr b="1">
              <a:solidFill>
                <a:schemeClr val="lt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49750" y="1593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BUSINESS PROBLEM</a:t>
            </a:r>
            <a:endParaRPr/>
          </a:p>
        </p:txBody>
      </p:sp>
      <p:sp>
        <p:nvSpPr>
          <p:cNvPr id="284" name="Google Shape;284;p14"/>
          <p:cNvSpPr txBox="1"/>
          <p:nvPr>
            <p:ph idx="4294967295" type="body"/>
          </p:nvPr>
        </p:nvSpPr>
        <p:spPr>
          <a:xfrm>
            <a:off x="991125" y="1493100"/>
            <a:ext cx="7600800" cy="280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700">
                <a:solidFill>
                  <a:schemeClr val="lt1"/>
                </a:solidFill>
                <a:latin typeface="Times New Roman"/>
                <a:ea typeface="Times New Roman"/>
                <a:cs typeface="Times New Roman"/>
                <a:sym typeface="Times New Roman"/>
              </a:rPr>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721025" y="862425"/>
            <a:ext cx="5857800" cy="605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DATASET USED</a:t>
            </a:r>
            <a:endParaRPr/>
          </a:p>
        </p:txBody>
      </p:sp>
      <p:sp>
        <p:nvSpPr>
          <p:cNvPr id="290" name="Google Shape;290;p15"/>
          <p:cNvSpPr txBox="1"/>
          <p:nvPr>
            <p:ph idx="4294967295" type="body"/>
          </p:nvPr>
        </p:nvSpPr>
        <p:spPr>
          <a:xfrm>
            <a:off x="785375" y="18673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chemeClr val="lt1"/>
                </a:solidFill>
              </a:rPr>
              <a:t>Aviation Accident Database</a:t>
            </a:r>
            <a:endParaRPr b="1" sz="1600">
              <a:solidFill>
                <a:schemeClr val="lt1"/>
              </a:solidFill>
            </a:endParaRPr>
          </a:p>
          <a:p>
            <a:pPr indent="0" lvl="0" marL="0" rtl="0" algn="l">
              <a:spcBef>
                <a:spcPts val="1200"/>
              </a:spcBef>
              <a:spcAft>
                <a:spcPts val="1200"/>
              </a:spcAft>
              <a:buNone/>
            </a:pPr>
            <a:r>
              <a:rPr b="1" lang="en-GB" sz="1600">
                <a:solidFill>
                  <a:schemeClr val="lt1"/>
                </a:solidFill>
              </a:rPr>
              <a:t>www.kaggle.com</a:t>
            </a:r>
            <a:endParaRPr b="1"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81275" y="0"/>
            <a:ext cx="5857800" cy="87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UNDERSTANDING</a:t>
            </a:r>
            <a:endParaRPr/>
          </a:p>
        </p:txBody>
      </p:sp>
      <p:graphicFrame>
        <p:nvGraphicFramePr>
          <p:cNvPr id="296" name="Google Shape;296;p16"/>
          <p:cNvGraphicFramePr/>
          <p:nvPr/>
        </p:nvGraphicFramePr>
        <p:xfrm>
          <a:off x="335725" y="797263"/>
          <a:ext cx="3000000" cy="3000000"/>
        </p:xfrm>
        <a:graphic>
          <a:graphicData uri="http://schemas.openxmlformats.org/drawingml/2006/table">
            <a:tbl>
              <a:tblPr>
                <a:noFill/>
                <a:tableStyleId>{BD2D3594-5F6C-4FB5-851F-C728B2701D7A}</a:tableStyleId>
              </a:tblPr>
              <a:tblGrid>
                <a:gridCol w="2867775"/>
                <a:gridCol w="2867775"/>
                <a:gridCol w="2867775"/>
              </a:tblGrid>
              <a:tr h="370400">
                <a:tc>
                  <a:txBody>
                    <a:bodyPr/>
                    <a:lstStyle/>
                    <a:p>
                      <a:pPr indent="0" lvl="0" marL="0" rtl="0" algn="ctr">
                        <a:lnSpc>
                          <a:spcPct val="115000"/>
                        </a:lnSpc>
                        <a:spcBef>
                          <a:spcPts val="0"/>
                        </a:spcBef>
                        <a:spcAft>
                          <a:spcPts val="0"/>
                        </a:spcAft>
                        <a:buNone/>
                      </a:pPr>
                      <a:r>
                        <a:rPr b="1" lang="en-GB" sz="1250">
                          <a:solidFill>
                            <a:schemeClr val="lt1"/>
                          </a:solidFill>
                          <a:latin typeface="Roboto"/>
                          <a:ea typeface="Roboto"/>
                          <a:cs typeface="Roboto"/>
                          <a:sym typeface="Roboto"/>
                        </a:rPr>
                        <a:t>Key Data Fields</a:t>
                      </a:r>
                      <a:endParaRPr b="1" sz="1250">
                        <a:solidFill>
                          <a:schemeClr val="lt1"/>
                        </a:solidFill>
                        <a:latin typeface="Roboto"/>
                        <a:ea typeface="Roboto"/>
                        <a:cs typeface="Roboto"/>
                        <a:sym typeface="Roboto"/>
                      </a:endParaRPr>
                    </a:p>
                  </a:txBody>
                  <a:tcPr marT="91425" marB="91425" marR="91425" marL="9142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50">
                          <a:solidFill>
                            <a:schemeClr val="lt1"/>
                          </a:solidFill>
                          <a:latin typeface="Roboto"/>
                          <a:ea typeface="Roboto"/>
                          <a:cs typeface="Roboto"/>
                          <a:sym typeface="Roboto"/>
                        </a:rPr>
                        <a:t>Data Contained</a:t>
                      </a:r>
                      <a:endParaRPr b="1" sz="1250">
                        <a:solidFill>
                          <a:schemeClr val="lt1"/>
                        </a:solidFill>
                        <a:latin typeface="Roboto"/>
                        <a:ea typeface="Roboto"/>
                        <a:cs typeface="Roboto"/>
                        <a:sym typeface="Roboto"/>
                      </a:endParaRPr>
                    </a:p>
                  </a:txBody>
                  <a:tcPr marT="91425" marB="91425" marR="91425" marL="9142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50">
                          <a:solidFill>
                            <a:schemeClr val="lt1"/>
                          </a:solidFill>
                          <a:latin typeface="Roboto"/>
                          <a:ea typeface="Roboto"/>
                          <a:cs typeface="Roboto"/>
                          <a:sym typeface="Roboto"/>
                        </a:rPr>
                        <a:t>Business Questions</a:t>
                      </a:r>
                      <a:endParaRPr b="1" sz="1250">
                        <a:solidFill>
                          <a:schemeClr val="lt1"/>
                        </a:solidFill>
                        <a:latin typeface="Roboto"/>
                        <a:ea typeface="Roboto"/>
                        <a:cs typeface="Roboto"/>
                        <a:sym typeface="Roboto"/>
                      </a:endParaRPr>
                    </a:p>
                  </a:txBody>
                  <a:tcPr marT="91425" marB="91425" marR="91425" marL="9142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5937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Aircraft.Damage</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severity of damage to the aircraft: Destroyed / Substantial / Minor</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Which aircraft are the most durable?</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8772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Make</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manufacturer of the aircraft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Which manufacturer makes the safest planes?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400">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Model</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model of the aircraft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Which model is the safest?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8772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Injury Columns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Total Fatal / Serious / Minor Injuries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How many passengers were injured and how serious were their injuries?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5937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Engine.Type</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type of engine used in the aircraft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Is there a correlation between engine type and severity of the accident?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05075">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Num.of.Engines</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The number of engines on the aircraft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250">
                          <a:solidFill>
                            <a:schemeClr val="lt1"/>
                          </a:solidFill>
                          <a:latin typeface="Roboto"/>
                          <a:ea typeface="Roboto"/>
                          <a:cs typeface="Roboto"/>
                          <a:sym typeface="Roboto"/>
                        </a:rPr>
                        <a:t>Is there a correlation between the number of engines and severity of the accident?</a:t>
                      </a:r>
                      <a:endParaRPr b="1" sz="1250">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244775" y="0"/>
            <a:ext cx="5857800" cy="73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DAMAGE BY MAKE</a:t>
            </a:r>
            <a:endParaRPr/>
          </a:p>
        </p:txBody>
      </p:sp>
      <p:pic>
        <p:nvPicPr>
          <p:cNvPr id="302" name="Google Shape;302;p17"/>
          <p:cNvPicPr preferRelativeResize="0"/>
          <p:nvPr/>
        </p:nvPicPr>
        <p:blipFill rotWithShape="1">
          <a:blip r:embed="rId3">
            <a:alphaModFix/>
          </a:blip>
          <a:srcRect b="-5721" l="0" r="0" t="-2633"/>
          <a:stretch/>
        </p:blipFill>
        <p:spPr>
          <a:xfrm>
            <a:off x="298125" y="626625"/>
            <a:ext cx="5126275" cy="3772775"/>
          </a:xfrm>
          <a:prstGeom prst="rect">
            <a:avLst/>
          </a:prstGeom>
          <a:noFill/>
          <a:ln>
            <a:noFill/>
          </a:ln>
        </p:spPr>
      </p:pic>
      <p:sp>
        <p:nvSpPr>
          <p:cNvPr id="303" name="Google Shape;303;p17"/>
          <p:cNvSpPr txBox="1"/>
          <p:nvPr/>
        </p:nvSpPr>
        <p:spPr>
          <a:xfrm>
            <a:off x="5395825" y="1412875"/>
            <a:ext cx="3690300" cy="2230200"/>
          </a:xfrm>
          <a:prstGeom prst="rect">
            <a:avLst/>
          </a:prstGeom>
          <a:noFill/>
          <a:ln>
            <a:noFill/>
          </a:ln>
        </p:spPr>
        <p:txBody>
          <a:bodyPr anchorCtr="0" anchor="t" bIns="45700" lIns="91425" spcFirstLastPara="1" rIns="91425" wrap="square" tIns="45700">
            <a:spAutoFit/>
          </a:bodyPr>
          <a:lstStyle/>
          <a:p>
            <a:pPr indent="-320675" lvl="0" marL="457200" rtl="0" algn="l">
              <a:lnSpc>
                <a:spcPct val="115000"/>
              </a:lnSpc>
              <a:spcBef>
                <a:spcPts val="1100"/>
              </a:spcBef>
              <a:spcAft>
                <a:spcPts val="0"/>
              </a:spcAft>
              <a:buClr>
                <a:schemeClr val="lt1"/>
              </a:buClr>
              <a:buSzPts val="1450"/>
              <a:buChar char="●"/>
            </a:pPr>
            <a:r>
              <a:rPr b="1" lang="en-GB" sz="1450">
                <a:solidFill>
                  <a:schemeClr val="lt1"/>
                </a:solidFill>
              </a:rPr>
              <a:t>Beech has the highest % of destroyed aircrafts</a:t>
            </a:r>
            <a:endParaRPr b="1" sz="1450">
              <a:solidFill>
                <a:schemeClr val="lt1"/>
              </a:solidFill>
            </a:endParaRPr>
          </a:p>
          <a:p>
            <a:pPr indent="-320675" lvl="0" marL="457200" rtl="0" algn="l">
              <a:lnSpc>
                <a:spcPct val="115000"/>
              </a:lnSpc>
              <a:spcBef>
                <a:spcPts val="0"/>
              </a:spcBef>
              <a:spcAft>
                <a:spcPts val="0"/>
              </a:spcAft>
              <a:buClr>
                <a:schemeClr val="lt1"/>
              </a:buClr>
              <a:buSzPts val="1450"/>
              <a:buChar char="●"/>
            </a:pPr>
            <a:r>
              <a:rPr b="1" lang="en-GB" sz="1450">
                <a:solidFill>
                  <a:schemeClr val="lt1"/>
                </a:solidFill>
              </a:rPr>
              <a:t>Bell has the highest % of substantially damaged aircrafts</a:t>
            </a:r>
            <a:endParaRPr b="1" sz="1450">
              <a:solidFill>
                <a:schemeClr val="lt1"/>
              </a:solidFill>
            </a:endParaRPr>
          </a:p>
          <a:p>
            <a:pPr indent="-320675" lvl="0" marL="457200" rtl="0" algn="l">
              <a:lnSpc>
                <a:spcPct val="115000"/>
              </a:lnSpc>
              <a:spcBef>
                <a:spcPts val="0"/>
              </a:spcBef>
              <a:spcAft>
                <a:spcPts val="0"/>
              </a:spcAft>
              <a:buClr>
                <a:schemeClr val="lt1"/>
              </a:buClr>
              <a:buSzPts val="1450"/>
              <a:buChar char="●"/>
            </a:pPr>
            <a:r>
              <a:rPr b="1" lang="en-GB" sz="1450">
                <a:solidFill>
                  <a:schemeClr val="lt1"/>
                </a:solidFill>
              </a:rPr>
              <a:t>Boeing seems to have the safest planes with the highest % of minor damage</a:t>
            </a:r>
            <a:endParaRPr b="1" sz="1450">
              <a:solidFill>
                <a:schemeClr val="lt1"/>
              </a:solidFill>
            </a:endParaRPr>
          </a:p>
          <a:p>
            <a:pPr indent="-196850" lvl="0" marL="285750" marR="0" rtl="0" algn="l">
              <a:spcBef>
                <a:spcPts val="500"/>
              </a:spcBef>
              <a:spcAft>
                <a:spcPts val="0"/>
              </a:spcAft>
              <a:buClr>
                <a:srgbClr val="FFFFFF"/>
              </a:buClr>
              <a:buSzPts val="1400"/>
              <a:buFont typeface="Arial"/>
              <a:buNone/>
            </a:pPr>
            <a:r>
              <a:t/>
            </a:r>
            <a:endParaRPr b="1" sz="1800">
              <a:solidFill>
                <a:schemeClr val="lt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327925" y="208900"/>
            <a:ext cx="6982500" cy="420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DAMAGE BY ENGINE TYPE</a:t>
            </a:r>
            <a:endParaRPr/>
          </a:p>
        </p:txBody>
      </p:sp>
      <p:pic>
        <p:nvPicPr>
          <p:cNvPr id="309" name="Google Shape;309;p18"/>
          <p:cNvPicPr preferRelativeResize="0"/>
          <p:nvPr/>
        </p:nvPicPr>
        <p:blipFill rotWithShape="1">
          <a:blip r:embed="rId3">
            <a:alphaModFix/>
          </a:blip>
          <a:srcRect b="0" l="884" r="884" t="0"/>
          <a:stretch/>
        </p:blipFill>
        <p:spPr>
          <a:xfrm>
            <a:off x="327925" y="781900"/>
            <a:ext cx="5690251" cy="3996076"/>
          </a:xfrm>
          <a:prstGeom prst="rect">
            <a:avLst/>
          </a:prstGeom>
          <a:noFill/>
          <a:ln>
            <a:noFill/>
          </a:ln>
        </p:spPr>
      </p:pic>
      <p:sp>
        <p:nvSpPr>
          <p:cNvPr id="310" name="Google Shape;310;p18"/>
          <p:cNvSpPr txBox="1"/>
          <p:nvPr/>
        </p:nvSpPr>
        <p:spPr>
          <a:xfrm>
            <a:off x="6018175" y="1855013"/>
            <a:ext cx="3000000" cy="19086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lt1"/>
              </a:buClr>
              <a:buSzPts val="1400"/>
              <a:buChar char="•"/>
            </a:pPr>
            <a:r>
              <a:rPr b="1" lang="en-GB">
                <a:solidFill>
                  <a:schemeClr val="lt1"/>
                </a:solidFill>
                <a:latin typeface="Avenir"/>
                <a:ea typeface="Avenir"/>
                <a:cs typeface="Avenir"/>
                <a:sym typeface="Avenir"/>
              </a:rPr>
              <a:t>Turbo Fan and Turbo Jet have by far the highest percentage of minor aircraft damage</a:t>
            </a:r>
            <a:endParaRPr b="1">
              <a:solidFill>
                <a:schemeClr val="lt1"/>
              </a:solidFill>
              <a:latin typeface="Avenir"/>
              <a:ea typeface="Avenir"/>
              <a:cs typeface="Avenir"/>
              <a:sym typeface="Avenir"/>
            </a:endParaRPr>
          </a:p>
          <a:p>
            <a:pPr indent="0" lvl="0" marL="457200" rtl="0" algn="l">
              <a:spcBef>
                <a:spcPts val="0"/>
              </a:spcBef>
              <a:spcAft>
                <a:spcPts val="0"/>
              </a:spcAft>
              <a:buNone/>
            </a:pPr>
            <a:r>
              <a:t/>
            </a:r>
            <a:endParaRPr b="1">
              <a:solidFill>
                <a:schemeClr val="lt1"/>
              </a:solidFill>
              <a:latin typeface="Avenir"/>
              <a:ea typeface="Avenir"/>
              <a:cs typeface="Avenir"/>
              <a:sym typeface="Avenir"/>
            </a:endParaRPr>
          </a:p>
          <a:p>
            <a:pPr indent="-285750" lvl="0" marL="285750" rtl="0" algn="l">
              <a:spcBef>
                <a:spcPts val="0"/>
              </a:spcBef>
              <a:spcAft>
                <a:spcPts val="0"/>
              </a:spcAft>
              <a:buClr>
                <a:schemeClr val="lt1"/>
              </a:buClr>
              <a:buSzPts val="1400"/>
              <a:buChar char="•"/>
            </a:pPr>
            <a:r>
              <a:rPr b="1" lang="en-GB">
                <a:solidFill>
                  <a:schemeClr val="lt1"/>
                </a:solidFill>
                <a:latin typeface="Avenir"/>
                <a:ea typeface="Avenir"/>
                <a:cs typeface="Avenir"/>
                <a:sym typeface="Avenir"/>
              </a:rPr>
              <a:t>Electric Engine </a:t>
            </a:r>
            <a:r>
              <a:rPr b="1" lang="en-GB">
                <a:solidFill>
                  <a:schemeClr val="lt1"/>
                </a:solidFill>
                <a:latin typeface="Avenir"/>
                <a:ea typeface="Avenir"/>
                <a:cs typeface="Avenir"/>
                <a:sym typeface="Avenir"/>
              </a:rPr>
              <a:t>seems the most dangerous with the highest percentage of substantial damage</a:t>
            </a:r>
            <a:endParaRPr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288750" y="97825"/>
            <a:ext cx="7713600" cy="646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DAMAGE BY NUMBER OF ENGINE</a:t>
            </a:r>
            <a:endParaRPr/>
          </a:p>
        </p:txBody>
      </p:sp>
      <p:pic>
        <p:nvPicPr>
          <p:cNvPr id="316" name="Google Shape;316;p19"/>
          <p:cNvPicPr preferRelativeResize="0"/>
          <p:nvPr/>
        </p:nvPicPr>
        <p:blipFill rotWithShape="1">
          <a:blip r:embed="rId3">
            <a:alphaModFix/>
          </a:blip>
          <a:srcRect b="0" l="1531" r="1522" t="0"/>
          <a:stretch/>
        </p:blipFill>
        <p:spPr>
          <a:xfrm>
            <a:off x="400425" y="896425"/>
            <a:ext cx="5572125" cy="3486150"/>
          </a:xfrm>
          <a:prstGeom prst="rect">
            <a:avLst/>
          </a:prstGeom>
          <a:noFill/>
          <a:ln>
            <a:noFill/>
          </a:ln>
        </p:spPr>
      </p:pic>
      <p:sp>
        <p:nvSpPr>
          <p:cNvPr id="317" name="Google Shape;317;p19"/>
          <p:cNvSpPr txBox="1"/>
          <p:nvPr/>
        </p:nvSpPr>
        <p:spPr>
          <a:xfrm>
            <a:off x="6070375" y="1792900"/>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b="1" lang="en-GB">
                <a:solidFill>
                  <a:schemeClr val="lt1"/>
                </a:solidFill>
                <a:latin typeface="Avenir"/>
                <a:ea typeface="Avenir"/>
                <a:cs typeface="Avenir"/>
                <a:sym typeface="Avenir"/>
              </a:rPr>
              <a:t>Turbo Fan and Turbo Jet have by far the highest percentage of minor aircraft damage</a:t>
            </a:r>
            <a:endParaRPr b="1">
              <a:solidFill>
                <a:schemeClr val="lt1"/>
              </a:solidFill>
              <a:latin typeface="Avenir"/>
              <a:ea typeface="Avenir"/>
              <a:cs typeface="Avenir"/>
              <a:sym typeface="Avenir"/>
            </a:endParaRPr>
          </a:p>
          <a:p>
            <a:pPr indent="0" lvl="0" marL="457200" rtl="0" algn="l">
              <a:spcBef>
                <a:spcPts val="0"/>
              </a:spcBef>
              <a:spcAft>
                <a:spcPts val="0"/>
              </a:spcAft>
              <a:buNone/>
            </a:pPr>
            <a:r>
              <a:t/>
            </a:r>
            <a:endParaRPr b="1">
              <a:solidFill>
                <a:schemeClr val="lt1"/>
              </a:solidFill>
              <a:latin typeface="Avenir"/>
              <a:ea typeface="Avenir"/>
              <a:cs typeface="Avenir"/>
              <a:sym typeface="Avenir"/>
            </a:endParaRPr>
          </a:p>
          <a:p>
            <a:pPr indent="-317500" lvl="0" marL="457200" rtl="0" algn="l">
              <a:spcBef>
                <a:spcPts val="0"/>
              </a:spcBef>
              <a:spcAft>
                <a:spcPts val="0"/>
              </a:spcAft>
              <a:buClr>
                <a:schemeClr val="lt1"/>
              </a:buClr>
              <a:buSzPts val="1400"/>
              <a:buChar char="•"/>
            </a:pPr>
            <a:r>
              <a:rPr b="1" lang="en-GB">
                <a:solidFill>
                  <a:schemeClr val="lt1"/>
                </a:solidFill>
                <a:latin typeface="Avenir"/>
                <a:ea typeface="Avenir"/>
                <a:cs typeface="Avenir"/>
                <a:sym typeface="Avenir"/>
              </a:rPr>
              <a:t>Reciprocating seem the most dangerous with the highest percentage of substantial damage</a:t>
            </a:r>
            <a:endParaRPr b="1">
              <a:solidFill>
                <a:schemeClr val="lt1"/>
              </a:solidFill>
            </a:endParaRPr>
          </a:p>
          <a:p>
            <a:pPr indent="0" lvl="0" marL="0" rtl="0" algn="l">
              <a:spcBef>
                <a:spcPts val="0"/>
              </a:spcBef>
              <a:spcAft>
                <a:spcPts val="0"/>
              </a:spcAft>
              <a:buNone/>
            </a:pPr>
            <a:r>
              <a:t/>
            </a:r>
            <a:endParaRPr b="1">
              <a:solidFill>
                <a:schemeClr val="lt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287200" y="0"/>
            <a:ext cx="9332400" cy="659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Diving Deeper Into Boeing</a:t>
            </a:r>
            <a:endParaRPr/>
          </a:p>
        </p:txBody>
      </p:sp>
      <p:pic>
        <p:nvPicPr>
          <p:cNvPr id="323" name="Google Shape;323;p20"/>
          <p:cNvPicPr preferRelativeResize="0"/>
          <p:nvPr/>
        </p:nvPicPr>
        <p:blipFill rotWithShape="1">
          <a:blip r:embed="rId3">
            <a:alphaModFix/>
          </a:blip>
          <a:srcRect b="719" l="0" r="0" t="719"/>
          <a:stretch/>
        </p:blipFill>
        <p:spPr>
          <a:xfrm>
            <a:off x="387375" y="772650"/>
            <a:ext cx="5722174" cy="3414950"/>
          </a:xfrm>
          <a:prstGeom prst="rect">
            <a:avLst/>
          </a:prstGeom>
          <a:noFill/>
          <a:ln>
            <a:noFill/>
          </a:ln>
        </p:spPr>
      </p:pic>
      <p:sp>
        <p:nvSpPr>
          <p:cNvPr id="324" name="Google Shape;324;p20"/>
          <p:cNvSpPr txBox="1"/>
          <p:nvPr/>
        </p:nvSpPr>
        <p:spPr>
          <a:xfrm>
            <a:off x="6109550" y="1409900"/>
            <a:ext cx="3000000" cy="2016300"/>
          </a:xfrm>
          <a:prstGeom prst="rect">
            <a:avLst/>
          </a:prstGeom>
          <a:noFill/>
          <a:ln>
            <a:noFill/>
          </a:ln>
        </p:spPr>
        <p:txBody>
          <a:bodyPr anchorCtr="0" anchor="t" bIns="91425" lIns="91425" spcFirstLastPara="1" rIns="91425" wrap="square" tIns="91425">
            <a:spAutoFit/>
          </a:bodyPr>
          <a:lstStyle/>
          <a:p>
            <a:pPr indent="-285750" lvl="0" marL="285750" rtl="0" algn="l">
              <a:lnSpc>
                <a:spcPct val="150000"/>
              </a:lnSpc>
              <a:spcBef>
                <a:spcPts val="0"/>
              </a:spcBef>
              <a:spcAft>
                <a:spcPts val="0"/>
              </a:spcAft>
              <a:buClr>
                <a:schemeClr val="lt1"/>
              </a:buClr>
              <a:buSzPts val="1400"/>
              <a:buChar char="•"/>
            </a:pPr>
            <a:r>
              <a:rPr b="1" lang="en-GB">
                <a:solidFill>
                  <a:schemeClr val="lt1"/>
                </a:solidFill>
                <a:latin typeface="Avenir"/>
                <a:ea typeface="Avenir"/>
                <a:cs typeface="Avenir"/>
                <a:sym typeface="Avenir"/>
              </a:rPr>
              <a:t>The 777 model has the highest % of minor damage </a:t>
            </a:r>
            <a:endParaRPr b="1">
              <a:solidFill>
                <a:schemeClr val="lt1"/>
              </a:solidFill>
            </a:endParaRPr>
          </a:p>
          <a:p>
            <a:pPr indent="-285750" lvl="0" marL="285750" rtl="0" algn="l">
              <a:lnSpc>
                <a:spcPct val="150000"/>
              </a:lnSpc>
              <a:spcBef>
                <a:spcPts val="0"/>
              </a:spcBef>
              <a:spcAft>
                <a:spcPts val="0"/>
              </a:spcAft>
              <a:buClr>
                <a:schemeClr val="lt1"/>
              </a:buClr>
              <a:buSzPts val="1400"/>
              <a:buChar char="•"/>
            </a:pPr>
            <a:r>
              <a:rPr b="1" lang="en-GB">
                <a:solidFill>
                  <a:schemeClr val="lt1"/>
                </a:solidFill>
                <a:latin typeface="Avenir"/>
                <a:ea typeface="Avenir"/>
                <a:cs typeface="Avenir"/>
                <a:sym typeface="Avenir"/>
              </a:rPr>
              <a:t>The 747  model has the 2</a:t>
            </a:r>
            <a:r>
              <a:rPr b="1" baseline="30000" lang="en-GB">
                <a:solidFill>
                  <a:schemeClr val="lt1"/>
                </a:solidFill>
                <a:latin typeface="Avenir"/>
                <a:ea typeface="Avenir"/>
                <a:cs typeface="Avenir"/>
                <a:sym typeface="Avenir"/>
              </a:rPr>
              <a:t>nd</a:t>
            </a:r>
            <a:r>
              <a:rPr b="1" lang="en-GB">
                <a:solidFill>
                  <a:schemeClr val="lt1"/>
                </a:solidFill>
                <a:latin typeface="Avenir"/>
                <a:ea typeface="Avenir"/>
                <a:cs typeface="Avenir"/>
                <a:sym typeface="Avenir"/>
              </a:rPr>
              <a:t> highest % of minor damage</a:t>
            </a:r>
            <a:endParaRPr b="1">
              <a:solidFill>
                <a:schemeClr val="lt1"/>
              </a:solidFill>
            </a:endParaRPr>
          </a:p>
          <a:p>
            <a:pPr indent="-285750" lvl="0" marL="285750" rtl="0" algn="l">
              <a:lnSpc>
                <a:spcPct val="150000"/>
              </a:lnSpc>
              <a:spcBef>
                <a:spcPts val="0"/>
              </a:spcBef>
              <a:spcAft>
                <a:spcPts val="0"/>
              </a:spcAft>
              <a:buClr>
                <a:schemeClr val="lt1"/>
              </a:buClr>
              <a:buSzPts val="1400"/>
              <a:buChar char="•"/>
            </a:pPr>
            <a:r>
              <a:rPr b="1" lang="en-GB">
                <a:solidFill>
                  <a:schemeClr val="lt1"/>
                </a:solidFill>
                <a:latin typeface="Avenir"/>
                <a:ea typeface="Avenir"/>
                <a:cs typeface="Avenir"/>
                <a:sym typeface="Avenir"/>
              </a:rPr>
              <a:t>The 737-200 model has the highest destroyed %</a:t>
            </a:r>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18950" y="241425"/>
            <a:ext cx="8906100" cy="737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EXPLORING CORRELATION BETWEEN ENGINE TYPES AND SEVERITY OF ACCIDENT</a:t>
            </a:r>
            <a:endParaRPr/>
          </a:p>
        </p:txBody>
      </p:sp>
      <p:pic>
        <p:nvPicPr>
          <p:cNvPr id="330" name="Google Shape;330;p21"/>
          <p:cNvPicPr preferRelativeResize="0"/>
          <p:nvPr/>
        </p:nvPicPr>
        <p:blipFill>
          <a:blip r:embed="rId3">
            <a:alphaModFix/>
          </a:blip>
          <a:stretch>
            <a:fillRect/>
          </a:stretch>
        </p:blipFill>
        <p:spPr>
          <a:xfrm>
            <a:off x="152400" y="1131525"/>
            <a:ext cx="5948969" cy="3859575"/>
          </a:xfrm>
          <a:prstGeom prst="rect">
            <a:avLst/>
          </a:prstGeom>
          <a:noFill/>
          <a:ln>
            <a:noFill/>
          </a:ln>
        </p:spPr>
      </p:pic>
      <p:sp>
        <p:nvSpPr>
          <p:cNvPr id="331" name="Google Shape;331;p21"/>
          <p:cNvSpPr txBox="1"/>
          <p:nvPr/>
        </p:nvSpPr>
        <p:spPr>
          <a:xfrm>
            <a:off x="6101375" y="2062625"/>
            <a:ext cx="3000000" cy="1046700"/>
          </a:xfrm>
          <a:prstGeom prst="rect">
            <a:avLst/>
          </a:prstGeom>
          <a:noFill/>
          <a:ln>
            <a:noFill/>
          </a:ln>
        </p:spPr>
        <p:txBody>
          <a:bodyPr anchorCtr="0" anchor="t" bIns="91425" lIns="91425" spcFirstLastPara="1" rIns="91425" wrap="square" tIns="91425">
            <a:spAutoFit/>
          </a:bodyPr>
          <a:lstStyle/>
          <a:p>
            <a:pPr indent="-285750" lvl="0" marL="285750" rtl="0" algn="l">
              <a:lnSpc>
                <a:spcPct val="150000"/>
              </a:lnSpc>
              <a:spcBef>
                <a:spcPts val="0"/>
              </a:spcBef>
              <a:spcAft>
                <a:spcPts val="0"/>
              </a:spcAft>
              <a:buClr>
                <a:schemeClr val="lt1"/>
              </a:buClr>
              <a:buSzPts val="1400"/>
              <a:buChar char="•"/>
            </a:pPr>
            <a:r>
              <a:rPr b="1" lang="en-GB">
                <a:solidFill>
                  <a:schemeClr val="lt1"/>
                </a:solidFill>
                <a:latin typeface="Avenir"/>
                <a:ea typeface="Avenir"/>
                <a:cs typeface="Avenir"/>
                <a:sym typeface="Avenir"/>
              </a:rPr>
              <a:t>There seems to be little difference in the % of injuries sustained across Engine Type</a:t>
            </a:r>
            <a:endParaRPr b="1">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