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2" r:id="rId9"/>
    <p:sldId id="267" r:id="rId10"/>
    <p:sldId id="270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0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1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B499-6B03-4F85-A625-A79EA98175D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07BA98-D410-48D1-B9A9-6D86055A2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8832-F9D1-4008-BC8C-B07AEF63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6640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SYNERGY SOLUTIONS</a:t>
            </a:r>
            <a:endParaRPr lang="ro-RO" sz="7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D49B-AB3B-4995-8F7E-5BA5F76E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318" y="3719743"/>
            <a:ext cx="8258176" cy="1660587"/>
          </a:xfrm>
        </p:spPr>
        <p:txBody>
          <a:bodyPr anchor="ctr"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 de: Popescu George Eduard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Popa Vasile Adrian</a:t>
            </a:r>
          </a:p>
          <a:p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Devleminck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Tanguy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-Junior-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Gwenael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-Jean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2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CCC-2134-4125-9A35-A483E52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93295"/>
            <a:ext cx="9603275" cy="1049235"/>
          </a:xfrm>
        </p:spPr>
        <p:txBody>
          <a:bodyPr>
            <a:normAutofit/>
          </a:bodyPr>
          <a:lstStyle/>
          <a:p>
            <a:r>
              <a:rPr lang="ro-RO" sz="4000" dirty="0"/>
              <a:t>Ce avantaje avem?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7FA-2B14-4A62-836C-48025074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392"/>
          </a:xfrm>
        </p:spPr>
        <p:txBody>
          <a:bodyPr>
            <a:normAutofit/>
          </a:bodyPr>
          <a:lstStyle/>
          <a:p>
            <a:r>
              <a:rPr lang="ro-RO" sz="2800" dirty="0">
                <a:solidFill>
                  <a:srgbClr val="FF0000"/>
                </a:solidFill>
              </a:rPr>
              <a:t>Oferim abonamente </a:t>
            </a:r>
            <a:r>
              <a:rPr lang="en-US" sz="2800" dirty="0">
                <a:solidFill>
                  <a:srgbClr val="FF0000"/>
                </a:solidFill>
              </a:rPr>
              <a:t>care </a:t>
            </a:r>
            <a:r>
              <a:rPr lang="ro-RO" sz="2800" dirty="0">
                <a:solidFill>
                  <a:srgbClr val="FF0000"/>
                </a:solidFill>
              </a:rPr>
              <a:t>includ kit-</a:t>
            </a:r>
            <a:r>
              <a:rPr lang="ro-RO" sz="2800" dirty="0" err="1">
                <a:solidFill>
                  <a:srgbClr val="FF0000"/>
                </a:solidFill>
              </a:rPr>
              <a:t>ul</a:t>
            </a:r>
            <a:r>
              <a:rPr lang="ro-RO" sz="2800" dirty="0">
                <a:solidFill>
                  <a:srgbClr val="FF0000"/>
                </a:solidFill>
              </a:rPr>
              <a:t> ales, serviciul de montare și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ro-RO" sz="2800" dirty="0">
                <a:solidFill>
                  <a:srgbClr val="FF0000"/>
                </a:solidFill>
              </a:rPr>
              <a:t>mentenanța bianuală.</a:t>
            </a:r>
          </a:p>
          <a:p>
            <a:r>
              <a:rPr lang="ro-RO" sz="2800" dirty="0">
                <a:solidFill>
                  <a:srgbClr val="FF0000"/>
                </a:solidFill>
              </a:rPr>
              <a:t>Relație strânsă cu clienții.</a:t>
            </a:r>
          </a:p>
          <a:p>
            <a:r>
              <a:rPr lang="ro-RO" sz="2800" dirty="0">
                <a:solidFill>
                  <a:srgbClr val="FF0000"/>
                </a:solidFill>
              </a:rPr>
              <a:t>Parteneri care ne ajută cu montarea kit-urilor în orașele îndepărtate de sediu.</a:t>
            </a:r>
          </a:p>
          <a:p>
            <a:r>
              <a:rPr lang="ro-RO" sz="2800" dirty="0">
                <a:solidFill>
                  <a:srgbClr val="FF0000"/>
                </a:solidFill>
              </a:rPr>
              <a:t>Prețuri competitive.</a:t>
            </a:r>
          </a:p>
        </p:txBody>
      </p:sp>
    </p:spTree>
    <p:extLst>
      <p:ext uri="{BB962C8B-B14F-4D97-AF65-F5344CB8AC3E}">
        <p14:creationId xmlns:p14="http://schemas.microsoft.com/office/powerpoint/2010/main" val="73347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CCC-2134-4125-9A35-A483E52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93295"/>
            <a:ext cx="9603275" cy="1049235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B050"/>
                </a:solidFill>
              </a:rPr>
              <a:t>Kit-uri propuse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7ADE0-4472-4027-BE8A-48C674EA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78695"/>
              </p:ext>
            </p:extLst>
          </p:nvPr>
        </p:nvGraphicFramePr>
        <p:xfrm>
          <a:off x="1322773" y="2015731"/>
          <a:ext cx="9072977" cy="394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252">
                  <a:extLst>
                    <a:ext uri="{9D8B030D-6E8A-4147-A177-3AD203B41FA5}">
                      <a16:colId xmlns:a16="http://schemas.microsoft.com/office/drawing/2014/main" val="4191055230"/>
                    </a:ext>
                  </a:extLst>
                </a:gridCol>
                <a:gridCol w="2638242">
                  <a:extLst>
                    <a:ext uri="{9D8B030D-6E8A-4147-A177-3AD203B41FA5}">
                      <a16:colId xmlns:a16="http://schemas.microsoft.com/office/drawing/2014/main" val="4135719661"/>
                    </a:ext>
                  </a:extLst>
                </a:gridCol>
                <a:gridCol w="579126">
                  <a:extLst>
                    <a:ext uri="{9D8B030D-6E8A-4147-A177-3AD203B41FA5}">
                      <a16:colId xmlns:a16="http://schemas.microsoft.com/office/drawing/2014/main" val="2757301360"/>
                    </a:ext>
                  </a:extLst>
                </a:gridCol>
                <a:gridCol w="1750248">
                  <a:extLst>
                    <a:ext uri="{9D8B030D-6E8A-4147-A177-3AD203B41FA5}">
                      <a16:colId xmlns:a16="http://schemas.microsoft.com/office/drawing/2014/main" val="1398314957"/>
                    </a:ext>
                  </a:extLst>
                </a:gridCol>
                <a:gridCol w="1750248">
                  <a:extLst>
                    <a:ext uri="{9D8B030D-6E8A-4147-A177-3AD203B41FA5}">
                      <a16:colId xmlns:a16="http://schemas.microsoft.com/office/drawing/2014/main" val="2253884851"/>
                    </a:ext>
                  </a:extLst>
                </a:gridCol>
                <a:gridCol w="1196861">
                  <a:extLst>
                    <a:ext uri="{9D8B030D-6E8A-4147-A177-3AD203B41FA5}">
                      <a16:colId xmlns:a16="http://schemas.microsoft.com/office/drawing/2014/main" val="2831709617"/>
                    </a:ext>
                  </a:extLst>
                </a:gridCol>
              </a:tblGrid>
              <a:tr h="2654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Numar bucati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53913"/>
                  </a:ext>
                </a:extLst>
              </a:tr>
              <a:tr h="497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Nr. Criteriu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Senzori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Apartament 1 camera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Apartament 2 camere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Casa 2 camere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202674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 temperatura/umiditate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889607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Senzor de vibratii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10371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Senzor de gaz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3978859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5431517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Punte redresoare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71301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Intrerupatoare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9769000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Senzor de proximitate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216001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Incarcator 12V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273230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SmartHub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207947"/>
                  </a:ext>
                </a:extLst>
              </a:tr>
              <a:tr h="2654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3523640"/>
                  </a:ext>
                </a:extLst>
              </a:tr>
              <a:tr h="2654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Valoare totala piese fara cabluri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6285812"/>
                  </a:ext>
                </a:extLst>
              </a:tr>
              <a:tr h="2654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Ora de lucru la montare 50 lei/ora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67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7660-CC05-476B-824A-7A59761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90" y="78676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o-RO" sz="4000" dirty="0"/>
              <a:t>Probleme rezolvate în cadrul concursului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C1A57-1133-43FB-9AAA-E5CBDD04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39" y="2255429"/>
            <a:ext cx="9603275" cy="4127616"/>
          </a:xfrm>
        </p:spPr>
        <p:txBody>
          <a:bodyPr>
            <a:normAutofit fontScale="92500"/>
          </a:bodyPr>
          <a:lstStyle/>
          <a:p>
            <a:r>
              <a:rPr lang="ro-RO" sz="2400" dirty="0">
                <a:solidFill>
                  <a:srgbClr val="00B0F0"/>
                </a:solidFill>
              </a:rPr>
              <a:t>S-a integrat un API pentru a obține date legate de vreme dintr-o anumită zonă, în speța actuală SIBIU;</a:t>
            </a:r>
          </a:p>
          <a:p>
            <a:r>
              <a:rPr lang="ro-RO" sz="2400" dirty="0">
                <a:solidFill>
                  <a:srgbClr val="00B0F0"/>
                </a:solidFill>
              </a:rPr>
              <a:t>În funcție de datele primite din acest API geamurile casei acționează automat;</a:t>
            </a:r>
          </a:p>
          <a:p>
            <a:r>
              <a:rPr lang="ro-RO" sz="2400" dirty="0">
                <a:solidFill>
                  <a:srgbClr val="00B0F0"/>
                </a:solidFill>
              </a:rPr>
              <a:t>S-a realizat o automatizare a luminilor din exterior, bazată pe o oră presetată;</a:t>
            </a:r>
          </a:p>
          <a:p>
            <a:r>
              <a:rPr lang="ro-RO" sz="2400" dirty="0">
                <a:solidFill>
                  <a:srgbClr val="00B0F0"/>
                </a:solidFill>
              </a:rPr>
              <a:t>S-a instalat un detector de mișcare. În cazul în care nu se detectează mișcare, led-</a:t>
            </a:r>
            <a:r>
              <a:rPr lang="ro-RO" sz="2400" dirty="0" err="1">
                <a:solidFill>
                  <a:srgbClr val="00B0F0"/>
                </a:solidFill>
              </a:rPr>
              <a:t>ul</a:t>
            </a:r>
            <a:r>
              <a:rPr lang="ro-RO" sz="2400" dirty="0">
                <a:solidFill>
                  <a:srgbClr val="00B0F0"/>
                </a:solidFill>
              </a:rPr>
              <a:t> din baie se va stinge;</a:t>
            </a:r>
          </a:p>
          <a:p>
            <a:r>
              <a:rPr lang="ro-RO" sz="2400" dirty="0">
                <a:solidFill>
                  <a:srgbClr val="00B0F0"/>
                </a:solidFill>
              </a:rPr>
              <a:t>S-a implementat un sistem de încălzire.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1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CCC-2134-4125-9A35-A483E52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882624" cy="1049235"/>
          </a:xfrm>
        </p:spPr>
        <p:txBody>
          <a:bodyPr>
            <a:noAutofit/>
          </a:bodyPr>
          <a:lstStyle/>
          <a:p>
            <a:pPr algn="ctr"/>
            <a:r>
              <a:rPr lang="ro-RO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 mulțumim </a:t>
            </a:r>
            <a:r>
              <a:rPr lang="ro-RO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 atenția </a:t>
            </a:r>
            <a:r>
              <a:rPr lang="ro-RO" sz="4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acordată!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F11C-B20A-42BF-922E-44252EC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627" y="1739132"/>
            <a:ext cx="3721330" cy="1905000"/>
          </a:xfrm>
        </p:spPr>
        <p:txBody>
          <a:bodyPr>
            <a:normAutofit/>
          </a:bodyPr>
          <a:lstStyle/>
          <a:p>
            <a:r>
              <a:rPr lang="ro-RO" sz="4000" dirty="0"/>
              <a:t>Introducere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E53F-E874-4CC8-9ECA-23E0E1C7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089" y="3409327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/>
              <a:t>	</a:t>
            </a:r>
            <a:r>
              <a:rPr lang="ro-RO" sz="2800" dirty="0">
                <a:solidFill>
                  <a:srgbClr val="FF0000"/>
                </a:solidFill>
              </a:rPr>
              <a:t>În contextul dezvoltării accelerate a tehnologiilor digitale, conceptul de casă inteligentă devine din ce în ce mai relevant și atractiv. O casă inteligentă integrează diverse dispozitive și sisteme automatizate care contribuie la creșterea confortului, siguranței și eficienței energetice.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3DD33-B3BD-4574-BD69-05FE6087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9" y="324472"/>
            <a:ext cx="5477639" cy="28293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643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DE5-C72F-4780-BD0B-0DA8EDDF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89" y="1159625"/>
            <a:ext cx="9603275" cy="1049235"/>
          </a:xfrm>
        </p:spPr>
        <p:txBody>
          <a:bodyPr>
            <a:normAutofit/>
          </a:bodyPr>
          <a:lstStyle/>
          <a:p>
            <a:r>
              <a:rPr lang="ro-RO" sz="4000" dirty="0"/>
              <a:t>Alegerea temei proiectului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946-7EC7-4C0A-9B6F-69419CD3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17" y="2959962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/>
              <a:t>	</a:t>
            </a:r>
            <a:r>
              <a:rPr lang="ro-RO" sz="3200" dirty="0">
                <a:solidFill>
                  <a:srgbClr val="00B0F0"/>
                </a:solidFill>
              </a:rPr>
              <a:t>La baza alegerii acestui proiect a stat pasiunea pentru tehnologie si dorința de a spori confortul propriei case.</a:t>
            </a:r>
          </a:p>
          <a:p>
            <a:pPr marL="0" indent="0">
              <a:buNone/>
            </a:pPr>
            <a:r>
              <a:rPr lang="ro-RO" sz="3200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992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6DA9-955A-424D-B699-906D6E29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6" y="648070"/>
            <a:ext cx="9905998" cy="1905000"/>
          </a:xfrm>
        </p:spPr>
        <p:txBody>
          <a:bodyPr>
            <a:normAutofit/>
          </a:bodyPr>
          <a:lstStyle/>
          <a:p>
            <a:r>
              <a:rPr lang="ro-RO" sz="4000" dirty="0"/>
              <a:t>Scopul și obiectivele proiectului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126B-9F25-4926-856B-E26D34AB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05" y="1695635"/>
            <a:ext cx="9905998" cy="4625266"/>
          </a:xfrm>
        </p:spPr>
        <p:txBody>
          <a:bodyPr>
            <a:normAutofit fontScale="92500"/>
          </a:bodyPr>
          <a:lstStyle/>
          <a:p>
            <a:r>
              <a:rPr lang="ro-RO" sz="2800" u="sng" dirty="0">
                <a:solidFill>
                  <a:srgbClr val="FF0000"/>
                </a:solidFill>
              </a:rPr>
              <a:t>Scopul proiectului: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800" dirty="0">
                <a:solidFill>
                  <a:srgbClr val="FF0000"/>
                </a:solidFill>
              </a:rPr>
              <a:t>realizarea unei case în miniatură ce prezintă diverse funcții inteligente, care pot fi controlate fizic și digital prin intermediul unui site.</a:t>
            </a:r>
          </a:p>
          <a:p>
            <a:r>
              <a:rPr lang="ro-RO" sz="2800" u="sng" dirty="0">
                <a:solidFill>
                  <a:srgbClr val="FF0000"/>
                </a:solidFill>
              </a:rPr>
              <a:t>Obiectivele sunt: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o-RO" sz="2800" dirty="0">
                <a:solidFill>
                  <a:srgbClr val="FF0000"/>
                </a:solidFill>
                <a:effectLst/>
              </a:rPr>
              <a:t>Construirea machetei</a:t>
            </a:r>
            <a:r>
              <a:rPr lang="en-US" sz="2800" dirty="0">
                <a:solidFill>
                  <a:srgbClr val="FF0000"/>
                </a:solidFill>
                <a:effectLst/>
              </a:rPr>
              <a:t>​</a:t>
            </a:r>
            <a:endParaRPr lang="ro-RO" sz="2800" dirty="0">
              <a:solidFill>
                <a:srgbClr val="FF0000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o-RO" sz="2800" dirty="0">
                <a:solidFill>
                  <a:srgbClr val="00B0F0"/>
                </a:solidFill>
                <a:effectLst/>
              </a:rPr>
              <a:t>Crearea unui site cu o interfață </a:t>
            </a:r>
            <a:r>
              <a:rPr lang="ro-RO" sz="2800" dirty="0" err="1">
                <a:solidFill>
                  <a:srgbClr val="00B0F0"/>
                </a:solidFill>
                <a:effectLst/>
              </a:rPr>
              <a:t>user</a:t>
            </a:r>
            <a:r>
              <a:rPr lang="ro-RO" sz="2800" dirty="0">
                <a:solidFill>
                  <a:srgbClr val="00B0F0"/>
                </a:solidFill>
                <a:effectLst/>
              </a:rPr>
              <a:t> </a:t>
            </a:r>
            <a:r>
              <a:rPr lang="ro-RO" sz="2800" dirty="0" err="1">
                <a:solidFill>
                  <a:srgbClr val="00B0F0"/>
                </a:solidFill>
                <a:effectLst/>
              </a:rPr>
              <a:t>friendly</a:t>
            </a:r>
            <a:endParaRPr lang="en-US" sz="2800" dirty="0">
              <a:solidFill>
                <a:srgbClr val="00B0F0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o-RO" sz="2800" dirty="0">
                <a:solidFill>
                  <a:srgbClr val="FF0000"/>
                </a:solidFill>
                <a:effectLst/>
              </a:rPr>
              <a:t>Realizarea schemelor electrice pentru diferite module</a:t>
            </a:r>
            <a:r>
              <a:rPr lang="en-US" sz="2800" dirty="0">
                <a:solidFill>
                  <a:srgbClr val="FF0000"/>
                </a:solidFill>
                <a:effectLst/>
              </a:rPr>
              <a:t>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o-RO" sz="2800" dirty="0">
                <a:solidFill>
                  <a:srgbClr val="00B0F0"/>
                </a:solidFill>
                <a:effectLst/>
              </a:rPr>
              <a:t>Scrierea codului pentru acest proiect</a:t>
            </a:r>
            <a:r>
              <a:rPr lang="en-US" sz="2800" dirty="0"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721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7660-CC05-476B-824A-7A59761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0" y="949969"/>
            <a:ext cx="9603275" cy="1049235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rgbClr val="00B0F0"/>
                </a:solidFill>
              </a:rPr>
              <a:t>Scrierea codului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325BD-437F-4B11-9D0C-9BDE74E9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90013" y="1314789"/>
            <a:ext cx="2636667" cy="4683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AC32D-C493-46B1-A9EF-5D947DFCD814}"/>
              </a:ext>
            </a:extLst>
          </p:cNvPr>
          <p:cNvSpPr txBox="1"/>
          <p:nvPr/>
        </p:nvSpPr>
        <p:spPr>
          <a:xfrm>
            <a:off x="1065320" y="2894120"/>
            <a:ext cx="6347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In cadrul proiectului s-au folosit limbajele: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err="1"/>
              <a:t>Python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err="1"/>
              <a:t>JavaScript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5AAB6-FE39-4897-89D8-337A5F081F0C}"/>
              </a:ext>
            </a:extLst>
          </p:cNvPr>
          <p:cNvSpPr txBox="1"/>
          <p:nvPr/>
        </p:nvSpPr>
        <p:spPr>
          <a:xfrm>
            <a:off x="1065320" y="2894119"/>
            <a:ext cx="6347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rgbClr val="00B0F0"/>
                </a:solidFill>
              </a:rPr>
              <a:t>In cadrul proiectului s-au folosit limbajele: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rgbClr val="00B0F0"/>
                </a:solidFill>
              </a:rPr>
              <a:t>Python</a:t>
            </a:r>
            <a:endParaRPr lang="ro-RO" sz="28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err="1">
                <a:solidFill>
                  <a:srgbClr val="00B0F0"/>
                </a:solidFill>
              </a:rPr>
              <a:t>JavaScript</a:t>
            </a:r>
            <a:endParaRPr lang="ro-RO" sz="28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B0F0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B0F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8344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2706-9410-4C24-B1E1-1F55BDA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Clienții țintă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4D42-5188-4F7D-867B-A6A5EEA2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04" y="1853754"/>
            <a:ext cx="9603275" cy="2707188"/>
          </a:xfrm>
        </p:spPr>
        <p:txBody>
          <a:bodyPr>
            <a:normAutofit lnSpcReduction="10000"/>
          </a:bodyPr>
          <a:lstStyle/>
          <a:p>
            <a:r>
              <a:rPr lang="ro-RO" sz="2800" dirty="0">
                <a:solidFill>
                  <a:srgbClr val="00B050"/>
                </a:solidFill>
              </a:rPr>
              <a:t>Clienții țintă sunt în special persoanele cu vârsta cuprinsă între 20 și 40 de ani, interesați de tehnologie și gadget-uri.</a:t>
            </a:r>
          </a:p>
          <a:p>
            <a:r>
              <a:rPr lang="ro-RO" sz="2800" dirty="0">
                <a:solidFill>
                  <a:srgbClr val="00B050"/>
                </a:solidFill>
              </a:rPr>
              <a:t>Clienți potențiali sunt instituțiile publice și persoanele cu nevoi speciale, precum persoanele vârstnice și persoanele cu probleme locomotorii.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0B2A3-666A-4D2D-ABE8-F07F20569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4" t="2450" r="8992"/>
          <a:stretch/>
        </p:blipFill>
        <p:spPr>
          <a:xfrm>
            <a:off x="5415379" y="3977196"/>
            <a:ext cx="4767308" cy="288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64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DB2-96DC-4AD0-BD3A-7EF531FA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Promovarea Produsului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587C-D328-44CD-93B2-F6C55DA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5" y="2109056"/>
            <a:ext cx="6750836" cy="33587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o-RO" sz="3000" dirty="0"/>
              <a:t>	</a:t>
            </a:r>
            <a:r>
              <a:rPr lang="ro-RO" sz="3000" dirty="0">
                <a:solidFill>
                  <a:srgbClr val="00B050"/>
                </a:solidFill>
              </a:rPr>
              <a:t>Produsul va fi promovat pe platformele social media, în deosebi pe </a:t>
            </a:r>
            <a:r>
              <a:rPr lang="ro-RO" sz="3000" dirty="0" err="1">
                <a:solidFill>
                  <a:srgbClr val="00B050"/>
                </a:solidFill>
              </a:rPr>
              <a:t>instagram</a:t>
            </a:r>
            <a:r>
              <a:rPr lang="ro-RO" sz="3000" dirty="0">
                <a:solidFill>
                  <a:srgbClr val="00B050"/>
                </a:solidFill>
              </a:rPr>
              <a:t>, </a:t>
            </a:r>
            <a:r>
              <a:rPr lang="ro-RO" sz="3000" dirty="0" err="1">
                <a:solidFill>
                  <a:srgbClr val="00B050"/>
                </a:solidFill>
              </a:rPr>
              <a:t>tik</a:t>
            </a:r>
            <a:r>
              <a:rPr lang="ro-RO" sz="3000" dirty="0">
                <a:solidFill>
                  <a:srgbClr val="00B050"/>
                </a:solidFill>
              </a:rPr>
              <a:t> </a:t>
            </a:r>
            <a:r>
              <a:rPr lang="ro-RO" sz="3000" dirty="0" err="1">
                <a:solidFill>
                  <a:srgbClr val="00B050"/>
                </a:solidFill>
              </a:rPr>
              <a:t>tok</a:t>
            </a:r>
            <a:r>
              <a:rPr lang="ro-RO" sz="3000" dirty="0">
                <a:solidFill>
                  <a:srgbClr val="00B050"/>
                </a:solidFill>
              </a:rPr>
              <a:t> și </a:t>
            </a:r>
            <a:r>
              <a:rPr lang="ro-RO" sz="3000" dirty="0" err="1">
                <a:solidFill>
                  <a:srgbClr val="00B050"/>
                </a:solidFill>
              </a:rPr>
              <a:t>facebook</a:t>
            </a:r>
            <a:r>
              <a:rPr lang="ro-RO" sz="3000" dirty="0">
                <a:solidFill>
                  <a:srgbClr val="00B050"/>
                </a:solidFill>
              </a:rPr>
              <a:t>, dar și prin intermediul reclamelor online. În acest mod, produsul va ajunge la publicul țintă.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2AF63-C7FE-4E88-953F-FFE077A9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04" y="2273727"/>
            <a:ext cx="3848637" cy="3029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724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CCC-2134-4125-9A35-A483E52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93295"/>
            <a:ext cx="9603275" cy="1049235"/>
          </a:xfrm>
        </p:spPr>
        <p:txBody>
          <a:bodyPr>
            <a:normAutofit/>
          </a:bodyPr>
          <a:lstStyle/>
          <a:p>
            <a:r>
              <a:rPr lang="ro-RO" sz="4000" dirty="0"/>
              <a:t>Relația cu clienții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7FA-2B14-4A62-836C-48025074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392"/>
          </a:xfrm>
        </p:spPr>
        <p:txBody>
          <a:bodyPr>
            <a:normAutofit/>
          </a:bodyPr>
          <a:lstStyle/>
          <a:p>
            <a:r>
              <a:rPr lang="ro-RO" sz="2800" dirty="0">
                <a:solidFill>
                  <a:srgbClr val="00B050"/>
                </a:solidFill>
              </a:rPr>
              <a:t>Interacțiunea cu clienții va fi continuă din momentul proiectării și instalării dispozitivelor.</a:t>
            </a:r>
          </a:p>
          <a:p>
            <a:r>
              <a:rPr lang="ro-RO" sz="2800" dirty="0">
                <a:solidFill>
                  <a:srgbClr val="00B050"/>
                </a:solidFill>
              </a:rPr>
              <a:t>Clientul va fi contactat la fiecare update de sistem și va fi pus la curent legat de fiecare modificare.</a:t>
            </a:r>
          </a:p>
          <a:p>
            <a:r>
              <a:rPr lang="ro-RO" sz="2800" dirty="0">
                <a:solidFill>
                  <a:srgbClr val="00B050"/>
                </a:solidFill>
              </a:rPr>
              <a:t>Mentenanța este periodică realizată de două ori pe an.</a:t>
            </a:r>
          </a:p>
          <a:p>
            <a:r>
              <a:rPr lang="ro-RO" sz="2800" dirty="0">
                <a:solidFill>
                  <a:srgbClr val="00B050"/>
                </a:solidFill>
              </a:rPr>
              <a:t>Se cer periodic feedback-urile clienților pentru a îmbunătății produsul.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CCC-2134-4125-9A35-A483E528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93295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 err="1"/>
              <a:t>Concuren</a:t>
            </a:r>
            <a:r>
              <a:rPr lang="ro-RO" sz="4000" dirty="0"/>
              <a:t>ți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7FA-2B14-4A62-836C-48025074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392"/>
          </a:xfrm>
        </p:spPr>
        <p:txBody>
          <a:bodyPr>
            <a:normAutofit/>
          </a:bodyPr>
          <a:lstStyle/>
          <a:p>
            <a:r>
              <a:rPr lang="ro-RO" sz="2800" dirty="0">
                <a:solidFill>
                  <a:srgbClr val="FF0000"/>
                </a:solidFill>
              </a:rPr>
              <a:t>BIFA </a:t>
            </a:r>
          </a:p>
          <a:p>
            <a:pPr marL="0" indent="0">
              <a:buNone/>
            </a:pPr>
            <a:r>
              <a:rPr lang="ro-RO" sz="2800" dirty="0">
                <a:solidFill>
                  <a:srgbClr val="FF0000"/>
                </a:solidFill>
              </a:rPr>
              <a:t>(propun chituri de automatizare)</a:t>
            </a:r>
          </a:p>
          <a:p>
            <a:r>
              <a:rPr lang="ro-RO" sz="2800" dirty="0">
                <a:solidFill>
                  <a:srgbClr val="FF0000"/>
                </a:solidFill>
              </a:rPr>
              <a:t>GEZE </a:t>
            </a:r>
          </a:p>
          <a:p>
            <a:pPr marL="0" indent="0">
              <a:buNone/>
            </a:pPr>
            <a:r>
              <a:rPr lang="ro-RO" sz="2800" dirty="0">
                <a:solidFill>
                  <a:srgbClr val="FF0000"/>
                </a:solidFill>
              </a:rPr>
              <a:t>(soluții de sisteme și servicii pentru uși și ferestre)</a:t>
            </a:r>
          </a:p>
          <a:p>
            <a:r>
              <a:rPr lang="ro-RO" sz="2800" dirty="0">
                <a:solidFill>
                  <a:srgbClr val="FF0000"/>
                </a:solidFill>
              </a:rPr>
              <a:t>AD </a:t>
            </a:r>
            <a:r>
              <a:rPr lang="ro-RO" sz="2800" dirty="0" err="1">
                <a:solidFill>
                  <a:srgbClr val="FF0000"/>
                </a:solidFill>
              </a:rPr>
              <a:t>Smart</a:t>
            </a:r>
            <a:r>
              <a:rPr lang="ro-RO" sz="2800" dirty="0">
                <a:solidFill>
                  <a:srgbClr val="FF0000"/>
                </a:solidFill>
              </a:rPr>
              <a:t> Technology</a:t>
            </a:r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6934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1697</TotalTime>
  <Words>554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</vt:lpstr>
      <vt:lpstr>Gallery</vt:lpstr>
      <vt:lpstr>SYNERGY SOLUTIONS</vt:lpstr>
      <vt:lpstr>Introducere</vt:lpstr>
      <vt:lpstr>Alegerea temei proiectului</vt:lpstr>
      <vt:lpstr>Scopul și obiectivele proiectului</vt:lpstr>
      <vt:lpstr>Scrierea codului</vt:lpstr>
      <vt:lpstr>Clienții țintă</vt:lpstr>
      <vt:lpstr>Promovarea Produsului</vt:lpstr>
      <vt:lpstr>Relația cu clienții</vt:lpstr>
      <vt:lpstr>Concurenți </vt:lpstr>
      <vt:lpstr>Ce avantaje avem?</vt:lpstr>
      <vt:lpstr>Kit-uri propuse</vt:lpstr>
      <vt:lpstr>Probleme rezolvate în cadrul concursului</vt:lpstr>
      <vt:lpstr>Vă mulțumim pentru atenția acordată!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Casă inteligentă</dc:title>
  <dc:creator>THM-03</dc:creator>
  <cp:lastModifiedBy>THM-03</cp:lastModifiedBy>
  <cp:revision>32</cp:revision>
  <dcterms:created xsi:type="dcterms:W3CDTF">2024-10-22T19:28:06Z</dcterms:created>
  <dcterms:modified xsi:type="dcterms:W3CDTF">2024-10-24T19:37:32Z</dcterms:modified>
</cp:coreProperties>
</file>