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94a9b100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d94a9b1004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94a9b100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94a9b10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94a9b1004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94a9b10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94a9b100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94a9b10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verticale teks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e titel en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objec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van twee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elijking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g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met bijschrif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fbeelding met bijschrif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i.org/10.1093/bioinformatics/btr59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fbeelding met persoon, blauw&#10;&#10;Automatisch gegenereerde beschrijving" id="84" name="Google Shape;84;p13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ctrTitle"/>
          </p:nvPr>
        </p:nvSpPr>
        <p:spPr>
          <a:xfrm>
            <a:off x="0" y="439415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Times New Roman"/>
              <a:buNone/>
            </a:pPr>
            <a:r>
              <a:rPr b="1" lang="nl-B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ANALYSIS:</a:t>
            </a:r>
            <a:br>
              <a:rPr b="1" lang="nl-B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nl-B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CHRONIC KIDNEY DISEASE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048000" y="-6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E292C"/>
              </a:buClr>
              <a:buSzPct val="100000"/>
              <a:buNone/>
            </a:pPr>
            <a:r>
              <a:rPr lang="nl-BE" sz="2000" u="sng">
                <a:solidFill>
                  <a:srgbClr val="CE29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2</a:t>
            </a:r>
            <a:endParaRPr sz="2000" u="sng">
              <a:solidFill>
                <a:srgbClr val="CE292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E292C"/>
              </a:buClr>
              <a:buSzPct val="100000"/>
              <a:buNone/>
            </a:pPr>
            <a:r>
              <a:t/>
            </a:r>
            <a:endParaRPr sz="2000">
              <a:solidFill>
                <a:srgbClr val="CE292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E292C"/>
              </a:buClr>
              <a:buSzPct val="100000"/>
              <a:buNone/>
            </a:pPr>
            <a:r>
              <a:rPr lang="nl-BE" sz="2000">
                <a:solidFill>
                  <a:srgbClr val="CE29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BUYS, Charlotte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E292C"/>
              </a:buClr>
              <a:buSzPct val="100000"/>
              <a:buNone/>
            </a:pPr>
            <a:r>
              <a:rPr lang="nl-BE" sz="2000">
                <a:solidFill>
                  <a:srgbClr val="CE29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GULATI, Prateek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E292C"/>
              </a:buClr>
              <a:buSzPct val="100000"/>
              <a:buNone/>
            </a:pPr>
            <a:r>
              <a:rPr lang="nl-BE" sz="2000">
                <a:solidFill>
                  <a:srgbClr val="CE29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KHUAT, Trang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E292C"/>
              </a:buClr>
              <a:buSzPct val="100000"/>
              <a:buNone/>
            </a:pPr>
            <a:r>
              <a:rPr lang="nl-BE" sz="2000">
                <a:solidFill>
                  <a:srgbClr val="CE29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WONG, Sze Ki (Zalon)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BE"/>
              <a:t>SCREENING TOOL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BE"/>
              <a:t>INTRODUCTION TO CKD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BE"/>
              <a:t>INTRODUCTION TO DATASET</a:t>
            </a:r>
            <a:endParaRPr/>
          </a:p>
        </p:txBody>
      </p:sp>
      <p:pic>
        <p:nvPicPr>
          <p:cNvPr id="98" name="Google Shape;9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1825" y="1825625"/>
            <a:ext cx="9268200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 rot="-2700000">
            <a:off x="2442599" y="5561994"/>
            <a:ext cx="141704" cy="1039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-2700000">
            <a:off x="2013974" y="5428644"/>
            <a:ext cx="141704" cy="1039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rot="-2700000">
            <a:off x="5719199" y="5461994"/>
            <a:ext cx="141704" cy="1039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rot="-2700000">
            <a:off x="6266874" y="5428644"/>
            <a:ext cx="141704" cy="1039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rot="-2700000">
            <a:off x="7205099" y="5538194"/>
            <a:ext cx="141704" cy="1039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rot="-2700000">
            <a:off x="7031399" y="5461994"/>
            <a:ext cx="141704" cy="1039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rot="-2700000">
            <a:off x="7814699" y="5711894"/>
            <a:ext cx="141704" cy="1039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rot="-2700000">
            <a:off x="8471924" y="5561994"/>
            <a:ext cx="141704" cy="1039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rot="-2700000">
            <a:off x="9395849" y="5461994"/>
            <a:ext cx="141704" cy="1039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rot="-2700000">
            <a:off x="9948299" y="5461994"/>
            <a:ext cx="141704" cy="1039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rot="-2700000">
            <a:off x="10121999" y="5538194"/>
            <a:ext cx="141704" cy="1039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BE"/>
              <a:t>DATA PRE-PROCESSING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Missing data imputed with missForest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multiple imputation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non-parametric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random forest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83075" y="6176825"/>
            <a:ext cx="109632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--------------------------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a more in detail explanation of missForest method, see Stekhoven, D., J., &amp; Buhlmann, P. (2011). MissForest—non-parametric missing value imputation for mixed-type data. Bioinformatics, 28(1), 112-118. </a:t>
            </a:r>
            <a:r>
              <a:rPr lang="nl-BE" sz="1050">
                <a:solidFill>
                  <a:srgbClr val="1A73E8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https://doi.org/10.1093/bioinformatics/btr597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BE"/>
              <a:t>DATA PRE-PROCESSING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75" y="1690825"/>
            <a:ext cx="5540500" cy="43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675" y="1738300"/>
            <a:ext cx="5617400" cy="39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BE"/>
              <a:t>MODEL DEVELOPMENT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>
                <a:latin typeface="Arial"/>
                <a:ea typeface="Arial"/>
                <a:cs typeface="Arial"/>
                <a:sym typeface="Arial"/>
              </a:rPr>
              <a:t>Model Selection Criteria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nl-BE"/>
              <a:t>Simplicity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nl-BE" sz="2400"/>
              <a:t>Model size</a:t>
            </a:r>
            <a:endParaRPr sz="2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nl-BE" sz="2400"/>
              <a:t>Binary variables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nl-BE"/>
              <a:t>True Positive Rate / False Positive Rate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nl-BE" sz="2400"/>
              <a:t>Balance</a:t>
            </a:r>
            <a:endParaRPr sz="2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nl-BE" sz="2400"/>
              <a:t>Represented by profit per person</a:t>
            </a:r>
            <a:endParaRPr sz="2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BE" sz="16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Profit per person=(1300∗#True Positive Prediction-100∗#False Positive Prediction)/(1199 (size of test data))</a:t>
            </a:r>
            <a:endParaRPr sz="16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BE" sz="16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(this is supposed to be a formula)</a:t>
            </a:r>
            <a:endParaRPr sz="16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925" y="4187150"/>
            <a:ext cx="8674150" cy="9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>
                <a:latin typeface="Arial"/>
                <a:ea typeface="Arial"/>
                <a:cs typeface="Arial"/>
                <a:sym typeface="Arial"/>
              </a:rPr>
              <a:t>Model Comparison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BE">
                <a:highlight>
                  <a:srgbClr val="FFFF00"/>
                </a:highlight>
              </a:rPr>
              <a:t>[I used smartart on MS powerpoint and it cannot be pasted on google doc, so i just took a </a:t>
            </a:r>
            <a:r>
              <a:rPr lang="nl-BE">
                <a:highlight>
                  <a:srgbClr val="FFFF00"/>
                </a:highlight>
              </a:rPr>
              <a:t>screenshot</a:t>
            </a:r>
            <a:r>
              <a:rPr lang="nl-BE">
                <a:highlight>
                  <a:srgbClr val="FFFF00"/>
                </a:highlight>
              </a:rPr>
              <a:t> for now]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55975"/>
            <a:ext cx="11892325" cy="51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>
                <a:latin typeface="Arial"/>
                <a:ea typeface="Arial"/>
                <a:cs typeface="Arial"/>
                <a:sym typeface="Arial"/>
              </a:rPr>
              <a:t>Final Model – Fusion Model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nl-BE"/>
              <a:t>Doctor’s advice + CKD research + statistical significance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nl-BE"/>
              <a:t>Simple: 11 Variables (9 categorical)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nl-BE"/>
              <a:t>TPR/ FPR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nl-BE" sz="2400"/>
              <a:t>True Positive Rate: 90.2%</a:t>
            </a:r>
            <a:endParaRPr sz="2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nl-BE" sz="2400"/>
              <a:t>Total Profit: $83,600</a:t>
            </a:r>
            <a:endParaRPr sz="2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nl-BE" sz="2400"/>
              <a:t>Profit per person: ~$69.7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