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0" r:id="rId1"/>
  </p:sldMasterIdLst>
  <p:notesMasterIdLst>
    <p:notesMasterId r:id="rId16"/>
  </p:notesMasterIdLst>
  <p:sldIdLst>
    <p:sldId id="347" r:id="rId2"/>
    <p:sldId id="345" r:id="rId3"/>
    <p:sldId id="346" r:id="rId4"/>
    <p:sldId id="343" r:id="rId5"/>
    <p:sldId id="344" r:id="rId6"/>
    <p:sldId id="356" r:id="rId7"/>
    <p:sldId id="342" r:id="rId8"/>
    <p:sldId id="350" r:id="rId9"/>
    <p:sldId id="348" r:id="rId10"/>
    <p:sldId id="351" r:id="rId11"/>
    <p:sldId id="353" r:id="rId12"/>
    <p:sldId id="349" r:id="rId13"/>
    <p:sldId id="355" r:id="rId14"/>
    <p:sldId id="35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4D4"/>
    <a:srgbClr val="1E385A"/>
    <a:srgbClr val="48A5D4"/>
    <a:srgbClr val="B0CAEC"/>
    <a:srgbClr val="E74A3B"/>
    <a:srgbClr val="F2F2F2"/>
    <a:srgbClr val="654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4460" autoAdjust="0"/>
  </p:normalViewPr>
  <p:slideViewPr>
    <p:cSldViewPr snapToGrid="0">
      <p:cViewPr varScale="1">
        <p:scale>
          <a:sx n="85" d="100"/>
          <a:sy n="85" d="100"/>
        </p:scale>
        <p:origin x="336" y="80"/>
      </p:cViewPr>
      <p:guideLst>
        <p:guide orient="horz" pos="2158"/>
        <p:guide pos="3839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FRONT</c:v>
                </c:pt>
              </c:strCache>
            </c:strRef>
          </c:tx>
          <c:spPr>
            <a:solidFill>
              <a:srgbClr val="6546B3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09월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  <c:pt idx="6">
                  <c:v>3월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D-43CD-9465-DD4399EA0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09월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  <c:pt idx="6">
                  <c:v>3월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D-43CD-9465-DD4399EA0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4738896"/>
        <c:axId val="-1964738352"/>
      </c:areaChart>
      <c:catAx>
        <c:axId val="-196473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352"/>
        <c:crosses val="autoZero"/>
        <c:auto val="1"/>
        <c:lblAlgn val="ctr"/>
        <c:lblOffset val="100"/>
        <c:noMultiLvlLbl val="0"/>
      </c:catAx>
      <c:valAx>
        <c:axId val="-1964738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96473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B5D00-7092-490B-9BA3-E53586A549D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98C1F-F7CF-4AD0-93C0-0EE152879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8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8C1F-F7CF-4AD0-93C0-0EE1528792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8C1F-F7CF-4AD0-93C0-0EE1528792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98C1F-F7CF-4AD0-93C0-0EE1528792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5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963CA1-D991-428D-A584-903CBB21EA85}"/>
              </a:ext>
            </a:extLst>
          </p:cNvPr>
          <p:cNvCxnSpPr>
            <a:cxnSpLocks/>
          </p:cNvCxnSpPr>
          <p:nvPr/>
        </p:nvCxnSpPr>
        <p:spPr>
          <a:xfrm>
            <a:off x="759350" y="6318499"/>
            <a:ext cx="114326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695C7-77AF-4DEF-9FE0-8080E9AFC99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3E6B8-4B9C-4EE8-B2E0-7A8897A7469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B30368-6881-4709-A209-3EA0CD5CA08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430513-C7D0-41EB-8E00-756FC693423F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52BA02-8BC0-44F3-948A-5C41F72C22D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1111FD-6F28-49CB-90A8-C1083BE69B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9D6079-CF55-42D8-BF19-8D2E19B5450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14A14C-8E68-48A6-ABB4-BB7A8C0D5B71}"/>
              </a:ext>
            </a:extLst>
          </p:cNvPr>
          <p:cNvSpPr txBox="1"/>
          <p:nvPr/>
        </p:nvSpPr>
        <p:spPr>
          <a:xfrm>
            <a:off x="677892" y="64476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“~</a:t>
            </a:r>
            <a:r>
              <a:rPr lang="ko-KR" altLang="en-US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신입 개발자</a:t>
            </a:r>
            <a:r>
              <a:rPr lang="en-US" altLang="ko-KR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20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39EEE-CAD7-41D2-AD47-384926579E6E}"/>
              </a:ext>
            </a:extLst>
          </p:cNvPr>
          <p:cNvSpPr txBox="1"/>
          <p:nvPr/>
        </p:nvSpPr>
        <p:spPr>
          <a:xfrm>
            <a:off x="660400" y="175511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About me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E022599-805C-4429-9EFE-4A3E9A3DD07D}"/>
              </a:ext>
            </a:extLst>
          </p:cNvPr>
          <p:cNvCxnSpPr>
            <a:cxnSpLocks/>
          </p:cNvCxnSpPr>
          <p:nvPr/>
        </p:nvCxnSpPr>
        <p:spPr>
          <a:xfrm>
            <a:off x="731057" y="6322820"/>
            <a:ext cx="609600" cy="0"/>
          </a:xfrm>
          <a:prstGeom prst="line">
            <a:avLst/>
          </a:prstGeom>
          <a:ln w="57150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84CC43-1061-48EE-A0BB-63A328E17F3C}"/>
              </a:ext>
            </a:extLst>
          </p:cNvPr>
          <p:cNvSpPr/>
          <p:nvPr/>
        </p:nvSpPr>
        <p:spPr>
          <a:xfrm>
            <a:off x="677892" y="6311803"/>
            <a:ext cx="8484962" cy="557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rgbClr val="1E385A"/>
                </a:solidFill>
                <a:latin typeface="+mn-ea"/>
              </a:rPr>
              <a:t>개발된 전체 코드는 </a:t>
            </a:r>
            <a:r>
              <a:rPr lang="ko-KR" altLang="en-US" b="1" dirty="0" err="1">
                <a:solidFill>
                  <a:srgbClr val="1E385A"/>
                </a:solidFill>
                <a:latin typeface="+mn-ea"/>
              </a:rPr>
              <a:t>깃허브에서</a:t>
            </a:r>
            <a:r>
              <a:rPr lang="ko-KR" altLang="en-US" b="1" dirty="0">
                <a:solidFill>
                  <a:srgbClr val="1E385A"/>
                </a:solidFill>
                <a:latin typeface="+mn-ea"/>
              </a:rPr>
              <a:t> 참조 </a:t>
            </a:r>
            <a:r>
              <a:rPr lang="en-US" altLang="ko-KR" b="1" dirty="0">
                <a:solidFill>
                  <a:srgbClr val="1E385A"/>
                </a:solidFill>
                <a:latin typeface="+mn-ea"/>
              </a:rPr>
              <a:t>(https://github.com/Pgadminteam/PgProject.git )</a:t>
            </a:r>
            <a:endParaRPr lang="ko-KR" altLang="en-US" b="1" dirty="0">
              <a:solidFill>
                <a:srgbClr val="1E385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53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062D63-8FC5-4CEF-8A50-7DAA9FA8AF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FBC4F6-848C-4B8A-8B67-7034A84FE9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B42120-248E-4848-8C00-8056274448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8BA07D-C82C-42B4-9929-F0784D41A085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5D80-9E8C-4DD3-BA2A-C0C9A7EA96C5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FFC4-C1B5-48F9-B502-30D22DE288F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0720C-733C-4CAB-8782-1FDBE54552A3}"/>
              </a:ext>
            </a:extLst>
          </p:cNvPr>
          <p:cNvSpPr txBox="1"/>
          <p:nvPr/>
        </p:nvSpPr>
        <p:spPr>
          <a:xfrm>
            <a:off x="2313741" y="687020"/>
            <a:ext cx="27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[ 3-2 ]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안정적인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유지 보수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F22A20-2AA1-4258-BA3E-23CA12B25413}"/>
              </a:ext>
            </a:extLst>
          </p:cNvPr>
          <p:cNvSpPr txBox="1"/>
          <p:nvPr/>
        </p:nvSpPr>
        <p:spPr>
          <a:xfrm>
            <a:off x="5850296" y="6478035"/>
            <a:ext cx="637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공통으로 사용하는 코드들을 통합적으로 관리하여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개발시간을 단축</a:t>
            </a:r>
            <a:endParaRPr lang="en-US" altLang="ko-KR" sz="18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87570C-A05C-4369-8F55-535BA3B093D1}"/>
              </a:ext>
            </a:extLst>
          </p:cNvPr>
          <p:cNvGrpSpPr/>
          <p:nvPr/>
        </p:nvGrpSpPr>
        <p:grpSpPr>
          <a:xfrm>
            <a:off x="121919" y="1150269"/>
            <a:ext cx="11935827" cy="5150233"/>
            <a:chOff x="121919" y="1129003"/>
            <a:chExt cx="11935827" cy="5150233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ADEA5A2-63A4-4200-93BD-EB466A47D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1" y="1447190"/>
              <a:ext cx="2957057" cy="3717097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7" name="모서리가 둥근 직사각형 23">
              <a:extLst>
                <a:ext uri="{FF2B5EF4-FFF2-40B4-BE49-F238E27FC236}">
                  <a16:creationId xmlns:a16="http://schemas.microsoft.com/office/drawing/2014/main" id="{EBFF2314-3F5C-40DE-A3D7-035316480A96}"/>
                </a:ext>
              </a:extLst>
            </p:cNvPr>
            <p:cNvSpPr/>
            <p:nvPr/>
          </p:nvSpPr>
          <p:spPr>
            <a:xfrm>
              <a:off x="121921" y="1129003"/>
              <a:ext cx="1645920" cy="3035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B0C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rgbClr val="B0CAEC"/>
                  </a:solidFill>
                  <a:latin typeface="+mn-ea"/>
                </a:rPr>
                <a:t>postCommon.jsp</a:t>
              </a:r>
              <a:endParaRPr lang="ko-KR" altLang="en-US" sz="1200" b="1" dirty="0">
                <a:solidFill>
                  <a:srgbClr val="B0CAEC"/>
                </a:solidFill>
                <a:latin typeface="+mn-ea"/>
              </a:endParaRPr>
            </a:p>
          </p:txBody>
        </p:sp>
        <p:sp>
          <p:nvSpPr>
            <p:cNvPr id="21" name="모서리가 둥근 직사각형 23">
              <a:extLst>
                <a:ext uri="{FF2B5EF4-FFF2-40B4-BE49-F238E27FC236}">
                  <a16:creationId xmlns:a16="http://schemas.microsoft.com/office/drawing/2014/main" id="{1BF17D24-BF4E-4DAA-A5B7-339F5C68B9AE}"/>
                </a:ext>
              </a:extLst>
            </p:cNvPr>
            <p:cNvSpPr/>
            <p:nvPr/>
          </p:nvSpPr>
          <p:spPr>
            <a:xfrm>
              <a:off x="3078977" y="1129003"/>
              <a:ext cx="2901695" cy="855822"/>
            </a:xfrm>
            <a:prstGeom prst="roundRect">
              <a:avLst>
                <a:gd name="adj" fmla="val 16215"/>
              </a:avLst>
            </a:prstGeom>
            <a:solidFill>
              <a:schemeClr val="bg1"/>
            </a:solidFill>
            <a:ln>
              <a:solidFill>
                <a:srgbClr val="B0C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1. </a:t>
              </a:r>
              <a:r>
                <a:rPr lang="en-US" altLang="ko-KR" sz="1200" b="1" dirty="0" err="1">
                  <a:solidFill>
                    <a:srgbClr val="B0CAEC"/>
                  </a:solidFill>
                  <a:latin typeface="+mn-ea"/>
                </a:rPr>
                <a:t>postDetail.jsp</a:t>
              </a:r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      = read</a:t>
              </a:r>
              <a:r>
                <a:rPr lang="ko-KR" altLang="en-US" sz="1200" b="1" dirty="0">
                  <a:solidFill>
                    <a:srgbClr val="B0CAEC"/>
                  </a:solidFill>
                  <a:latin typeface="+mn-ea"/>
                </a:rPr>
                <a:t> </a:t>
              </a:r>
              <a:endParaRPr lang="en-US" altLang="ko-KR" sz="1200" b="1" dirty="0">
                <a:solidFill>
                  <a:srgbClr val="B0CAEC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2. </a:t>
              </a:r>
              <a:r>
                <a:rPr lang="en-US" altLang="ko-KR" sz="1200" b="1" dirty="0" err="1">
                  <a:solidFill>
                    <a:srgbClr val="B0CAEC"/>
                  </a:solidFill>
                  <a:latin typeface="+mn-ea"/>
                </a:rPr>
                <a:t>registerPost.jsp</a:t>
              </a:r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  = create</a:t>
              </a:r>
            </a:p>
            <a:p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3. </a:t>
              </a:r>
              <a:r>
                <a:rPr lang="en-US" altLang="ko-KR" sz="1200" b="1" dirty="0" err="1">
                  <a:solidFill>
                    <a:srgbClr val="B0CAEC"/>
                  </a:solidFill>
                  <a:latin typeface="+mn-ea"/>
                </a:rPr>
                <a:t>modifyPost.jsp</a:t>
              </a:r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    = update</a:t>
              </a:r>
              <a:endParaRPr lang="ko-KR" altLang="en-US" sz="1200" b="1" dirty="0">
                <a:solidFill>
                  <a:srgbClr val="B0CAEC"/>
                </a:solidFill>
                <a:latin typeface="+mn-ea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D08FF35-AF6E-4478-BA28-D91F9599D466}"/>
                </a:ext>
              </a:extLst>
            </p:cNvPr>
            <p:cNvGrpSpPr/>
            <p:nvPr/>
          </p:nvGrpSpPr>
          <p:grpSpPr>
            <a:xfrm>
              <a:off x="121919" y="5241607"/>
              <a:ext cx="5858756" cy="1031603"/>
              <a:chOff x="121919" y="5241607"/>
              <a:chExt cx="5858756" cy="1031603"/>
            </a:xfrm>
          </p:grpSpPr>
          <p:grpSp>
            <p:nvGrpSpPr>
              <p:cNvPr id="36" name="Group 61">
                <a:extLst>
                  <a:ext uri="{FF2B5EF4-FFF2-40B4-BE49-F238E27FC236}">
                    <a16:creationId xmlns:a16="http://schemas.microsoft.com/office/drawing/2014/main" id="{494FB389-83DC-4F7C-9A80-16C4CAEEB35C}"/>
                  </a:ext>
                </a:extLst>
              </p:cNvPr>
              <p:cNvGrpSpPr/>
              <p:nvPr/>
            </p:nvGrpSpPr>
            <p:grpSpPr>
              <a:xfrm>
                <a:off x="121920" y="5241607"/>
                <a:ext cx="5858755" cy="1031603"/>
                <a:chOff x="4047372" y="2359015"/>
                <a:chExt cx="1918256" cy="1031603"/>
              </a:xfrm>
            </p:grpSpPr>
            <p:sp>
              <p:nvSpPr>
                <p:cNvPr id="37" name="Rectangle: Top Corners Rounded 62">
                  <a:extLst>
                    <a:ext uri="{FF2B5EF4-FFF2-40B4-BE49-F238E27FC236}">
                      <a16:creationId xmlns:a16="http://schemas.microsoft.com/office/drawing/2014/main" id="{0AB10773-91AF-4E1E-8953-EE5CC8BCB17F}"/>
                    </a:ext>
                  </a:extLst>
                </p:cNvPr>
                <p:cNvSpPr/>
                <p:nvPr/>
              </p:nvSpPr>
              <p:spPr bwMode="auto">
                <a:xfrm>
                  <a:off x="4047372" y="2359015"/>
                  <a:ext cx="1918256" cy="361886"/>
                </a:xfrm>
                <a:prstGeom prst="round2SameRect">
                  <a:avLst>
                    <a:gd name="adj1" fmla="val 8975"/>
                    <a:gd name="adj2" fmla="val 0"/>
                  </a:avLst>
                </a:prstGeom>
                <a:solidFill>
                  <a:srgbClr val="1E385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chemeClr val="bg1"/>
                      </a:solidFill>
                      <a:latin typeface="+mn-ea"/>
                    </a:rPr>
                    <a:t>각자의 역할에 따른 활성화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+mn-ea"/>
                    </a:rPr>
                    <a:t> </a:t>
                  </a:r>
                  <a:r>
                    <a:rPr lang="ko-KR" altLang="en-US" sz="1600" b="1" dirty="0">
                      <a:solidFill>
                        <a:schemeClr val="bg1"/>
                      </a:solidFill>
                      <a:latin typeface="+mn-ea"/>
                    </a:rPr>
                    <a:t>혹은 비활성화</a:t>
                  </a:r>
                  <a:endParaRPr 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8FA398B7-F51D-44FC-B79C-23D78549920C}"/>
                    </a:ext>
                  </a:extLst>
                </p:cNvPr>
                <p:cNvSpPr/>
                <p:nvPr/>
              </p:nvSpPr>
              <p:spPr bwMode="auto">
                <a:xfrm>
                  <a:off x="4047372" y="2720902"/>
                  <a:ext cx="1918256" cy="669716"/>
                </a:xfrm>
                <a:prstGeom prst="rect">
                  <a:avLst/>
                </a:prstGeom>
                <a:solidFill>
                  <a:srgbClr val="F2F2F2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9144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91440" indent="-9144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4B74C6-A154-47E1-8650-9EA7F606B78C}"/>
                  </a:ext>
                </a:extLst>
              </p:cNvPr>
              <p:cNvSpPr txBox="1"/>
              <p:nvPr/>
            </p:nvSpPr>
            <p:spPr>
              <a:xfrm>
                <a:off x="121919" y="5674015"/>
                <a:ext cx="585875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화면에서 나타낼 값을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id</a:t>
                </a:r>
                <a:r>
                  <a:rPr lang="ko-KR" altLang="en-US" sz="1400" dirty="0">
                    <a:latin typeface="+mn-ea"/>
                  </a:rPr>
                  <a:t>선택자로 호출</a:t>
                </a:r>
                <a:r>
                  <a:rPr lang="en-US" altLang="ko-KR" sz="1400" dirty="0">
                    <a:latin typeface="+mn-ea"/>
                  </a:rPr>
                  <a:t>, </a:t>
                </a:r>
                <a:r>
                  <a:rPr lang="en-US" altLang="ko-KR" sz="1400" dirty="0" err="1">
                    <a:latin typeface="+mn-ea"/>
                  </a:rPr>
                  <a:t>r</a:t>
                </a:r>
                <a:r>
                  <a:rPr lang="en-US" altLang="ko-KR" sz="1400" dirty="0" err="1">
                    <a:solidFill>
                      <a:schemeClr val="tx1"/>
                    </a:solidFill>
                    <a:latin typeface="+mn-ea"/>
                  </a:rPr>
                  <a:t>eadonly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, show, hide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로 제어합니다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algn="ctr"/>
                <a:r>
                  <a:rPr lang="ko-KR" altLang="en-US" sz="1400" dirty="0">
                    <a:latin typeface="+mn-ea"/>
                  </a:rPr>
                  <a:t>각 </a:t>
                </a:r>
                <a:r>
                  <a:rPr lang="en-US" altLang="ko-KR" sz="1400" dirty="0">
                    <a:latin typeface="+mn-ea"/>
                  </a:rPr>
                  <a:t>JSP</a:t>
                </a:r>
                <a:r>
                  <a:rPr lang="ko-KR" altLang="en-US" sz="1400" dirty="0">
                    <a:latin typeface="+mn-ea"/>
                  </a:rPr>
                  <a:t>는 </a:t>
                </a:r>
                <a:r>
                  <a:rPr lang="ko-KR" altLang="en-US" sz="1400" b="1" dirty="0">
                    <a:solidFill>
                      <a:srgbClr val="E74A3B"/>
                    </a:solidFill>
                    <a:latin typeface="+mn-ea"/>
                  </a:rPr>
                  <a:t>해당 역할</a:t>
                </a:r>
                <a:r>
                  <a:rPr lang="en-US" altLang="ko-KR" sz="1400" b="1" dirty="0">
                    <a:solidFill>
                      <a:srgbClr val="E74A3B"/>
                    </a:solidFill>
                    <a:latin typeface="+mn-ea"/>
                  </a:rPr>
                  <a:t>(CRUD)</a:t>
                </a:r>
                <a:r>
                  <a:rPr lang="ko-KR" altLang="en-US" sz="1400" b="1" dirty="0">
                    <a:solidFill>
                      <a:srgbClr val="E74A3B"/>
                    </a:solidFill>
                    <a:latin typeface="+mn-ea"/>
                  </a:rPr>
                  <a:t>을 구분하여</a:t>
                </a:r>
                <a:r>
                  <a:rPr lang="en-US" altLang="ko-KR" sz="1400" b="1" dirty="0">
                    <a:solidFill>
                      <a:srgbClr val="E74A3B"/>
                    </a:solidFill>
                    <a:latin typeface="+mn-ea"/>
                  </a:rPr>
                  <a:t>, </a:t>
                </a:r>
                <a:r>
                  <a:rPr lang="ko-KR" altLang="en-US" sz="1400" b="1" dirty="0">
                    <a:solidFill>
                      <a:srgbClr val="E74A3B"/>
                    </a:solidFill>
                    <a:latin typeface="+mn-ea"/>
                  </a:rPr>
                  <a:t>수정이 필요하면 쉽게 변경 가능</a:t>
                </a:r>
                <a:r>
                  <a:rPr lang="ko-KR" altLang="en-US" sz="1400" dirty="0">
                    <a:latin typeface="+mn-ea"/>
                  </a:rPr>
                  <a:t>합니다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8701790-10EB-4F84-9F34-98CBEC413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19" y="6262367"/>
                <a:ext cx="5858755" cy="0"/>
              </a:xfrm>
              <a:prstGeom prst="line">
                <a:avLst/>
              </a:prstGeom>
              <a:ln w="9525">
                <a:solidFill>
                  <a:srgbClr val="1E38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31F8913-5AE9-4D91-85EE-523EEC90582C}"/>
                </a:ext>
              </a:extLst>
            </p:cNvPr>
            <p:cNvGrpSpPr/>
            <p:nvPr/>
          </p:nvGrpSpPr>
          <p:grpSpPr>
            <a:xfrm>
              <a:off x="6197916" y="5244896"/>
              <a:ext cx="5858756" cy="1031603"/>
              <a:chOff x="6211322" y="5241607"/>
              <a:chExt cx="5858756" cy="1031603"/>
            </a:xfrm>
          </p:grpSpPr>
          <p:grpSp>
            <p:nvGrpSpPr>
              <p:cNvPr id="33" name="Group 61">
                <a:extLst>
                  <a:ext uri="{FF2B5EF4-FFF2-40B4-BE49-F238E27FC236}">
                    <a16:creationId xmlns:a16="http://schemas.microsoft.com/office/drawing/2014/main" id="{9AC79DA9-D022-42F7-A5DA-7ACEA7D56C48}"/>
                  </a:ext>
                </a:extLst>
              </p:cNvPr>
              <p:cNvGrpSpPr/>
              <p:nvPr/>
            </p:nvGrpSpPr>
            <p:grpSpPr>
              <a:xfrm>
                <a:off x="6211323" y="5241607"/>
                <a:ext cx="5858755" cy="1031603"/>
                <a:chOff x="4047372" y="2359015"/>
                <a:chExt cx="1918256" cy="1031603"/>
              </a:xfrm>
            </p:grpSpPr>
            <p:sp>
              <p:nvSpPr>
                <p:cNvPr id="34" name="Rectangle: Top Corners Rounded 62">
                  <a:extLst>
                    <a:ext uri="{FF2B5EF4-FFF2-40B4-BE49-F238E27FC236}">
                      <a16:creationId xmlns:a16="http://schemas.microsoft.com/office/drawing/2014/main" id="{17191F00-9B9F-4188-8FE3-53FA35E44E30}"/>
                    </a:ext>
                  </a:extLst>
                </p:cNvPr>
                <p:cNvSpPr/>
                <p:nvPr/>
              </p:nvSpPr>
              <p:spPr bwMode="auto">
                <a:xfrm>
                  <a:off x="4047372" y="2359015"/>
                  <a:ext cx="1918256" cy="361886"/>
                </a:xfrm>
                <a:prstGeom prst="round2SameRect">
                  <a:avLst>
                    <a:gd name="adj1" fmla="val 8975"/>
                    <a:gd name="adj2" fmla="val 0"/>
                  </a:avLst>
                </a:prstGeom>
                <a:solidFill>
                  <a:srgbClr val="4884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chemeClr val="bg1"/>
                      </a:solidFill>
                      <a:latin typeface="+mn-ea"/>
                    </a:rPr>
                    <a:t>계층적 상속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+mn-ea"/>
                    </a:rPr>
                    <a:t>(</a:t>
                  </a:r>
                  <a:r>
                    <a:rPr lang="en-US" altLang="ko-KR" sz="1600" b="1" i="0" dirty="0">
                      <a:solidFill>
                        <a:schemeClr val="bg1"/>
                      </a:solidFill>
                      <a:effectLst/>
                      <a:latin typeface="+mn-ea"/>
                    </a:rPr>
                    <a:t>Hierarchical Inheritance</a:t>
                  </a:r>
                  <a:r>
                    <a:rPr lang="en-US" altLang="ko-KR" sz="1600" b="1" dirty="0">
                      <a:solidFill>
                        <a:schemeClr val="bg1"/>
                      </a:solidFill>
                      <a:latin typeface="+mn-ea"/>
                    </a:rPr>
                    <a:t>)</a:t>
                  </a:r>
                  <a:r>
                    <a:rPr lang="ko-KR" altLang="en-US" sz="1600" b="1" dirty="0">
                      <a:solidFill>
                        <a:schemeClr val="bg1"/>
                      </a:solidFill>
                      <a:latin typeface="+mn-ea"/>
                    </a:rPr>
                    <a:t>구조로 설계</a:t>
                  </a:r>
                  <a:endParaRPr lang="en-US" altLang="ko-KR" sz="16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35" name="Rectangle 63">
                  <a:extLst>
                    <a:ext uri="{FF2B5EF4-FFF2-40B4-BE49-F238E27FC236}">
                      <a16:creationId xmlns:a16="http://schemas.microsoft.com/office/drawing/2014/main" id="{AD9539F4-BE4E-42C7-BE91-4791A359C1F7}"/>
                    </a:ext>
                  </a:extLst>
                </p:cNvPr>
                <p:cNvSpPr/>
                <p:nvPr/>
              </p:nvSpPr>
              <p:spPr bwMode="auto">
                <a:xfrm>
                  <a:off x="4047372" y="2720902"/>
                  <a:ext cx="1918256" cy="669716"/>
                </a:xfrm>
                <a:prstGeom prst="rect">
                  <a:avLst/>
                </a:prstGeom>
                <a:solidFill>
                  <a:srgbClr val="F2F2F2">
                    <a:alpha val="5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9144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91440" indent="-9144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63456C-4BAC-41BA-9E9F-89AF269C0984}"/>
                  </a:ext>
                </a:extLst>
              </p:cNvPr>
              <p:cNvSpPr txBox="1"/>
              <p:nvPr/>
            </p:nvSpPr>
            <p:spPr>
              <a:xfrm>
                <a:off x="6211322" y="5674015"/>
                <a:ext cx="585875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여러 테이블에서 반복적으로 사용될 수 있는 정보는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분할하였습니다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 algn="ctr"/>
                <a:r>
                  <a:rPr lang="ko-KR" altLang="en-US" sz="1400" dirty="0">
                    <a:latin typeface="+mn-ea"/>
                  </a:rPr>
                  <a:t>이는 </a:t>
                </a:r>
                <a:r>
                  <a:rPr lang="ko-KR" altLang="en-US" sz="1400" b="1" dirty="0">
                    <a:solidFill>
                      <a:srgbClr val="E74A3B"/>
                    </a:solidFill>
                    <a:latin typeface="+mn-ea"/>
                  </a:rPr>
                  <a:t>하나의 클래스로 간결하게 작성하여 상속구조로 사용</a:t>
                </a:r>
                <a:r>
                  <a:rPr lang="ko-KR" altLang="en-US" sz="1400" dirty="0">
                    <a:latin typeface="+mn-ea"/>
                  </a:rPr>
                  <a:t>합니다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C6E4C37-85C3-4177-947B-1E02BAC21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1322" y="6262367"/>
                <a:ext cx="5858755" cy="0"/>
              </a:xfrm>
              <a:prstGeom prst="line">
                <a:avLst/>
              </a:prstGeom>
              <a:ln w="9525">
                <a:solidFill>
                  <a:srgbClr val="4884D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9C0F83B-3282-44D6-9F94-884BAB423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6900" b="14923"/>
            <a:stretch/>
          </p:blipFill>
          <p:spPr>
            <a:xfrm>
              <a:off x="3078978" y="2001882"/>
              <a:ext cx="2901695" cy="3162406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8D9281D5-4D20-47F0-8D25-D2ED32466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3536" y="1465246"/>
              <a:ext cx="5864210" cy="229094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C939C00-1ADB-4CC3-901A-EC59855DD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125"/>
            <a:stretch/>
          </p:blipFill>
          <p:spPr>
            <a:xfrm>
              <a:off x="6193536" y="4075520"/>
              <a:ext cx="5864210" cy="1088768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모서리가 둥근 직사각형 23">
              <a:extLst>
                <a:ext uri="{FF2B5EF4-FFF2-40B4-BE49-F238E27FC236}">
                  <a16:creationId xmlns:a16="http://schemas.microsoft.com/office/drawing/2014/main" id="{BC5C3873-AC04-4E33-9856-94625BF68583}"/>
                </a:ext>
              </a:extLst>
            </p:cNvPr>
            <p:cNvSpPr/>
            <p:nvPr/>
          </p:nvSpPr>
          <p:spPr>
            <a:xfrm>
              <a:off x="6193536" y="1157010"/>
              <a:ext cx="1939825" cy="3035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B0C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CommonMngInfoVO.java</a:t>
              </a:r>
              <a:endParaRPr lang="ko-KR" altLang="en-US" sz="1200" b="1" dirty="0">
                <a:solidFill>
                  <a:srgbClr val="B0CAEC"/>
                </a:solidFill>
                <a:latin typeface="+mn-ea"/>
              </a:endParaRPr>
            </a:p>
          </p:txBody>
        </p:sp>
        <p:sp>
          <p:nvSpPr>
            <p:cNvPr id="51" name="모서리가 둥근 직사각형 23">
              <a:extLst>
                <a:ext uri="{FF2B5EF4-FFF2-40B4-BE49-F238E27FC236}">
                  <a16:creationId xmlns:a16="http://schemas.microsoft.com/office/drawing/2014/main" id="{89BE5787-5A79-49C0-9560-D67761B2CC7E}"/>
                </a:ext>
              </a:extLst>
            </p:cNvPr>
            <p:cNvSpPr/>
            <p:nvPr/>
          </p:nvSpPr>
          <p:spPr>
            <a:xfrm>
              <a:off x="6193536" y="3764999"/>
              <a:ext cx="1939825" cy="3035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B0C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B0CAEC"/>
                  </a:solidFill>
                  <a:latin typeface="+mn-ea"/>
                </a:rPr>
                <a:t>PartyVO.java</a:t>
              </a:r>
              <a:endParaRPr lang="ko-KR" altLang="en-US" sz="1200" b="1" dirty="0">
                <a:solidFill>
                  <a:srgbClr val="B0CAEC"/>
                </a:solidFill>
                <a:latin typeface="+mn-ea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8EF3A44-401D-4138-9DFB-8DA4D3EB20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29367" y="3723236"/>
              <a:ext cx="511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5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062D63-8FC5-4CEF-8A50-7DAA9FA8AF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FBC4F6-848C-4B8A-8B67-7034A84FE9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B42120-248E-4848-8C00-8056274448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8BA07D-C82C-42B4-9929-F0784D41A085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5D80-9E8C-4DD3-BA2A-C0C9A7EA96C5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FFC4-C1B5-48F9-B502-30D22DE288F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0720C-733C-4CAB-8782-1FDBE54552A3}"/>
              </a:ext>
            </a:extLst>
          </p:cNvPr>
          <p:cNvSpPr txBox="1"/>
          <p:nvPr/>
        </p:nvSpPr>
        <p:spPr>
          <a:xfrm>
            <a:off x="2313741" y="687020"/>
            <a:ext cx="27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[ 3-2 ]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안정적인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유지 보수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E3197F-191B-4AB0-8151-7E795AFB90A4}"/>
              </a:ext>
            </a:extLst>
          </p:cNvPr>
          <p:cNvGrpSpPr/>
          <p:nvPr/>
        </p:nvGrpSpPr>
        <p:grpSpPr>
          <a:xfrm>
            <a:off x="111760" y="1202206"/>
            <a:ext cx="11958319" cy="3776502"/>
            <a:chOff x="111760" y="1202206"/>
            <a:chExt cx="11958319" cy="3776502"/>
          </a:xfrm>
        </p:grpSpPr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37EDA2-3479-4964-9777-7C85905A2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375" y="1202206"/>
              <a:ext cx="6575704" cy="3776502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38" name="그림 3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4567BC3-5C74-4DDF-AD2F-608495FE6F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8"/>
            <a:stretch/>
          </p:blipFill>
          <p:spPr>
            <a:xfrm>
              <a:off x="111760" y="1202206"/>
              <a:ext cx="5357058" cy="3776499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418B41-AB79-416C-831C-32D1878BF792}"/>
                </a:ext>
              </a:extLst>
            </p:cNvPr>
            <p:cNvSpPr/>
            <p:nvPr/>
          </p:nvSpPr>
          <p:spPr>
            <a:xfrm>
              <a:off x="121920" y="1825517"/>
              <a:ext cx="5346898" cy="861247"/>
            </a:xfrm>
            <a:prstGeom prst="rect">
              <a:avLst/>
            </a:prstGeom>
            <a:solidFill>
              <a:srgbClr val="B0CA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44E6F88-F4E2-4001-BCC9-6E75E91C705C}"/>
                </a:ext>
              </a:extLst>
            </p:cNvPr>
            <p:cNvSpPr/>
            <p:nvPr/>
          </p:nvSpPr>
          <p:spPr>
            <a:xfrm>
              <a:off x="121920" y="3573599"/>
              <a:ext cx="5346898" cy="1405105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5D332B-3065-4269-83BE-75CA2E1054F7}"/>
                </a:ext>
              </a:extLst>
            </p:cNvPr>
            <p:cNvSpPr/>
            <p:nvPr/>
          </p:nvSpPr>
          <p:spPr>
            <a:xfrm>
              <a:off x="5494375" y="1202206"/>
              <a:ext cx="6575704" cy="3776496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CDEDFE4-C985-4431-8B64-4876B1CEEC72}"/>
              </a:ext>
            </a:extLst>
          </p:cNvPr>
          <p:cNvSpPr txBox="1"/>
          <p:nvPr/>
        </p:nvSpPr>
        <p:spPr>
          <a:xfrm>
            <a:off x="5495619" y="6488668"/>
            <a:ext cx="6696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dirty="0"/>
              <a:t>여러 곳에서 용도에 따라 함수를 사용할 수 있도록 일정한 체계를 사용 </a:t>
            </a:r>
            <a:endParaRPr lang="en-US" altLang="ko-KR" sz="1600" b="1" dirty="0"/>
          </a:p>
        </p:txBody>
      </p:sp>
      <p:sp>
        <p:nvSpPr>
          <p:cNvPr id="24" name="Rectangle: Top Corners Rounded 57">
            <a:extLst>
              <a:ext uri="{FF2B5EF4-FFF2-40B4-BE49-F238E27FC236}">
                <a16:creationId xmlns:a16="http://schemas.microsoft.com/office/drawing/2014/main" id="{5CB6640A-5003-4FAC-ACFA-BACEFEF31DDB}"/>
              </a:ext>
            </a:extLst>
          </p:cNvPr>
          <p:cNvSpPr/>
          <p:nvPr/>
        </p:nvSpPr>
        <p:spPr bwMode="auto">
          <a:xfrm>
            <a:off x="111760" y="5052382"/>
            <a:ext cx="5357058" cy="452109"/>
          </a:xfrm>
          <a:prstGeom prst="round2SameRect">
            <a:avLst>
              <a:gd name="adj1" fmla="val 8975"/>
              <a:gd name="adj2" fmla="val 0"/>
            </a:avLst>
          </a:prstGeom>
          <a:solidFill>
            <a:srgbClr val="1E38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58">
            <a:extLst>
              <a:ext uri="{FF2B5EF4-FFF2-40B4-BE49-F238E27FC236}">
                <a16:creationId xmlns:a16="http://schemas.microsoft.com/office/drawing/2014/main" id="{19CFF79D-E2FB-462A-84F9-6A2A03849BF8}"/>
              </a:ext>
            </a:extLst>
          </p:cNvPr>
          <p:cNvSpPr/>
          <p:nvPr/>
        </p:nvSpPr>
        <p:spPr bwMode="auto">
          <a:xfrm>
            <a:off x="111760" y="5504491"/>
            <a:ext cx="5357058" cy="722095"/>
          </a:xfrm>
          <a:prstGeom prst="rect">
            <a:avLst/>
          </a:prstGeom>
          <a:solidFill>
            <a:srgbClr val="F2F2F2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: Top Corners Rounded 62">
            <a:extLst>
              <a:ext uri="{FF2B5EF4-FFF2-40B4-BE49-F238E27FC236}">
                <a16:creationId xmlns:a16="http://schemas.microsoft.com/office/drawing/2014/main" id="{F2D35A6E-B2CC-4B07-BED8-26E888A7D5CF}"/>
              </a:ext>
            </a:extLst>
          </p:cNvPr>
          <p:cNvSpPr/>
          <p:nvPr/>
        </p:nvSpPr>
        <p:spPr bwMode="auto">
          <a:xfrm>
            <a:off x="5506612" y="5052382"/>
            <a:ext cx="6575704" cy="452109"/>
          </a:xfrm>
          <a:prstGeom prst="round2SameRect">
            <a:avLst>
              <a:gd name="adj1" fmla="val 8975"/>
              <a:gd name="adj2" fmla="val 0"/>
            </a:avLst>
          </a:prstGeom>
          <a:solidFill>
            <a:srgbClr val="4884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기준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9131A4A6-CA34-4C57-A651-26AE4E5FC673}"/>
              </a:ext>
            </a:extLst>
          </p:cNvPr>
          <p:cNvSpPr/>
          <p:nvPr/>
        </p:nvSpPr>
        <p:spPr bwMode="auto">
          <a:xfrm>
            <a:off x="5506612" y="5504491"/>
            <a:ext cx="6575704" cy="722095"/>
          </a:xfrm>
          <a:prstGeom prst="rect">
            <a:avLst/>
          </a:prstGeom>
          <a:solidFill>
            <a:srgbClr val="F2F2F2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23">
            <a:extLst>
              <a:ext uri="{FF2B5EF4-FFF2-40B4-BE49-F238E27FC236}">
                <a16:creationId xmlns:a16="http://schemas.microsoft.com/office/drawing/2014/main" id="{6F1171FE-801C-40C8-A006-1DC00C091CAE}"/>
              </a:ext>
            </a:extLst>
          </p:cNvPr>
          <p:cNvSpPr/>
          <p:nvPr/>
        </p:nvSpPr>
        <p:spPr>
          <a:xfrm>
            <a:off x="183395" y="5127310"/>
            <a:ext cx="1082698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1E385A"/>
                </a:solidFill>
                <a:latin typeface="+mn-ea"/>
              </a:rPr>
              <a:t>Criteria.java</a:t>
            </a:r>
            <a:endParaRPr lang="ko-KR" altLang="en-US" sz="1200" b="1" dirty="0">
              <a:solidFill>
                <a:srgbClr val="1E385A"/>
              </a:solidFill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99E6E4-4DA6-476D-A9C9-14D416387AD5}"/>
              </a:ext>
            </a:extLst>
          </p:cNvPr>
          <p:cNvCxnSpPr>
            <a:cxnSpLocks/>
          </p:cNvCxnSpPr>
          <p:nvPr/>
        </p:nvCxnSpPr>
        <p:spPr>
          <a:xfrm>
            <a:off x="111760" y="6227823"/>
            <a:ext cx="5357058" cy="0"/>
          </a:xfrm>
          <a:prstGeom prst="line">
            <a:avLst/>
          </a:prstGeom>
          <a:ln w="9525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691B73-04E4-4123-8B24-A59A7501DACC}"/>
              </a:ext>
            </a:extLst>
          </p:cNvPr>
          <p:cNvSpPr txBox="1"/>
          <p:nvPr/>
        </p:nvSpPr>
        <p:spPr>
          <a:xfrm>
            <a:off x="3766085" y="5126651"/>
            <a:ext cx="1740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 이상의 함수 사용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모서리가 둥근 직사각형 23">
            <a:extLst>
              <a:ext uri="{FF2B5EF4-FFF2-40B4-BE49-F238E27FC236}">
                <a16:creationId xmlns:a16="http://schemas.microsoft.com/office/drawing/2014/main" id="{D913B279-71CB-4E4E-A484-B49DCCA1912E}"/>
              </a:ext>
            </a:extLst>
          </p:cNvPr>
          <p:cNvSpPr/>
          <p:nvPr/>
        </p:nvSpPr>
        <p:spPr>
          <a:xfrm>
            <a:off x="1463041" y="5127310"/>
            <a:ext cx="2182632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1E385A"/>
                </a:solidFill>
                <a:latin typeface="+mn-ea"/>
              </a:rPr>
              <a:t>Reply, Post, Party 3</a:t>
            </a:r>
            <a:r>
              <a:rPr lang="ko-KR" altLang="en-US" sz="1200" b="1" dirty="0">
                <a:solidFill>
                  <a:srgbClr val="1E385A"/>
                </a:solidFill>
                <a:latin typeface="+mn-ea"/>
              </a:rPr>
              <a:t>개의 객체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BEBF16-C167-4A77-AEBF-D5360CB6AEE1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1266093" y="5279062"/>
            <a:ext cx="196948" cy="0"/>
          </a:xfrm>
          <a:prstGeom prst="straightConnector1">
            <a:avLst/>
          </a:prstGeom>
          <a:ln w="63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6986A11-C06C-447C-BA41-5CF245ED8EE6}"/>
              </a:ext>
            </a:extLst>
          </p:cNvPr>
          <p:cNvCxnSpPr>
            <a:cxnSpLocks/>
          </p:cNvCxnSpPr>
          <p:nvPr/>
        </p:nvCxnSpPr>
        <p:spPr>
          <a:xfrm>
            <a:off x="3606427" y="5279062"/>
            <a:ext cx="230804" cy="0"/>
          </a:xfrm>
          <a:prstGeom prst="straightConnector1">
            <a:avLst/>
          </a:prstGeom>
          <a:ln w="63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81">
            <a:extLst>
              <a:ext uri="{FF2B5EF4-FFF2-40B4-BE49-F238E27FC236}">
                <a16:creationId xmlns:a16="http://schemas.microsoft.com/office/drawing/2014/main" id="{DF858163-BD9A-4016-8B5D-31B3853E2DCB}"/>
              </a:ext>
            </a:extLst>
          </p:cNvPr>
          <p:cNvSpPr/>
          <p:nvPr/>
        </p:nvSpPr>
        <p:spPr>
          <a:xfrm>
            <a:off x="172763" y="5593216"/>
            <a:ext cx="5285423" cy="539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＇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개수 산출과 페이지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＇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함께 처리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( 3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개의 함수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＇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처리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( 3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개의 함수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각 목록에 대한 페이지 처리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( 3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개의 함수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9C9EC82-D015-44AD-A9FC-5DD9AE3F24C3}"/>
              </a:ext>
            </a:extLst>
          </p:cNvPr>
          <p:cNvCxnSpPr>
            <a:cxnSpLocks/>
          </p:cNvCxnSpPr>
          <p:nvPr/>
        </p:nvCxnSpPr>
        <p:spPr>
          <a:xfrm>
            <a:off x="5508575" y="6227823"/>
            <a:ext cx="6573741" cy="0"/>
          </a:xfrm>
          <a:prstGeom prst="line">
            <a:avLst/>
          </a:prstGeom>
          <a:ln w="9525">
            <a:solidFill>
              <a:srgbClr val="488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81">
            <a:extLst>
              <a:ext uri="{FF2B5EF4-FFF2-40B4-BE49-F238E27FC236}">
                <a16:creationId xmlns:a16="http://schemas.microsoft.com/office/drawing/2014/main" id="{0D1370C9-A701-4CFA-AF3B-A82244CAC24D}"/>
              </a:ext>
            </a:extLst>
          </p:cNvPr>
          <p:cNvSpPr/>
          <p:nvPr/>
        </p:nvSpPr>
        <p:spPr>
          <a:xfrm>
            <a:off x="5598367" y="5593216"/>
            <a:ext cx="6471712" cy="539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변하지 않는 값의 상수화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(PAGING_AMOUNT, DEFAULT_AMOUT)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규칙 정의 및 수식화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(offset, limit, </a:t>
            </a:r>
            <a:r>
              <a:rPr lang="en-US" altLang="ko-KR" sz="1400" dirty="0" err="1">
                <a:latin typeface="+mn-ea"/>
              </a:rPr>
              <a:t>p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ageNum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endPage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startPage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69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F546F3A-6C21-4545-A3B1-B22A84BE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"/>
          <a:stretch/>
        </p:blipFill>
        <p:spPr>
          <a:xfrm>
            <a:off x="121920" y="1453771"/>
            <a:ext cx="5861372" cy="52920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8062D63-8FC5-4CEF-8A50-7DAA9FA8AF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FBC4F6-848C-4B8A-8B67-7034A84FE9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B42120-248E-4848-8C00-8056274448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8BA07D-C82C-42B4-9929-F0784D41A085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5D80-9E8C-4DD3-BA2A-C0C9A7EA96C5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FFC4-C1B5-48F9-B502-30D22DE288F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0720C-733C-4CAB-8782-1FDBE54552A3}"/>
              </a:ext>
            </a:extLst>
          </p:cNvPr>
          <p:cNvSpPr txBox="1"/>
          <p:nvPr/>
        </p:nvSpPr>
        <p:spPr>
          <a:xfrm>
            <a:off x="2313742" y="687020"/>
            <a:ext cx="29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[ 3-3 ]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효율적인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데이터 관리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A8B4B92D-14EF-40F6-8B65-F45C8A85338F}"/>
              </a:ext>
            </a:extLst>
          </p:cNvPr>
          <p:cNvSpPr/>
          <p:nvPr/>
        </p:nvSpPr>
        <p:spPr>
          <a:xfrm>
            <a:off x="121921" y="1150269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B0CAEC"/>
                </a:solidFill>
                <a:latin typeface="+mn-ea"/>
              </a:rPr>
              <a:t>HashTagService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68E5C-EC2D-4C7A-AC0D-E61809324663}"/>
              </a:ext>
            </a:extLst>
          </p:cNvPr>
          <p:cNvGrpSpPr/>
          <p:nvPr/>
        </p:nvGrpSpPr>
        <p:grpSpPr>
          <a:xfrm>
            <a:off x="6189309" y="2018065"/>
            <a:ext cx="5974081" cy="4205179"/>
            <a:chOff x="6095999" y="2540585"/>
            <a:chExt cx="5974081" cy="4205179"/>
          </a:xfrm>
        </p:grpSpPr>
        <p:sp>
          <p:nvSpPr>
            <p:cNvPr id="80" name="Rounded Rectangle 1">
              <a:extLst>
                <a:ext uri="{FF2B5EF4-FFF2-40B4-BE49-F238E27FC236}">
                  <a16:creationId xmlns:a16="http://schemas.microsoft.com/office/drawing/2014/main" id="{737900CB-C1C9-41DC-94EB-5499BB83EF0C}"/>
                </a:ext>
              </a:extLst>
            </p:cNvPr>
            <p:cNvSpPr/>
            <p:nvPr/>
          </p:nvSpPr>
          <p:spPr bwMode="auto">
            <a:xfrm>
              <a:off x="6095999" y="2540585"/>
              <a:ext cx="5861372" cy="4205179"/>
            </a:xfrm>
            <a:prstGeom prst="roundRect">
              <a:avLst>
                <a:gd name="adj" fmla="val 2440"/>
              </a:avLst>
            </a:prstGeom>
            <a:solidFill>
              <a:schemeClr val="bg1">
                <a:lumMod val="9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Inhaltsplatzhalter 4">
              <a:extLst>
                <a:ext uri="{FF2B5EF4-FFF2-40B4-BE49-F238E27FC236}">
                  <a16:creationId xmlns:a16="http://schemas.microsoft.com/office/drawing/2014/main" id="{E1EAE15D-BC84-4127-8618-235FC49E94C9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618443"/>
              <a:ext cx="2523215" cy="27841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ko-KR" altLang="en-US" sz="1600" b="1" dirty="0">
                  <a:solidFill>
                    <a:srgbClr val="1E385A"/>
                  </a:solidFill>
                  <a:latin typeface="+mn-ea"/>
                </a:rPr>
                <a:t>인덱스를 활용한 정렬</a:t>
              </a:r>
              <a:r>
                <a:rPr lang="en-US" sz="1600" b="1" dirty="0">
                  <a:solidFill>
                    <a:srgbClr val="1E385A"/>
                  </a:solidFill>
                  <a:latin typeface="+mn-ea"/>
                </a:rPr>
                <a:t> #1</a:t>
              </a:r>
              <a:endParaRPr lang="en-US" sz="1100" dirty="0">
                <a:solidFill>
                  <a:srgbClr val="1E385A"/>
                </a:solidFill>
                <a:latin typeface="+mn-ea"/>
              </a:endParaRPr>
            </a:p>
          </p:txBody>
        </p:sp>
        <p:sp>
          <p:nvSpPr>
            <p:cNvPr id="26" name="Rectangle 48">
              <a:extLst>
                <a:ext uri="{FF2B5EF4-FFF2-40B4-BE49-F238E27FC236}">
                  <a16:creationId xmlns:a16="http://schemas.microsoft.com/office/drawing/2014/main" id="{98414439-B0C9-454B-BDE3-E9F0390A0A15}"/>
                </a:ext>
              </a:extLst>
            </p:cNvPr>
            <p:cNvSpPr/>
            <p:nvPr/>
          </p:nvSpPr>
          <p:spPr bwMode="auto">
            <a:xfrm>
              <a:off x="6096000" y="2982543"/>
              <a:ext cx="5861372" cy="43860"/>
            </a:xfrm>
            <a:prstGeom prst="rect">
              <a:avLst/>
            </a:prstGeom>
            <a:solidFill>
              <a:srgbClr val="1E385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27" name="Rectangle 49">
              <a:extLst>
                <a:ext uri="{FF2B5EF4-FFF2-40B4-BE49-F238E27FC236}">
                  <a16:creationId xmlns:a16="http://schemas.microsoft.com/office/drawing/2014/main" id="{E6BCC4D0-DD26-4697-A797-CAE48714857D}"/>
                </a:ext>
              </a:extLst>
            </p:cNvPr>
            <p:cNvSpPr/>
            <p:nvPr/>
          </p:nvSpPr>
          <p:spPr>
            <a:xfrm>
              <a:off x="6096000" y="3067703"/>
              <a:ext cx="5861372" cy="29007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해시태그의 키워드를 </a:t>
              </a:r>
              <a:r>
                <a:rPr lang="ko-KR" altLang="ko-KR" sz="1400" dirty="0">
                  <a:latin typeface="+mn-ea"/>
                </a:rPr>
                <a:t>단어집</a:t>
              </a:r>
              <a:r>
                <a:rPr lang="en-US" altLang="ko-KR" sz="1400" dirty="0">
                  <a:latin typeface="+mn-ea"/>
                </a:rPr>
                <a:t>(Lexicon)</a:t>
              </a:r>
              <a:r>
                <a:rPr lang="ko-KR" altLang="en-US" sz="1400" dirty="0">
                  <a:latin typeface="+mn-ea"/>
                </a:rPr>
                <a:t>으로 만들고 이를 인덱스로 정렬합니다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Inhaltsplatzhalter 4">
              <a:extLst>
                <a:ext uri="{FF2B5EF4-FFF2-40B4-BE49-F238E27FC236}">
                  <a16:creationId xmlns:a16="http://schemas.microsoft.com/office/drawing/2014/main" id="{AEE30CE6-5221-4EEC-AE28-F730B4A1BB3A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3554681"/>
              <a:ext cx="2523214" cy="2761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ko-KR" altLang="en-US" sz="1600" b="1" dirty="0">
                  <a:solidFill>
                    <a:srgbClr val="4884D4"/>
                  </a:solidFill>
                  <a:latin typeface="+mn-ea"/>
                </a:rPr>
                <a:t>높은 검색 정확도 </a:t>
              </a:r>
              <a:r>
                <a:rPr lang="en-US" sz="1600" b="1" dirty="0">
                  <a:solidFill>
                    <a:srgbClr val="4884D4"/>
                  </a:solidFill>
                  <a:latin typeface="+mn-ea"/>
                </a:rPr>
                <a:t>#2</a:t>
              </a:r>
              <a:endParaRPr lang="en-US" sz="1100" dirty="0">
                <a:solidFill>
                  <a:srgbClr val="4884D4"/>
                </a:solidFill>
                <a:latin typeface="+mn-ea"/>
              </a:endParaRP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E14C9286-AA44-4522-9079-B1A195B11B37}"/>
                </a:ext>
              </a:extLst>
            </p:cNvPr>
            <p:cNvSpPr/>
            <p:nvPr/>
          </p:nvSpPr>
          <p:spPr bwMode="auto">
            <a:xfrm>
              <a:off x="6095999" y="3907026"/>
              <a:ext cx="5861371" cy="43860"/>
            </a:xfrm>
            <a:prstGeom prst="rect">
              <a:avLst/>
            </a:prstGeom>
            <a:solidFill>
              <a:srgbClr val="4884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87BE26B-8BEE-4886-992F-282603A01663}"/>
                </a:ext>
              </a:extLst>
            </p:cNvPr>
            <p:cNvSpPr/>
            <p:nvPr/>
          </p:nvSpPr>
          <p:spPr>
            <a:xfrm>
              <a:off x="6096000" y="4050736"/>
              <a:ext cx="5974080" cy="2597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latin typeface="+mn-ea"/>
                </a:rPr>
                <a:t>상위 계통에서 하위 계통에 있는 것까지 모두 검색 가능하도록 합니다</a:t>
              </a:r>
              <a:r>
                <a:rPr lang="en-US" altLang="ko-KR" sz="1400" dirty="0">
                  <a:latin typeface="+mn-ea"/>
                </a:rPr>
                <a:t>.</a:t>
              </a:r>
            </a:p>
          </p:txBody>
        </p:sp>
        <p:sp>
          <p:nvSpPr>
            <p:cNvPr id="38" name="Inhaltsplatzhalter 4">
              <a:extLst>
                <a:ext uri="{FF2B5EF4-FFF2-40B4-BE49-F238E27FC236}">
                  <a16:creationId xmlns:a16="http://schemas.microsoft.com/office/drawing/2014/main" id="{2CC5E2CF-35AF-4AA0-951F-D1E13E1FE93A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5598310"/>
              <a:ext cx="2523214" cy="2761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ko-KR" altLang="en-US" sz="1600" b="1" dirty="0">
                  <a:solidFill>
                    <a:srgbClr val="48A5D4"/>
                  </a:solidFill>
                  <a:latin typeface="+mn-ea"/>
                </a:rPr>
                <a:t>균형 잡힌 단어 체계 </a:t>
              </a:r>
              <a:r>
                <a:rPr lang="en-US" sz="1600" b="1" dirty="0">
                  <a:solidFill>
                    <a:srgbClr val="48A5D4"/>
                  </a:solidFill>
                  <a:latin typeface="+mn-ea"/>
                </a:rPr>
                <a:t>#3</a:t>
              </a:r>
              <a:endParaRPr lang="en-US" sz="1100" dirty="0">
                <a:solidFill>
                  <a:srgbClr val="48A5D4"/>
                </a:solidFill>
                <a:latin typeface="+mn-ea"/>
              </a:endParaRPr>
            </a:p>
          </p:txBody>
        </p:sp>
        <p:sp>
          <p:nvSpPr>
            <p:cNvPr id="41" name="Rectangle 58">
              <a:extLst>
                <a:ext uri="{FF2B5EF4-FFF2-40B4-BE49-F238E27FC236}">
                  <a16:creationId xmlns:a16="http://schemas.microsoft.com/office/drawing/2014/main" id="{67167BB0-E0F9-47FE-B0EB-83D9CBE80C5C}"/>
                </a:ext>
              </a:extLst>
            </p:cNvPr>
            <p:cNvSpPr/>
            <p:nvPr/>
          </p:nvSpPr>
          <p:spPr bwMode="auto">
            <a:xfrm>
              <a:off x="6096000" y="5965660"/>
              <a:ext cx="5861370" cy="43860"/>
            </a:xfrm>
            <a:prstGeom prst="rect">
              <a:avLst/>
            </a:prstGeom>
            <a:solidFill>
              <a:srgbClr val="48A5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28AA67D0-EA54-4EF8-A499-FB2F7EE9C6D2}"/>
                </a:ext>
              </a:extLst>
            </p:cNvPr>
            <p:cNvSpPr/>
            <p:nvPr/>
          </p:nvSpPr>
          <p:spPr>
            <a:xfrm>
              <a:off x="6096000" y="6041131"/>
              <a:ext cx="5861370" cy="61324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이 단어집은 데이터의 균형을 이루는 </a:t>
              </a:r>
              <a:r>
                <a:rPr lang="en-US" altLang="ko-KR" sz="1400" dirty="0" err="1">
                  <a:latin typeface="+mn-ea"/>
                </a:rPr>
                <a:t>TreeSet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구조로 설계 되었으며</a:t>
              </a:r>
              <a:r>
                <a:rPr lang="en-US" altLang="ko-KR" sz="1400" dirty="0">
                  <a:latin typeface="+mn-ea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단어집의 체계는 </a:t>
              </a:r>
              <a:r>
                <a:rPr lang="en-US" altLang="ko-KR" sz="1400" dirty="0">
                  <a:latin typeface="+mn-ea"/>
                </a:rPr>
                <a:t>KOMORAN </a:t>
              </a:r>
              <a:r>
                <a:rPr lang="ko-KR" altLang="en-US" sz="1400" dirty="0">
                  <a:latin typeface="+mn-ea"/>
                </a:rPr>
                <a:t>한국어 형태소에서 분석한 품사를 활용합니다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EA89B8-8F92-4993-80F0-4695789A3361}"/>
                </a:ext>
              </a:extLst>
            </p:cNvPr>
            <p:cNvGrpSpPr/>
            <p:nvPr/>
          </p:nvGrpSpPr>
          <p:grpSpPr>
            <a:xfrm>
              <a:off x="6194431" y="4427058"/>
              <a:ext cx="5664505" cy="963925"/>
              <a:chOff x="6095999" y="1457532"/>
              <a:chExt cx="5664505" cy="96392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B746401-8544-4E20-83BB-443391D5CD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444" r="3160" b="60697"/>
              <a:stretch/>
            </p:blipFill>
            <p:spPr>
              <a:xfrm>
                <a:off x="6095999" y="1457532"/>
                <a:ext cx="2543093" cy="963925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5FB18599-3469-48ED-9468-53838E494A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73" t="60365" r="13169" b="768"/>
              <a:stretch/>
            </p:blipFill>
            <p:spPr>
              <a:xfrm>
                <a:off x="8751799" y="1459763"/>
                <a:ext cx="3008705" cy="949536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2AFC9-F52E-4EAC-90D7-EB896DC3F83C}"/>
              </a:ext>
            </a:extLst>
          </p:cNvPr>
          <p:cNvSpPr/>
          <p:nvPr/>
        </p:nvSpPr>
        <p:spPr>
          <a:xfrm>
            <a:off x="8712523" y="6306836"/>
            <a:ext cx="3435967" cy="557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해시태그를 이용한 검색 성능 향상</a:t>
            </a:r>
          </a:p>
        </p:txBody>
      </p:sp>
    </p:spTree>
    <p:extLst>
      <p:ext uri="{BB962C8B-B14F-4D97-AF65-F5344CB8AC3E}">
        <p14:creationId xmlns:p14="http://schemas.microsoft.com/office/powerpoint/2010/main" val="419551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062D63-8FC5-4CEF-8A50-7DAA9FA8AF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FBC4F6-848C-4B8A-8B67-7034A84FE9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B42120-248E-4848-8C00-8056274448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8BA07D-C82C-42B4-9929-F0784D41A085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5D80-9E8C-4DD3-BA2A-C0C9A7EA96C5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FFC4-C1B5-48F9-B502-30D22DE288F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0720C-733C-4CAB-8782-1FDBE54552A3}"/>
              </a:ext>
            </a:extLst>
          </p:cNvPr>
          <p:cNvSpPr txBox="1"/>
          <p:nvPr/>
        </p:nvSpPr>
        <p:spPr>
          <a:xfrm>
            <a:off x="2313742" y="687020"/>
            <a:ext cx="29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[ 3-3 ]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효율적인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데이터 관리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6B5A81-288B-4424-BE94-1FDEA7F2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619" y="1225638"/>
            <a:ext cx="3636332" cy="38100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8F0CC2BE-FF11-4DFB-80DA-087EF9140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88"/>
          <a:stretch/>
        </p:blipFill>
        <p:spPr>
          <a:xfrm>
            <a:off x="134571" y="1228210"/>
            <a:ext cx="8197666" cy="15775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8" name="그림 57" descr="텍스트이(가) 표시된 사진&#10;&#10;자동 생성된 설명">
            <a:extLst>
              <a:ext uri="{FF2B5EF4-FFF2-40B4-BE49-F238E27FC236}">
                <a16:creationId xmlns:a16="http://schemas.microsoft.com/office/drawing/2014/main" id="{6893E388-A812-4BF6-B696-6F0C076EED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8" b="46836"/>
          <a:stretch/>
        </p:blipFill>
        <p:spPr>
          <a:xfrm>
            <a:off x="134571" y="5129114"/>
            <a:ext cx="8197666" cy="9035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그림 58" descr="텍스트이(가) 표시된 사진&#10;&#10;자동 생성된 설명">
            <a:extLst>
              <a:ext uri="{FF2B5EF4-FFF2-40B4-BE49-F238E27FC236}">
                <a16:creationId xmlns:a16="http://schemas.microsoft.com/office/drawing/2014/main" id="{0C39D5D5-E4D2-4E36-B1E5-7D405382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70" b="1851"/>
          <a:stretch/>
        </p:blipFill>
        <p:spPr>
          <a:xfrm>
            <a:off x="134571" y="2892949"/>
            <a:ext cx="8197666" cy="213150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65" name="모서리가 둥근 직사각형 23">
            <a:extLst>
              <a:ext uri="{FF2B5EF4-FFF2-40B4-BE49-F238E27FC236}">
                <a16:creationId xmlns:a16="http://schemas.microsoft.com/office/drawing/2014/main" id="{58A62C75-EF30-43C5-B031-35B7B375FBD7}"/>
              </a:ext>
            </a:extLst>
          </p:cNvPr>
          <p:cNvSpPr/>
          <p:nvPr/>
        </p:nvSpPr>
        <p:spPr>
          <a:xfrm>
            <a:off x="10644662" y="4732753"/>
            <a:ext cx="1422638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DreamPair.java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F67A9E-1B0D-474D-9EC5-EB09C66F6E25}"/>
              </a:ext>
            </a:extLst>
          </p:cNvPr>
          <p:cNvGrpSpPr/>
          <p:nvPr/>
        </p:nvGrpSpPr>
        <p:grpSpPr>
          <a:xfrm>
            <a:off x="8430967" y="5129113"/>
            <a:ext cx="3648257" cy="903522"/>
            <a:chOff x="8430967" y="5129113"/>
            <a:chExt cx="3648257" cy="903522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3D896129-E15D-4200-B485-2DC04FAA1A47}"/>
                </a:ext>
              </a:extLst>
            </p:cNvPr>
            <p:cNvSpPr/>
            <p:nvPr/>
          </p:nvSpPr>
          <p:spPr bwMode="auto">
            <a:xfrm>
              <a:off x="8430967" y="5129113"/>
              <a:ext cx="3636332" cy="903522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BF16B3-EFD1-4AF7-B0CC-9EAD961EA877}"/>
                </a:ext>
              </a:extLst>
            </p:cNvPr>
            <p:cNvGrpSpPr/>
            <p:nvPr/>
          </p:nvGrpSpPr>
          <p:grpSpPr>
            <a:xfrm>
              <a:off x="8431621" y="5166415"/>
              <a:ext cx="3647603" cy="395929"/>
              <a:chOff x="8431620" y="5152407"/>
              <a:chExt cx="3647603" cy="395929"/>
            </a:xfrm>
          </p:grpSpPr>
          <p:sp>
            <p:nvSpPr>
              <p:cNvPr id="23" name="Inhaltsplatzhalter 4">
                <a:extLst>
                  <a:ext uri="{FF2B5EF4-FFF2-40B4-BE49-F238E27FC236}">
                    <a16:creationId xmlns:a16="http://schemas.microsoft.com/office/drawing/2014/main" id="{BE648317-16F3-409E-8F90-C4912F1C24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3543" y="5152407"/>
                <a:ext cx="3635680" cy="296876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30000"/>
                  </a:lnSpc>
                  <a:buNone/>
                </a:pPr>
                <a:r>
                  <a:rPr lang="ko-KR" altLang="en-US" sz="1600" b="1" dirty="0">
                    <a:solidFill>
                      <a:srgbClr val="1E385A"/>
                    </a:solidFill>
                    <a:latin typeface="+mn-ea"/>
                  </a:rPr>
                  <a:t>교집합을 제외</a:t>
                </a:r>
                <a:r>
                  <a:rPr lang="en-US" altLang="ko-KR" sz="1600" b="1" dirty="0">
                    <a:solidFill>
                      <a:srgbClr val="1E385A"/>
                    </a:solidFill>
                    <a:latin typeface="+mn-ea"/>
                  </a:rPr>
                  <a:t>, </a:t>
                </a:r>
                <a:r>
                  <a:rPr lang="ko-KR" altLang="en-US" sz="1600" b="1" dirty="0">
                    <a:solidFill>
                      <a:srgbClr val="1E385A"/>
                    </a:solidFill>
                    <a:latin typeface="+mn-ea"/>
                  </a:rPr>
                  <a:t>새로 생성되는 것을 추가 </a:t>
                </a:r>
                <a:r>
                  <a:rPr lang="en-US" altLang="ko-KR" sz="1600" b="1" dirty="0">
                    <a:solidFill>
                      <a:srgbClr val="1E385A"/>
                    </a:solidFill>
                    <a:latin typeface="+mn-ea"/>
                  </a:rPr>
                  <a:t>#1</a:t>
                </a:r>
              </a:p>
            </p:txBody>
          </p:sp>
          <p:sp>
            <p:nvSpPr>
              <p:cNvPr id="25" name="Rectangle 48">
                <a:extLst>
                  <a:ext uri="{FF2B5EF4-FFF2-40B4-BE49-F238E27FC236}">
                    <a16:creationId xmlns:a16="http://schemas.microsoft.com/office/drawing/2014/main" id="{72E96909-F86E-4077-97E2-B837E058E580}"/>
                  </a:ext>
                </a:extLst>
              </p:cNvPr>
              <p:cNvSpPr/>
              <p:nvPr/>
            </p:nvSpPr>
            <p:spPr bwMode="auto">
              <a:xfrm>
                <a:off x="8431620" y="5504476"/>
                <a:ext cx="3636000" cy="43860"/>
              </a:xfrm>
              <a:prstGeom prst="rect">
                <a:avLst/>
              </a:prstGeom>
              <a:solidFill>
                <a:srgbClr val="1E38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26A44AC-6199-470B-A3FA-067DF80494E8}"/>
                </a:ext>
              </a:extLst>
            </p:cNvPr>
            <p:cNvGrpSpPr/>
            <p:nvPr/>
          </p:nvGrpSpPr>
          <p:grpSpPr>
            <a:xfrm>
              <a:off x="8431621" y="5602312"/>
              <a:ext cx="3636000" cy="380301"/>
              <a:chOff x="8431622" y="5519190"/>
              <a:chExt cx="3636000" cy="380301"/>
            </a:xfrm>
          </p:grpSpPr>
          <p:sp>
            <p:nvSpPr>
              <p:cNvPr id="26" name="Inhaltsplatzhalter 4">
                <a:extLst>
                  <a:ext uri="{FF2B5EF4-FFF2-40B4-BE49-F238E27FC236}">
                    <a16:creationId xmlns:a16="http://schemas.microsoft.com/office/drawing/2014/main" id="{281F9231-D5F8-4163-A21D-CEEF6250A4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1623" y="5519190"/>
                <a:ext cx="3635680" cy="27841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20000"/>
                  </a:lnSpc>
                  <a:buNone/>
                </a:pPr>
                <a:r>
                  <a:rPr lang="ko-KR" altLang="en-US" sz="1600" b="1" dirty="0">
                    <a:solidFill>
                      <a:srgbClr val="4884D4"/>
                    </a:solidFill>
                    <a:latin typeface="+mn-ea"/>
                  </a:rPr>
                  <a:t>다른 자료형의 두 값을 비교 및 일괄 처리 </a:t>
                </a:r>
                <a:r>
                  <a:rPr lang="en-US" sz="1600" b="1" dirty="0">
                    <a:solidFill>
                      <a:srgbClr val="4884D4"/>
                    </a:solidFill>
                    <a:latin typeface="+mn-ea"/>
                  </a:rPr>
                  <a:t>#2</a:t>
                </a:r>
                <a:endParaRPr lang="en-US" sz="1100" b="1" dirty="0">
                  <a:solidFill>
                    <a:srgbClr val="4884D4"/>
                  </a:solidFill>
                  <a:latin typeface="+mn-ea"/>
                </a:endParaRPr>
              </a:p>
            </p:txBody>
          </p:sp>
          <p:sp>
            <p:nvSpPr>
              <p:cNvPr id="27" name="Rectangle 58">
                <a:extLst>
                  <a:ext uri="{FF2B5EF4-FFF2-40B4-BE49-F238E27FC236}">
                    <a16:creationId xmlns:a16="http://schemas.microsoft.com/office/drawing/2014/main" id="{380EAF8B-98A5-4258-BEEF-D05C32FE9CD8}"/>
                  </a:ext>
                </a:extLst>
              </p:cNvPr>
              <p:cNvSpPr/>
              <p:nvPr/>
            </p:nvSpPr>
            <p:spPr bwMode="auto">
              <a:xfrm>
                <a:off x="8431622" y="5855631"/>
                <a:ext cx="3636000" cy="43860"/>
              </a:xfrm>
              <a:prstGeom prst="rect">
                <a:avLst/>
              </a:prstGeom>
              <a:solidFill>
                <a:srgbClr val="4884D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4E23B5-0E62-4B6B-AF5E-B2569F7A1BC6}"/>
              </a:ext>
            </a:extLst>
          </p:cNvPr>
          <p:cNvSpPr/>
          <p:nvPr/>
        </p:nvSpPr>
        <p:spPr>
          <a:xfrm>
            <a:off x="6895322" y="6306836"/>
            <a:ext cx="5253169" cy="557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데이터의 중복을 최소화하고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빠른 처리 속도로 효율적</a:t>
            </a:r>
          </a:p>
        </p:txBody>
      </p:sp>
    </p:spTree>
    <p:extLst>
      <p:ext uri="{BB962C8B-B14F-4D97-AF65-F5344CB8AC3E}">
        <p14:creationId xmlns:p14="http://schemas.microsoft.com/office/powerpoint/2010/main" val="282049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3">
            <a:extLst>
              <a:ext uri="{FF2B5EF4-FFF2-40B4-BE49-F238E27FC236}">
                <a16:creationId xmlns:a16="http://schemas.microsoft.com/office/drawing/2014/main" id="{3B0ACA87-0B5D-431A-A034-4EC8170E23AE}"/>
              </a:ext>
            </a:extLst>
          </p:cNvPr>
          <p:cNvSpPr/>
          <p:nvPr/>
        </p:nvSpPr>
        <p:spPr bwMode="auto">
          <a:xfrm>
            <a:off x="6939518" y="4432874"/>
            <a:ext cx="5252482" cy="1207713"/>
          </a:xfrm>
          <a:prstGeom prst="rect">
            <a:avLst/>
          </a:prstGeom>
          <a:solidFill>
            <a:srgbClr val="F2F2F2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ACFE6777-388F-4CF9-8B86-653678E41883}"/>
              </a:ext>
            </a:extLst>
          </p:cNvPr>
          <p:cNvSpPr/>
          <p:nvPr/>
        </p:nvSpPr>
        <p:spPr bwMode="auto">
          <a:xfrm>
            <a:off x="6939518" y="1742221"/>
            <a:ext cx="5252482" cy="1207713"/>
          </a:xfrm>
          <a:prstGeom prst="rect">
            <a:avLst/>
          </a:prstGeom>
          <a:solidFill>
            <a:srgbClr val="F2F2F2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1440" indent="-914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062D63-8FC5-4CEF-8A50-7DAA9FA8AF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FBC4F6-848C-4B8A-8B67-7034A84FE9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B42120-248E-4848-8C00-8056274448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8BA07D-C82C-42B4-9929-F0784D41A085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5D80-9E8C-4DD3-BA2A-C0C9A7EA96C5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FFC4-C1B5-48F9-B502-30D22DE288F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0720C-733C-4CAB-8782-1FDBE54552A3}"/>
              </a:ext>
            </a:extLst>
          </p:cNvPr>
          <p:cNvSpPr txBox="1"/>
          <p:nvPr/>
        </p:nvSpPr>
        <p:spPr>
          <a:xfrm>
            <a:off x="2313742" y="687020"/>
            <a:ext cx="29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[ 3-3 ]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효율적인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데이터 관리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80181C8-D2F3-40F7-9B6F-76086C08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4"/>
          <a:stretch/>
        </p:blipFill>
        <p:spPr>
          <a:xfrm>
            <a:off x="111753" y="1205244"/>
            <a:ext cx="6677951" cy="233409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3445F4-1946-44F4-B5E3-2339AC239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" t="16447"/>
          <a:stretch/>
        </p:blipFill>
        <p:spPr>
          <a:xfrm>
            <a:off x="121920" y="3934396"/>
            <a:ext cx="6667791" cy="224949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E9572FB9-A143-4B2B-AFC8-202493907AD7}"/>
              </a:ext>
            </a:extLst>
          </p:cNvPr>
          <p:cNvSpPr/>
          <p:nvPr/>
        </p:nvSpPr>
        <p:spPr>
          <a:xfrm>
            <a:off x="111751" y="3580642"/>
            <a:ext cx="6677951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www.dream.com.framework.display </a:t>
            </a:r>
            <a:r>
              <a:rPr lang="ko-KR" altLang="en-US" sz="1200" b="1" dirty="0">
                <a:solidFill>
                  <a:srgbClr val="B0CAEC"/>
                </a:solidFill>
                <a:latin typeface="+mn-ea"/>
              </a:rPr>
              <a:t>패키지 </a:t>
            </a:r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[</a:t>
            </a:r>
            <a:r>
              <a:rPr lang="ko-KR" altLang="en-US" sz="1200" b="1" dirty="0">
                <a:solidFill>
                  <a:srgbClr val="B0CAEC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ClassUtil.java</a:t>
            </a:r>
            <a:r>
              <a:rPr lang="ko-KR" altLang="en-US" sz="1200" b="1" dirty="0">
                <a:solidFill>
                  <a:srgbClr val="B0CAEC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/ TableDisplayer.java </a:t>
            </a:r>
            <a:r>
              <a:rPr lang="ko-KR" altLang="en-US" sz="1200" b="1" dirty="0">
                <a:solidFill>
                  <a:srgbClr val="B0CAEC"/>
                </a:solidFill>
                <a:latin typeface="+mn-ea"/>
              </a:rPr>
              <a:t>클래스 </a:t>
            </a:r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]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69E87980-A51B-4F93-B26B-84609C0C1AC4}"/>
              </a:ext>
            </a:extLst>
          </p:cNvPr>
          <p:cNvSpPr txBox="1">
            <a:spLocks/>
          </p:cNvSpPr>
          <p:nvPr/>
        </p:nvSpPr>
        <p:spPr>
          <a:xfrm>
            <a:off x="7510532" y="1268565"/>
            <a:ext cx="4490483" cy="33400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ko-KR" altLang="en-US" sz="1800" b="1" dirty="0">
                <a:solidFill>
                  <a:srgbClr val="1E385A"/>
                </a:solidFill>
                <a:latin typeface="+mj-ea"/>
                <a:ea typeface="+mj-ea"/>
              </a:rPr>
              <a:t>값의 변경 시 오류 방지 </a:t>
            </a:r>
            <a:r>
              <a:rPr lang="en-US" sz="1800" b="1" dirty="0">
                <a:solidFill>
                  <a:srgbClr val="1E385A"/>
                </a:solidFill>
                <a:latin typeface="+mj-ea"/>
                <a:ea typeface="+mj-ea"/>
              </a:rPr>
              <a:t>#1</a:t>
            </a:r>
            <a:endParaRPr 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DB947BEE-34A2-444D-9C08-50F25F945542}"/>
              </a:ext>
            </a:extLst>
          </p:cNvPr>
          <p:cNvSpPr/>
          <p:nvPr/>
        </p:nvSpPr>
        <p:spPr bwMode="auto">
          <a:xfrm>
            <a:off x="6939518" y="1251275"/>
            <a:ext cx="421200" cy="421200"/>
          </a:xfrm>
          <a:prstGeom prst="ellipse">
            <a:avLst/>
          </a:prstGeom>
          <a:solidFill>
            <a:srgbClr val="1E385A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54B213AB-E3E8-4AB1-AA53-F7B4656B69E1}"/>
              </a:ext>
            </a:extLst>
          </p:cNvPr>
          <p:cNvSpPr txBox="1">
            <a:spLocks/>
          </p:cNvSpPr>
          <p:nvPr/>
        </p:nvSpPr>
        <p:spPr>
          <a:xfrm>
            <a:off x="7510532" y="3949636"/>
            <a:ext cx="4490483" cy="3315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ko-KR" altLang="en-US" sz="1800" b="1" dirty="0">
                <a:solidFill>
                  <a:srgbClr val="4884D4"/>
                </a:solidFill>
                <a:latin typeface="+mj-ea"/>
                <a:ea typeface="+mj-ea"/>
              </a:rPr>
              <a:t>메모리 공간을 절약 </a:t>
            </a:r>
            <a:r>
              <a:rPr lang="en-US" sz="1800" b="1" dirty="0">
                <a:solidFill>
                  <a:srgbClr val="4884D4"/>
                </a:solidFill>
                <a:latin typeface="+mj-ea"/>
                <a:ea typeface="+mj-ea"/>
              </a:rPr>
              <a:t>#2</a:t>
            </a:r>
            <a:endParaRPr lang="en-US" sz="1400" b="1" dirty="0">
              <a:solidFill>
                <a:srgbClr val="4884D4"/>
              </a:solidFill>
              <a:latin typeface="+mj-lt"/>
            </a:endParaRP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AE2881E4-536A-49B4-AAED-3A5E106B3C38}"/>
              </a:ext>
            </a:extLst>
          </p:cNvPr>
          <p:cNvSpPr/>
          <p:nvPr/>
        </p:nvSpPr>
        <p:spPr bwMode="auto">
          <a:xfrm>
            <a:off x="6939518" y="3940706"/>
            <a:ext cx="421200" cy="421200"/>
          </a:xfrm>
          <a:prstGeom prst="ellipse">
            <a:avLst/>
          </a:prstGeom>
          <a:solidFill>
            <a:srgbClr val="4884D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1ADD54-45D9-4B61-8149-2AE22D2108E9}"/>
              </a:ext>
            </a:extLst>
          </p:cNvPr>
          <p:cNvSpPr txBox="1"/>
          <p:nvPr/>
        </p:nvSpPr>
        <p:spPr>
          <a:xfrm>
            <a:off x="6939518" y="4518141"/>
            <a:ext cx="5252482" cy="102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StringBuilder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사용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가변길이로 생성될 수 있는 테이블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가로줄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(tr)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 새로운 문자열 객체로 작성하지 않고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E74A3B"/>
                </a:solidFill>
                <a:latin typeface="+mn-ea"/>
              </a:rPr>
              <a:t>기존의 </a:t>
            </a:r>
            <a:endParaRPr lang="en-US" altLang="ko-KR" sz="1600" b="1" dirty="0">
              <a:solidFill>
                <a:srgbClr val="E74A3B"/>
              </a:solidFill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b="1" dirty="0">
                <a:solidFill>
                  <a:srgbClr val="E74A3B"/>
                </a:solidFill>
                <a:latin typeface="+mn-ea"/>
              </a:rPr>
              <a:t>데이터에 더하는 방식을 사용하여 시스템 부하를 줄였습니다</a:t>
            </a:r>
            <a:r>
              <a:rPr lang="en-US" altLang="ko-KR" sz="1600" b="1" dirty="0">
                <a:solidFill>
                  <a:srgbClr val="E74A3B"/>
                </a:solidFill>
                <a:latin typeface="+mn-ea"/>
              </a:rPr>
              <a:t>.</a:t>
            </a:r>
            <a:endParaRPr lang="en-US" altLang="ko-KR" sz="2400" b="1" dirty="0">
              <a:solidFill>
                <a:srgbClr val="E74A3B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34796-EFB6-4CBB-9CC0-D726C5283E05}"/>
              </a:ext>
            </a:extLst>
          </p:cNvPr>
          <p:cNvSpPr txBox="1"/>
          <p:nvPr/>
        </p:nvSpPr>
        <p:spPr>
          <a:xfrm>
            <a:off x="6939518" y="1831588"/>
            <a:ext cx="5252482" cy="102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리스트를 순회하면서 특정 값을 수정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할 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반복문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안에서 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크기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인덱스가 변해 </a:t>
            </a:r>
            <a:r>
              <a:rPr lang="en-US" altLang="ko-KR" sz="1600" b="1" dirty="0" err="1">
                <a:solidFill>
                  <a:srgbClr val="E74A3B"/>
                </a:solidFill>
                <a:latin typeface="+mn-ea"/>
              </a:rPr>
              <a:t>ConcurrentModificationException</a:t>
            </a:r>
            <a:endParaRPr lang="en-US" altLang="ko-KR" sz="1600" b="1" dirty="0">
              <a:solidFill>
                <a:srgbClr val="E74A3B"/>
              </a:solidFill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b="1" dirty="0">
                <a:solidFill>
                  <a:srgbClr val="E74A3B"/>
                </a:solidFill>
                <a:latin typeface="+mn-ea"/>
              </a:rPr>
              <a:t>예외가 생기는 오류를 </a:t>
            </a:r>
            <a:r>
              <a:rPr lang="en-US" altLang="ko-KR" sz="1600" b="1" dirty="0">
                <a:solidFill>
                  <a:srgbClr val="E74A3B"/>
                </a:solidFill>
                <a:latin typeface="+mn-ea"/>
              </a:rPr>
              <a:t>Iterator</a:t>
            </a:r>
            <a:r>
              <a:rPr lang="ko-KR" altLang="en-US" sz="1600" b="1" dirty="0">
                <a:solidFill>
                  <a:srgbClr val="E74A3B"/>
                </a:solidFill>
                <a:latin typeface="+mn-ea"/>
              </a:rPr>
              <a:t>를 사용하여 방지</a:t>
            </a:r>
            <a:r>
              <a:rPr lang="ko-KR" altLang="en-US" sz="1600" dirty="0">
                <a:latin typeface="+mn-ea"/>
              </a:rPr>
              <a:t>하였습니다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47C46-66D8-4F02-89EC-0F868580341F}"/>
              </a:ext>
            </a:extLst>
          </p:cNvPr>
          <p:cNvSpPr txBox="1"/>
          <p:nvPr/>
        </p:nvSpPr>
        <p:spPr>
          <a:xfrm>
            <a:off x="5082363" y="6488668"/>
            <a:ext cx="710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dirty="0"/>
              <a:t>한 타입의 변수를 사용함으로써 여러 타입의 객체를 참조하여 </a:t>
            </a:r>
            <a:r>
              <a:rPr lang="ko-KR" altLang="en-US" sz="1800" b="1" dirty="0" err="1"/>
              <a:t>다형성</a:t>
            </a:r>
            <a:r>
              <a:rPr lang="ko-KR" altLang="en-US" sz="1800" b="1" dirty="0"/>
              <a:t> 구현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927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4410A09-75DA-4C3D-BB37-89309D6F7F69}"/>
              </a:ext>
            </a:extLst>
          </p:cNvPr>
          <p:cNvSpPr/>
          <p:nvPr/>
        </p:nvSpPr>
        <p:spPr bwMode="auto">
          <a:xfrm>
            <a:off x="6671733" y="811445"/>
            <a:ext cx="5003800" cy="5349900"/>
          </a:xfrm>
          <a:prstGeom prst="rect">
            <a:avLst/>
          </a:prstGeom>
          <a:solidFill>
            <a:srgbClr val="4884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7743A60-18D4-43B3-B8C8-5A30999D8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1524"/>
              </p:ext>
            </p:extLst>
          </p:nvPr>
        </p:nvGraphicFramePr>
        <p:xfrm>
          <a:off x="1016875" y="1338334"/>
          <a:ext cx="4401785" cy="4407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7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kern="12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Tech Skill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3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600" b="1" kern="12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Project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3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spc="-3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500" b="1" kern="12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500" b="1" kern="12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10523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Project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3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500" b="1" kern="12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1500" b="1" kern="12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kern="1200" dirty="0">
                        <a:solidFill>
                          <a:srgbClr val="1E385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en-US" altLang="ko-KR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sz="1300" dirty="0">
                          <a:solidFill>
                            <a:srgbClr val="1E385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</a:t>
                      </a:r>
                    </a:p>
                  </a:txBody>
                  <a:tcPr marL="101555" marR="101555" marT="101555" marB="10155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E8B7F6AC-97D8-41C6-83ED-B8B830FC4584}"/>
              </a:ext>
            </a:extLst>
          </p:cNvPr>
          <p:cNvGrpSpPr/>
          <p:nvPr/>
        </p:nvGrpSpPr>
        <p:grpSpPr>
          <a:xfrm>
            <a:off x="7768211" y="2732005"/>
            <a:ext cx="2810844" cy="1782566"/>
            <a:chOff x="7069757" y="2003213"/>
            <a:chExt cx="2810844" cy="1782566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0250A64-0535-4D35-B012-27CDCB6C425E}"/>
                </a:ext>
              </a:extLst>
            </p:cNvPr>
            <p:cNvGrpSpPr/>
            <p:nvPr/>
          </p:nvGrpSpPr>
          <p:grpSpPr>
            <a:xfrm>
              <a:off x="7840579" y="2003213"/>
              <a:ext cx="1269200" cy="1273354"/>
              <a:chOff x="-1219200" y="1365250"/>
              <a:chExt cx="1939925" cy="1946275"/>
            </a:xfrm>
            <a:solidFill>
              <a:schemeClr val="bg1"/>
            </a:solidFill>
          </p:grpSpPr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6BBCAC80-675D-4BAB-B654-2BF817D500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19200" y="1365250"/>
                <a:ext cx="1939925" cy="1946275"/>
              </a:xfrm>
              <a:custGeom>
                <a:avLst/>
                <a:gdLst>
                  <a:gd name="T0" fmla="*/ 275 w 3666"/>
                  <a:gd name="T1" fmla="*/ 157 h 3678"/>
                  <a:gd name="T2" fmla="*/ 220 w 3666"/>
                  <a:gd name="T3" fmla="*/ 179 h 3678"/>
                  <a:gd name="T4" fmla="*/ 179 w 3666"/>
                  <a:gd name="T5" fmla="*/ 221 h 3678"/>
                  <a:gd name="T6" fmla="*/ 155 w 3666"/>
                  <a:gd name="T7" fmla="*/ 275 h 3678"/>
                  <a:gd name="T8" fmla="*/ 152 w 3666"/>
                  <a:gd name="T9" fmla="*/ 3371 h 3678"/>
                  <a:gd name="T10" fmla="*/ 164 w 3666"/>
                  <a:gd name="T11" fmla="*/ 3431 h 3678"/>
                  <a:gd name="T12" fmla="*/ 197 w 3666"/>
                  <a:gd name="T13" fmla="*/ 3480 h 3678"/>
                  <a:gd name="T14" fmla="*/ 245 w 3666"/>
                  <a:gd name="T15" fmla="*/ 3512 h 3678"/>
                  <a:gd name="T16" fmla="*/ 305 w 3666"/>
                  <a:gd name="T17" fmla="*/ 3525 h 3678"/>
                  <a:gd name="T18" fmla="*/ 3392 w 3666"/>
                  <a:gd name="T19" fmla="*/ 3521 h 3678"/>
                  <a:gd name="T20" fmla="*/ 3447 w 3666"/>
                  <a:gd name="T21" fmla="*/ 3499 h 3678"/>
                  <a:gd name="T22" fmla="*/ 3487 w 3666"/>
                  <a:gd name="T23" fmla="*/ 3457 h 3678"/>
                  <a:gd name="T24" fmla="*/ 3511 w 3666"/>
                  <a:gd name="T25" fmla="*/ 3403 h 3678"/>
                  <a:gd name="T26" fmla="*/ 3514 w 3666"/>
                  <a:gd name="T27" fmla="*/ 307 h 3678"/>
                  <a:gd name="T28" fmla="*/ 3502 w 3666"/>
                  <a:gd name="T29" fmla="*/ 247 h 3678"/>
                  <a:gd name="T30" fmla="*/ 3469 w 3666"/>
                  <a:gd name="T31" fmla="*/ 198 h 3678"/>
                  <a:gd name="T32" fmla="*/ 3421 w 3666"/>
                  <a:gd name="T33" fmla="*/ 166 h 3678"/>
                  <a:gd name="T34" fmla="*/ 3361 w 3666"/>
                  <a:gd name="T35" fmla="*/ 153 h 3678"/>
                  <a:gd name="T36" fmla="*/ 305 w 3666"/>
                  <a:gd name="T37" fmla="*/ 0 h 3678"/>
                  <a:gd name="T38" fmla="*/ 3406 w 3666"/>
                  <a:gd name="T39" fmla="*/ 3 h 3678"/>
                  <a:gd name="T40" fmla="*/ 3490 w 3666"/>
                  <a:gd name="T41" fmla="*/ 28 h 3678"/>
                  <a:gd name="T42" fmla="*/ 3562 w 3666"/>
                  <a:gd name="T43" fmla="*/ 75 h 3678"/>
                  <a:gd name="T44" fmla="*/ 3617 w 3666"/>
                  <a:gd name="T45" fmla="*/ 140 h 3678"/>
                  <a:gd name="T46" fmla="*/ 3654 w 3666"/>
                  <a:gd name="T47" fmla="*/ 218 h 3678"/>
                  <a:gd name="T48" fmla="*/ 3666 w 3666"/>
                  <a:gd name="T49" fmla="*/ 307 h 3678"/>
                  <a:gd name="T50" fmla="*/ 3663 w 3666"/>
                  <a:gd name="T51" fmla="*/ 3416 h 3678"/>
                  <a:gd name="T52" fmla="*/ 3638 w 3666"/>
                  <a:gd name="T53" fmla="*/ 3501 h 3678"/>
                  <a:gd name="T54" fmla="*/ 3592 w 3666"/>
                  <a:gd name="T55" fmla="*/ 3572 h 3678"/>
                  <a:gd name="T56" fmla="*/ 3528 w 3666"/>
                  <a:gd name="T57" fmla="*/ 3629 h 3678"/>
                  <a:gd name="T58" fmla="*/ 3449 w 3666"/>
                  <a:gd name="T59" fmla="*/ 3665 h 3678"/>
                  <a:gd name="T60" fmla="*/ 3361 w 3666"/>
                  <a:gd name="T61" fmla="*/ 3678 h 3678"/>
                  <a:gd name="T62" fmla="*/ 260 w 3666"/>
                  <a:gd name="T63" fmla="*/ 3675 h 3678"/>
                  <a:gd name="T64" fmla="*/ 177 w 3666"/>
                  <a:gd name="T65" fmla="*/ 3649 h 3678"/>
                  <a:gd name="T66" fmla="*/ 105 w 3666"/>
                  <a:gd name="T67" fmla="*/ 3603 h 3678"/>
                  <a:gd name="T68" fmla="*/ 48 w 3666"/>
                  <a:gd name="T69" fmla="*/ 3538 h 3678"/>
                  <a:gd name="T70" fmla="*/ 12 w 3666"/>
                  <a:gd name="T71" fmla="*/ 3460 h 3678"/>
                  <a:gd name="T72" fmla="*/ 0 w 3666"/>
                  <a:gd name="T73" fmla="*/ 3371 h 3678"/>
                  <a:gd name="T74" fmla="*/ 3 w 3666"/>
                  <a:gd name="T75" fmla="*/ 261 h 3678"/>
                  <a:gd name="T76" fmla="*/ 28 w 3666"/>
                  <a:gd name="T77" fmla="*/ 177 h 3678"/>
                  <a:gd name="T78" fmla="*/ 74 w 3666"/>
                  <a:gd name="T79" fmla="*/ 106 h 3678"/>
                  <a:gd name="T80" fmla="*/ 138 w 3666"/>
                  <a:gd name="T81" fmla="*/ 49 h 3678"/>
                  <a:gd name="T82" fmla="*/ 217 w 3666"/>
                  <a:gd name="T83" fmla="*/ 13 h 3678"/>
                  <a:gd name="T84" fmla="*/ 305 w 3666"/>
                  <a:gd name="T85" fmla="*/ 0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666" h="3678">
                    <a:moveTo>
                      <a:pt x="305" y="153"/>
                    </a:moveTo>
                    <a:lnTo>
                      <a:pt x="275" y="157"/>
                    </a:lnTo>
                    <a:lnTo>
                      <a:pt x="245" y="166"/>
                    </a:lnTo>
                    <a:lnTo>
                      <a:pt x="220" y="179"/>
                    </a:lnTo>
                    <a:lnTo>
                      <a:pt x="197" y="198"/>
                    </a:lnTo>
                    <a:lnTo>
                      <a:pt x="179" y="221"/>
                    </a:lnTo>
                    <a:lnTo>
                      <a:pt x="164" y="247"/>
                    </a:lnTo>
                    <a:lnTo>
                      <a:pt x="155" y="275"/>
                    </a:lnTo>
                    <a:lnTo>
                      <a:pt x="152" y="307"/>
                    </a:lnTo>
                    <a:lnTo>
                      <a:pt x="152" y="3371"/>
                    </a:lnTo>
                    <a:lnTo>
                      <a:pt x="155" y="3403"/>
                    </a:lnTo>
                    <a:lnTo>
                      <a:pt x="164" y="3431"/>
                    </a:lnTo>
                    <a:lnTo>
                      <a:pt x="179" y="3457"/>
                    </a:lnTo>
                    <a:lnTo>
                      <a:pt x="197" y="3480"/>
                    </a:lnTo>
                    <a:lnTo>
                      <a:pt x="220" y="3499"/>
                    </a:lnTo>
                    <a:lnTo>
                      <a:pt x="245" y="3512"/>
                    </a:lnTo>
                    <a:lnTo>
                      <a:pt x="275" y="3521"/>
                    </a:lnTo>
                    <a:lnTo>
                      <a:pt x="305" y="3525"/>
                    </a:lnTo>
                    <a:lnTo>
                      <a:pt x="3361" y="3525"/>
                    </a:lnTo>
                    <a:lnTo>
                      <a:pt x="3392" y="3521"/>
                    </a:lnTo>
                    <a:lnTo>
                      <a:pt x="3421" y="3512"/>
                    </a:lnTo>
                    <a:lnTo>
                      <a:pt x="3447" y="3499"/>
                    </a:lnTo>
                    <a:lnTo>
                      <a:pt x="3469" y="3480"/>
                    </a:lnTo>
                    <a:lnTo>
                      <a:pt x="3487" y="3457"/>
                    </a:lnTo>
                    <a:lnTo>
                      <a:pt x="3502" y="3431"/>
                    </a:lnTo>
                    <a:lnTo>
                      <a:pt x="3511" y="3403"/>
                    </a:lnTo>
                    <a:lnTo>
                      <a:pt x="3514" y="3371"/>
                    </a:lnTo>
                    <a:lnTo>
                      <a:pt x="3514" y="307"/>
                    </a:lnTo>
                    <a:lnTo>
                      <a:pt x="3511" y="275"/>
                    </a:lnTo>
                    <a:lnTo>
                      <a:pt x="3502" y="247"/>
                    </a:lnTo>
                    <a:lnTo>
                      <a:pt x="3487" y="221"/>
                    </a:lnTo>
                    <a:lnTo>
                      <a:pt x="3469" y="198"/>
                    </a:lnTo>
                    <a:lnTo>
                      <a:pt x="3447" y="179"/>
                    </a:lnTo>
                    <a:lnTo>
                      <a:pt x="3421" y="166"/>
                    </a:lnTo>
                    <a:lnTo>
                      <a:pt x="3392" y="157"/>
                    </a:lnTo>
                    <a:lnTo>
                      <a:pt x="3361" y="153"/>
                    </a:lnTo>
                    <a:lnTo>
                      <a:pt x="305" y="153"/>
                    </a:lnTo>
                    <a:close/>
                    <a:moveTo>
                      <a:pt x="305" y="0"/>
                    </a:moveTo>
                    <a:lnTo>
                      <a:pt x="3361" y="0"/>
                    </a:lnTo>
                    <a:lnTo>
                      <a:pt x="3406" y="3"/>
                    </a:lnTo>
                    <a:lnTo>
                      <a:pt x="3449" y="13"/>
                    </a:lnTo>
                    <a:lnTo>
                      <a:pt x="3490" y="28"/>
                    </a:lnTo>
                    <a:lnTo>
                      <a:pt x="3528" y="49"/>
                    </a:lnTo>
                    <a:lnTo>
                      <a:pt x="3562" y="75"/>
                    </a:lnTo>
                    <a:lnTo>
                      <a:pt x="3592" y="106"/>
                    </a:lnTo>
                    <a:lnTo>
                      <a:pt x="3617" y="140"/>
                    </a:lnTo>
                    <a:lnTo>
                      <a:pt x="3638" y="177"/>
                    </a:lnTo>
                    <a:lnTo>
                      <a:pt x="3654" y="218"/>
                    </a:lnTo>
                    <a:lnTo>
                      <a:pt x="3663" y="261"/>
                    </a:lnTo>
                    <a:lnTo>
                      <a:pt x="3666" y="307"/>
                    </a:lnTo>
                    <a:lnTo>
                      <a:pt x="3666" y="3371"/>
                    </a:lnTo>
                    <a:lnTo>
                      <a:pt x="3663" y="3416"/>
                    </a:lnTo>
                    <a:lnTo>
                      <a:pt x="3654" y="3460"/>
                    </a:lnTo>
                    <a:lnTo>
                      <a:pt x="3638" y="3501"/>
                    </a:lnTo>
                    <a:lnTo>
                      <a:pt x="3617" y="3538"/>
                    </a:lnTo>
                    <a:lnTo>
                      <a:pt x="3592" y="3572"/>
                    </a:lnTo>
                    <a:lnTo>
                      <a:pt x="3562" y="3603"/>
                    </a:lnTo>
                    <a:lnTo>
                      <a:pt x="3528" y="3629"/>
                    </a:lnTo>
                    <a:lnTo>
                      <a:pt x="3490" y="3649"/>
                    </a:lnTo>
                    <a:lnTo>
                      <a:pt x="3449" y="3665"/>
                    </a:lnTo>
                    <a:lnTo>
                      <a:pt x="3406" y="3675"/>
                    </a:lnTo>
                    <a:lnTo>
                      <a:pt x="3361" y="3678"/>
                    </a:lnTo>
                    <a:lnTo>
                      <a:pt x="305" y="3678"/>
                    </a:lnTo>
                    <a:lnTo>
                      <a:pt x="260" y="3675"/>
                    </a:lnTo>
                    <a:lnTo>
                      <a:pt x="217" y="3665"/>
                    </a:lnTo>
                    <a:lnTo>
                      <a:pt x="177" y="3649"/>
                    </a:lnTo>
                    <a:lnTo>
                      <a:pt x="138" y="3629"/>
                    </a:lnTo>
                    <a:lnTo>
                      <a:pt x="105" y="3603"/>
                    </a:lnTo>
                    <a:lnTo>
                      <a:pt x="74" y="3572"/>
                    </a:lnTo>
                    <a:lnTo>
                      <a:pt x="48" y="3538"/>
                    </a:lnTo>
                    <a:lnTo>
                      <a:pt x="28" y="3501"/>
                    </a:lnTo>
                    <a:lnTo>
                      <a:pt x="12" y="3460"/>
                    </a:lnTo>
                    <a:lnTo>
                      <a:pt x="3" y="3416"/>
                    </a:lnTo>
                    <a:lnTo>
                      <a:pt x="0" y="3371"/>
                    </a:lnTo>
                    <a:lnTo>
                      <a:pt x="0" y="307"/>
                    </a:lnTo>
                    <a:lnTo>
                      <a:pt x="3" y="261"/>
                    </a:lnTo>
                    <a:lnTo>
                      <a:pt x="12" y="218"/>
                    </a:lnTo>
                    <a:lnTo>
                      <a:pt x="28" y="177"/>
                    </a:lnTo>
                    <a:lnTo>
                      <a:pt x="48" y="140"/>
                    </a:lnTo>
                    <a:lnTo>
                      <a:pt x="74" y="106"/>
                    </a:lnTo>
                    <a:lnTo>
                      <a:pt x="105" y="75"/>
                    </a:lnTo>
                    <a:lnTo>
                      <a:pt x="138" y="49"/>
                    </a:lnTo>
                    <a:lnTo>
                      <a:pt x="177" y="28"/>
                    </a:lnTo>
                    <a:lnTo>
                      <a:pt x="217" y="13"/>
                    </a:lnTo>
                    <a:lnTo>
                      <a:pt x="260" y="3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6EDFDD8C-40CE-4173-BE32-F4AE75F3A7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95350" y="1689100"/>
                <a:ext cx="322263" cy="325438"/>
              </a:xfrm>
              <a:custGeom>
                <a:avLst/>
                <a:gdLst>
                  <a:gd name="T0" fmla="*/ 275 w 611"/>
                  <a:gd name="T1" fmla="*/ 157 h 613"/>
                  <a:gd name="T2" fmla="*/ 220 w 611"/>
                  <a:gd name="T3" fmla="*/ 179 h 613"/>
                  <a:gd name="T4" fmla="*/ 178 w 611"/>
                  <a:gd name="T5" fmla="*/ 221 h 613"/>
                  <a:gd name="T6" fmla="*/ 156 w 611"/>
                  <a:gd name="T7" fmla="*/ 275 h 613"/>
                  <a:gd name="T8" fmla="*/ 156 w 611"/>
                  <a:gd name="T9" fmla="*/ 337 h 613"/>
                  <a:gd name="T10" fmla="*/ 178 w 611"/>
                  <a:gd name="T11" fmla="*/ 392 h 613"/>
                  <a:gd name="T12" fmla="*/ 220 w 611"/>
                  <a:gd name="T13" fmla="*/ 433 h 613"/>
                  <a:gd name="T14" fmla="*/ 275 w 611"/>
                  <a:gd name="T15" fmla="*/ 457 h 613"/>
                  <a:gd name="T16" fmla="*/ 336 w 611"/>
                  <a:gd name="T17" fmla="*/ 457 h 613"/>
                  <a:gd name="T18" fmla="*/ 391 w 611"/>
                  <a:gd name="T19" fmla="*/ 433 h 613"/>
                  <a:gd name="T20" fmla="*/ 433 w 611"/>
                  <a:gd name="T21" fmla="*/ 392 h 613"/>
                  <a:gd name="T22" fmla="*/ 455 w 611"/>
                  <a:gd name="T23" fmla="*/ 337 h 613"/>
                  <a:gd name="T24" fmla="*/ 455 w 611"/>
                  <a:gd name="T25" fmla="*/ 275 h 613"/>
                  <a:gd name="T26" fmla="*/ 433 w 611"/>
                  <a:gd name="T27" fmla="*/ 221 h 613"/>
                  <a:gd name="T28" fmla="*/ 391 w 611"/>
                  <a:gd name="T29" fmla="*/ 179 h 613"/>
                  <a:gd name="T30" fmla="*/ 336 w 611"/>
                  <a:gd name="T31" fmla="*/ 157 h 613"/>
                  <a:gd name="T32" fmla="*/ 305 w 611"/>
                  <a:gd name="T33" fmla="*/ 0 h 613"/>
                  <a:gd name="T34" fmla="*/ 393 w 611"/>
                  <a:gd name="T35" fmla="*/ 13 h 613"/>
                  <a:gd name="T36" fmla="*/ 472 w 611"/>
                  <a:gd name="T37" fmla="*/ 49 h 613"/>
                  <a:gd name="T38" fmla="*/ 536 w 611"/>
                  <a:gd name="T39" fmla="*/ 105 h 613"/>
                  <a:gd name="T40" fmla="*/ 582 w 611"/>
                  <a:gd name="T41" fmla="*/ 177 h 613"/>
                  <a:gd name="T42" fmla="*/ 608 w 611"/>
                  <a:gd name="T43" fmla="*/ 261 h 613"/>
                  <a:gd name="T44" fmla="*/ 608 w 611"/>
                  <a:gd name="T45" fmla="*/ 352 h 613"/>
                  <a:gd name="T46" fmla="*/ 582 w 611"/>
                  <a:gd name="T47" fmla="*/ 436 h 613"/>
                  <a:gd name="T48" fmla="*/ 536 w 611"/>
                  <a:gd name="T49" fmla="*/ 508 h 613"/>
                  <a:gd name="T50" fmla="*/ 472 w 611"/>
                  <a:gd name="T51" fmla="*/ 563 h 613"/>
                  <a:gd name="T52" fmla="*/ 393 w 611"/>
                  <a:gd name="T53" fmla="*/ 599 h 613"/>
                  <a:gd name="T54" fmla="*/ 305 w 611"/>
                  <a:gd name="T55" fmla="*/ 613 h 613"/>
                  <a:gd name="T56" fmla="*/ 218 w 611"/>
                  <a:gd name="T57" fmla="*/ 599 h 613"/>
                  <a:gd name="T58" fmla="*/ 139 w 611"/>
                  <a:gd name="T59" fmla="*/ 563 h 613"/>
                  <a:gd name="T60" fmla="*/ 75 w 611"/>
                  <a:gd name="T61" fmla="*/ 508 h 613"/>
                  <a:gd name="T62" fmla="*/ 28 w 611"/>
                  <a:gd name="T63" fmla="*/ 436 h 613"/>
                  <a:gd name="T64" fmla="*/ 2 w 611"/>
                  <a:gd name="T65" fmla="*/ 352 h 613"/>
                  <a:gd name="T66" fmla="*/ 2 w 611"/>
                  <a:gd name="T67" fmla="*/ 261 h 613"/>
                  <a:gd name="T68" fmla="*/ 28 w 611"/>
                  <a:gd name="T69" fmla="*/ 177 h 613"/>
                  <a:gd name="T70" fmla="*/ 75 w 611"/>
                  <a:gd name="T71" fmla="*/ 105 h 613"/>
                  <a:gd name="T72" fmla="*/ 139 w 611"/>
                  <a:gd name="T73" fmla="*/ 49 h 613"/>
                  <a:gd name="T74" fmla="*/ 218 w 611"/>
                  <a:gd name="T75" fmla="*/ 13 h 613"/>
                  <a:gd name="T76" fmla="*/ 305 w 611"/>
                  <a:gd name="T77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11" h="613">
                    <a:moveTo>
                      <a:pt x="305" y="153"/>
                    </a:moveTo>
                    <a:lnTo>
                      <a:pt x="275" y="157"/>
                    </a:lnTo>
                    <a:lnTo>
                      <a:pt x="246" y="165"/>
                    </a:lnTo>
                    <a:lnTo>
                      <a:pt x="220" y="179"/>
                    </a:lnTo>
                    <a:lnTo>
                      <a:pt x="197" y="199"/>
                    </a:lnTo>
                    <a:lnTo>
                      <a:pt x="178" y="221"/>
                    </a:lnTo>
                    <a:lnTo>
                      <a:pt x="165" y="247"/>
                    </a:lnTo>
                    <a:lnTo>
                      <a:pt x="156" y="275"/>
                    </a:lnTo>
                    <a:lnTo>
                      <a:pt x="152" y="307"/>
                    </a:lnTo>
                    <a:lnTo>
                      <a:pt x="156" y="337"/>
                    </a:lnTo>
                    <a:lnTo>
                      <a:pt x="165" y="366"/>
                    </a:lnTo>
                    <a:lnTo>
                      <a:pt x="178" y="392"/>
                    </a:lnTo>
                    <a:lnTo>
                      <a:pt x="197" y="415"/>
                    </a:lnTo>
                    <a:lnTo>
                      <a:pt x="220" y="433"/>
                    </a:lnTo>
                    <a:lnTo>
                      <a:pt x="246" y="448"/>
                    </a:lnTo>
                    <a:lnTo>
                      <a:pt x="275" y="457"/>
                    </a:lnTo>
                    <a:lnTo>
                      <a:pt x="305" y="459"/>
                    </a:lnTo>
                    <a:lnTo>
                      <a:pt x="336" y="457"/>
                    </a:lnTo>
                    <a:lnTo>
                      <a:pt x="365" y="448"/>
                    </a:lnTo>
                    <a:lnTo>
                      <a:pt x="391" y="433"/>
                    </a:lnTo>
                    <a:lnTo>
                      <a:pt x="413" y="415"/>
                    </a:lnTo>
                    <a:lnTo>
                      <a:pt x="433" y="392"/>
                    </a:lnTo>
                    <a:lnTo>
                      <a:pt x="446" y="366"/>
                    </a:lnTo>
                    <a:lnTo>
                      <a:pt x="455" y="337"/>
                    </a:lnTo>
                    <a:lnTo>
                      <a:pt x="458" y="307"/>
                    </a:lnTo>
                    <a:lnTo>
                      <a:pt x="455" y="275"/>
                    </a:lnTo>
                    <a:lnTo>
                      <a:pt x="446" y="247"/>
                    </a:lnTo>
                    <a:lnTo>
                      <a:pt x="433" y="221"/>
                    </a:lnTo>
                    <a:lnTo>
                      <a:pt x="413" y="199"/>
                    </a:lnTo>
                    <a:lnTo>
                      <a:pt x="391" y="179"/>
                    </a:lnTo>
                    <a:lnTo>
                      <a:pt x="365" y="165"/>
                    </a:lnTo>
                    <a:lnTo>
                      <a:pt x="336" y="157"/>
                    </a:lnTo>
                    <a:lnTo>
                      <a:pt x="305" y="153"/>
                    </a:lnTo>
                    <a:close/>
                    <a:moveTo>
                      <a:pt x="305" y="0"/>
                    </a:moveTo>
                    <a:lnTo>
                      <a:pt x="350" y="3"/>
                    </a:lnTo>
                    <a:lnTo>
                      <a:pt x="393" y="13"/>
                    </a:lnTo>
                    <a:lnTo>
                      <a:pt x="434" y="28"/>
                    </a:lnTo>
                    <a:lnTo>
                      <a:pt x="472" y="49"/>
                    </a:lnTo>
                    <a:lnTo>
                      <a:pt x="506" y="75"/>
                    </a:lnTo>
                    <a:lnTo>
                      <a:pt x="536" y="105"/>
                    </a:lnTo>
                    <a:lnTo>
                      <a:pt x="562" y="140"/>
                    </a:lnTo>
                    <a:lnTo>
                      <a:pt x="582" y="177"/>
                    </a:lnTo>
                    <a:lnTo>
                      <a:pt x="598" y="218"/>
                    </a:lnTo>
                    <a:lnTo>
                      <a:pt x="608" y="261"/>
                    </a:lnTo>
                    <a:lnTo>
                      <a:pt x="611" y="307"/>
                    </a:lnTo>
                    <a:lnTo>
                      <a:pt x="608" y="352"/>
                    </a:lnTo>
                    <a:lnTo>
                      <a:pt x="598" y="395"/>
                    </a:lnTo>
                    <a:lnTo>
                      <a:pt x="582" y="436"/>
                    </a:lnTo>
                    <a:lnTo>
                      <a:pt x="562" y="473"/>
                    </a:lnTo>
                    <a:lnTo>
                      <a:pt x="536" y="508"/>
                    </a:lnTo>
                    <a:lnTo>
                      <a:pt x="506" y="537"/>
                    </a:lnTo>
                    <a:lnTo>
                      <a:pt x="472" y="563"/>
                    </a:lnTo>
                    <a:lnTo>
                      <a:pt x="434" y="585"/>
                    </a:lnTo>
                    <a:lnTo>
                      <a:pt x="393" y="599"/>
                    </a:lnTo>
                    <a:lnTo>
                      <a:pt x="350" y="610"/>
                    </a:lnTo>
                    <a:lnTo>
                      <a:pt x="305" y="613"/>
                    </a:lnTo>
                    <a:lnTo>
                      <a:pt x="260" y="610"/>
                    </a:lnTo>
                    <a:lnTo>
                      <a:pt x="218" y="599"/>
                    </a:lnTo>
                    <a:lnTo>
                      <a:pt x="177" y="585"/>
                    </a:lnTo>
                    <a:lnTo>
                      <a:pt x="139" y="563"/>
                    </a:lnTo>
                    <a:lnTo>
                      <a:pt x="105" y="537"/>
                    </a:lnTo>
                    <a:lnTo>
                      <a:pt x="75" y="508"/>
                    </a:lnTo>
                    <a:lnTo>
                      <a:pt x="49" y="473"/>
                    </a:lnTo>
                    <a:lnTo>
                      <a:pt x="28" y="436"/>
                    </a:lnTo>
                    <a:lnTo>
                      <a:pt x="13" y="395"/>
                    </a:lnTo>
                    <a:lnTo>
                      <a:pt x="2" y="352"/>
                    </a:lnTo>
                    <a:lnTo>
                      <a:pt x="0" y="307"/>
                    </a:lnTo>
                    <a:lnTo>
                      <a:pt x="2" y="261"/>
                    </a:lnTo>
                    <a:lnTo>
                      <a:pt x="13" y="218"/>
                    </a:lnTo>
                    <a:lnTo>
                      <a:pt x="28" y="177"/>
                    </a:lnTo>
                    <a:lnTo>
                      <a:pt x="49" y="140"/>
                    </a:lnTo>
                    <a:lnTo>
                      <a:pt x="75" y="105"/>
                    </a:lnTo>
                    <a:lnTo>
                      <a:pt x="105" y="75"/>
                    </a:lnTo>
                    <a:lnTo>
                      <a:pt x="139" y="49"/>
                    </a:lnTo>
                    <a:lnTo>
                      <a:pt x="177" y="28"/>
                    </a:lnTo>
                    <a:lnTo>
                      <a:pt x="218" y="13"/>
                    </a:lnTo>
                    <a:lnTo>
                      <a:pt x="260" y="3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DAFE3F80-1978-430A-A97D-CFC51F7D48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95350" y="2176463"/>
                <a:ext cx="322263" cy="323850"/>
              </a:xfrm>
              <a:custGeom>
                <a:avLst/>
                <a:gdLst>
                  <a:gd name="T0" fmla="*/ 275 w 611"/>
                  <a:gd name="T1" fmla="*/ 157 h 613"/>
                  <a:gd name="T2" fmla="*/ 220 w 611"/>
                  <a:gd name="T3" fmla="*/ 179 h 613"/>
                  <a:gd name="T4" fmla="*/ 178 w 611"/>
                  <a:gd name="T5" fmla="*/ 221 h 613"/>
                  <a:gd name="T6" fmla="*/ 156 w 611"/>
                  <a:gd name="T7" fmla="*/ 277 h 613"/>
                  <a:gd name="T8" fmla="*/ 156 w 611"/>
                  <a:gd name="T9" fmla="*/ 337 h 613"/>
                  <a:gd name="T10" fmla="*/ 178 w 611"/>
                  <a:gd name="T11" fmla="*/ 393 h 613"/>
                  <a:gd name="T12" fmla="*/ 220 w 611"/>
                  <a:gd name="T13" fmla="*/ 433 h 613"/>
                  <a:gd name="T14" fmla="*/ 275 w 611"/>
                  <a:gd name="T15" fmla="*/ 457 h 613"/>
                  <a:gd name="T16" fmla="*/ 336 w 611"/>
                  <a:gd name="T17" fmla="*/ 457 h 613"/>
                  <a:gd name="T18" fmla="*/ 391 w 611"/>
                  <a:gd name="T19" fmla="*/ 433 h 613"/>
                  <a:gd name="T20" fmla="*/ 433 w 611"/>
                  <a:gd name="T21" fmla="*/ 393 h 613"/>
                  <a:gd name="T22" fmla="*/ 455 w 611"/>
                  <a:gd name="T23" fmla="*/ 337 h 613"/>
                  <a:gd name="T24" fmla="*/ 455 w 611"/>
                  <a:gd name="T25" fmla="*/ 277 h 613"/>
                  <a:gd name="T26" fmla="*/ 433 w 611"/>
                  <a:gd name="T27" fmla="*/ 221 h 613"/>
                  <a:gd name="T28" fmla="*/ 391 w 611"/>
                  <a:gd name="T29" fmla="*/ 179 h 613"/>
                  <a:gd name="T30" fmla="*/ 336 w 611"/>
                  <a:gd name="T31" fmla="*/ 157 h 613"/>
                  <a:gd name="T32" fmla="*/ 305 w 611"/>
                  <a:gd name="T33" fmla="*/ 0 h 613"/>
                  <a:gd name="T34" fmla="*/ 393 w 611"/>
                  <a:gd name="T35" fmla="*/ 13 h 613"/>
                  <a:gd name="T36" fmla="*/ 472 w 611"/>
                  <a:gd name="T37" fmla="*/ 50 h 613"/>
                  <a:gd name="T38" fmla="*/ 536 w 611"/>
                  <a:gd name="T39" fmla="*/ 106 h 613"/>
                  <a:gd name="T40" fmla="*/ 582 w 611"/>
                  <a:gd name="T41" fmla="*/ 177 h 613"/>
                  <a:gd name="T42" fmla="*/ 608 w 611"/>
                  <a:gd name="T43" fmla="*/ 262 h 613"/>
                  <a:gd name="T44" fmla="*/ 608 w 611"/>
                  <a:gd name="T45" fmla="*/ 352 h 613"/>
                  <a:gd name="T46" fmla="*/ 582 w 611"/>
                  <a:gd name="T47" fmla="*/ 436 h 613"/>
                  <a:gd name="T48" fmla="*/ 536 w 611"/>
                  <a:gd name="T49" fmla="*/ 508 h 613"/>
                  <a:gd name="T50" fmla="*/ 472 w 611"/>
                  <a:gd name="T51" fmla="*/ 564 h 613"/>
                  <a:gd name="T52" fmla="*/ 393 w 611"/>
                  <a:gd name="T53" fmla="*/ 601 h 613"/>
                  <a:gd name="T54" fmla="*/ 305 w 611"/>
                  <a:gd name="T55" fmla="*/ 613 h 613"/>
                  <a:gd name="T56" fmla="*/ 218 w 611"/>
                  <a:gd name="T57" fmla="*/ 601 h 613"/>
                  <a:gd name="T58" fmla="*/ 139 w 611"/>
                  <a:gd name="T59" fmla="*/ 564 h 613"/>
                  <a:gd name="T60" fmla="*/ 75 w 611"/>
                  <a:gd name="T61" fmla="*/ 508 h 613"/>
                  <a:gd name="T62" fmla="*/ 28 w 611"/>
                  <a:gd name="T63" fmla="*/ 436 h 613"/>
                  <a:gd name="T64" fmla="*/ 2 w 611"/>
                  <a:gd name="T65" fmla="*/ 352 h 613"/>
                  <a:gd name="T66" fmla="*/ 2 w 611"/>
                  <a:gd name="T67" fmla="*/ 262 h 613"/>
                  <a:gd name="T68" fmla="*/ 28 w 611"/>
                  <a:gd name="T69" fmla="*/ 177 h 613"/>
                  <a:gd name="T70" fmla="*/ 75 w 611"/>
                  <a:gd name="T71" fmla="*/ 106 h 613"/>
                  <a:gd name="T72" fmla="*/ 139 w 611"/>
                  <a:gd name="T73" fmla="*/ 50 h 613"/>
                  <a:gd name="T74" fmla="*/ 218 w 611"/>
                  <a:gd name="T75" fmla="*/ 13 h 613"/>
                  <a:gd name="T76" fmla="*/ 305 w 611"/>
                  <a:gd name="T77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11" h="613">
                    <a:moveTo>
                      <a:pt x="305" y="153"/>
                    </a:moveTo>
                    <a:lnTo>
                      <a:pt x="275" y="157"/>
                    </a:lnTo>
                    <a:lnTo>
                      <a:pt x="246" y="166"/>
                    </a:lnTo>
                    <a:lnTo>
                      <a:pt x="220" y="179"/>
                    </a:lnTo>
                    <a:lnTo>
                      <a:pt x="197" y="199"/>
                    </a:lnTo>
                    <a:lnTo>
                      <a:pt x="178" y="221"/>
                    </a:lnTo>
                    <a:lnTo>
                      <a:pt x="165" y="247"/>
                    </a:lnTo>
                    <a:lnTo>
                      <a:pt x="156" y="277"/>
                    </a:lnTo>
                    <a:lnTo>
                      <a:pt x="152" y="306"/>
                    </a:lnTo>
                    <a:lnTo>
                      <a:pt x="156" y="337"/>
                    </a:lnTo>
                    <a:lnTo>
                      <a:pt x="165" y="367"/>
                    </a:lnTo>
                    <a:lnTo>
                      <a:pt x="178" y="393"/>
                    </a:lnTo>
                    <a:lnTo>
                      <a:pt x="197" y="415"/>
                    </a:lnTo>
                    <a:lnTo>
                      <a:pt x="220" y="433"/>
                    </a:lnTo>
                    <a:lnTo>
                      <a:pt x="246" y="448"/>
                    </a:lnTo>
                    <a:lnTo>
                      <a:pt x="275" y="457"/>
                    </a:lnTo>
                    <a:lnTo>
                      <a:pt x="305" y="461"/>
                    </a:lnTo>
                    <a:lnTo>
                      <a:pt x="336" y="457"/>
                    </a:lnTo>
                    <a:lnTo>
                      <a:pt x="365" y="448"/>
                    </a:lnTo>
                    <a:lnTo>
                      <a:pt x="391" y="433"/>
                    </a:lnTo>
                    <a:lnTo>
                      <a:pt x="413" y="415"/>
                    </a:lnTo>
                    <a:lnTo>
                      <a:pt x="433" y="393"/>
                    </a:lnTo>
                    <a:lnTo>
                      <a:pt x="446" y="367"/>
                    </a:lnTo>
                    <a:lnTo>
                      <a:pt x="455" y="337"/>
                    </a:lnTo>
                    <a:lnTo>
                      <a:pt x="458" y="306"/>
                    </a:lnTo>
                    <a:lnTo>
                      <a:pt x="455" y="277"/>
                    </a:lnTo>
                    <a:lnTo>
                      <a:pt x="446" y="247"/>
                    </a:lnTo>
                    <a:lnTo>
                      <a:pt x="433" y="221"/>
                    </a:lnTo>
                    <a:lnTo>
                      <a:pt x="413" y="199"/>
                    </a:lnTo>
                    <a:lnTo>
                      <a:pt x="391" y="179"/>
                    </a:lnTo>
                    <a:lnTo>
                      <a:pt x="365" y="166"/>
                    </a:lnTo>
                    <a:lnTo>
                      <a:pt x="336" y="157"/>
                    </a:lnTo>
                    <a:lnTo>
                      <a:pt x="305" y="153"/>
                    </a:lnTo>
                    <a:close/>
                    <a:moveTo>
                      <a:pt x="305" y="0"/>
                    </a:moveTo>
                    <a:lnTo>
                      <a:pt x="350" y="3"/>
                    </a:lnTo>
                    <a:lnTo>
                      <a:pt x="393" y="13"/>
                    </a:lnTo>
                    <a:lnTo>
                      <a:pt x="434" y="29"/>
                    </a:lnTo>
                    <a:lnTo>
                      <a:pt x="472" y="50"/>
                    </a:lnTo>
                    <a:lnTo>
                      <a:pt x="506" y="76"/>
                    </a:lnTo>
                    <a:lnTo>
                      <a:pt x="536" y="106"/>
                    </a:lnTo>
                    <a:lnTo>
                      <a:pt x="562" y="140"/>
                    </a:lnTo>
                    <a:lnTo>
                      <a:pt x="582" y="177"/>
                    </a:lnTo>
                    <a:lnTo>
                      <a:pt x="598" y="219"/>
                    </a:lnTo>
                    <a:lnTo>
                      <a:pt x="608" y="262"/>
                    </a:lnTo>
                    <a:lnTo>
                      <a:pt x="611" y="306"/>
                    </a:lnTo>
                    <a:lnTo>
                      <a:pt x="608" y="352"/>
                    </a:lnTo>
                    <a:lnTo>
                      <a:pt x="598" y="395"/>
                    </a:lnTo>
                    <a:lnTo>
                      <a:pt x="582" y="436"/>
                    </a:lnTo>
                    <a:lnTo>
                      <a:pt x="562" y="474"/>
                    </a:lnTo>
                    <a:lnTo>
                      <a:pt x="536" y="508"/>
                    </a:lnTo>
                    <a:lnTo>
                      <a:pt x="506" y="538"/>
                    </a:lnTo>
                    <a:lnTo>
                      <a:pt x="472" y="564"/>
                    </a:lnTo>
                    <a:lnTo>
                      <a:pt x="434" y="585"/>
                    </a:lnTo>
                    <a:lnTo>
                      <a:pt x="393" y="601"/>
                    </a:lnTo>
                    <a:lnTo>
                      <a:pt x="350" y="610"/>
                    </a:lnTo>
                    <a:lnTo>
                      <a:pt x="305" y="613"/>
                    </a:lnTo>
                    <a:lnTo>
                      <a:pt x="260" y="610"/>
                    </a:lnTo>
                    <a:lnTo>
                      <a:pt x="218" y="601"/>
                    </a:lnTo>
                    <a:lnTo>
                      <a:pt x="177" y="585"/>
                    </a:lnTo>
                    <a:lnTo>
                      <a:pt x="139" y="564"/>
                    </a:lnTo>
                    <a:lnTo>
                      <a:pt x="105" y="538"/>
                    </a:lnTo>
                    <a:lnTo>
                      <a:pt x="75" y="508"/>
                    </a:lnTo>
                    <a:lnTo>
                      <a:pt x="49" y="474"/>
                    </a:lnTo>
                    <a:lnTo>
                      <a:pt x="28" y="436"/>
                    </a:lnTo>
                    <a:lnTo>
                      <a:pt x="13" y="395"/>
                    </a:lnTo>
                    <a:lnTo>
                      <a:pt x="2" y="352"/>
                    </a:lnTo>
                    <a:lnTo>
                      <a:pt x="0" y="306"/>
                    </a:lnTo>
                    <a:lnTo>
                      <a:pt x="2" y="262"/>
                    </a:lnTo>
                    <a:lnTo>
                      <a:pt x="13" y="219"/>
                    </a:lnTo>
                    <a:lnTo>
                      <a:pt x="28" y="177"/>
                    </a:lnTo>
                    <a:lnTo>
                      <a:pt x="49" y="140"/>
                    </a:lnTo>
                    <a:lnTo>
                      <a:pt x="75" y="106"/>
                    </a:lnTo>
                    <a:lnTo>
                      <a:pt x="105" y="76"/>
                    </a:lnTo>
                    <a:lnTo>
                      <a:pt x="139" y="50"/>
                    </a:lnTo>
                    <a:lnTo>
                      <a:pt x="177" y="29"/>
                    </a:lnTo>
                    <a:lnTo>
                      <a:pt x="218" y="13"/>
                    </a:lnTo>
                    <a:lnTo>
                      <a:pt x="260" y="3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5979A186-C808-4D7D-85C7-123EBE9792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95350" y="2662238"/>
                <a:ext cx="322263" cy="325438"/>
              </a:xfrm>
              <a:custGeom>
                <a:avLst/>
                <a:gdLst>
                  <a:gd name="T0" fmla="*/ 275 w 611"/>
                  <a:gd name="T1" fmla="*/ 156 h 613"/>
                  <a:gd name="T2" fmla="*/ 220 w 611"/>
                  <a:gd name="T3" fmla="*/ 180 h 613"/>
                  <a:gd name="T4" fmla="*/ 178 w 611"/>
                  <a:gd name="T5" fmla="*/ 220 h 613"/>
                  <a:gd name="T6" fmla="*/ 156 w 611"/>
                  <a:gd name="T7" fmla="*/ 276 h 613"/>
                  <a:gd name="T8" fmla="*/ 156 w 611"/>
                  <a:gd name="T9" fmla="*/ 338 h 613"/>
                  <a:gd name="T10" fmla="*/ 178 w 611"/>
                  <a:gd name="T11" fmla="*/ 392 h 613"/>
                  <a:gd name="T12" fmla="*/ 220 w 611"/>
                  <a:gd name="T13" fmla="*/ 434 h 613"/>
                  <a:gd name="T14" fmla="*/ 275 w 611"/>
                  <a:gd name="T15" fmla="*/ 456 h 613"/>
                  <a:gd name="T16" fmla="*/ 336 w 611"/>
                  <a:gd name="T17" fmla="*/ 456 h 613"/>
                  <a:gd name="T18" fmla="*/ 391 w 611"/>
                  <a:gd name="T19" fmla="*/ 434 h 613"/>
                  <a:gd name="T20" fmla="*/ 433 w 611"/>
                  <a:gd name="T21" fmla="*/ 392 h 613"/>
                  <a:gd name="T22" fmla="*/ 455 w 611"/>
                  <a:gd name="T23" fmla="*/ 338 h 613"/>
                  <a:gd name="T24" fmla="*/ 455 w 611"/>
                  <a:gd name="T25" fmla="*/ 276 h 613"/>
                  <a:gd name="T26" fmla="*/ 433 w 611"/>
                  <a:gd name="T27" fmla="*/ 220 h 613"/>
                  <a:gd name="T28" fmla="*/ 391 w 611"/>
                  <a:gd name="T29" fmla="*/ 180 h 613"/>
                  <a:gd name="T30" fmla="*/ 336 w 611"/>
                  <a:gd name="T31" fmla="*/ 156 h 613"/>
                  <a:gd name="T32" fmla="*/ 305 w 611"/>
                  <a:gd name="T33" fmla="*/ 0 h 613"/>
                  <a:gd name="T34" fmla="*/ 393 w 611"/>
                  <a:gd name="T35" fmla="*/ 13 h 613"/>
                  <a:gd name="T36" fmla="*/ 472 w 611"/>
                  <a:gd name="T37" fmla="*/ 50 h 613"/>
                  <a:gd name="T38" fmla="*/ 536 w 611"/>
                  <a:gd name="T39" fmla="*/ 105 h 613"/>
                  <a:gd name="T40" fmla="*/ 582 w 611"/>
                  <a:gd name="T41" fmla="*/ 177 h 613"/>
                  <a:gd name="T42" fmla="*/ 608 w 611"/>
                  <a:gd name="T43" fmla="*/ 261 h 613"/>
                  <a:gd name="T44" fmla="*/ 608 w 611"/>
                  <a:gd name="T45" fmla="*/ 351 h 613"/>
                  <a:gd name="T46" fmla="*/ 582 w 611"/>
                  <a:gd name="T47" fmla="*/ 436 h 613"/>
                  <a:gd name="T48" fmla="*/ 536 w 611"/>
                  <a:gd name="T49" fmla="*/ 507 h 613"/>
                  <a:gd name="T50" fmla="*/ 472 w 611"/>
                  <a:gd name="T51" fmla="*/ 564 h 613"/>
                  <a:gd name="T52" fmla="*/ 393 w 611"/>
                  <a:gd name="T53" fmla="*/ 600 h 613"/>
                  <a:gd name="T54" fmla="*/ 305 w 611"/>
                  <a:gd name="T55" fmla="*/ 613 h 613"/>
                  <a:gd name="T56" fmla="*/ 218 w 611"/>
                  <a:gd name="T57" fmla="*/ 600 h 613"/>
                  <a:gd name="T58" fmla="*/ 139 w 611"/>
                  <a:gd name="T59" fmla="*/ 564 h 613"/>
                  <a:gd name="T60" fmla="*/ 75 w 611"/>
                  <a:gd name="T61" fmla="*/ 507 h 613"/>
                  <a:gd name="T62" fmla="*/ 28 w 611"/>
                  <a:gd name="T63" fmla="*/ 436 h 613"/>
                  <a:gd name="T64" fmla="*/ 2 w 611"/>
                  <a:gd name="T65" fmla="*/ 351 h 613"/>
                  <a:gd name="T66" fmla="*/ 2 w 611"/>
                  <a:gd name="T67" fmla="*/ 261 h 613"/>
                  <a:gd name="T68" fmla="*/ 28 w 611"/>
                  <a:gd name="T69" fmla="*/ 177 h 613"/>
                  <a:gd name="T70" fmla="*/ 75 w 611"/>
                  <a:gd name="T71" fmla="*/ 105 h 613"/>
                  <a:gd name="T72" fmla="*/ 139 w 611"/>
                  <a:gd name="T73" fmla="*/ 50 h 613"/>
                  <a:gd name="T74" fmla="*/ 218 w 611"/>
                  <a:gd name="T75" fmla="*/ 13 h 613"/>
                  <a:gd name="T76" fmla="*/ 305 w 611"/>
                  <a:gd name="T77" fmla="*/ 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11" h="613">
                    <a:moveTo>
                      <a:pt x="305" y="154"/>
                    </a:moveTo>
                    <a:lnTo>
                      <a:pt x="275" y="156"/>
                    </a:lnTo>
                    <a:lnTo>
                      <a:pt x="246" y="165"/>
                    </a:lnTo>
                    <a:lnTo>
                      <a:pt x="220" y="180"/>
                    </a:lnTo>
                    <a:lnTo>
                      <a:pt x="197" y="198"/>
                    </a:lnTo>
                    <a:lnTo>
                      <a:pt x="178" y="220"/>
                    </a:lnTo>
                    <a:lnTo>
                      <a:pt x="165" y="246"/>
                    </a:lnTo>
                    <a:lnTo>
                      <a:pt x="156" y="276"/>
                    </a:lnTo>
                    <a:lnTo>
                      <a:pt x="152" y="306"/>
                    </a:lnTo>
                    <a:lnTo>
                      <a:pt x="156" y="338"/>
                    </a:lnTo>
                    <a:lnTo>
                      <a:pt x="165" y="366"/>
                    </a:lnTo>
                    <a:lnTo>
                      <a:pt x="178" y="392"/>
                    </a:lnTo>
                    <a:lnTo>
                      <a:pt x="197" y="414"/>
                    </a:lnTo>
                    <a:lnTo>
                      <a:pt x="220" y="434"/>
                    </a:lnTo>
                    <a:lnTo>
                      <a:pt x="246" y="447"/>
                    </a:lnTo>
                    <a:lnTo>
                      <a:pt x="275" y="456"/>
                    </a:lnTo>
                    <a:lnTo>
                      <a:pt x="305" y="460"/>
                    </a:lnTo>
                    <a:lnTo>
                      <a:pt x="336" y="456"/>
                    </a:lnTo>
                    <a:lnTo>
                      <a:pt x="365" y="447"/>
                    </a:lnTo>
                    <a:lnTo>
                      <a:pt x="391" y="434"/>
                    </a:lnTo>
                    <a:lnTo>
                      <a:pt x="413" y="414"/>
                    </a:lnTo>
                    <a:lnTo>
                      <a:pt x="433" y="392"/>
                    </a:lnTo>
                    <a:lnTo>
                      <a:pt x="446" y="366"/>
                    </a:lnTo>
                    <a:lnTo>
                      <a:pt x="455" y="338"/>
                    </a:lnTo>
                    <a:lnTo>
                      <a:pt x="458" y="306"/>
                    </a:lnTo>
                    <a:lnTo>
                      <a:pt x="455" y="276"/>
                    </a:lnTo>
                    <a:lnTo>
                      <a:pt x="446" y="246"/>
                    </a:lnTo>
                    <a:lnTo>
                      <a:pt x="433" y="220"/>
                    </a:lnTo>
                    <a:lnTo>
                      <a:pt x="413" y="198"/>
                    </a:lnTo>
                    <a:lnTo>
                      <a:pt x="391" y="180"/>
                    </a:lnTo>
                    <a:lnTo>
                      <a:pt x="365" y="165"/>
                    </a:lnTo>
                    <a:lnTo>
                      <a:pt x="336" y="156"/>
                    </a:lnTo>
                    <a:lnTo>
                      <a:pt x="305" y="154"/>
                    </a:lnTo>
                    <a:close/>
                    <a:moveTo>
                      <a:pt x="305" y="0"/>
                    </a:moveTo>
                    <a:lnTo>
                      <a:pt x="350" y="3"/>
                    </a:lnTo>
                    <a:lnTo>
                      <a:pt x="393" y="13"/>
                    </a:lnTo>
                    <a:lnTo>
                      <a:pt x="434" y="28"/>
                    </a:lnTo>
                    <a:lnTo>
                      <a:pt x="472" y="50"/>
                    </a:lnTo>
                    <a:lnTo>
                      <a:pt x="506" y="75"/>
                    </a:lnTo>
                    <a:lnTo>
                      <a:pt x="536" y="105"/>
                    </a:lnTo>
                    <a:lnTo>
                      <a:pt x="562" y="140"/>
                    </a:lnTo>
                    <a:lnTo>
                      <a:pt x="582" y="177"/>
                    </a:lnTo>
                    <a:lnTo>
                      <a:pt x="598" y="218"/>
                    </a:lnTo>
                    <a:lnTo>
                      <a:pt x="608" y="261"/>
                    </a:lnTo>
                    <a:lnTo>
                      <a:pt x="611" y="306"/>
                    </a:lnTo>
                    <a:lnTo>
                      <a:pt x="608" y="351"/>
                    </a:lnTo>
                    <a:lnTo>
                      <a:pt x="598" y="395"/>
                    </a:lnTo>
                    <a:lnTo>
                      <a:pt x="582" y="436"/>
                    </a:lnTo>
                    <a:lnTo>
                      <a:pt x="562" y="473"/>
                    </a:lnTo>
                    <a:lnTo>
                      <a:pt x="536" y="507"/>
                    </a:lnTo>
                    <a:lnTo>
                      <a:pt x="506" y="538"/>
                    </a:lnTo>
                    <a:lnTo>
                      <a:pt x="472" y="564"/>
                    </a:lnTo>
                    <a:lnTo>
                      <a:pt x="434" y="585"/>
                    </a:lnTo>
                    <a:lnTo>
                      <a:pt x="393" y="600"/>
                    </a:lnTo>
                    <a:lnTo>
                      <a:pt x="350" y="610"/>
                    </a:lnTo>
                    <a:lnTo>
                      <a:pt x="305" y="613"/>
                    </a:lnTo>
                    <a:lnTo>
                      <a:pt x="260" y="610"/>
                    </a:lnTo>
                    <a:lnTo>
                      <a:pt x="218" y="600"/>
                    </a:lnTo>
                    <a:lnTo>
                      <a:pt x="177" y="585"/>
                    </a:lnTo>
                    <a:lnTo>
                      <a:pt x="139" y="564"/>
                    </a:lnTo>
                    <a:lnTo>
                      <a:pt x="105" y="538"/>
                    </a:lnTo>
                    <a:lnTo>
                      <a:pt x="75" y="507"/>
                    </a:lnTo>
                    <a:lnTo>
                      <a:pt x="49" y="473"/>
                    </a:lnTo>
                    <a:lnTo>
                      <a:pt x="28" y="436"/>
                    </a:lnTo>
                    <a:lnTo>
                      <a:pt x="13" y="395"/>
                    </a:lnTo>
                    <a:lnTo>
                      <a:pt x="2" y="351"/>
                    </a:lnTo>
                    <a:lnTo>
                      <a:pt x="0" y="306"/>
                    </a:lnTo>
                    <a:lnTo>
                      <a:pt x="2" y="261"/>
                    </a:lnTo>
                    <a:lnTo>
                      <a:pt x="13" y="218"/>
                    </a:lnTo>
                    <a:lnTo>
                      <a:pt x="28" y="177"/>
                    </a:lnTo>
                    <a:lnTo>
                      <a:pt x="49" y="140"/>
                    </a:lnTo>
                    <a:lnTo>
                      <a:pt x="75" y="105"/>
                    </a:lnTo>
                    <a:lnTo>
                      <a:pt x="105" y="75"/>
                    </a:lnTo>
                    <a:lnTo>
                      <a:pt x="139" y="50"/>
                    </a:lnTo>
                    <a:lnTo>
                      <a:pt x="177" y="28"/>
                    </a:lnTo>
                    <a:lnTo>
                      <a:pt x="218" y="13"/>
                    </a:lnTo>
                    <a:lnTo>
                      <a:pt x="260" y="3"/>
                    </a:lnTo>
                    <a:lnTo>
                      <a:pt x="3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Freeform 10">
                <a:extLst>
                  <a:ext uri="{FF2B5EF4-FFF2-40B4-BE49-F238E27FC236}">
                    <a16:creationId xmlns:a16="http://schemas.microsoft.com/office/drawing/2014/main" id="{BF454AA5-D833-4EFD-928B-8D7B629E0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1163" y="2297113"/>
                <a:ext cx="808038" cy="82550"/>
              </a:xfrm>
              <a:custGeom>
                <a:avLst/>
                <a:gdLst>
                  <a:gd name="T0" fmla="*/ 76 w 1527"/>
                  <a:gd name="T1" fmla="*/ 0 h 154"/>
                  <a:gd name="T2" fmla="*/ 1451 w 1527"/>
                  <a:gd name="T3" fmla="*/ 0 h 154"/>
                  <a:gd name="T4" fmla="*/ 1471 w 1527"/>
                  <a:gd name="T5" fmla="*/ 4 h 154"/>
                  <a:gd name="T6" fmla="*/ 1490 w 1527"/>
                  <a:gd name="T7" fmla="*/ 10 h 154"/>
                  <a:gd name="T8" fmla="*/ 1505 w 1527"/>
                  <a:gd name="T9" fmla="*/ 23 h 154"/>
                  <a:gd name="T10" fmla="*/ 1517 w 1527"/>
                  <a:gd name="T11" fmla="*/ 39 h 154"/>
                  <a:gd name="T12" fmla="*/ 1525 w 1527"/>
                  <a:gd name="T13" fmla="*/ 57 h 154"/>
                  <a:gd name="T14" fmla="*/ 1527 w 1527"/>
                  <a:gd name="T15" fmla="*/ 76 h 154"/>
                  <a:gd name="T16" fmla="*/ 1525 w 1527"/>
                  <a:gd name="T17" fmla="*/ 97 h 154"/>
                  <a:gd name="T18" fmla="*/ 1517 w 1527"/>
                  <a:gd name="T19" fmla="*/ 115 h 154"/>
                  <a:gd name="T20" fmla="*/ 1505 w 1527"/>
                  <a:gd name="T21" fmla="*/ 131 h 154"/>
                  <a:gd name="T22" fmla="*/ 1490 w 1527"/>
                  <a:gd name="T23" fmla="*/ 144 h 154"/>
                  <a:gd name="T24" fmla="*/ 1471 w 1527"/>
                  <a:gd name="T25" fmla="*/ 150 h 154"/>
                  <a:gd name="T26" fmla="*/ 1451 w 1527"/>
                  <a:gd name="T27" fmla="*/ 154 h 154"/>
                  <a:gd name="T28" fmla="*/ 76 w 1527"/>
                  <a:gd name="T29" fmla="*/ 154 h 154"/>
                  <a:gd name="T30" fmla="*/ 56 w 1527"/>
                  <a:gd name="T31" fmla="*/ 150 h 154"/>
                  <a:gd name="T32" fmla="*/ 38 w 1527"/>
                  <a:gd name="T33" fmla="*/ 144 h 154"/>
                  <a:gd name="T34" fmla="*/ 22 w 1527"/>
                  <a:gd name="T35" fmla="*/ 131 h 154"/>
                  <a:gd name="T36" fmla="*/ 10 w 1527"/>
                  <a:gd name="T37" fmla="*/ 115 h 154"/>
                  <a:gd name="T38" fmla="*/ 2 w 1527"/>
                  <a:gd name="T39" fmla="*/ 97 h 154"/>
                  <a:gd name="T40" fmla="*/ 0 w 1527"/>
                  <a:gd name="T41" fmla="*/ 76 h 154"/>
                  <a:gd name="T42" fmla="*/ 2 w 1527"/>
                  <a:gd name="T43" fmla="*/ 57 h 154"/>
                  <a:gd name="T44" fmla="*/ 10 w 1527"/>
                  <a:gd name="T45" fmla="*/ 39 h 154"/>
                  <a:gd name="T46" fmla="*/ 22 w 1527"/>
                  <a:gd name="T47" fmla="*/ 23 h 154"/>
                  <a:gd name="T48" fmla="*/ 38 w 1527"/>
                  <a:gd name="T49" fmla="*/ 10 h 154"/>
                  <a:gd name="T50" fmla="*/ 56 w 1527"/>
                  <a:gd name="T51" fmla="*/ 4 h 154"/>
                  <a:gd name="T52" fmla="*/ 76 w 1527"/>
                  <a:gd name="T5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7" h="154">
                    <a:moveTo>
                      <a:pt x="76" y="0"/>
                    </a:moveTo>
                    <a:lnTo>
                      <a:pt x="1451" y="0"/>
                    </a:lnTo>
                    <a:lnTo>
                      <a:pt x="1471" y="4"/>
                    </a:lnTo>
                    <a:lnTo>
                      <a:pt x="1490" y="10"/>
                    </a:lnTo>
                    <a:lnTo>
                      <a:pt x="1505" y="23"/>
                    </a:lnTo>
                    <a:lnTo>
                      <a:pt x="1517" y="39"/>
                    </a:lnTo>
                    <a:lnTo>
                      <a:pt x="1525" y="57"/>
                    </a:lnTo>
                    <a:lnTo>
                      <a:pt x="1527" y="76"/>
                    </a:lnTo>
                    <a:lnTo>
                      <a:pt x="1525" y="97"/>
                    </a:lnTo>
                    <a:lnTo>
                      <a:pt x="1517" y="115"/>
                    </a:lnTo>
                    <a:lnTo>
                      <a:pt x="1505" y="131"/>
                    </a:lnTo>
                    <a:lnTo>
                      <a:pt x="1490" y="144"/>
                    </a:lnTo>
                    <a:lnTo>
                      <a:pt x="1471" y="150"/>
                    </a:lnTo>
                    <a:lnTo>
                      <a:pt x="1451" y="154"/>
                    </a:lnTo>
                    <a:lnTo>
                      <a:pt x="76" y="154"/>
                    </a:lnTo>
                    <a:lnTo>
                      <a:pt x="56" y="150"/>
                    </a:lnTo>
                    <a:lnTo>
                      <a:pt x="38" y="144"/>
                    </a:lnTo>
                    <a:lnTo>
                      <a:pt x="22" y="131"/>
                    </a:lnTo>
                    <a:lnTo>
                      <a:pt x="10" y="115"/>
                    </a:lnTo>
                    <a:lnTo>
                      <a:pt x="2" y="97"/>
                    </a:lnTo>
                    <a:lnTo>
                      <a:pt x="0" y="76"/>
                    </a:lnTo>
                    <a:lnTo>
                      <a:pt x="2" y="57"/>
                    </a:lnTo>
                    <a:lnTo>
                      <a:pt x="10" y="39"/>
                    </a:lnTo>
                    <a:lnTo>
                      <a:pt x="22" y="23"/>
                    </a:lnTo>
                    <a:lnTo>
                      <a:pt x="38" y="10"/>
                    </a:lnTo>
                    <a:lnTo>
                      <a:pt x="56" y="4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B5FAD617-CF0D-4841-BCA9-D99B1C43E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1163" y="1811338"/>
                <a:ext cx="808038" cy="80963"/>
              </a:xfrm>
              <a:custGeom>
                <a:avLst/>
                <a:gdLst>
                  <a:gd name="T0" fmla="*/ 76 w 1527"/>
                  <a:gd name="T1" fmla="*/ 0 h 153"/>
                  <a:gd name="T2" fmla="*/ 1451 w 1527"/>
                  <a:gd name="T3" fmla="*/ 0 h 153"/>
                  <a:gd name="T4" fmla="*/ 1471 w 1527"/>
                  <a:gd name="T5" fmla="*/ 2 h 153"/>
                  <a:gd name="T6" fmla="*/ 1490 w 1527"/>
                  <a:gd name="T7" fmla="*/ 10 h 153"/>
                  <a:gd name="T8" fmla="*/ 1505 w 1527"/>
                  <a:gd name="T9" fmla="*/ 23 h 153"/>
                  <a:gd name="T10" fmla="*/ 1517 w 1527"/>
                  <a:gd name="T11" fmla="*/ 37 h 153"/>
                  <a:gd name="T12" fmla="*/ 1525 w 1527"/>
                  <a:gd name="T13" fmla="*/ 55 h 153"/>
                  <a:gd name="T14" fmla="*/ 1527 w 1527"/>
                  <a:gd name="T15" fmla="*/ 77 h 153"/>
                  <a:gd name="T16" fmla="*/ 1525 w 1527"/>
                  <a:gd name="T17" fmla="*/ 97 h 153"/>
                  <a:gd name="T18" fmla="*/ 1517 w 1527"/>
                  <a:gd name="T19" fmla="*/ 115 h 153"/>
                  <a:gd name="T20" fmla="*/ 1505 w 1527"/>
                  <a:gd name="T21" fmla="*/ 131 h 153"/>
                  <a:gd name="T22" fmla="*/ 1490 w 1527"/>
                  <a:gd name="T23" fmla="*/ 142 h 153"/>
                  <a:gd name="T24" fmla="*/ 1471 w 1527"/>
                  <a:gd name="T25" fmla="*/ 150 h 153"/>
                  <a:gd name="T26" fmla="*/ 1451 w 1527"/>
                  <a:gd name="T27" fmla="*/ 153 h 153"/>
                  <a:gd name="T28" fmla="*/ 76 w 1527"/>
                  <a:gd name="T29" fmla="*/ 153 h 153"/>
                  <a:gd name="T30" fmla="*/ 56 w 1527"/>
                  <a:gd name="T31" fmla="*/ 150 h 153"/>
                  <a:gd name="T32" fmla="*/ 38 w 1527"/>
                  <a:gd name="T33" fmla="*/ 142 h 153"/>
                  <a:gd name="T34" fmla="*/ 22 w 1527"/>
                  <a:gd name="T35" fmla="*/ 131 h 153"/>
                  <a:gd name="T36" fmla="*/ 10 w 1527"/>
                  <a:gd name="T37" fmla="*/ 115 h 153"/>
                  <a:gd name="T38" fmla="*/ 2 w 1527"/>
                  <a:gd name="T39" fmla="*/ 97 h 153"/>
                  <a:gd name="T40" fmla="*/ 0 w 1527"/>
                  <a:gd name="T41" fmla="*/ 77 h 153"/>
                  <a:gd name="T42" fmla="*/ 2 w 1527"/>
                  <a:gd name="T43" fmla="*/ 55 h 153"/>
                  <a:gd name="T44" fmla="*/ 10 w 1527"/>
                  <a:gd name="T45" fmla="*/ 37 h 153"/>
                  <a:gd name="T46" fmla="*/ 22 w 1527"/>
                  <a:gd name="T47" fmla="*/ 23 h 153"/>
                  <a:gd name="T48" fmla="*/ 38 w 1527"/>
                  <a:gd name="T49" fmla="*/ 10 h 153"/>
                  <a:gd name="T50" fmla="*/ 56 w 1527"/>
                  <a:gd name="T51" fmla="*/ 2 h 153"/>
                  <a:gd name="T52" fmla="*/ 76 w 1527"/>
                  <a:gd name="T5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7" h="153">
                    <a:moveTo>
                      <a:pt x="76" y="0"/>
                    </a:moveTo>
                    <a:lnTo>
                      <a:pt x="1451" y="0"/>
                    </a:lnTo>
                    <a:lnTo>
                      <a:pt x="1471" y="2"/>
                    </a:lnTo>
                    <a:lnTo>
                      <a:pt x="1490" y="10"/>
                    </a:lnTo>
                    <a:lnTo>
                      <a:pt x="1505" y="23"/>
                    </a:lnTo>
                    <a:lnTo>
                      <a:pt x="1517" y="37"/>
                    </a:lnTo>
                    <a:lnTo>
                      <a:pt x="1525" y="55"/>
                    </a:lnTo>
                    <a:lnTo>
                      <a:pt x="1527" y="77"/>
                    </a:lnTo>
                    <a:lnTo>
                      <a:pt x="1525" y="97"/>
                    </a:lnTo>
                    <a:lnTo>
                      <a:pt x="1517" y="115"/>
                    </a:lnTo>
                    <a:lnTo>
                      <a:pt x="1505" y="131"/>
                    </a:lnTo>
                    <a:lnTo>
                      <a:pt x="1490" y="142"/>
                    </a:lnTo>
                    <a:lnTo>
                      <a:pt x="1471" y="150"/>
                    </a:lnTo>
                    <a:lnTo>
                      <a:pt x="1451" y="153"/>
                    </a:lnTo>
                    <a:lnTo>
                      <a:pt x="76" y="153"/>
                    </a:lnTo>
                    <a:lnTo>
                      <a:pt x="56" y="150"/>
                    </a:lnTo>
                    <a:lnTo>
                      <a:pt x="38" y="142"/>
                    </a:lnTo>
                    <a:lnTo>
                      <a:pt x="22" y="131"/>
                    </a:lnTo>
                    <a:lnTo>
                      <a:pt x="10" y="115"/>
                    </a:lnTo>
                    <a:lnTo>
                      <a:pt x="2" y="97"/>
                    </a:lnTo>
                    <a:lnTo>
                      <a:pt x="0" y="77"/>
                    </a:lnTo>
                    <a:lnTo>
                      <a:pt x="2" y="55"/>
                    </a:lnTo>
                    <a:lnTo>
                      <a:pt x="10" y="37"/>
                    </a:lnTo>
                    <a:lnTo>
                      <a:pt x="22" y="23"/>
                    </a:lnTo>
                    <a:lnTo>
                      <a:pt x="38" y="10"/>
                    </a:lnTo>
                    <a:lnTo>
                      <a:pt x="56" y="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BB322F25-AA35-4946-A110-A4733BEDE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1163" y="2784475"/>
                <a:ext cx="808038" cy="80963"/>
              </a:xfrm>
              <a:custGeom>
                <a:avLst/>
                <a:gdLst>
                  <a:gd name="T0" fmla="*/ 76 w 1527"/>
                  <a:gd name="T1" fmla="*/ 0 h 154"/>
                  <a:gd name="T2" fmla="*/ 1451 w 1527"/>
                  <a:gd name="T3" fmla="*/ 0 h 154"/>
                  <a:gd name="T4" fmla="*/ 1471 w 1527"/>
                  <a:gd name="T5" fmla="*/ 4 h 154"/>
                  <a:gd name="T6" fmla="*/ 1490 w 1527"/>
                  <a:gd name="T7" fmla="*/ 12 h 154"/>
                  <a:gd name="T8" fmla="*/ 1505 w 1527"/>
                  <a:gd name="T9" fmla="*/ 23 h 154"/>
                  <a:gd name="T10" fmla="*/ 1517 w 1527"/>
                  <a:gd name="T11" fmla="*/ 39 h 154"/>
                  <a:gd name="T12" fmla="*/ 1525 w 1527"/>
                  <a:gd name="T13" fmla="*/ 57 h 154"/>
                  <a:gd name="T14" fmla="*/ 1527 w 1527"/>
                  <a:gd name="T15" fmla="*/ 77 h 154"/>
                  <a:gd name="T16" fmla="*/ 1525 w 1527"/>
                  <a:gd name="T17" fmla="*/ 97 h 154"/>
                  <a:gd name="T18" fmla="*/ 1517 w 1527"/>
                  <a:gd name="T19" fmla="*/ 117 h 154"/>
                  <a:gd name="T20" fmla="*/ 1505 w 1527"/>
                  <a:gd name="T21" fmla="*/ 131 h 154"/>
                  <a:gd name="T22" fmla="*/ 1490 w 1527"/>
                  <a:gd name="T23" fmla="*/ 144 h 154"/>
                  <a:gd name="T24" fmla="*/ 1471 w 1527"/>
                  <a:gd name="T25" fmla="*/ 152 h 154"/>
                  <a:gd name="T26" fmla="*/ 1451 w 1527"/>
                  <a:gd name="T27" fmla="*/ 154 h 154"/>
                  <a:gd name="T28" fmla="*/ 76 w 1527"/>
                  <a:gd name="T29" fmla="*/ 154 h 154"/>
                  <a:gd name="T30" fmla="*/ 56 w 1527"/>
                  <a:gd name="T31" fmla="*/ 152 h 154"/>
                  <a:gd name="T32" fmla="*/ 38 w 1527"/>
                  <a:gd name="T33" fmla="*/ 144 h 154"/>
                  <a:gd name="T34" fmla="*/ 22 w 1527"/>
                  <a:gd name="T35" fmla="*/ 131 h 154"/>
                  <a:gd name="T36" fmla="*/ 10 w 1527"/>
                  <a:gd name="T37" fmla="*/ 117 h 154"/>
                  <a:gd name="T38" fmla="*/ 2 w 1527"/>
                  <a:gd name="T39" fmla="*/ 97 h 154"/>
                  <a:gd name="T40" fmla="*/ 0 w 1527"/>
                  <a:gd name="T41" fmla="*/ 77 h 154"/>
                  <a:gd name="T42" fmla="*/ 2 w 1527"/>
                  <a:gd name="T43" fmla="*/ 57 h 154"/>
                  <a:gd name="T44" fmla="*/ 10 w 1527"/>
                  <a:gd name="T45" fmla="*/ 39 h 154"/>
                  <a:gd name="T46" fmla="*/ 22 w 1527"/>
                  <a:gd name="T47" fmla="*/ 23 h 154"/>
                  <a:gd name="T48" fmla="*/ 38 w 1527"/>
                  <a:gd name="T49" fmla="*/ 12 h 154"/>
                  <a:gd name="T50" fmla="*/ 56 w 1527"/>
                  <a:gd name="T51" fmla="*/ 4 h 154"/>
                  <a:gd name="T52" fmla="*/ 76 w 1527"/>
                  <a:gd name="T5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7" h="154">
                    <a:moveTo>
                      <a:pt x="76" y="0"/>
                    </a:moveTo>
                    <a:lnTo>
                      <a:pt x="1451" y="0"/>
                    </a:lnTo>
                    <a:lnTo>
                      <a:pt x="1471" y="4"/>
                    </a:lnTo>
                    <a:lnTo>
                      <a:pt x="1490" y="12"/>
                    </a:lnTo>
                    <a:lnTo>
                      <a:pt x="1505" y="23"/>
                    </a:lnTo>
                    <a:lnTo>
                      <a:pt x="1517" y="39"/>
                    </a:lnTo>
                    <a:lnTo>
                      <a:pt x="1525" y="57"/>
                    </a:lnTo>
                    <a:lnTo>
                      <a:pt x="1527" y="77"/>
                    </a:lnTo>
                    <a:lnTo>
                      <a:pt x="1525" y="97"/>
                    </a:lnTo>
                    <a:lnTo>
                      <a:pt x="1517" y="117"/>
                    </a:lnTo>
                    <a:lnTo>
                      <a:pt x="1505" y="131"/>
                    </a:lnTo>
                    <a:lnTo>
                      <a:pt x="1490" y="144"/>
                    </a:lnTo>
                    <a:lnTo>
                      <a:pt x="1471" y="152"/>
                    </a:lnTo>
                    <a:lnTo>
                      <a:pt x="1451" y="154"/>
                    </a:lnTo>
                    <a:lnTo>
                      <a:pt x="76" y="154"/>
                    </a:lnTo>
                    <a:lnTo>
                      <a:pt x="56" y="152"/>
                    </a:lnTo>
                    <a:lnTo>
                      <a:pt x="38" y="144"/>
                    </a:lnTo>
                    <a:lnTo>
                      <a:pt x="22" y="131"/>
                    </a:lnTo>
                    <a:lnTo>
                      <a:pt x="10" y="117"/>
                    </a:lnTo>
                    <a:lnTo>
                      <a:pt x="2" y="97"/>
                    </a:lnTo>
                    <a:lnTo>
                      <a:pt x="0" y="77"/>
                    </a:lnTo>
                    <a:lnTo>
                      <a:pt x="2" y="57"/>
                    </a:lnTo>
                    <a:lnTo>
                      <a:pt x="10" y="39"/>
                    </a:lnTo>
                    <a:lnTo>
                      <a:pt x="22" y="23"/>
                    </a:lnTo>
                    <a:lnTo>
                      <a:pt x="38" y="12"/>
                    </a:lnTo>
                    <a:lnTo>
                      <a:pt x="56" y="4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2" name="Title 2">
              <a:extLst>
                <a:ext uri="{FF2B5EF4-FFF2-40B4-BE49-F238E27FC236}">
                  <a16:creationId xmlns:a16="http://schemas.microsoft.com/office/drawing/2014/main" id="{D62D47CB-7ACE-43D0-B29E-E9415C65EFEE}"/>
                </a:ext>
              </a:extLst>
            </p:cNvPr>
            <p:cNvSpPr txBox="1">
              <a:spLocks/>
            </p:cNvSpPr>
            <p:nvPr/>
          </p:nvSpPr>
          <p:spPr>
            <a:xfrm>
              <a:off x="7069757" y="3416447"/>
              <a:ext cx="2810844" cy="36933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chemeClr val="bg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13000"/>
                      </a:prst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Presentation Index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518CDE-4E45-4CCB-80D9-C88E7BFB6B5E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93C343-E515-46DD-840C-6553C15EEFEB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1CCA7C-3448-4A51-B9AC-ADC7D580B1B9}"/>
              </a:ext>
            </a:extLst>
          </p:cNvPr>
          <p:cNvSpPr txBox="1"/>
          <p:nvPr/>
        </p:nvSpPr>
        <p:spPr>
          <a:xfrm>
            <a:off x="2260051" y="1935122"/>
            <a:ext cx="9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sz="1400" b="1" spc="-300" dirty="0">
                <a:solidFill>
                  <a:srgbClr val="1E385A"/>
                </a:solidFill>
                <a:latin typeface="+mn-ea"/>
              </a:rPr>
              <a:t>설계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D291F-B07D-4E92-9EBD-980B38D3CF7B}"/>
              </a:ext>
            </a:extLst>
          </p:cNvPr>
          <p:cNvSpPr txBox="1"/>
          <p:nvPr/>
        </p:nvSpPr>
        <p:spPr>
          <a:xfrm>
            <a:off x="2260051" y="3881217"/>
            <a:ext cx="9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sz="1400" b="1" spc="-300" dirty="0">
                <a:solidFill>
                  <a:srgbClr val="1E385A"/>
                </a:solidFill>
                <a:latin typeface="+mn-ea"/>
              </a:rPr>
              <a:t>구 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5A04A0-38FF-4E92-9C16-AC1F5475A38B}"/>
              </a:ext>
            </a:extLst>
          </p:cNvPr>
          <p:cNvSpPr txBox="1"/>
          <p:nvPr/>
        </p:nvSpPr>
        <p:spPr>
          <a:xfrm>
            <a:off x="2260051" y="2401401"/>
            <a:ext cx="23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1E385A"/>
                </a:solidFill>
                <a:effectLst/>
                <a:latin typeface="+mn-ea"/>
              </a:rPr>
              <a:t>UML  ‘</a:t>
            </a:r>
            <a:r>
              <a:rPr lang="en-US" altLang="ko-KR" sz="1400" i="0" dirty="0" err="1">
                <a:solidFill>
                  <a:srgbClr val="1E385A"/>
                </a:solidFill>
                <a:effectLst/>
                <a:latin typeface="+mn-ea"/>
              </a:rPr>
              <a:t>UseCase</a:t>
            </a:r>
            <a:r>
              <a:rPr lang="en-US" altLang="ko-KR" sz="1400" i="0" dirty="0">
                <a:solidFill>
                  <a:srgbClr val="1E385A"/>
                </a:solidFill>
                <a:effectLst/>
                <a:latin typeface="+mn-ea"/>
              </a:rPr>
              <a:t> Diagram’</a:t>
            </a:r>
            <a:endParaRPr lang="ko-KR" altLang="en-US" sz="1400" b="1" spc="-300" dirty="0">
              <a:solidFill>
                <a:srgbClr val="1E385A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9FD-A97D-4FEC-A66C-EC466E7159D7}"/>
              </a:ext>
            </a:extLst>
          </p:cNvPr>
          <p:cNvSpPr txBox="1"/>
          <p:nvPr/>
        </p:nvSpPr>
        <p:spPr>
          <a:xfrm>
            <a:off x="2260051" y="2896454"/>
            <a:ext cx="220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0" dirty="0">
                <a:solidFill>
                  <a:srgbClr val="1E385A"/>
                </a:solidFill>
                <a:effectLst/>
                <a:latin typeface="+mn-ea"/>
              </a:rPr>
              <a:t>UML  ‘Class Diagram’</a:t>
            </a:r>
            <a:endParaRPr lang="ko-KR" altLang="en-US" sz="1400" b="1" spc="-300" dirty="0">
              <a:solidFill>
                <a:srgbClr val="1E385A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31CC0-F3DD-41C6-A135-E8C3B2C605C6}"/>
              </a:ext>
            </a:extLst>
          </p:cNvPr>
          <p:cNvSpPr txBox="1"/>
          <p:nvPr/>
        </p:nvSpPr>
        <p:spPr>
          <a:xfrm>
            <a:off x="2260051" y="3368682"/>
            <a:ext cx="9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spc="-300" dirty="0">
                <a:solidFill>
                  <a:srgbClr val="1E385A"/>
                </a:solidFill>
                <a:latin typeface="+mn-ea"/>
              </a:rPr>
              <a:t>개발기능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9D8C9-2A0D-408B-A9C7-6B677E92B682}"/>
              </a:ext>
            </a:extLst>
          </p:cNvPr>
          <p:cNvSpPr txBox="1"/>
          <p:nvPr/>
        </p:nvSpPr>
        <p:spPr>
          <a:xfrm>
            <a:off x="2260051" y="4365176"/>
            <a:ext cx="132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i="0" dirty="0">
                <a:solidFill>
                  <a:srgbClr val="1E385A"/>
                </a:solidFill>
                <a:effectLst/>
                <a:latin typeface="+mn-ea"/>
              </a:rPr>
              <a:t>처리 성능 향상</a:t>
            </a:r>
            <a:endParaRPr lang="ko-KR" altLang="en-US" sz="1400" b="1" spc="-300" dirty="0">
              <a:solidFill>
                <a:srgbClr val="1E385A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07617-52F7-4978-9567-9AFB7499D245}"/>
              </a:ext>
            </a:extLst>
          </p:cNvPr>
          <p:cNvSpPr txBox="1"/>
          <p:nvPr/>
        </p:nvSpPr>
        <p:spPr>
          <a:xfrm>
            <a:off x="2260051" y="4860229"/>
            <a:ext cx="178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i="0" dirty="0">
                <a:solidFill>
                  <a:srgbClr val="1E385A"/>
                </a:solidFill>
                <a:effectLst/>
                <a:latin typeface="+mn-ea"/>
              </a:rPr>
              <a:t>안정적인 유지보수</a:t>
            </a:r>
            <a:endParaRPr lang="ko-KR" altLang="en-US" sz="1400" b="1" spc="-300" dirty="0">
              <a:solidFill>
                <a:srgbClr val="1E385A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839C2E-6CF5-4A8D-A11B-D4CDFF91E68F}"/>
              </a:ext>
            </a:extLst>
          </p:cNvPr>
          <p:cNvSpPr txBox="1"/>
          <p:nvPr/>
        </p:nvSpPr>
        <p:spPr>
          <a:xfrm>
            <a:off x="2260051" y="5332457"/>
            <a:ext cx="214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spc="-300" dirty="0">
                <a:solidFill>
                  <a:srgbClr val="1E385A"/>
                </a:solidFill>
                <a:latin typeface="+mn-ea"/>
              </a:rPr>
              <a:t>효율적인 데이터 관리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D98998B-FAEE-43C9-BF83-8AB3B07DFE87}"/>
              </a:ext>
            </a:extLst>
          </p:cNvPr>
          <p:cNvCxnSpPr>
            <a:cxnSpLocks/>
          </p:cNvCxnSpPr>
          <p:nvPr/>
        </p:nvCxnSpPr>
        <p:spPr>
          <a:xfrm>
            <a:off x="1019316" y="1799885"/>
            <a:ext cx="4402800" cy="0"/>
          </a:xfrm>
          <a:prstGeom prst="line">
            <a:avLst/>
          </a:prstGeom>
          <a:ln w="19050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810277-D1A7-482D-AB76-97496A2F11D6}"/>
              </a:ext>
            </a:extLst>
          </p:cNvPr>
          <p:cNvCxnSpPr>
            <a:cxnSpLocks/>
          </p:cNvCxnSpPr>
          <p:nvPr/>
        </p:nvCxnSpPr>
        <p:spPr>
          <a:xfrm>
            <a:off x="1019316" y="3789479"/>
            <a:ext cx="4402800" cy="0"/>
          </a:xfrm>
          <a:prstGeom prst="line">
            <a:avLst/>
          </a:prstGeom>
          <a:ln w="19050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F061B68-C2BA-43B5-9768-42F5B159C9AD}"/>
              </a:ext>
            </a:extLst>
          </p:cNvPr>
          <p:cNvCxnSpPr>
            <a:cxnSpLocks/>
          </p:cNvCxnSpPr>
          <p:nvPr/>
        </p:nvCxnSpPr>
        <p:spPr>
          <a:xfrm>
            <a:off x="1019316" y="5743518"/>
            <a:ext cx="4402800" cy="0"/>
          </a:xfrm>
          <a:prstGeom prst="line">
            <a:avLst/>
          </a:prstGeom>
          <a:ln w="19050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695C7-77AF-4DEF-9FE0-8080E9AFC99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33E6B8-4B9C-4EE8-B2E0-7A8897A7469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B30368-6881-4709-A209-3EA0CD5CA08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430513-C7D0-41EB-8E00-756FC693423F}"/>
              </a:ext>
            </a:extLst>
          </p:cNvPr>
          <p:cNvSpPr txBox="1"/>
          <p:nvPr/>
        </p:nvSpPr>
        <p:spPr>
          <a:xfrm>
            <a:off x="111760" y="8161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52BA02-8BC0-44F3-948A-5C41F72C22D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1111FD-6F28-49CB-90A8-C1083BE69BC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9D6079-CF55-42D8-BF19-8D2E19B5450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14A14C-8E68-48A6-ABB4-BB7A8C0D5B71}"/>
              </a:ext>
            </a:extLst>
          </p:cNvPr>
          <p:cNvSpPr txBox="1"/>
          <p:nvPr/>
        </p:nvSpPr>
        <p:spPr>
          <a:xfrm>
            <a:off x="677892" y="655159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 언어 및 기타 기술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39EEE-CAD7-41D2-AD47-384926579E6E}"/>
              </a:ext>
            </a:extLst>
          </p:cNvPr>
          <p:cNvSpPr txBox="1"/>
          <p:nvPr/>
        </p:nvSpPr>
        <p:spPr>
          <a:xfrm>
            <a:off x="660400" y="175511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TECH SKILL</a:t>
            </a:r>
            <a:endParaRPr lang="ko-KR" altLang="en-US" sz="28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2DBCA9-D72E-4400-8D63-BE30FFB11FA0}"/>
              </a:ext>
            </a:extLst>
          </p:cNvPr>
          <p:cNvGrpSpPr/>
          <p:nvPr/>
        </p:nvGrpSpPr>
        <p:grpSpPr>
          <a:xfrm>
            <a:off x="440267" y="1391919"/>
            <a:ext cx="5794278" cy="3894370"/>
            <a:chOff x="440267" y="1391919"/>
            <a:chExt cx="5794278" cy="3894370"/>
          </a:xfrm>
        </p:grpSpPr>
        <p:sp>
          <p:nvSpPr>
            <p:cNvPr id="56" name="Inhaltsplatzhalter 4">
              <a:extLst>
                <a:ext uri="{FF2B5EF4-FFF2-40B4-BE49-F238E27FC236}">
                  <a16:creationId xmlns:a16="http://schemas.microsoft.com/office/drawing/2014/main" id="{B9B5E544-0A26-4B94-8AF1-E55FF88B2FA0}"/>
                </a:ext>
              </a:extLst>
            </p:cNvPr>
            <p:cNvSpPr txBox="1">
              <a:spLocks/>
            </p:cNvSpPr>
            <p:nvPr/>
          </p:nvSpPr>
          <p:spPr>
            <a:xfrm>
              <a:off x="1202267" y="2298999"/>
              <a:ext cx="3048000" cy="2597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400" b="1" dirty="0">
                  <a:solidFill>
                    <a:srgbClr val="48A5D4"/>
                  </a:solidFill>
                  <a:latin typeface="+mn-ea"/>
                </a:rPr>
                <a:t>Spring #2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7" name="Oval 43">
              <a:extLst>
                <a:ext uri="{FF2B5EF4-FFF2-40B4-BE49-F238E27FC236}">
                  <a16:creationId xmlns:a16="http://schemas.microsoft.com/office/drawing/2014/main" id="{263B9527-4FB6-4511-AF67-F45CFC742297}"/>
                </a:ext>
              </a:extLst>
            </p:cNvPr>
            <p:cNvSpPr/>
            <p:nvPr/>
          </p:nvSpPr>
          <p:spPr bwMode="auto">
            <a:xfrm>
              <a:off x="440267" y="2277676"/>
              <a:ext cx="619899" cy="619899"/>
            </a:xfrm>
            <a:prstGeom prst="ellipse">
              <a:avLst/>
            </a:prstGeom>
            <a:solidFill>
              <a:srgbClr val="48A5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ea"/>
                </a:rPr>
                <a:t>02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0F7FD9-8E78-4B33-8698-EEBC723BF6BC}"/>
                </a:ext>
              </a:extLst>
            </p:cNvPr>
            <p:cNvSpPr txBox="1"/>
            <p:nvPr/>
          </p:nvSpPr>
          <p:spPr>
            <a:xfrm>
              <a:off x="1096141" y="2594657"/>
              <a:ext cx="480478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MVC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패턴을 바탕으로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게시판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CRUD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배웠습니다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또한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400" dirty="0">
                  <a:latin typeface="+mn-ea"/>
                </a:rPr>
                <a:t>코드의 간결화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중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복된 코드 덩어리를 모듈화 하였습니다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r>
                <a:rPr lang="ko-KR" altLang="en-US" sz="1400" b="1" dirty="0">
                  <a:solidFill>
                    <a:srgbClr val="E74A3B"/>
                  </a:solidFill>
                  <a:latin typeface="+mn-ea"/>
                </a:rPr>
                <a:t>유지보수가 효율적으로 이루어지도록 연습하였습니다</a:t>
              </a:r>
              <a:r>
                <a:rPr lang="en-US" altLang="ko-KR" sz="1400" b="1" dirty="0">
                  <a:solidFill>
                    <a:srgbClr val="E74A3B"/>
                  </a:solidFill>
                  <a:latin typeface="+mn-ea"/>
                </a:rPr>
                <a:t>.</a:t>
              </a:r>
            </a:p>
            <a:p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이 과정을 통해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Spring,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Oracle, </a:t>
              </a:r>
              <a:r>
                <a:rPr lang="en-US" altLang="ko-KR" sz="1400" dirty="0" err="1">
                  <a:solidFill>
                    <a:schemeClr val="tx1"/>
                  </a:solidFill>
                  <a:latin typeface="+mn-ea"/>
                </a:rPr>
                <a:t>MyBatis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를 유기적으로 연결 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하여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웹 페이지를 관리하는 팀 프로젝트를 진행</a:t>
              </a:r>
              <a:r>
                <a:rPr lang="ko-KR" altLang="en-US" sz="1400" dirty="0">
                  <a:latin typeface="+mn-ea"/>
                </a:rPr>
                <a:t>하였습니다</a:t>
              </a:r>
              <a:r>
                <a:rPr lang="en-US" altLang="ko-KR" sz="1400" dirty="0">
                  <a:latin typeface="+mn-ea"/>
                </a:rPr>
                <a:t>.</a:t>
              </a:r>
            </a:p>
          </p:txBody>
        </p:sp>
        <p:sp>
          <p:nvSpPr>
            <p:cNvPr id="58" name="Inhaltsplatzhalter 4">
              <a:extLst>
                <a:ext uri="{FF2B5EF4-FFF2-40B4-BE49-F238E27FC236}">
                  <a16:creationId xmlns:a16="http://schemas.microsoft.com/office/drawing/2014/main" id="{33891F34-3CEB-45E6-AC84-2E67A462D851}"/>
                </a:ext>
              </a:extLst>
            </p:cNvPr>
            <p:cNvSpPr txBox="1">
              <a:spLocks/>
            </p:cNvSpPr>
            <p:nvPr/>
          </p:nvSpPr>
          <p:spPr>
            <a:xfrm>
              <a:off x="1202267" y="4076855"/>
              <a:ext cx="3048000" cy="25975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400" b="1" dirty="0">
                  <a:solidFill>
                    <a:srgbClr val="4884D4"/>
                  </a:solidFill>
                  <a:latin typeface="+mn-ea"/>
                </a:rPr>
                <a:t>Database #3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9" name="Oval 45">
              <a:extLst>
                <a:ext uri="{FF2B5EF4-FFF2-40B4-BE49-F238E27FC236}">
                  <a16:creationId xmlns:a16="http://schemas.microsoft.com/office/drawing/2014/main" id="{00E55E18-8F4D-41A5-BF6A-D4A3736B70F6}"/>
                </a:ext>
              </a:extLst>
            </p:cNvPr>
            <p:cNvSpPr/>
            <p:nvPr/>
          </p:nvSpPr>
          <p:spPr bwMode="auto">
            <a:xfrm>
              <a:off x="440267" y="4055532"/>
              <a:ext cx="619899" cy="619899"/>
            </a:xfrm>
            <a:prstGeom prst="ellipse">
              <a:avLst/>
            </a:prstGeom>
            <a:solidFill>
              <a:srgbClr val="4884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ea"/>
                </a:rPr>
                <a:t>03</a:t>
              </a:r>
            </a:p>
          </p:txBody>
        </p:sp>
        <p:sp>
          <p:nvSpPr>
            <p:cNvPr id="62" name="TextBox 42">
              <a:extLst>
                <a:ext uri="{FF2B5EF4-FFF2-40B4-BE49-F238E27FC236}">
                  <a16:creationId xmlns:a16="http://schemas.microsoft.com/office/drawing/2014/main" id="{19649C41-EF51-4972-9326-697F37F0732B}"/>
                </a:ext>
              </a:extLst>
            </p:cNvPr>
            <p:cNvSpPr txBox="1"/>
            <p:nvPr/>
          </p:nvSpPr>
          <p:spPr>
            <a:xfrm>
              <a:off x="1115630" y="4332182"/>
              <a:ext cx="51189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b="0" i="0" dirty="0">
                  <a:effectLst/>
                  <a:latin typeface="+mn-ea"/>
                </a:rPr>
                <a:t>Query(select, insert, update, delete)</a:t>
              </a:r>
              <a:r>
                <a:rPr lang="ko-KR" altLang="en-US" sz="1400" dirty="0">
                  <a:latin typeface="+mn-ea"/>
                </a:rPr>
                <a:t>의 문법체계를 바탕으로 </a:t>
              </a:r>
              <a:endParaRPr lang="en-US" altLang="ko-KR" sz="1400" dirty="0">
                <a:latin typeface="+mn-ea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rgbClr val="292929"/>
                  </a:solidFill>
                  <a:latin typeface="+mn-ea"/>
                </a:rPr>
                <a:t>where, join, group by, order by </a:t>
              </a:r>
              <a:r>
                <a:rPr lang="ko-KR" altLang="en-US" sz="1400" dirty="0">
                  <a:solidFill>
                    <a:srgbClr val="292929"/>
                  </a:solidFill>
                  <a:latin typeface="+mn-ea"/>
                </a:rPr>
                <a:t>등을</a:t>
              </a:r>
              <a:r>
                <a:rPr lang="en-US" altLang="ko-KR" sz="1400" dirty="0">
                  <a:solidFill>
                    <a:srgbClr val="292929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292929"/>
                  </a:solidFill>
                  <a:latin typeface="+mn-ea"/>
                </a:rPr>
                <a:t>활용하여 </a:t>
              </a:r>
              <a:r>
                <a:rPr lang="ko-KR" altLang="en-US" sz="1400" b="0" i="0" dirty="0">
                  <a:solidFill>
                    <a:srgbClr val="292929"/>
                  </a:solidFill>
                  <a:effectLst/>
                  <a:latin typeface="+mn-ea"/>
                </a:rPr>
                <a:t>데이터를 </a:t>
              </a:r>
              <a:r>
                <a:rPr lang="ko-KR" altLang="en-US" sz="1400" dirty="0">
                  <a:solidFill>
                    <a:srgbClr val="292929"/>
                  </a:solidFill>
                  <a:latin typeface="+mn-ea"/>
                </a:rPr>
                <a:t>추출 </a:t>
              </a:r>
              <a:endParaRPr lang="en-US" altLang="ko-KR" sz="1400" dirty="0">
                <a:solidFill>
                  <a:srgbClr val="292929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292929"/>
                  </a:solidFill>
                  <a:latin typeface="+mn-ea"/>
                </a:rPr>
                <a:t>및</a:t>
              </a:r>
              <a:r>
                <a:rPr lang="en-US" altLang="ko-KR" sz="1400" b="0" i="0" dirty="0">
                  <a:solidFill>
                    <a:srgbClr val="292929"/>
                  </a:solidFill>
                  <a:effectLst/>
                  <a:latin typeface="+mn-ea"/>
                </a:rPr>
                <a:t> </a:t>
              </a:r>
              <a:r>
                <a:rPr lang="ko-KR" altLang="en-US" sz="1400" b="0" i="0" dirty="0">
                  <a:solidFill>
                    <a:srgbClr val="292929"/>
                  </a:solidFill>
                  <a:effectLst/>
                  <a:latin typeface="+mn-ea"/>
                </a:rPr>
                <a:t>가공</a:t>
              </a:r>
              <a:r>
                <a:rPr lang="ko-KR" altLang="en-US" sz="1400" dirty="0">
                  <a:solidFill>
                    <a:srgbClr val="292929"/>
                  </a:solidFill>
                  <a:latin typeface="+mn-ea"/>
                </a:rPr>
                <a:t>하였습니다</a:t>
              </a:r>
              <a:r>
                <a:rPr lang="en-US" altLang="ko-KR" sz="1400" dirty="0">
                  <a:solidFill>
                    <a:srgbClr val="292929"/>
                  </a:solidFill>
                  <a:latin typeface="+mn-ea"/>
                </a:rPr>
                <a:t>. </a:t>
              </a:r>
              <a:r>
                <a:rPr lang="ko-KR" altLang="en-US" sz="1400" i="0" dirty="0">
                  <a:effectLst/>
                  <a:latin typeface="+mn-ea"/>
                </a:rPr>
                <a:t>계층 </a:t>
              </a:r>
              <a:r>
                <a:rPr lang="en-US" altLang="ko-KR" sz="1400" i="0" dirty="0">
                  <a:effectLst/>
                  <a:latin typeface="+mn-ea"/>
                </a:rPr>
                <a:t>/ </a:t>
              </a:r>
              <a:r>
                <a:rPr lang="ko-KR" altLang="en-US" sz="1400" i="0" dirty="0">
                  <a:effectLst/>
                  <a:latin typeface="+mn-ea"/>
                </a:rPr>
                <a:t>상속구조를 활용하여 짜임새 있고</a:t>
              </a:r>
              <a:r>
                <a:rPr lang="en-US" altLang="ko-KR" sz="1400" i="0" dirty="0">
                  <a:effectLst/>
                  <a:latin typeface="+mn-ea"/>
                </a:rPr>
                <a:t> </a:t>
              </a:r>
            </a:p>
            <a:p>
              <a:pPr>
                <a:defRPr/>
              </a:pPr>
              <a:r>
                <a:rPr lang="ko-KR" altLang="en-US" sz="1400" b="1" i="0" dirty="0">
                  <a:solidFill>
                    <a:srgbClr val="E74A3B"/>
                  </a:solidFill>
                  <a:effectLst/>
                  <a:latin typeface="+mn-ea"/>
                </a:rPr>
                <a:t>처리의 성능을 높이는 테이블을 설계하는 방법을 익혔습니다</a:t>
              </a:r>
              <a:r>
                <a:rPr lang="en-US" altLang="ko-KR" sz="1400" b="1" i="0" dirty="0">
                  <a:solidFill>
                    <a:srgbClr val="E74A3B"/>
                  </a:solidFill>
                  <a:effectLst/>
                  <a:latin typeface="+mn-ea"/>
                </a:rPr>
                <a:t>.</a:t>
              </a:r>
              <a:endParaRPr lang="en-US" altLang="ko-KR" sz="1400" b="1" dirty="0">
                <a:solidFill>
                  <a:srgbClr val="E74A3B"/>
                </a:solidFill>
                <a:latin typeface="+mn-ea"/>
              </a:endParaRPr>
            </a:p>
          </p:txBody>
        </p:sp>
        <p:sp>
          <p:nvSpPr>
            <p:cNvPr id="55" name="Oval 41">
              <a:extLst>
                <a:ext uri="{FF2B5EF4-FFF2-40B4-BE49-F238E27FC236}">
                  <a16:creationId xmlns:a16="http://schemas.microsoft.com/office/drawing/2014/main" id="{967549D2-4633-4AAD-9900-B3FA9494A9B1}"/>
                </a:ext>
              </a:extLst>
            </p:cNvPr>
            <p:cNvSpPr/>
            <p:nvPr/>
          </p:nvSpPr>
          <p:spPr bwMode="auto">
            <a:xfrm>
              <a:off x="440267" y="1391919"/>
              <a:ext cx="619899" cy="619899"/>
            </a:xfrm>
            <a:prstGeom prst="ellipse">
              <a:avLst/>
            </a:prstGeom>
            <a:solidFill>
              <a:srgbClr val="B0CAE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n-ea"/>
                </a:rPr>
                <a:t>01</a:t>
              </a:r>
            </a:p>
          </p:txBody>
        </p:sp>
        <p:sp>
          <p:nvSpPr>
            <p:cNvPr id="54" name="Inhaltsplatzhalter 4">
              <a:extLst>
                <a:ext uri="{FF2B5EF4-FFF2-40B4-BE49-F238E27FC236}">
                  <a16:creationId xmlns:a16="http://schemas.microsoft.com/office/drawing/2014/main" id="{1BCEC69A-07C5-49C5-A452-F0807864CD01}"/>
                </a:ext>
              </a:extLst>
            </p:cNvPr>
            <p:cNvSpPr txBox="1">
              <a:spLocks/>
            </p:cNvSpPr>
            <p:nvPr/>
          </p:nvSpPr>
          <p:spPr>
            <a:xfrm>
              <a:off x="1206388" y="1422038"/>
              <a:ext cx="3396996" cy="1938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rgbClr val="B0CAEC"/>
                  </a:solidFill>
                  <a:latin typeface="+mn-ea"/>
                </a:rPr>
                <a:t>Java #1</a:t>
              </a:r>
              <a:endParaRPr lang="en-US" altLang="ko-KR" sz="1000" dirty="0"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06568C-5D1F-4CE4-95D0-F8AE3A29956E}"/>
                </a:ext>
              </a:extLst>
            </p:cNvPr>
            <p:cNvSpPr txBox="1"/>
            <p:nvPr/>
          </p:nvSpPr>
          <p:spPr>
            <a:xfrm>
              <a:off x="1081908" y="1610309"/>
              <a:ext cx="31683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  <a:latin typeface="+mn-ea"/>
                </a:rPr>
                <a:t>자바 언어의 기본적인 문법을 바탕으로</a:t>
              </a:r>
              <a:endParaRPr lang="en-US" altLang="ko-KR" sz="1400" b="0" i="0" dirty="0">
                <a:effectLst/>
                <a:latin typeface="+mn-ea"/>
              </a:endParaRPr>
            </a:p>
            <a:p>
              <a:r>
                <a:rPr lang="ko-KR" altLang="en-US" sz="1400" b="0" i="0" dirty="0">
                  <a:effectLst/>
                  <a:latin typeface="+mn-ea"/>
                </a:rPr>
                <a:t>객체 지향 프로그래밍을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b="0" i="0" dirty="0">
                  <a:effectLst/>
                  <a:latin typeface="+mn-ea"/>
                </a:rPr>
                <a:t>학습하였습니다</a:t>
              </a:r>
              <a:r>
                <a:rPr lang="en-US" altLang="ko-KR" sz="1400" b="0" i="0" dirty="0">
                  <a:effectLst/>
                  <a:latin typeface="+mn-ea"/>
                </a:rPr>
                <a:t>. 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40BAD3-4049-45C6-9566-121FBF4E147B}"/>
              </a:ext>
            </a:extLst>
          </p:cNvPr>
          <p:cNvGrpSpPr/>
          <p:nvPr/>
        </p:nvGrpSpPr>
        <p:grpSpPr>
          <a:xfrm>
            <a:off x="448365" y="2019815"/>
            <a:ext cx="11642003" cy="4170637"/>
            <a:chOff x="448365" y="2019815"/>
            <a:chExt cx="11642003" cy="4170637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ED6CE5B-B968-48D4-90DF-FB1FA3EDCFE4}"/>
                </a:ext>
              </a:extLst>
            </p:cNvPr>
            <p:cNvGrpSpPr/>
            <p:nvPr/>
          </p:nvGrpSpPr>
          <p:grpSpPr>
            <a:xfrm>
              <a:off x="7911273" y="2341639"/>
              <a:ext cx="2887988" cy="2882856"/>
              <a:chOff x="5087612" y="-2057145"/>
              <a:chExt cx="3277662" cy="3271838"/>
            </a:xfrm>
          </p:grpSpPr>
          <p:grpSp>
            <p:nvGrpSpPr>
              <p:cNvPr id="34" name="Group 19">
                <a:extLst>
                  <a:ext uri="{FF2B5EF4-FFF2-40B4-BE49-F238E27FC236}">
                    <a16:creationId xmlns:a16="http://schemas.microsoft.com/office/drawing/2014/main" id="{7F376022-CDE9-4E2F-A0C6-6E066EA5F18B}"/>
                  </a:ext>
                </a:extLst>
              </p:cNvPr>
              <p:cNvGrpSpPr/>
              <p:nvPr/>
            </p:nvGrpSpPr>
            <p:grpSpPr>
              <a:xfrm>
                <a:off x="5087612" y="-2057145"/>
                <a:ext cx="3277662" cy="3271838"/>
                <a:chOff x="5197476" y="919163"/>
                <a:chExt cx="3573462" cy="3567113"/>
              </a:xfrm>
              <a:solidFill>
                <a:schemeClr val="bg1">
                  <a:lumMod val="95000"/>
                  <a:alpha val="50000"/>
                </a:schemeClr>
              </a:solidFill>
            </p:grpSpPr>
            <p:sp>
              <p:nvSpPr>
                <p:cNvPr id="35" name="Freeform 5">
                  <a:extLst>
                    <a:ext uri="{FF2B5EF4-FFF2-40B4-BE49-F238E27FC236}">
                      <a16:creationId xmlns:a16="http://schemas.microsoft.com/office/drawing/2014/main" id="{FC6748F0-1D13-41AD-B943-A74A81EAA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7476" y="919163"/>
                  <a:ext cx="2974975" cy="3567113"/>
                </a:xfrm>
                <a:custGeom>
                  <a:avLst/>
                  <a:gdLst>
                    <a:gd name="T0" fmla="*/ 91 w 1709"/>
                    <a:gd name="T1" fmla="*/ 1299 h 2050"/>
                    <a:gd name="T2" fmla="*/ 128 w 1709"/>
                    <a:gd name="T3" fmla="*/ 1362 h 2050"/>
                    <a:gd name="T4" fmla="*/ 111 w 1709"/>
                    <a:gd name="T5" fmla="*/ 1476 h 2050"/>
                    <a:gd name="T6" fmla="*/ 132 w 1709"/>
                    <a:gd name="T7" fmla="*/ 1550 h 2050"/>
                    <a:gd name="T8" fmla="*/ 175 w 1709"/>
                    <a:gd name="T9" fmla="*/ 1599 h 2050"/>
                    <a:gd name="T10" fmla="*/ 203 w 1709"/>
                    <a:gd name="T11" fmla="*/ 1667 h 2050"/>
                    <a:gd name="T12" fmla="*/ 209 w 1709"/>
                    <a:gd name="T13" fmla="*/ 1786 h 2050"/>
                    <a:gd name="T14" fmla="*/ 358 w 1709"/>
                    <a:gd name="T15" fmla="*/ 1876 h 2050"/>
                    <a:gd name="T16" fmla="*/ 784 w 1709"/>
                    <a:gd name="T17" fmla="*/ 2024 h 2050"/>
                    <a:gd name="T18" fmla="*/ 1673 w 1709"/>
                    <a:gd name="T19" fmla="*/ 2048 h 2050"/>
                    <a:gd name="T20" fmla="*/ 1706 w 1709"/>
                    <a:gd name="T21" fmla="*/ 2003 h 2050"/>
                    <a:gd name="T22" fmla="*/ 1649 w 1709"/>
                    <a:gd name="T23" fmla="*/ 1901 h 2050"/>
                    <a:gd name="T24" fmla="*/ 1571 w 1709"/>
                    <a:gd name="T25" fmla="*/ 1605 h 2050"/>
                    <a:gd name="T26" fmla="*/ 1516 w 1709"/>
                    <a:gd name="T27" fmla="*/ 1581 h 2050"/>
                    <a:gd name="T28" fmla="*/ 1546 w 1709"/>
                    <a:gd name="T29" fmla="*/ 1825 h 2050"/>
                    <a:gd name="T30" fmla="*/ 1614 w 1709"/>
                    <a:gd name="T31" fmla="*/ 1976 h 2050"/>
                    <a:gd name="T32" fmla="*/ 842 w 1709"/>
                    <a:gd name="T33" fmla="*/ 1982 h 2050"/>
                    <a:gd name="T34" fmla="*/ 753 w 1709"/>
                    <a:gd name="T35" fmla="*/ 1753 h 2050"/>
                    <a:gd name="T36" fmla="*/ 1019 w 1709"/>
                    <a:gd name="T37" fmla="*/ 1538 h 2050"/>
                    <a:gd name="T38" fmla="*/ 985 w 1709"/>
                    <a:gd name="T39" fmla="*/ 1505 h 2050"/>
                    <a:gd name="T40" fmla="*/ 781 w 1709"/>
                    <a:gd name="T41" fmla="*/ 1671 h 2050"/>
                    <a:gd name="T42" fmla="*/ 638 w 1709"/>
                    <a:gd name="T43" fmla="*/ 1721 h 2050"/>
                    <a:gd name="T44" fmla="*/ 344 w 1709"/>
                    <a:gd name="T45" fmla="*/ 1809 h 2050"/>
                    <a:gd name="T46" fmla="*/ 266 w 1709"/>
                    <a:gd name="T47" fmla="*/ 1703 h 2050"/>
                    <a:gd name="T48" fmla="*/ 273 w 1709"/>
                    <a:gd name="T49" fmla="*/ 1609 h 2050"/>
                    <a:gd name="T50" fmla="*/ 202 w 1709"/>
                    <a:gd name="T51" fmla="*/ 1535 h 2050"/>
                    <a:gd name="T52" fmla="*/ 222 w 1709"/>
                    <a:gd name="T53" fmla="*/ 1488 h 2050"/>
                    <a:gd name="T54" fmla="*/ 167 w 1709"/>
                    <a:gd name="T55" fmla="*/ 1434 h 2050"/>
                    <a:gd name="T56" fmla="*/ 190 w 1709"/>
                    <a:gd name="T57" fmla="*/ 1391 h 2050"/>
                    <a:gd name="T58" fmla="*/ 122 w 1709"/>
                    <a:gd name="T59" fmla="*/ 1238 h 2050"/>
                    <a:gd name="T60" fmla="*/ 73 w 1709"/>
                    <a:gd name="T61" fmla="*/ 1205 h 2050"/>
                    <a:gd name="T62" fmla="*/ 261 w 1709"/>
                    <a:gd name="T63" fmla="*/ 902 h 2050"/>
                    <a:gd name="T64" fmla="*/ 224 w 1709"/>
                    <a:gd name="T65" fmla="*/ 771 h 2050"/>
                    <a:gd name="T66" fmla="*/ 201 w 1709"/>
                    <a:gd name="T67" fmla="*/ 711 h 2050"/>
                    <a:gd name="T68" fmla="*/ 253 w 1709"/>
                    <a:gd name="T69" fmla="*/ 578 h 2050"/>
                    <a:gd name="T70" fmla="*/ 284 w 1709"/>
                    <a:gd name="T71" fmla="*/ 463 h 2050"/>
                    <a:gd name="T72" fmla="*/ 713 w 1709"/>
                    <a:gd name="T73" fmla="*/ 117 h 2050"/>
                    <a:gd name="T74" fmla="*/ 1194 w 1709"/>
                    <a:gd name="T75" fmla="*/ 80 h 2050"/>
                    <a:gd name="T76" fmla="*/ 1206 w 1709"/>
                    <a:gd name="T77" fmla="*/ 13 h 2050"/>
                    <a:gd name="T78" fmla="*/ 699 w 1709"/>
                    <a:gd name="T79" fmla="*/ 50 h 2050"/>
                    <a:gd name="T80" fmla="*/ 220 w 1709"/>
                    <a:gd name="T81" fmla="*/ 439 h 2050"/>
                    <a:gd name="T82" fmla="*/ 187 w 1709"/>
                    <a:gd name="T83" fmla="*/ 563 h 2050"/>
                    <a:gd name="T84" fmla="*/ 138 w 1709"/>
                    <a:gd name="T85" fmla="*/ 688 h 2050"/>
                    <a:gd name="T86" fmla="*/ 178 w 1709"/>
                    <a:gd name="T87" fmla="*/ 821 h 2050"/>
                    <a:gd name="T88" fmla="*/ 200 w 1709"/>
                    <a:gd name="T89" fmla="*/ 871 h 2050"/>
                    <a:gd name="T90" fmla="*/ 6 w 1709"/>
                    <a:gd name="T91" fmla="*/ 1214 h 20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09" h="2050">
                      <a:moveTo>
                        <a:pt x="55" y="1278"/>
                      </a:moveTo>
                      <a:cubicBezTo>
                        <a:pt x="66" y="1286"/>
                        <a:pt x="78" y="1293"/>
                        <a:pt x="91" y="1299"/>
                      </a:cubicBezTo>
                      <a:cubicBezTo>
                        <a:pt x="105" y="1306"/>
                        <a:pt x="130" y="1319"/>
                        <a:pt x="132" y="1328"/>
                      </a:cubicBezTo>
                      <a:cubicBezTo>
                        <a:pt x="134" y="1339"/>
                        <a:pt x="133" y="1351"/>
                        <a:pt x="128" y="1362"/>
                      </a:cubicBezTo>
                      <a:cubicBezTo>
                        <a:pt x="123" y="1373"/>
                        <a:pt x="117" y="1383"/>
                        <a:pt x="113" y="1391"/>
                      </a:cubicBezTo>
                      <a:cubicBezTo>
                        <a:pt x="100" y="1413"/>
                        <a:pt x="79" y="1450"/>
                        <a:pt x="111" y="1476"/>
                      </a:cubicBezTo>
                      <a:cubicBezTo>
                        <a:pt x="118" y="1482"/>
                        <a:pt x="131" y="1492"/>
                        <a:pt x="143" y="1501"/>
                      </a:cubicBezTo>
                      <a:cubicBezTo>
                        <a:pt x="134" y="1516"/>
                        <a:pt x="130" y="1533"/>
                        <a:pt x="132" y="1550"/>
                      </a:cubicBezTo>
                      <a:cubicBezTo>
                        <a:pt x="133" y="1564"/>
                        <a:pt x="141" y="1576"/>
                        <a:pt x="152" y="1584"/>
                      </a:cubicBezTo>
                      <a:cubicBezTo>
                        <a:pt x="159" y="1589"/>
                        <a:pt x="168" y="1594"/>
                        <a:pt x="175" y="1599"/>
                      </a:cubicBezTo>
                      <a:cubicBezTo>
                        <a:pt x="196" y="1610"/>
                        <a:pt x="204" y="1615"/>
                        <a:pt x="206" y="1626"/>
                      </a:cubicBezTo>
                      <a:cubicBezTo>
                        <a:pt x="208" y="1640"/>
                        <a:pt x="207" y="1654"/>
                        <a:pt x="203" y="1667"/>
                      </a:cubicBezTo>
                      <a:cubicBezTo>
                        <a:pt x="201" y="1676"/>
                        <a:pt x="199" y="1685"/>
                        <a:pt x="198" y="1694"/>
                      </a:cubicBezTo>
                      <a:cubicBezTo>
                        <a:pt x="194" y="1725"/>
                        <a:pt x="198" y="1757"/>
                        <a:pt x="209" y="1786"/>
                      </a:cubicBezTo>
                      <a:cubicBezTo>
                        <a:pt x="224" y="1841"/>
                        <a:pt x="273" y="1878"/>
                        <a:pt x="330" y="1879"/>
                      </a:cubicBezTo>
                      <a:cubicBezTo>
                        <a:pt x="339" y="1879"/>
                        <a:pt x="348" y="1878"/>
                        <a:pt x="358" y="1876"/>
                      </a:cubicBezTo>
                      <a:cubicBezTo>
                        <a:pt x="455" y="1853"/>
                        <a:pt x="551" y="1824"/>
                        <a:pt x="645" y="1790"/>
                      </a:cubicBezTo>
                      <a:cubicBezTo>
                        <a:pt x="722" y="1835"/>
                        <a:pt x="771" y="1973"/>
                        <a:pt x="784" y="2024"/>
                      </a:cubicBezTo>
                      <a:cubicBezTo>
                        <a:pt x="787" y="2039"/>
                        <a:pt x="801" y="2050"/>
                        <a:pt x="817" y="2050"/>
                      </a:cubicBezTo>
                      <a:cubicBezTo>
                        <a:pt x="1673" y="2048"/>
                        <a:pt x="1673" y="2048"/>
                        <a:pt x="1673" y="2048"/>
                      </a:cubicBezTo>
                      <a:cubicBezTo>
                        <a:pt x="1684" y="2048"/>
                        <a:pt x="1694" y="2042"/>
                        <a:pt x="1701" y="2034"/>
                      </a:cubicBezTo>
                      <a:cubicBezTo>
                        <a:pt x="1707" y="2025"/>
                        <a:pt x="1709" y="2014"/>
                        <a:pt x="1706" y="2003"/>
                      </a:cubicBezTo>
                      <a:cubicBezTo>
                        <a:pt x="1697" y="1980"/>
                        <a:pt x="1686" y="1958"/>
                        <a:pt x="1671" y="1938"/>
                      </a:cubicBezTo>
                      <a:cubicBezTo>
                        <a:pt x="1663" y="1927"/>
                        <a:pt x="1656" y="1914"/>
                        <a:pt x="1649" y="1901"/>
                      </a:cubicBezTo>
                      <a:cubicBezTo>
                        <a:pt x="1634" y="1870"/>
                        <a:pt x="1621" y="1838"/>
                        <a:pt x="1611" y="1804"/>
                      </a:cubicBezTo>
                      <a:cubicBezTo>
                        <a:pt x="1592" y="1739"/>
                        <a:pt x="1578" y="1672"/>
                        <a:pt x="1571" y="1605"/>
                      </a:cubicBezTo>
                      <a:cubicBezTo>
                        <a:pt x="1570" y="1592"/>
                        <a:pt x="1562" y="1581"/>
                        <a:pt x="1550" y="1576"/>
                      </a:cubicBezTo>
                      <a:cubicBezTo>
                        <a:pt x="1539" y="1571"/>
                        <a:pt x="1526" y="1573"/>
                        <a:pt x="1516" y="1581"/>
                      </a:cubicBezTo>
                      <a:cubicBezTo>
                        <a:pt x="1506" y="1588"/>
                        <a:pt x="1501" y="1601"/>
                        <a:pt x="1503" y="1613"/>
                      </a:cubicBezTo>
                      <a:cubicBezTo>
                        <a:pt x="1511" y="1685"/>
                        <a:pt x="1525" y="1756"/>
                        <a:pt x="1546" y="1825"/>
                      </a:cubicBezTo>
                      <a:cubicBezTo>
                        <a:pt x="1557" y="1861"/>
                        <a:pt x="1571" y="1897"/>
                        <a:pt x="1588" y="1931"/>
                      </a:cubicBezTo>
                      <a:cubicBezTo>
                        <a:pt x="1596" y="1947"/>
                        <a:pt x="1604" y="1962"/>
                        <a:pt x="1614" y="1976"/>
                      </a:cubicBezTo>
                      <a:cubicBezTo>
                        <a:pt x="1617" y="1980"/>
                        <a:pt x="1617" y="1980"/>
                        <a:pt x="1617" y="1980"/>
                      </a:cubicBezTo>
                      <a:cubicBezTo>
                        <a:pt x="842" y="1982"/>
                        <a:pt x="842" y="1982"/>
                        <a:pt x="842" y="1982"/>
                      </a:cubicBezTo>
                      <a:cubicBezTo>
                        <a:pt x="820" y="1901"/>
                        <a:pt x="779" y="1826"/>
                        <a:pt x="722" y="1764"/>
                      </a:cubicBezTo>
                      <a:cubicBezTo>
                        <a:pt x="753" y="1753"/>
                        <a:pt x="753" y="1753"/>
                        <a:pt x="753" y="1753"/>
                      </a:cubicBezTo>
                      <a:cubicBezTo>
                        <a:pt x="776" y="1745"/>
                        <a:pt x="793" y="1739"/>
                        <a:pt x="802" y="1736"/>
                      </a:cubicBezTo>
                      <a:cubicBezTo>
                        <a:pt x="948" y="1690"/>
                        <a:pt x="1021" y="1623"/>
                        <a:pt x="1019" y="1538"/>
                      </a:cubicBezTo>
                      <a:cubicBezTo>
                        <a:pt x="1019" y="1529"/>
                        <a:pt x="1016" y="1520"/>
                        <a:pt x="1009" y="1514"/>
                      </a:cubicBezTo>
                      <a:cubicBezTo>
                        <a:pt x="1003" y="1508"/>
                        <a:pt x="994" y="1504"/>
                        <a:pt x="985" y="1505"/>
                      </a:cubicBezTo>
                      <a:cubicBezTo>
                        <a:pt x="966" y="1505"/>
                        <a:pt x="951" y="1521"/>
                        <a:pt x="951" y="1540"/>
                      </a:cubicBezTo>
                      <a:cubicBezTo>
                        <a:pt x="952" y="1575"/>
                        <a:pt x="923" y="1626"/>
                        <a:pt x="781" y="1671"/>
                      </a:cubicBezTo>
                      <a:cubicBezTo>
                        <a:pt x="772" y="1674"/>
                        <a:pt x="754" y="1680"/>
                        <a:pt x="731" y="1688"/>
                      </a:cubicBezTo>
                      <a:cubicBezTo>
                        <a:pt x="705" y="1697"/>
                        <a:pt x="673" y="1709"/>
                        <a:pt x="638" y="1721"/>
                      </a:cubicBezTo>
                      <a:cubicBezTo>
                        <a:pt x="637" y="1721"/>
                        <a:pt x="637" y="1721"/>
                        <a:pt x="637" y="1721"/>
                      </a:cubicBezTo>
                      <a:cubicBezTo>
                        <a:pt x="541" y="1756"/>
                        <a:pt x="443" y="1786"/>
                        <a:pt x="344" y="1809"/>
                      </a:cubicBezTo>
                      <a:cubicBezTo>
                        <a:pt x="312" y="1816"/>
                        <a:pt x="281" y="1796"/>
                        <a:pt x="274" y="1764"/>
                      </a:cubicBezTo>
                      <a:cubicBezTo>
                        <a:pt x="266" y="1745"/>
                        <a:pt x="263" y="1724"/>
                        <a:pt x="266" y="1703"/>
                      </a:cubicBezTo>
                      <a:cubicBezTo>
                        <a:pt x="266" y="1696"/>
                        <a:pt x="268" y="1689"/>
                        <a:pt x="270" y="1682"/>
                      </a:cubicBezTo>
                      <a:cubicBezTo>
                        <a:pt x="277" y="1658"/>
                        <a:pt x="278" y="1633"/>
                        <a:pt x="273" y="1609"/>
                      </a:cubicBezTo>
                      <a:cubicBezTo>
                        <a:pt x="263" y="1578"/>
                        <a:pt x="240" y="1552"/>
                        <a:pt x="209" y="1539"/>
                      </a:cubicBezTo>
                      <a:cubicBezTo>
                        <a:pt x="202" y="1535"/>
                        <a:pt x="202" y="1535"/>
                        <a:pt x="202" y="1535"/>
                      </a:cubicBezTo>
                      <a:cubicBezTo>
                        <a:pt x="206" y="1528"/>
                        <a:pt x="210" y="1521"/>
                        <a:pt x="215" y="1514"/>
                      </a:cubicBezTo>
                      <a:cubicBezTo>
                        <a:pt x="221" y="1507"/>
                        <a:pt x="224" y="1498"/>
                        <a:pt x="222" y="1488"/>
                      </a:cubicBezTo>
                      <a:cubicBezTo>
                        <a:pt x="221" y="1479"/>
                        <a:pt x="216" y="1471"/>
                        <a:pt x="209" y="1465"/>
                      </a:cubicBezTo>
                      <a:cubicBezTo>
                        <a:pt x="201" y="1459"/>
                        <a:pt x="181" y="1445"/>
                        <a:pt x="167" y="1434"/>
                      </a:cubicBezTo>
                      <a:cubicBezTo>
                        <a:pt x="169" y="1431"/>
                        <a:pt x="171" y="1427"/>
                        <a:pt x="172" y="1424"/>
                      </a:cubicBezTo>
                      <a:cubicBezTo>
                        <a:pt x="178" y="1415"/>
                        <a:pt x="184" y="1404"/>
                        <a:pt x="190" y="1391"/>
                      </a:cubicBezTo>
                      <a:cubicBezTo>
                        <a:pt x="201" y="1368"/>
                        <a:pt x="204" y="1341"/>
                        <a:pt x="199" y="1315"/>
                      </a:cubicBezTo>
                      <a:cubicBezTo>
                        <a:pt x="191" y="1273"/>
                        <a:pt x="151" y="1253"/>
                        <a:pt x="122" y="1238"/>
                      </a:cubicBezTo>
                      <a:cubicBezTo>
                        <a:pt x="112" y="1233"/>
                        <a:pt x="103" y="1228"/>
                        <a:pt x="94" y="1222"/>
                      </a:cubicBezTo>
                      <a:cubicBezTo>
                        <a:pt x="86" y="1217"/>
                        <a:pt x="80" y="1211"/>
                        <a:pt x="73" y="1205"/>
                      </a:cubicBezTo>
                      <a:cubicBezTo>
                        <a:pt x="73" y="1200"/>
                        <a:pt x="79" y="1188"/>
                        <a:pt x="105" y="1156"/>
                      </a:cubicBezTo>
                      <a:cubicBezTo>
                        <a:pt x="166" y="1077"/>
                        <a:pt x="218" y="992"/>
                        <a:pt x="261" y="902"/>
                      </a:cubicBezTo>
                      <a:cubicBezTo>
                        <a:pt x="269" y="888"/>
                        <a:pt x="274" y="872"/>
                        <a:pt x="274" y="856"/>
                      </a:cubicBezTo>
                      <a:cubicBezTo>
                        <a:pt x="271" y="822"/>
                        <a:pt x="253" y="790"/>
                        <a:pt x="224" y="771"/>
                      </a:cubicBezTo>
                      <a:cubicBezTo>
                        <a:pt x="211" y="758"/>
                        <a:pt x="198" y="746"/>
                        <a:pt x="196" y="735"/>
                      </a:cubicBezTo>
                      <a:cubicBezTo>
                        <a:pt x="196" y="727"/>
                        <a:pt x="198" y="719"/>
                        <a:pt x="201" y="711"/>
                      </a:cubicBezTo>
                      <a:cubicBezTo>
                        <a:pt x="207" y="697"/>
                        <a:pt x="213" y="682"/>
                        <a:pt x="220" y="668"/>
                      </a:cubicBezTo>
                      <a:cubicBezTo>
                        <a:pt x="234" y="639"/>
                        <a:pt x="245" y="609"/>
                        <a:pt x="253" y="578"/>
                      </a:cubicBezTo>
                      <a:cubicBezTo>
                        <a:pt x="257" y="564"/>
                        <a:pt x="257" y="564"/>
                        <a:pt x="257" y="564"/>
                      </a:cubicBezTo>
                      <a:cubicBezTo>
                        <a:pt x="264" y="529"/>
                        <a:pt x="273" y="496"/>
                        <a:pt x="284" y="463"/>
                      </a:cubicBezTo>
                      <a:cubicBezTo>
                        <a:pt x="311" y="389"/>
                        <a:pt x="353" y="320"/>
                        <a:pt x="407" y="263"/>
                      </a:cubicBezTo>
                      <a:cubicBezTo>
                        <a:pt x="472" y="194"/>
                        <a:pt x="575" y="145"/>
                        <a:pt x="713" y="117"/>
                      </a:cubicBezTo>
                      <a:cubicBezTo>
                        <a:pt x="818" y="94"/>
                        <a:pt x="925" y="79"/>
                        <a:pt x="1033" y="71"/>
                      </a:cubicBezTo>
                      <a:cubicBezTo>
                        <a:pt x="1087" y="68"/>
                        <a:pt x="1141" y="71"/>
                        <a:pt x="1194" y="80"/>
                      </a:cubicBezTo>
                      <a:cubicBezTo>
                        <a:pt x="1212" y="83"/>
                        <a:pt x="1229" y="71"/>
                        <a:pt x="1233" y="52"/>
                      </a:cubicBezTo>
                      <a:cubicBezTo>
                        <a:pt x="1236" y="34"/>
                        <a:pt x="1224" y="17"/>
                        <a:pt x="1206" y="13"/>
                      </a:cubicBezTo>
                      <a:cubicBezTo>
                        <a:pt x="1147" y="3"/>
                        <a:pt x="1088" y="0"/>
                        <a:pt x="1030" y="3"/>
                      </a:cubicBezTo>
                      <a:cubicBezTo>
                        <a:pt x="919" y="11"/>
                        <a:pt x="808" y="27"/>
                        <a:pt x="699" y="50"/>
                      </a:cubicBezTo>
                      <a:cubicBezTo>
                        <a:pt x="546" y="81"/>
                        <a:pt x="434" y="135"/>
                        <a:pt x="357" y="216"/>
                      </a:cubicBezTo>
                      <a:cubicBezTo>
                        <a:pt x="297" y="280"/>
                        <a:pt x="251" y="356"/>
                        <a:pt x="220" y="439"/>
                      </a:cubicBezTo>
                      <a:cubicBezTo>
                        <a:pt x="208" y="475"/>
                        <a:pt x="198" y="511"/>
                        <a:pt x="190" y="548"/>
                      </a:cubicBezTo>
                      <a:cubicBezTo>
                        <a:pt x="187" y="563"/>
                        <a:pt x="187" y="563"/>
                        <a:pt x="187" y="563"/>
                      </a:cubicBezTo>
                      <a:cubicBezTo>
                        <a:pt x="179" y="589"/>
                        <a:pt x="170" y="615"/>
                        <a:pt x="158" y="640"/>
                      </a:cubicBezTo>
                      <a:cubicBezTo>
                        <a:pt x="151" y="656"/>
                        <a:pt x="144" y="671"/>
                        <a:pt x="138" y="688"/>
                      </a:cubicBezTo>
                      <a:cubicBezTo>
                        <a:pt x="130" y="705"/>
                        <a:pt x="127" y="725"/>
                        <a:pt x="128" y="745"/>
                      </a:cubicBezTo>
                      <a:cubicBezTo>
                        <a:pt x="135" y="775"/>
                        <a:pt x="153" y="802"/>
                        <a:pt x="178" y="821"/>
                      </a:cubicBezTo>
                      <a:cubicBezTo>
                        <a:pt x="195" y="836"/>
                        <a:pt x="206" y="847"/>
                        <a:pt x="206" y="856"/>
                      </a:cubicBezTo>
                      <a:cubicBezTo>
                        <a:pt x="205" y="862"/>
                        <a:pt x="203" y="867"/>
                        <a:pt x="200" y="871"/>
                      </a:cubicBezTo>
                      <a:cubicBezTo>
                        <a:pt x="159" y="957"/>
                        <a:pt x="109" y="1039"/>
                        <a:pt x="51" y="1114"/>
                      </a:cubicBezTo>
                      <a:cubicBezTo>
                        <a:pt x="26" y="1144"/>
                        <a:pt x="0" y="1179"/>
                        <a:pt x="6" y="1214"/>
                      </a:cubicBezTo>
                      <a:cubicBezTo>
                        <a:pt x="13" y="1241"/>
                        <a:pt x="31" y="1265"/>
                        <a:pt x="55" y="12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6F2D598C-0C08-4706-A21E-B0F3EA50F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5163" y="1268413"/>
                  <a:ext cx="652462" cy="757238"/>
                </a:xfrm>
                <a:custGeom>
                  <a:avLst/>
                  <a:gdLst>
                    <a:gd name="T0" fmla="*/ 71 w 375"/>
                    <a:gd name="T1" fmla="*/ 408 h 435"/>
                    <a:gd name="T2" fmla="*/ 75 w 375"/>
                    <a:gd name="T3" fmla="*/ 393 h 435"/>
                    <a:gd name="T4" fmla="*/ 97 w 375"/>
                    <a:gd name="T5" fmla="*/ 309 h 435"/>
                    <a:gd name="T6" fmla="*/ 191 w 375"/>
                    <a:gd name="T7" fmla="*/ 156 h 435"/>
                    <a:gd name="T8" fmla="*/ 348 w 375"/>
                    <a:gd name="T9" fmla="*/ 69 h 435"/>
                    <a:gd name="T10" fmla="*/ 372 w 375"/>
                    <a:gd name="T11" fmla="*/ 44 h 435"/>
                    <a:gd name="T12" fmla="*/ 362 w 375"/>
                    <a:gd name="T13" fmla="*/ 11 h 435"/>
                    <a:gd name="T14" fmla="*/ 328 w 375"/>
                    <a:gd name="T15" fmla="*/ 4 h 435"/>
                    <a:gd name="T16" fmla="*/ 141 w 375"/>
                    <a:gd name="T17" fmla="*/ 109 h 435"/>
                    <a:gd name="T18" fmla="*/ 33 w 375"/>
                    <a:gd name="T19" fmla="*/ 286 h 435"/>
                    <a:gd name="T20" fmla="*/ 8 w 375"/>
                    <a:gd name="T21" fmla="*/ 378 h 435"/>
                    <a:gd name="T22" fmla="*/ 5 w 375"/>
                    <a:gd name="T23" fmla="*/ 393 h 435"/>
                    <a:gd name="T24" fmla="*/ 30 w 375"/>
                    <a:gd name="T25" fmla="*/ 434 h 435"/>
                    <a:gd name="T26" fmla="*/ 38 w 375"/>
                    <a:gd name="T27" fmla="*/ 435 h 435"/>
                    <a:gd name="T28" fmla="*/ 71 w 375"/>
                    <a:gd name="T29" fmla="*/ 408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5" h="435">
                      <a:moveTo>
                        <a:pt x="71" y="408"/>
                      </a:moveTo>
                      <a:cubicBezTo>
                        <a:pt x="75" y="393"/>
                        <a:pt x="75" y="393"/>
                        <a:pt x="75" y="393"/>
                      </a:cubicBezTo>
                      <a:cubicBezTo>
                        <a:pt x="81" y="365"/>
                        <a:pt x="88" y="337"/>
                        <a:pt x="97" y="309"/>
                      </a:cubicBezTo>
                      <a:cubicBezTo>
                        <a:pt x="118" y="252"/>
                        <a:pt x="150" y="200"/>
                        <a:pt x="191" y="156"/>
                      </a:cubicBezTo>
                      <a:cubicBezTo>
                        <a:pt x="235" y="114"/>
                        <a:pt x="289" y="84"/>
                        <a:pt x="348" y="69"/>
                      </a:cubicBezTo>
                      <a:cubicBezTo>
                        <a:pt x="360" y="66"/>
                        <a:pt x="369" y="56"/>
                        <a:pt x="372" y="44"/>
                      </a:cubicBezTo>
                      <a:cubicBezTo>
                        <a:pt x="375" y="32"/>
                        <a:pt x="371" y="20"/>
                        <a:pt x="362" y="11"/>
                      </a:cubicBezTo>
                      <a:cubicBezTo>
                        <a:pt x="353" y="3"/>
                        <a:pt x="340" y="0"/>
                        <a:pt x="328" y="4"/>
                      </a:cubicBezTo>
                      <a:cubicBezTo>
                        <a:pt x="258" y="22"/>
                        <a:pt x="194" y="58"/>
                        <a:pt x="141" y="109"/>
                      </a:cubicBezTo>
                      <a:cubicBezTo>
                        <a:pt x="94" y="160"/>
                        <a:pt x="57" y="220"/>
                        <a:pt x="33" y="286"/>
                      </a:cubicBezTo>
                      <a:cubicBezTo>
                        <a:pt x="23" y="316"/>
                        <a:pt x="15" y="347"/>
                        <a:pt x="8" y="378"/>
                      </a:cubicBezTo>
                      <a:cubicBezTo>
                        <a:pt x="5" y="393"/>
                        <a:pt x="5" y="393"/>
                        <a:pt x="5" y="393"/>
                      </a:cubicBezTo>
                      <a:cubicBezTo>
                        <a:pt x="0" y="411"/>
                        <a:pt x="12" y="430"/>
                        <a:pt x="30" y="434"/>
                      </a:cubicBezTo>
                      <a:cubicBezTo>
                        <a:pt x="33" y="434"/>
                        <a:pt x="35" y="435"/>
                        <a:pt x="38" y="435"/>
                      </a:cubicBezTo>
                      <a:cubicBezTo>
                        <a:pt x="54" y="435"/>
                        <a:pt x="68" y="424"/>
                        <a:pt x="71" y="4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Oval 7">
                  <a:extLst>
                    <a:ext uri="{FF2B5EF4-FFF2-40B4-BE49-F238E27FC236}">
                      <a16:creationId xmlns:a16="http://schemas.microsoft.com/office/drawing/2014/main" id="{4B425E0F-DCE9-4AB7-B72A-9459839A1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0075" y="2111376"/>
                  <a:ext cx="119062" cy="1174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BF70274-598E-489E-A955-A1493BCD64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613" y="1338263"/>
                  <a:ext cx="1552575" cy="2374900"/>
                </a:xfrm>
                <a:custGeom>
                  <a:avLst/>
                  <a:gdLst>
                    <a:gd name="T0" fmla="*/ 118 w 892"/>
                    <a:gd name="T1" fmla="*/ 768 h 1365"/>
                    <a:gd name="T2" fmla="*/ 306 w 892"/>
                    <a:gd name="T3" fmla="*/ 963 h 1365"/>
                    <a:gd name="T4" fmla="*/ 242 w 892"/>
                    <a:gd name="T5" fmla="*/ 1126 h 1365"/>
                    <a:gd name="T6" fmla="*/ 310 w 892"/>
                    <a:gd name="T7" fmla="*/ 1229 h 1365"/>
                    <a:gd name="T8" fmla="*/ 583 w 892"/>
                    <a:gd name="T9" fmla="*/ 1229 h 1365"/>
                    <a:gd name="T10" fmla="*/ 651 w 892"/>
                    <a:gd name="T11" fmla="*/ 1126 h 1365"/>
                    <a:gd name="T12" fmla="*/ 586 w 892"/>
                    <a:gd name="T13" fmla="*/ 963 h 1365"/>
                    <a:gd name="T14" fmla="*/ 775 w 892"/>
                    <a:gd name="T15" fmla="*/ 768 h 1365"/>
                    <a:gd name="T16" fmla="*/ 446 w 892"/>
                    <a:gd name="T17" fmla="*/ 0 h 1365"/>
                    <a:gd name="T18" fmla="*/ 344 w 892"/>
                    <a:gd name="T19" fmla="*/ 512 h 1365"/>
                    <a:gd name="T20" fmla="*/ 276 w 892"/>
                    <a:gd name="T21" fmla="*/ 478 h 1365"/>
                    <a:gd name="T22" fmla="*/ 344 w 892"/>
                    <a:gd name="T23" fmla="*/ 478 h 1365"/>
                    <a:gd name="T24" fmla="*/ 480 w 892"/>
                    <a:gd name="T25" fmla="*/ 956 h 1365"/>
                    <a:gd name="T26" fmla="*/ 412 w 892"/>
                    <a:gd name="T27" fmla="*/ 580 h 1365"/>
                    <a:gd name="T28" fmla="*/ 480 w 892"/>
                    <a:gd name="T29" fmla="*/ 956 h 1365"/>
                    <a:gd name="T30" fmla="*/ 378 w 892"/>
                    <a:gd name="T31" fmla="*/ 1229 h 1365"/>
                    <a:gd name="T32" fmla="*/ 446 w 892"/>
                    <a:gd name="T33" fmla="*/ 1297 h 1365"/>
                    <a:gd name="T34" fmla="*/ 549 w 892"/>
                    <a:gd name="T35" fmla="*/ 1160 h 1365"/>
                    <a:gd name="T36" fmla="*/ 310 w 892"/>
                    <a:gd name="T37" fmla="*/ 1126 h 1365"/>
                    <a:gd name="T38" fmla="*/ 344 w 892"/>
                    <a:gd name="T39" fmla="*/ 1024 h 1365"/>
                    <a:gd name="T40" fmla="*/ 583 w 892"/>
                    <a:gd name="T41" fmla="*/ 1058 h 1365"/>
                    <a:gd name="T42" fmla="*/ 822 w 892"/>
                    <a:gd name="T43" fmla="*/ 452 h 1365"/>
                    <a:gd name="T44" fmla="*/ 655 w 892"/>
                    <a:gd name="T45" fmla="*/ 782 h 1365"/>
                    <a:gd name="T46" fmla="*/ 549 w 892"/>
                    <a:gd name="T47" fmla="*/ 580 h 1365"/>
                    <a:gd name="T48" fmla="*/ 685 w 892"/>
                    <a:gd name="T49" fmla="*/ 478 h 1365"/>
                    <a:gd name="T50" fmla="*/ 480 w 892"/>
                    <a:gd name="T51" fmla="*/ 478 h 1365"/>
                    <a:gd name="T52" fmla="*/ 412 w 892"/>
                    <a:gd name="T53" fmla="*/ 512 h 1365"/>
                    <a:gd name="T54" fmla="*/ 310 w 892"/>
                    <a:gd name="T55" fmla="*/ 375 h 1365"/>
                    <a:gd name="T56" fmla="*/ 310 w 892"/>
                    <a:gd name="T57" fmla="*/ 580 h 1365"/>
                    <a:gd name="T58" fmla="*/ 344 w 892"/>
                    <a:gd name="T59" fmla="*/ 883 h 1365"/>
                    <a:gd name="T60" fmla="*/ 169 w 892"/>
                    <a:gd name="T61" fmla="*/ 722 h 1365"/>
                    <a:gd name="T62" fmla="*/ 446 w 892"/>
                    <a:gd name="T63" fmla="*/ 68 h 1365"/>
                    <a:gd name="T64" fmla="*/ 549 w 892"/>
                    <a:gd name="T65" fmla="*/ 512 h 1365"/>
                    <a:gd name="T66" fmla="*/ 583 w 892"/>
                    <a:gd name="T67" fmla="*/ 444 h 1365"/>
                    <a:gd name="T68" fmla="*/ 583 w 892"/>
                    <a:gd name="T69" fmla="*/ 512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2" h="1365">
                      <a:moveTo>
                        <a:pt x="3" y="451"/>
                      </a:moveTo>
                      <a:cubicBezTo>
                        <a:pt x="0" y="567"/>
                        <a:pt x="41" y="680"/>
                        <a:pt x="118" y="768"/>
                      </a:cubicBezTo>
                      <a:cubicBezTo>
                        <a:pt x="142" y="793"/>
                        <a:pt x="168" y="816"/>
                        <a:pt x="196" y="836"/>
                      </a:cubicBezTo>
                      <a:cubicBezTo>
                        <a:pt x="246" y="875"/>
                        <a:pt x="294" y="912"/>
                        <a:pt x="306" y="963"/>
                      </a:cubicBezTo>
                      <a:cubicBezTo>
                        <a:pt x="267" y="978"/>
                        <a:pt x="242" y="1016"/>
                        <a:pt x="242" y="1058"/>
                      </a:cubicBezTo>
                      <a:cubicBezTo>
                        <a:pt x="242" y="1126"/>
                        <a:pt x="242" y="1126"/>
                        <a:pt x="242" y="1126"/>
                      </a:cubicBezTo>
                      <a:cubicBezTo>
                        <a:pt x="242" y="1170"/>
                        <a:pt x="269" y="1208"/>
                        <a:pt x="310" y="1222"/>
                      </a:cubicBezTo>
                      <a:cubicBezTo>
                        <a:pt x="310" y="1229"/>
                        <a:pt x="310" y="1229"/>
                        <a:pt x="310" y="1229"/>
                      </a:cubicBezTo>
                      <a:cubicBezTo>
                        <a:pt x="310" y="1304"/>
                        <a:pt x="371" y="1365"/>
                        <a:pt x="446" y="1365"/>
                      </a:cubicBezTo>
                      <a:cubicBezTo>
                        <a:pt x="522" y="1365"/>
                        <a:pt x="583" y="1304"/>
                        <a:pt x="583" y="1229"/>
                      </a:cubicBezTo>
                      <a:cubicBezTo>
                        <a:pt x="583" y="1222"/>
                        <a:pt x="583" y="1222"/>
                        <a:pt x="583" y="1222"/>
                      </a:cubicBezTo>
                      <a:cubicBezTo>
                        <a:pt x="624" y="1208"/>
                        <a:pt x="651" y="1170"/>
                        <a:pt x="651" y="1126"/>
                      </a:cubicBezTo>
                      <a:cubicBezTo>
                        <a:pt x="651" y="1058"/>
                        <a:pt x="651" y="1058"/>
                        <a:pt x="651" y="1058"/>
                      </a:cubicBezTo>
                      <a:cubicBezTo>
                        <a:pt x="651" y="1016"/>
                        <a:pt x="625" y="978"/>
                        <a:pt x="586" y="963"/>
                      </a:cubicBezTo>
                      <a:cubicBezTo>
                        <a:pt x="599" y="912"/>
                        <a:pt x="646" y="875"/>
                        <a:pt x="696" y="836"/>
                      </a:cubicBezTo>
                      <a:cubicBezTo>
                        <a:pt x="724" y="816"/>
                        <a:pt x="750" y="793"/>
                        <a:pt x="775" y="768"/>
                      </a:cubicBezTo>
                      <a:cubicBezTo>
                        <a:pt x="851" y="680"/>
                        <a:pt x="892" y="567"/>
                        <a:pt x="890" y="451"/>
                      </a:cubicBezTo>
                      <a:cubicBezTo>
                        <a:pt x="889" y="205"/>
                        <a:pt x="692" y="5"/>
                        <a:pt x="446" y="0"/>
                      </a:cubicBezTo>
                      <a:cubicBezTo>
                        <a:pt x="201" y="5"/>
                        <a:pt x="4" y="205"/>
                        <a:pt x="3" y="451"/>
                      </a:cubicBezTo>
                      <a:close/>
                      <a:moveTo>
                        <a:pt x="344" y="512"/>
                      </a:moveTo>
                      <a:cubicBezTo>
                        <a:pt x="310" y="512"/>
                        <a:pt x="310" y="512"/>
                        <a:pt x="310" y="512"/>
                      </a:cubicBezTo>
                      <a:cubicBezTo>
                        <a:pt x="291" y="512"/>
                        <a:pt x="276" y="497"/>
                        <a:pt x="276" y="478"/>
                      </a:cubicBezTo>
                      <a:cubicBezTo>
                        <a:pt x="276" y="459"/>
                        <a:pt x="291" y="444"/>
                        <a:pt x="310" y="444"/>
                      </a:cubicBezTo>
                      <a:cubicBezTo>
                        <a:pt x="329" y="444"/>
                        <a:pt x="344" y="459"/>
                        <a:pt x="344" y="478"/>
                      </a:cubicBezTo>
                      <a:lnTo>
                        <a:pt x="344" y="512"/>
                      </a:lnTo>
                      <a:close/>
                      <a:moveTo>
                        <a:pt x="480" y="956"/>
                      </a:moveTo>
                      <a:cubicBezTo>
                        <a:pt x="412" y="956"/>
                        <a:pt x="412" y="956"/>
                        <a:pt x="412" y="956"/>
                      </a:cubicBezTo>
                      <a:cubicBezTo>
                        <a:pt x="412" y="580"/>
                        <a:pt x="412" y="580"/>
                        <a:pt x="412" y="580"/>
                      </a:cubicBezTo>
                      <a:cubicBezTo>
                        <a:pt x="480" y="580"/>
                        <a:pt x="480" y="580"/>
                        <a:pt x="480" y="580"/>
                      </a:cubicBezTo>
                      <a:lnTo>
                        <a:pt x="480" y="956"/>
                      </a:lnTo>
                      <a:close/>
                      <a:moveTo>
                        <a:pt x="446" y="1297"/>
                      </a:moveTo>
                      <a:cubicBezTo>
                        <a:pt x="409" y="1297"/>
                        <a:pt x="378" y="1266"/>
                        <a:pt x="378" y="1229"/>
                      </a:cubicBezTo>
                      <a:cubicBezTo>
                        <a:pt x="515" y="1229"/>
                        <a:pt x="515" y="1229"/>
                        <a:pt x="515" y="1229"/>
                      </a:cubicBezTo>
                      <a:cubicBezTo>
                        <a:pt x="515" y="1266"/>
                        <a:pt x="484" y="1297"/>
                        <a:pt x="446" y="1297"/>
                      </a:cubicBezTo>
                      <a:close/>
                      <a:moveTo>
                        <a:pt x="583" y="1126"/>
                      </a:moveTo>
                      <a:cubicBezTo>
                        <a:pt x="583" y="1145"/>
                        <a:pt x="568" y="1160"/>
                        <a:pt x="549" y="1160"/>
                      </a:cubicBezTo>
                      <a:cubicBezTo>
                        <a:pt x="344" y="1160"/>
                        <a:pt x="344" y="1160"/>
                        <a:pt x="344" y="1160"/>
                      </a:cubicBezTo>
                      <a:cubicBezTo>
                        <a:pt x="325" y="1160"/>
                        <a:pt x="310" y="1145"/>
                        <a:pt x="310" y="1126"/>
                      </a:cubicBezTo>
                      <a:cubicBezTo>
                        <a:pt x="310" y="1058"/>
                        <a:pt x="310" y="1058"/>
                        <a:pt x="310" y="1058"/>
                      </a:cubicBezTo>
                      <a:cubicBezTo>
                        <a:pt x="310" y="1039"/>
                        <a:pt x="325" y="1024"/>
                        <a:pt x="344" y="1024"/>
                      </a:cubicBezTo>
                      <a:cubicBezTo>
                        <a:pt x="549" y="1024"/>
                        <a:pt x="549" y="1024"/>
                        <a:pt x="549" y="1024"/>
                      </a:cubicBezTo>
                      <a:cubicBezTo>
                        <a:pt x="568" y="1024"/>
                        <a:pt x="583" y="1039"/>
                        <a:pt x="583" y="1058"/>
                      </a:cubicBezTo>
                      <a:lnTo>
                        <a:pt x="583" y="1126"/>
                      </a:lnTo>
                      <a:close/>
                      <a:moveTo>
                        <a:pt x="822" y="452"/>
                      </a:moveTo>
                      <a:cubicBezTo>
                        <a:pt x="824" y="551"/>
                        <a:pt x="789" y="647"/>
                        <a:pt x="724" y="722"/>
                      </a:cubicBezTo>
                      <a:cubicBezTo>
                        <a:pt x="703" y="744"/>
                        <a:pt x="679" y="764"/>
                        <a:pt x="655" y="782"/>
                      </a:cubicBezTo>
                      <a:cubicBezTo>
                        <a:pt x="614" y="810"/>
                        <a:pt x="579" y="844"/>
                        <a:pt x="549" y="883"/>
                      </a:cubicBezTo>
                      <a:cubicBezTo>
                        <a:pt x="549" y="580"/>
                        <a:pt x="549" y="580"/>
                        <a:pt x="549" y="580"/>
                      </a:cubicBezTo>
                      <a:cubicBezTo>
                        <a:pt x="583" y="580"/>
                        <a:pt x="583" y="580"/>
                        <a:pt x="583" y="580"/>
                      </a:cubicBezTo>
                      <a:cubicBezTo>
                        <a:pt x="639" y="580"/>
                        <a:pt x="685" y="534"/>
                        <a:pt x="685" y="478"/>
                      </a:cubicBezTo>
                      <a:cubicBezTo>
                        <a:pt x="685" y="421"/>
                        <a:pt x="639" y="375"/>
                        <a:pt x="583" y="375"/>
                      </a:cubicBezTo>
                      <a:cubicBezTo>
                        <a:pt x="526" y="375"/>
                        <a:pt x="480" y="421"/>
                        <a:pt x="480" y="478"/>
                      </a:cubicBezTo>
                      <a:cubicBezTo>
                        <a:pt x="480" y="512"/>
                        <a:pt x="480" y="512"/>
                        <a:pt x="480" y="512"/>
                      </a:cubicBezTo>
                      <a:cubicBezTo>
                        <a:pt x="412" y="512"/>
                        <a:pt x="412" y="512"/>
                        <a:pt x="412" y="512"/>
                      </a:cubicBezTo>
                      <a:cubicBezTo>
                        <a:pt x="412" y="478"/>
                        <a:pt x="412" y="478"/>
                        <a:pt x="412" y="478"/>
                      </a:cubicBezTo>
                      <a:cubicBezTo>
                        <a:pt x="412" y="421"/>
                        <a:pt x="366" y="375"/>
                        <a:pt x="310" y="375"/>
                      </a:cubicBezTo>
                      <a:cubicBezTo>
                        <a:pt x="253" y="375"/>
                        <a:pt x="207" y="421"/>
                        <a:pt x="207" y="478"/>
                      </a:cubicBezTo>
                      <a:cubicBezTo>
                        <a:pt x="207" y="534"/>
                        <a:pt x="253" y="580"/>
                        <a:pt x="310" y="580"/>
                      </a:cubicBezTo>
                      <a:cubicBezTo>
                        <a:pt x="344" y="580"/>
                        <a:pt x="344" y="580"/>
                        <a:pt x="344" y="580"/>
                      </a:cubicBezTo>
                      <a:cubicBezTo>
                        <a:pt x="344" y="883"/>
                        <a:pt x="344" y="883"/>
                        <a:pt x="344" y="883"/>
                      </a:cubicBezTo>
                      <a:cubicBezTo>
                        <a:pt x="314" y="844"/>
                        <a:pt x="278" y="810"/>
                        <a:pt x="238" y="782"/>
                      </a:cubicBezTo>
                      <a:cubicBezTo>
                        <a:pt x="213" y="764"/>
                        <a:pt x="190" y="744"/>
                        <a:pt x="169" y="722"/>
                      </a:cubicBezTo>
                      <a:cubicBezTo>
                        <a:pt x="104" y="647"/>
                        <a:pt x="69" y="551"/>
                        <a:pt x="71" y="452"/>
                      </a:cubicBezTo>
                      <a:cubicBezTo>
                        <a:pt x="74" y="244"/>
                        <a:pt x="246" y="68"/>
                        <a:pt x="446" y="68"/>
                      </a:cubicBezTo>
                      <a:cubicBezTo>
                        <a:pt x="647" y="68"/>
                        <a:pt x="819" y="244"/>
                        <a:pt x="822" y="452"/>
                      </a:cubicBezTo>
                      <a:close/>
                      <a:moveTo>
                        <a:pt x="549" y="512"/>
                      </a:moveTo>
                      <a:cubicBezTo>
                        <a:pt x="549" y="478"/>
                        <a:pt x="549" y="478"/>
                        <a:pt x="549" y="478"/>
                      </a:cubicBezTo>
                      <a:cubicBezTo>
                        <a:pt x="549" y="459"/>
                        <a:pt x="564" y="444"/>
                        <a:pt x="583" y="444"/>
                      </a:cubicBezTo>
                      <a:cubicBezTo>
                        <a:pt x="602" y="444"/>
                        <a:pt x="617" y="459"/>
                        <a:pt x="617" y="478"/>
                      </a:cubicBezTo>
                      <a:cubicBezTo>
                        <a:pt x="617" y="497"/>
                        <a:pt x="602" y="512"/>
                        <a:pt x="583" y="512"/>
                      </a:cubicBezTo>
                      <a:lnTo>
                        <a:pt x="549" y="5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9" name="Freeform 9">
                  <a:extLst>
                    <a:ext uri="{FF2B5EF4-FFF2-40B4-BE49-F238E27FC236}">
                      <a16:creationId xmlns:a16="http://schemas.microsoft.com/office/drawing/2014/main" id="{AA5CD1CF-1644-4529-BD16-2BC68F21C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2488" y="2051051"/>
                  <a:ext cx="298450" cy="119063"/>
                </a:xfrm>
                <a:custGeom>
                  <a:avLst/>
                  <a:gdLst>
                    <a:gd name="T0" fmla="*/ 34 w 171"/>
                    <a:gd name="T1" fmla="*/ 68 h 68"/>
                    <a:gd name="T2" fmla="*/ 137 w 171"/>
                    <a:gd name="T3" fmla="*/ 68 h 68"/>
                    <a:gd name="T4" fmla="*/ 171 w 171"/>
                    <a:gd name="T5" fmla="*/ 34 h 68"/>
                    <a:gd name="T6" fmla="*/ 137 w 171"/>
                    <a:gd name="T7" fmla="*/ 0 h 68"/>
                    <a:gd name="T8" fmla="*/ 34 w 171"/>
                    <a:gd name="T9" fmla="*/ 0 h 68"/>
                    <a:gd name="T10" fmla="*/ 0 w 171"/>
                    <a:gd name="T11" fmla="*/ 34 h 68"/>
                    <a:gd name="T12" fmla="*/ 34 w 17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1" h="68">
                      <a:moveTo>
                        <a:pt x="34" y="68"/>
                      </a:moveTo>
                      <a:cubicBezTo>
                        <a:pt x="137" y="68"/>
                        <a:pt x="137" y="68"/>
                        <a:pt x="137" y="68"/>
                      </a:cubicBezTo>
                      <a:cubicBezTo>
                        <a:pt x="156" y="68"/>
                        <a:pt x="171" y="53"/>
                        <a:pt x="171" y="34"/>
                      </a:cubicBezTo>
                      <a:cubicBezTo>
                        <a:pt x="171" y="15"/>
                        <a:pt x="156" y="0"/>
                        <a:pt x="13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3"/>
                        <a:pt x="16" y="68"/>
                        <a:pt x="3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Freeform 10">
                  <a:extLst>
                    <a:ext uri="{FF2B5EF4-FFF2-40B4-BE49-F238E27FC236}">
                      <a16:creationId xmlns:a16="http://schemas.microsoft.com/office/drawing/2014/main" id="{87B95C38-2D71-441D-BC13-BED1F6D9A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500" y="1249363"/>
                  <a:ext cx="252412" cy="249238"/>
                </a:xfrm>
                <a:custGeom>
                  <a:avLst/>
                  <a:gdLst>
                    <a:gd name="T0" fmla="*/ 36 w 145"/>
                    <a:gd name="T1" fmla="*/ 143 h 143"/>
                    <a:gd name="T2" fmla="*/ 61 w 145"/>
                    <a:gd name="T3" fmla="*/ 133 h 143"/>
                    <a:gd name="T4" fmla="*/ 133 w 145"/>
                    <a:gd name="T5" fmla="*/ 60 h 143"/>
                    <a:gd name="T6" fmla="*/ 142 w 145"/>
                    <a:gd name="T7" fmla="*/ 27 h 143"/>
                    <a:gd name="T8" fmla="*/ 118 w 145"/>
                    <a:gd name="T9" fmla="*/ 3 h 143"/>
                    <a:gd name="T10" fmla="*/ 85 w 145"/>
                    <a:gd name="T11" fmla="*/ 12 h 143"/>
                    <a:gd name="T12" fmla="*/ 12 w 145"/>
                    <a:gd name="T13" fmla="*/ 84 h 143"/>
                    <a:gd name="T14" fmla="*/ 5 w 145"/>
                    <a:gd name="T15" fmla="*/ 122 h 143"/>
                    <a:gd name="T16" fmla="*/ 36 w 145"/>
                    <a:gd name="T17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5" h="143">
                      <a:moveTo>
                        <a:pt x="36" y="143"/>
                      </a:moveTo>
                      <a:cubicBezTo>
                        <a:pt x="46" y="143"/>
                        <a:pt x="54" y="139"/>
                        <a:pt x="61" y="133"/>
                      </a:cubicBezTo>
                      <a:cubicBezTo>
                        <a:pt x="133" y="60"/>
                        <a:pt x="133" y="60"/>
                        <a:pt x="133" y="60"/>
                      </a:cubicBezTo>
                      <a:cubicBezTo>
                        <a:pt x="142" y="52"/>
                        <a:pt x="145" y="39"/>
                        <a:pt x="142" y="27"/>
                      </a:cubicBezTo>
                      <a:cubicBezTo>
                        <a:pt x="139" y="15"/>
                        <a:pt x="130" y="6"/>
                        <a:pt x="118" y="3"/>
                      </a:cubicBezTo>
                      <a:cubicBezTo>
                        <a:pt x="106" y="0"/>
                        <a:pt x="93" y="3"/>
                        <a:pt x="85" y="12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3" y="94"/>
                        <a:pt x="0" y="109"/>
                        <a:pt x="5" y="122"/>
                      </a:cubicBezTo>
                      <a:cubicBezTo>
                        <a:pt x="10" y="134"/>
                        <a:pt x="23" y="143"/>
                        <a:pt x="36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Freeform 11">
                  <a:extLst>
                    <a:ext uri="{FF2B5EF4-FFF2-40B4-BE49-F238E27FC236}">
                      <a16:creationId xmlns:a16="http://schemas.microsoft.com/office/drawing/2014/main" id="{E826EA10-557C-4CF0-8E74-F3BB0AB99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3163" y="922338"/>
                  <a:ext cx="117475" cy="298450"/>
                </a:xfrm>
                <a:custGeom>
                  <a:avLst/>
                  <a:gdLst>
                    <a:gd name="T0" fmla="*/ 34 w 68"/>
                    <a:gd name="T1" fmla="*/ 171 h 171"/>
                    <a:gd name="T2" fmla="*/ 68 w 68"/>
                    <a:gd name="T3" fmla="*/ 137 h 171"/>
                    <a:gd name="T4" fmla="*/ 68 w 68"/>
                    <a:gd name="T5" fmla="*/ 34 h 171"/>
                    <a:gd name="T6" fmla="*/ 34 w 68"/>
                    <a:gd name="T7" fmla="*/ 0 h 171"/>
                    <a:gd name="T8" fmla="*/ 0 w 68"/>
                    <a:gd name="T9" fmla="*/ 34 h 171"/>
                    <a:gd name="T10" fmla="*/ 0 w 68"/>
                    <a:gd name="T11" fmla="*/ 137 h 171"/>
                    <a:gd name="T12" fmla="*/ 34 w 68"/>
                    <a:gd name="T13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171">
                      <a:moveTo>
                        <a:pt x="34" y="171"/>
                      </a:moveTo>
                      <a:cubicBezTo>
                        <a:pt x="53" y="171"/>
                        <a:pt x="68" y="155"/>
                        <a:pt x="68" y="137"/>
                      </a:cubicBezTo>
                      <a:cubicBezTo>
                        <a:pt x="68" y="34"/>
                        <a:pt x="68" y="34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55"/>
                        <a:pt x="15" y="171"/>
                        <a:pt x="34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2" name="Freeform 12">
                  <a:extLst>
                    <a:ext uri="{FF2B5EF4-FFF2-40B4-BE49-F238E27FC236}">
                      <a16:creationId xmlns:a16="http://schemas.microsoft.com/office/drawing/2014/main" id="{9C594F15-DE31-47DF-8A68-EEE35CA1B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9888" y="1249363"/>
                  <a:ext cx="249237" cy="249238"/>
                </a:xfrm>
                <a:custGeom>
                  <a:avLst/>
                  <a:gdLst>
                    <a:gd name="T0" fmla="*/ 133 w 143"/>
                    <a:gd name="T1" fmla="*/ 133 h 143"/>
                    <a:gd name="T2" fmla="*/ 143 w 143"/>
                    <a:gd name="T3" fmla="*/ 108 h 143"/>
                    <a:gd name="T4" fmla="*/ 133 w 143"/>
                    <a:gd name="T5" fmla="*/ 84 h 143"/>
                    <a:gd name="T6" fmla="*/ 61 w 143"/>
                    <a:gd name="T7" fmla="*/ 12 h 143"/>
                    <a:gd name="T8" fmla="*/ 28 w 143"/>
                    <a:gd name="T9" fmla="*/ 3 h 143"/>
                    <a:gd name="T10" fmla="*/ 3 w 143"/>
                    <a:gd name="T11" fmla="*/ 27 h 143"/>
                    <a:gd name="T12" fmla="*/ 13 w 143"/>
                    <a:gd name="T13" fmla="*/ 60 h 143"/>
                    <a:gd name="T14" fmla="*/ 85 w 143"/>
                    <a:gd name="T15" fmla="*/ 133 h 143"/>
                    <a:gd name="T16" fmla="*/ 109 w 143"/>
                    <a:gd name="T17" fmla="*/ 143 h 143"/>
                    <a:gd name="T18" fmla="*/ 133 w 143"/>
                    <a:gd name="T19" fmla="*/ 13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" h="143">
                      <a:moveTo>
                        <a:pt x="133" y="133"/>
                      </a:moveTo>
                      <a:cubicBezTo>
                        <a:pt x="140" y="126"/>
                        <a:pt x="143" y="118"/>
                        <a:pt x="143" y="108"/>
                      </a:cubicBezTo>
                      <a:cubicBezTo>
                        <a:pt x="143" y="99"/>
                        <a:pt x="140" y="91"/>
                        <a:pt x="133" y="84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52" y="3"/>
                        <a:pt x="40" y="0"/>
                        <a:pt x="28" y="3"/>
                      </a:cubicBezTo>
                      <a:cubicBezTo>
                        <a:pt x="16" y="6"/>
                        <a:pt x="6" y="15"/>
                        <a:pt x="3" y="27"/>
                      </a:cubicBezTo>
                      <a:cubicBezTo>
                        <a:pt x="0" y="39"/>
                        <a:pt x="4" y="52"/>
                        <a:pt x="13" y="60"/>
                      </a:cubicBezTo>
                      <a:cubicBezTo>
                        <a:pt x="85" y="133"/>
                        <a:pt x="85" y="133"/>
                        <a:pt x="85" y="133"/>
                      </a:cubicBezTo>
                      <a:cubicBezTo>
                        <a:pt x="91" y="139"/>
                        <a:pt x="100" y="143"/>
                        <a:pt x="109" y="143"/>
                      </a:cubicBezTo>
                      <a:cubicBezTo>
                        <a:pt x="118" y="143"/>
                        <a:pt x="127" y="139"/>
                        <a:pt x="133" y="1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3" name="Freeform 13">
                  <a:extLst>
                    <a:ext uri="{FF2B5EF4-FFF2-40B4-BE49-F238E27FC236}">
                      <a16:creationId xmlns:a16="http://schemas.microsoft.com/office/drawing/2014/main" id="{6478ADA2-2BC7-4924-8235-389C69A19A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4450" y="2051051"/>
                  <a:ext cx="295275" cy="119063"/>
                </a:xfrm>
                <a:custGeom>
                  <a:avLst/>
                  <a:gdLst>
                    <a:gd name="T0" fmla="*/ 34 w 170"/>
                    <a:gd name="T1" fmla="*/ 0 h 68"/>
                    <a:gd name="T2" fmla="*/ 0 w 170"/>
                    <a:gd name="T3" fmla="*/ 34 h 68"/>
                    <a:gd name="T4" fmla="*/ 34 w 170"/>
                    <a:gd name="T5" fmla="*/ 68 h 68"/>
                    <a:gd name="T6" fmla="*/ 136 w 170"/>
                    <a:gd name="T7" fmla="*/ 68 h 68"/>
                    <a:gd name="T8" fmla="*/ 170 w 170"/>
                    <a:gd name="T9" fmla="*/ 34 h 68"/>
                    <a:gd name="T10" fmla="*/ 136 w 170"/>
                    <a:gd name="T11" fmla="*/ 0 h 68"/>
                    <a:gd name="T12" fmla="*/ 34 w 170"/>
                    <a:gd name="T1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3"/>
                        <a:pt x="15" y="68"/>
                        <a:pt x="34" y="68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55" y="68"/>
                        <a:pt x="170" y="53"/>
                        <a:pt x="170" y="34"/>
                      </a:cubicBezTo>
                      <a:cubicBezTo>
                        <a:pt x="170" y="15"/>
                        <a:pt x="155" y="0"/>
                        <a:pt x="136" y="0"/>
                      </a:cubicBez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4" name="Group 30">
                <a:extLst>
                  <a:ext uri="{FF2B5EF4-FFF2-40B4-BE49-F238E27FC236}">
                    <a16:creationId xmlns:a16="http://schemas.microsoft.com/office/drawing/2014/main" id="{8AAC96D6-FD9C-49C0-BE72-CD3B14B561F4}"/>
                  </a:ext>
                </a:extLst>
              </p:cNvPr>
              <p:cNvGrpSpPr/>
              <p:nvPr/>
            </p:nvGrpSpPr>
            <p:grpSpPr>
              <a:xfrm>
                <a:off x="5633450" y="-1512277"/>
                <a:ext cx="2185986" cy="2182100"/>
                <a:chOff x="5197476" y="919163"/>
                <a:chExt cx="3573462" cy="3567113"/>
              </a:xfrm>
              <a:solidFill>
                <a:srgbClr val="6546B3"/>
              </a:solidFill>
            </p:grpSpPr>
            <p:sp>
              <p:nvSpPr>
                <p:cNvPr id="45" name="Freeform 5">
                  <a:extLst>
                    <a:ext uri="{FF2B5EF4-FFF2-40B4-BE49-F238E27FC236}">
                      <a16:creationId xmlns:a16="http://schemas.microsoft.com/office/drawing/2014/main" id="{E1B3352E-FC54-43B6-A161-8F21AB2949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7476" y="919163"/>
                  <a:ext cx="2974975" cy="3567113"/>
                </a:xfrm>
                <a:custGeom>
                  <a:avLst/>
                  <a:gdLst>
                    <a:gd name="T0" fmla="*/ 91 w 1709"/>
                    <a:gd name="T1" fmla="*/ 1299 h 2050"/>
                    <a:gd name="T2" fmla="*/ 128 w 1709"/>
                    <a:gd name="T3" fmla="*/ 1362 h 2050"/>
                    <a:gd name="T4" fmla="*/ 111 w 1709"/>
                    <a:gd name="T5" fmla="*/ 1476 h 2050"/>
                    <a:gd name="T6" fmla="*/ 132 w 1709"/>
                    <a:gd name="T7" fmla="*/ 1550 h 2050"/>
                    <a:gd name="T8" fmla="*/ 175 w 1709"/>
                    <a:gd name="T9" fmla="*/ 1599 h 2050"/>
                    <a:gd name="T10" fmla="*/ 203 w 1709"/>
                    <a:gd name="T11" fmla="*/ 1667 h 2050"/>
                    <a:gd name="T12" fmla="*/ 209 w 1709"/>
                    <a:gd name="T13" fmla="*/ 1786 h 2050"/>
                    <a:gd name="T14" fmla="*/ 358 w 1709"/>
                    <a:gd name="T15" fmla="*/ 1876 h 2050"/>
                    <a:gd name="T16" fmla="*/ 784 w 1709"/>
                    <a:gd name="T17" fmla="*/ 2024 h 2050"/>
                    <a:gd name="T18" fmla="*/ 1673 w 1709"/>
                    <a:gd name="T19" fmla="*/ 2048 h 2050"/>
                    <a:gd name="T20" fmla="*/ 1706 w 1709"/>
                    <a:gd name="T21" fmla="*/ 2003 h 2050"/>
                    <a:gd name="T22" fmla="*/ 1649 w 1709"/>
                    <a:gd name="T23" fmla="*/ 1901 h 2050"/>
                    <a:gd name="T24" fmla="*/ 1571 w 1709"/>
                    <a:gd name="T25" fmla="*/ 1605 h 2050"/>
                    <a:gd name="T26" fmla="*/ 1516 w 1709"/>
                    <a:gd name="T27" fmla="*/ 1581 h 2050"/>
                    <a:gd name="T28" fmla="*/ 1546 w 1709"/>
                    <a:gd name="T29" fmla="*/ 1825 h 2050"/>
                    <a:gd name="T30" fmla="*/ 1614 w 1709"/>
                    <a:gd name="T31" fmla="*/ 1976 h 2050"/>
                    <a:gd name="T32" fmla="*/ 842 w 1709"/>
                    <a:gd name="T33" fmla="*/ 1982 h 2050"/>
                    <a:gd name="T34" fmla="*/ 753 w 1709"/>
                    <a:gd name="T35" fmla="*/ 1753 h 2050"/>
                    <a:gd name="T36" fmla="*/ 1019 w 1709"/>
                    <a:gd name="T37" fmla="*/ 1538 h 2050"/>
                    <a:gd name="T38" fmla="*/ 985 w 1709"/>
                    <a:gd name="T39" fmla="*/ 1505 h 2050"/>
                    <a:gd name="T40" fmla="*/ 781 w 1709"/>
                    <a:gd name="T41" fmla="*/ 1671 h 2050"/>
                    <a:gd name="T42" fmla="*/ 638 w 1709"/>
                    <a:gd name="T43" fmla="*/ 1721 h 2050"/>
                    <a:gd name="T44" fmla="*/ 344 w 1709"/>
                    <a:gd name="T45" fmla="*/ 1809 h 2050"/>
                    <a:gd name="T46" fmla="*/ 266 w 1709"/>
                    <a:gd name="T47" fmla="*/ 1703 h 2050"/>
                    <a:gd name="T48" fmla="*/ 273 w 1709"/>
                    <a:gd name="T49" fmla="*/ 1609 h 2050"/>
                    <a:gd name="T50" fmla="*/ 202 w 1709"/>
                    <a:gd name="T51" fmla="*/ 1535 h 2050"/>
                    <a:gd name="T52" fmla="*/ 222 w 1709"/>
                    <a:gd name="T53" fmla="*/ 1488 h 2050"/>
                    <a:gd name="T54" fmla="*/ 167 w 1709"/>
                    <a:gd name="T55" fmla="*/ 1434 h 2050"/>
                    <a:gd name="T56" fmla="*/ 190 w 1709"/>
                    <a:gd name="T57" fmla="*/ 1391 h 2050"/>
                    <a:gd name="T58" fmla="*/ 122 w 1709"/>
                    <a:gd name="T59" fmla="*/ 1238 h 2050"/>
                    <a:gd name="T60" fmla="*/ 73 w 1709"/>
                    <a:gd name="T61" fmla="*/ 1205 h 2050"/>
                    <a:gd name="T62" fmla="*/ 261 w 1709"/>
                    <a:gd name="T63" fmla="*/ 902 h 2050"/>
                    <a:gd name="T64" fmla="*/ 224 w 1709"/>
                    <a:gd name="T65" fmla="*/ 771 h 2050"/>
                    <a:gd name="T66" fmla="*/ 201 w 1709"/>
                    <a:gd name="T67" fmla="*/ 711 h 2050"/>
                    <a:gd name="T68" fmla="*/ 253 w 1709"/>
                    <a:gd name="T69" fmla="*/ 578 h 2050"/>
                    <a:gd name="T70" fmla="*/ 284 w 1709"/>
                    <a:gd name="T71" fmla="*/ 463 h 2050"/>
                    <a:gd name="T72" fmla="*/ 713 w 1709"/>
                    <a:gd name="T73" fmla="*/ 117 h 2050"/>
                    <a:gd name="T74" fmla="*/ 1194 w 1709"/>
                    <a:gd name="T75" fmla="*/ 80 h 2050"/>
                    <a:gd name="T76" fmla="*/ 1206 w 1709"/>
                    <a:gd name="T77" fmla="*/ 13 h 2050"/>
                    <a:gd name="T78" fmla="*/ 699 w 1709"/>
                    <a:gd name="T79" fmla="*/ 50 h 2050"/>
                    <a:gd name="T80" fmla="*/ 220 w 1709"/>
                    <a:gd name="T81" fmla="*/ 439 h 2050"/>
                    <a:gd name="T82" fmla="*/ 187 w 1709"/>
                    <a:gd name="T83" fmla="*/ 563 h 2050"/>
                    <a:gd name="T84" fmla="*/ 138 w 1709"/>
                    <a:gd name="T85" fmla="*/ 688 h 2050"/>
                    <a:gd name="T86" fmla="*/ 178 w 1709"/>
                    <a:gd name="T87" fmla="*/ 821 h 2050"/>
                    <a:gd name="T88" fmla="*/ 200 w 1709"/>
                    <a:gd name="T89" fmla="*/ 871 h 2050"/>
                    <a:gd name="T90" fmla="*/ 6 w 1709"/>
                    <a:gd name="T91" fmla="*/ 1214 h 20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09" h="2050">
                      <a:moveTo>
                        <a:pt x="55" y="1278"/>
                      </a:moveTo>
                      <a:cubicBezTo>
                        <a:pt x="66" y="1286"/>
                        <a:pt x="78" y="1293"/>
                        <a:pt x="91" y="1299"/>
                      </a:cubicBezTo>
                      <a:cubicBezTo>
                        <a:pt x="105" y="1306"/>
                        <a:pt x="130" y="1319"/>
                        <a:pt x="132" y="1328"/>
                      </a:cubicBezTo>
                      <a:cubicBezTo>
                        <a:pt x="134" y="1339"/>
                        <a:pt x="133" y="1351"/>
                        <a:pt x="128" y="1362"/>
                      </a:cubicBezTo>
                      <a:cubicBezTo>
                        <a:pt x="123" y="1373"/>
                        <a:pt x="117" y="1383"/>
                        <a:pt x="113" y="1391"/>
                      </a:cubicBezTo>
                      <a:cubicBezTo>
                        <a:pt x="100" y="1413"/>
                        <a:pt x="79" y="1450"/>
                        <a:pt x="111" y="1476"/>
                      </a:cubicBezTo>
                      <a:cubicBezTo>
                        <a:pt x="118" y="1482"/>
                        <a:pt x="131" y="1492"/>
                        <a:pt x="143" y="1501"/>
                      </a:cubicBezTo>
                      <a:cubicBezTo>
                        <a:pt x="134" y="1516"/>
                        <a:pt x="130" y="1533"/>
                        <a:pt x="132" y="1550"/>
                      </a:cubicBezTo>
                      <a:cubicBezTo>
                        <a:pt x="133" y="1564"/>
                        <a:pt x="141" y="1576"/>
                        <a:pt x="152" y="1584"/>
                      </a:cubicBezTo>
                      <a:cubicBezTo>
                        <a:pt x="159" y="1589"/>
                        <a:pt x="168" y="1594"/>
                        <a:pt x="175" y="1599"/>
                      </a:cubicBezTo>
                      <a:cubicBezTo>
                        <a:pt x="196" y="1610"/>
                        <a:pt x="204" y="1615"/>
                        <a:pt x="206" y="1626"/>
                      </a:cubicBezTo>
                      <a:cubicBezTo>
                        <a:pt x="208" y="1640"/>
                        <a:pt x="207" y="1654"/>
                        <a:pt x="203" y="1667"/>
                      </a:cubicBezTo>
                      <a:cubicBezTo>
                        <a:pt x="201" y="1676"/>
                        <a:pt x="199" y="1685"/>
                        <a:pt x="198" y="1694"/>
                      </a:cubicBezTo>
                      <a:cubicBezTo>
                        <a:pt x="194" y="1725"/>
                        <a:pt x="198" y="1757"/>
                        <a:pt x="209" y="1786"/>
                      </a:cubicBezTo>
                      <a:cubicBezTo>
                        <a:pt x="224" y="1841"/>
                        <a:pt x="273" y="1878"/>
                        <a:pt x="330" y="1879"/>
                      </a:cubicBezTo>
                      <a:cubicBezTo>
                        <a:pt x="339" y="1879"/>
                        <a:pt x="348" y="1878"/>
                        <a:pt x="358" y="1876"/>
                      </a:cubicBezTo>
                      <a:cubicBezTo>
                        <a:pt x="455" y="1853"/>
                        <a:pt x="551" y="1824"/>
                        <a:pt x="645" y="1790"/>
                      </a:cubicBezTo>
                      <a:cubicBezTo>
                        <a:pt x="722" y="1835"/>
                        <a:pt x="771" y="1973"/>
                        <a:pt x="784" y="2024"/>
                      </a:cubicBezTo>
                      <a:cubicBezTo>
                        <a:pt x="787" y="2039"/>
                        <a:pt x="801" y="2050"/>
                        <a:pt x="817" y="2050"/>
                      </a:cubicBezTo>
                      <a:cubicBezTo>
                        <a:pt x="1673" y="2048"/>
                        <a:pt x="1673" y="2048"/>
                        <a:pt x="1673" y="2048"/>
                      </a:cubicBezTo>
                      <a:cubicBezTo>
                        <a:pt x="1684" y="2048"/>
                        <a:pt x="1694" y="2042"/>
                        <a:pt x="1701" y="2034"/>
                      </a:cubicBezTo>
                      <a:cubicBezTo>
                        <a:pt x="1707" y="2025"/>
                        <a:pt x="1709" y="2014"/>
                        <a:pt x="1706" y="2003"/>
                      </a:cubicBezTo>
                      <a:cubicBezTo>
                        <a:pt x="1697" y="1980"/>
                        <a:pt x="1686" y="1958"/>
                        <a:pt x="1671" y="1938"/>
                      </a:cubicBezTo>
                      <a:cubicBezTo>
                        <a:pt x="1663" y="1927"/>
                        <a:pt x="1656" y="1914"/>
                        <a:pt x="1649" y="1901"/>
                      </a:cubicBezTo>
                      <a:cubicBezTo>
                        <a:pt x="1634" y="1870"/>
                        <a:pt x="1621" y="1838"/>
                        <a:pt x="1611" y="1804"/>
                      </a:cubicBezTo>
                      <a:cubicBezTo>
                        <a:pt x="1592" y="1739"/>
                        <a:pt x="1578" y="1672"/>
                        <a:pt x="1571" y="1605"/>
                      </a:cubicBezTo>
                      <a:cubicBezTo>
                        <a:pt x="1570" y="1592"/>
                        <a:pt x="1562" y="1581"/>
                        <a:pt x="1550" y="1576"/>
                      </a:cubicBezTo>
                      <a:cubicBezTo>
                        <a:pt x="1539" y="1571"/>
                        <a:pt x="1526" y="1573"/>
                        <a:pt x="1516" y="1581"/>
                      </a:cubicBezTo>
                      <a:cubicBezTo>
                        <a:pt x="1506" y="1588"/>
                        <a:pt x="1501" y="1601"/>
                        <a:pt x="1503" y="1613"/>
                      </a:cubicBezTo>
                      <a:cubicBezTo>
                        <a:pt x="1511" y="1685"/>
                        <a:pt x="1525" y="1756"/>
                        <a:pt x="1546" y="1825"/>
                      </a:cubicBezTo>
                      <a:cubicBezTo>
                        <a:pt x="1557" y="1861"/>
                        <a:pt x="1571" y="1897"/>
                        <a:pt x="1588" y="1931"/>
                      </a:cubicBezTo>
                      <a:cubicBezTo>
                        <a:pt x="1596" y="1947"/>
                        <a:pt x="1604" y="1962"/>
                        <a:pt x="1614" y="1976"/>
                      </a:cubicBezTo>
                      <a:cubicBezTo>
                        <a:pt x="1617" y="1980"/>
                        <a:pt x="1617" y="1980"/>
                        <a:pt x="1617" y="1980"/>
                      </a:cubicBezTo>
                      <a:cubicBezTo>
                        <a:pt x="842" y="1982"/>
                        <a:pt x="842" y="1982"/>
                        <a:pt x="842" y="1982"/>
                      </a:cubicBezTo>
                      <a:cubicBezTo>
                        <a:pt x="820" y="1901"/>
                        <a:pt x="779" y="1826"/>
                        <a:pt x="722" y="1764"/>
                      </a:cubicBezTo>
                      <a:cubicBezTo>
                        <a:pt x="753" y="1753"/>
                        <a:pt x="753" y="1753"/>
                        <a:pt x="753" y="1753"/>
                      </a:cubicBezTo>
                      <a:cubicBezTo>
                        <a:pt x="776" y="1745"/>
                        <a:pt x="793" y="1739"/>
                        <a:pt x="802" y="1736"/>
                      </a:cubicBezTo>
                      <a:cubicBezTo>
                        <a:pt x="948" y="1690"/>
                        <a:pt x="1021" y="1623"/>
                        <a:pt x="1019" y="1538"/>
                      </a:cubicBezTo>
                      <a:cubicBezTo>
                        <a:pt x="1019" y="1529"/>
                        <a:pt x="1016" y="1520"/>
                        <a:pt x="1009" y="1514"/>
                      </a:cubicBezTo>
                      <a:cubicBezTo>
                        <a:pt x="1003" y="1508"/>
                        <a:pt x="994" y="1504"/>
                        <a:pt x="985" y="1505"/>
                      </a:cubicBezTo>
                      <a:cubicBezTo>
                        <a:pt x="966" y="1505"/>
                        <a:pt x="951" y="1521"/>
                        <a:pt x="951" y="1540"/>
                      </a:cubicBezTo>
                      <a:cubicBezTo>
                        <a:pt x="952" y="1575"/>
                        <a:pt x="923" y="1626"/>
                        <a:pt x="781" y="1671"/>
                      </a:cubicBezTo>
                      <a:cubicBezTo>
                        <a:pt x="772" y="1674"/>
                        <a:pt x="754" y="1680"/>
                        <a:pt x="731" y="1688"/>
                      </a:cubicBezTo>
                      <a:cubicBezTo>
                        <a:pt x="705" y="1697"/>
                        <a:pt x="673" y="1709"/>
                        <a:pt x="638" y="1721"/>
                      </a:cubicBezTo>
                      <a:cubicBezTo>
                        <a:pt x="637" y="1721"/>
                        <a:pt x="637" y="1721"/>
                        <a:pt x="637" y="1721"/>
                      </a:cubicBezTo>
                      <a:cubicBezTo>
                        <a:pt x="541" y="1756"/>
                        <a:pt x="443" y="1786"/>
                        <a:pt x="344" y="1809"/>
                      </a:cubicBezTo>
                      <a:cubicBezTo>
                        <a:pt x="312" y="1816"/>
                        <a:pt x="281" y="1796"/>
                        <a:pt x="274" y="1764"/>
                      </a:cubicBezTo>
                      <a:cubicBezTo>
                        <a:pt x="266" y="1745"/>
                        <a:pt x="263" y="1724"/>
                        <a:pt x="266" y="1703"/>
                      </a:cubicBezTo>
                      <a:cubicBezTo>
                        <a:pt x="266" y="1696"/>
                        <a:pt x="268" y="1689"/>
                        <a:pt x="270" y="1682"/>
                      </a:cubicBezTo>
                      <a:cubicBezTo>
                        <a:pt x="277" y="1658"/>
                        <a:pt x="278" y="1633"/>
                        <a:pt x="273" y="1609"/>
                      </a:cubicBezTo>
                      <a:cubicBezTo>
                        <a:pt x="263" y="1578"/>
                        <a:pt x="240" y="1552"/>
                        <a:pt x="209" y="1539"/>
                      </a:cubicBezTo>
                      <a:cubicBezTo>
                        <a:pt x="202" y="1535"/>
                        <a:pt x="202" y="1535"/>
                        <a:pt x="202" y="1535"/>
                      </a:cubicBezTo>
                      <a:cubicBezTo>
                        <a:pt x="206" y="1528"/>
                        <a:pt x="210" y="1521"/>
                        <a:pt x="215" y="1514"/>
                      </a:cubicBezTo>
                      <a:cubicBezTo>
                        <a:pt x="221" y="1507"/>
                        <a:pt x="224" y="1498"/>
                        <a:pt x="222" y="1488"/>
                      </a:cubicBezTo>
                      <a:cubicBezTo>
                        <a:pt x="221" y="1479"/>
                        <a:pt x="216" y="1471"/>
                        <a:pt x="209" y="1465"/>
                      </a:cubicBezTo>
                      <a:cubicBezTo>
                        <a:pt x="201" y="1459"/>
                        <a:pt x="181" y="1445"/>
                        <a:pt x="167" y="1434"/>
                      </a:cubicBezTo>
                      <a:cubicBezTo>
                        <a:pt x="169" y="1431"/>
                        <a:pt x="171" y="1427"/>
                        <a:pt x="172" y="1424"/>
                      </a:cubicBezTo>
                      <a:cubicBezTo>
                        <a:pt x="178" y="1415"/>
                        <a:pt x="184" y="1404"/>
                        <a:pt x="190" y="1391"/>
                      </a:cubicBezTo>
                      <a:cubicBezTo>
                        <a:pt x="201" y="1368"/>
                        <a:pt x="204" y="1341"/>
                        <a:pt x="199" y="1315"/>
                      </a:cubicBezTo>
                      <a:cubicBezTo>
                        <a:pt x="191" y="1273"/>
                        <a:pt x="151" y="1253"/>
                        <a:pt x="122" y="1238"/>
                      </a:cubicBezTo>
                      <a:cubicBezTo>
                        <a:pt x="112" y="1233"/>
                        <a:pt x="103" y="1228"/>
                        <a:pt x="94" y="1222"/>
                      </a:cubicBezTo>
                      <a:cubicBezTo>
                        <a:pt x="86" y="1217"/>
                        <a:pt x="80" y="1211"/>
                        <a:pt x="73" y="1205"/>
                      </a:cubicBezTo>
                      <a:cubicBezTo>
                        <a:pt x="73" y="1200"/>
                        <a:pt x="79" y="1188"/>
                        <a:pt x="105" y="1156"/>
                      </a:cubicBezTo>
                      <a:cubicBezTo>
                        <a:pt x="166" y="1077"/>
                        <a:pt x="218" y="992"/>
                        <a:pt x="261" y="902"/>
                      </a:cubicBezTo>
                      <a:cubicBezTo>
                        <a:pt x="269" y="888"/>
                        <a:pt x="274" y="872"/>
                        <a:pt x="274" y="856"/>
                      </a:cubicBezTo>
                      <a:cubicBezTo>
                        <a:pt x="271" y="822"/>
                        <a:pt x="253" y="790"/>
                        <a:pt x="224" y="771"/>
                      </a:cubicBezTo>
                      <a:cubicBezTo>
                        <a:pt x="211" y="758"/>
                        <a:pt x="198" y="746"/>
                        <a:pt x="196" y="735"/>
                      </a:cubicBezTo>
                      <a:cubicBezTo>
                        <a:pt x="196" y="727"/>
                        <a:pt x="198" y="719"/>
                        <a:pt x="201" y="711"/>
                      </a:cubicBezTo>
                      <a:cubicBezTo>
                        <a:pt x="207" y="697"/>
                        <a:pt x="213" y="682"/>
                        <a:pt x="220" y="668"/>
                      </a:cubicBezTo>
                      <a:cubicBezTo>
                        <a:pt x="234" y="639"/>
                        <a:pt x="245" y="609"/>
                        <a:pt x="253" y="578"/>
                      </a:cubicBezTo>
                      <a:cubicBezTo>
                        <a:pt x="257" y="564"/>
                        <a:pt x="257" y="564"/>
                        <a:pt x="257" y="564"/>
                      </a:cubicBezTo>
                      <a:cubicBezTo>
                        <a:pt x="264" y="529"/>
                        <a:pt x="273" y="496"/>
                        <a:pt x="284" y="463"/>
                      </a:cubicBezTo>
                      <a:cubicBezTo>
                        <a:pt x="311" y="389"/>
                        <a:pt x="353" y="320"/>
                        <a:pt x="407" y="263"/>
                      </a:cubicBezTo>
                      <a:cubicBezTo>
                        <a:pt x="472" y="194"/>
                        <a:pt x="575" y="145"/>
                        <a:pt x="713" y="117"/>
                      </a:cubicBezTo>
                      <a:cubicBezTo>
                        <a:pt x="818" y="94"/>
                        <a:pt x="925" y="79"/>
                        <a:pt x="1033" y="71"/>
                      </a:cubicBezTo>
                      <a:cubicBezTo>
                        <a:pt x="1087" y="68"/>
                        <a:pt x="1141" y="71"/>
                        <a:pt x="1194" y="80"/>
                      </a:cubicBezTo>
                      <a:cubicBezTo>
                        <a:pt x="1212" y="83"/>
                        <a:pt x="1229" y="71"/>
                        <a:pt x="1233" y="52"/>
                      </a:cubicBezTo>
                      <a:cubicBezTo>
                        <a:pt x="1236" y="34"/>
                        <a:pt x="1224" y="17"/>
                        <a:pt x="1206" y="13"/>
                      </a:cubicBezTo>
                      <a:cubicBezTo>
                        <a:pt x="1147" y="3"/>
                        <a:pt x="1088" y="0"/>
                        <a:pt x="1030" y="3"/>
                      </a:cubicBezTo>
                      <a:cubicBezTo>
                        <a:pt x="919" y="11"/>
                        <a:pt x="808" y="27"/>
                        <a:pt x="699" y="50"/>
                      </a:cubicBezTo>
                      <a:cubicBezTo>
                        <a:pt x="546" y="81"/>
                        <a:pt x="434" y="135"/>
                        <a:pt x="357" y="216"/>
                      </a:cubicBezTo>
                      <a:cubicBezTo>
                        <a:pt x="297" y="280"/>
                        <a:pt x="251" y="356"/>
                        <a:pt x="220" y="439"/>
                      </a:cubicBezTo>
                      <a:cubicBezTo>
                        <a:pt x="208" y="475"/>
                        <a:pt x="198" y="511"/>
                        <a:pt x="190" y="548"/>
                      </a:cubicBezTo>
                      <a:cubicBezTo>
                        <a:pt x="187" y="563"/>
                        <a:pt x="187" y="563"/>
                        <a:pt x="187" y="563"/>
                      </a:cubicBezTo>
                      <a:cubicBezTo>
                        <a:pt x="179" y="589"/>
                        <a:pt x="170" y="615"/>
                        <a:pt x="158" y="640"/>
                      </a:cubicBezTo>
                      <a:cubicBezTo>
                        <a:pt x="151" y="656"/>
                        <a:pt x="144" y="671"/>
                        <a:pt x="138" y="688"/>
                      </a:cubicBezTo>
                      <a:cubicBezTo>
                        <a:pt x="130" y="705"/>
                        <a:pt x="127" y="725"/>
                        <a:pt x="128" y="745"/>
                      </a:cubicBezTo>
                      <a:cubicBezTo>
                        <a:pt x="135" y="775"/>
                        <a:pt x="153" y="802"/>
                        <a:pt x="178" y="821"/>
                      </a:cubicBezTo>
                      <a:cubicBezTo>
                        <a:pt x="195" y="836"/>
                        <a:pt x="206" y="847"/>
                        <a:pt x="206" y="856"/>
                      </a:cubicBezTo>
                      <a:cubicBezTo>
                        <a:pt x="205" y="862"/>
                        <a:pt x="203" y="867"/>
                        <a:pt x="200" y="871"/>
                      </a:cubicBezTo>
                      <a:cubicBezTo>
                        <a:pt x="159" y="957"/>
                        <a:pt x="109" y="1039"/>
                        <a:pt x="51" y="1114"/>
                      </a:cubicBezTo>
                      <a:cubicBezTo>
                        <a:pt x="26" y="1144"/>
                        <a:pt x="0" y="1179"/>
                        <a:pt x="6" y="1214"/>
                      </a:cubicBezTo>
                      <a:cubicBezTo>
                        <a:pt x="13" y="1241"/>
                        <a:pt x="31" y="1265"/>
                        <a:pt x="55" y="12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37E222E7-538E-4821-9AD3-AA838B2DB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5163" y="1268413"/>
                  <a:ext cx="652462" cy="757238"/>
                </a:xfrm>
                <a:custGeom>
                  <a:avLst/>
                  <a:gdLst>
                    <a:gd name="T0" fmla="*/ 71 w 375"/>
                    <a:gd name="T1" fmla="*/ 408 h 435"/>
                    <a:gd name="T2" fmla="*/ 75 w 375"/>
                    <a:gd name="T3" fmla="*/ 393 h 435"/>
                    <a:gd name="T4" fmla="*/ 97 w 375"/>
                    <a:gd name="T5" fmla="*/ 309 h 435"/>
                    <a:gd name="T6" fmla="*/ 191 w 375"/>
                    <a:gd name="T7" fmla="*/ 156 h 435"/>
                    <a:gd name="T8" fmla="*/ 348 w 375"/>
                    <a:gd name="T9" fmla="*/ 69 h 435"/>
                    <a:gd name="T10" fmla="*/ 372 w 375"/>
                    <a:gd name="T11" fmla="*/ 44 h 435"/>
                    <a:gd name="T12" fmla="*/ 362 w 375"/>
                    <a:gd name="T13" fmla="*/ 11 h 435"/>
                    <a:gd name="T14" fmla="*/ 328 w 375"/>
                    <a:gd name="T15" fmla="*/ 4 h 435"/>
                    <a:gd name="T16" fmla="*/ 141 w 375"/>
                    <a:gd name="T17" fmla="*/ 109 h 435"/>
                    <a:gd name="T18" fmla="*/ 33 w 375"/>
                    <a:gd name="T19" fmla="*/ 286 h 435"/>
                    <a:gd name="T20" fmla="*/ 8 w 375"/>
                    <a:gd name="T21" fmla="*/ 378 h 435"/>
                    <a:gd name="T22" fmla="*/ 5 w 375"/>
                    <a:gd name="T23" fmla="*/ 393 h 435"/>
                    <a:gd name="T24" fmla="*/ 30 w 375"/>
                    <a:gd name="T25" fmla="*/ 434 h 435"/>
                    <a:gd name="T26" fmla="*/ 38 w 375"/>
                    <a:gd name="T27" fmla="*/ 435 h 435"/>
                    <a:gd name="T28" fmla="*/ 71 w 375"/>
                    <a:gd name="T29" fmla="*/ 408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5" h="435">
                      <a:moveTo>
                        <a:pt x="71" y="408"/>
                      </a:moveTo>
                      <a:cubicBezTo>
                        <a:pt x="75" y="393"/>
                        <a:pt x="75" y="393"/>
                        <a:pt x="75" y="393"/>
                      </a:cubicBezTo>
                      <a:cubicBezTo>
                        <a:pt x="81" y="365"/>
                        <a:pt x="88" y="337"/>
                        <a:pt x="97" y="309"/>
                      </a:cubicBezTo>
                      <a:cubicBezTo>
                        <a:pt x="118" y="252"/>
                        <a:pt x="150" y="200"/>
                        <a:pt x="191" y="156"/>
                      </a:cubicBezTo>
                      <a:cubicBezTo>
                        <a:pt x="235" y="114"/>
                        <a:pt x="289" y="84"/>
                        <a:pt x="348" y="69"/>
                      </a:cubicBezTo>
                      <a:cubicBezTo>
                        <a:pt x="360" y="66"/>
                        <a:pt x="369" y="56"/>
                        <a:pt x="372" y="44"/>
                      </a:cubicBezTo>
                      <a:cubicBezTo>
                        <a:pt x="375" y="32"/>
                        <a:pt x="371" y="20"/>
                        <a:pt x="362" y="11"/>
                      </a:cubicBezTo>
                      <a:cubicBezTo>
                        <a:pt x="353" y="3"/>
                        <a:pt x="340" y="0"/>
                        <a:pt x="328" y="4"/>
                      </a:cubicBezTo>
                      <a:cubicBezTo>
                        <a:pt x="258" y="22"/>
                        <a:pt x="194" y="58"/>
                        <a:pt x="141" y="109"/>
                      </a:cubicBezTo>
                      <a:cubicBezTo>
                        <a:pt x="94" y="160"/>
                        <a:pt x="57" y="220"/>
                        <a:pt x="33" y="286"/>
                      </a:cubicBezTo>
                      <a:cubicBezTo>
                        <a:pt x="23" y="316"/>
                        <a:pt x="15" y="347"/>
                        <a:pt x="8" y="378"/>
                      </a:cubicBezTo>
                      <a:cubicBezTo>
                        <a:pt x="5" y="393"/>
                        <a:pt x="5" y="393"/>
                        <a:pt x="5" y="393"/>
                      </a:cubicBezTo>
                      <a:cubicBezTo>
                        <a:pt x="0" y="411"/>
                        <a:pt x="12" y="430"/>
                        <a:pt x="30" y="434"/>
                      </a:cubicBezTo>
                      <a:cubicBezTo>
                        <a:pt x="33" y="434"/>
                        <a:pt x="35" y="435"/>
                        <a:pt x="38" y="435"/>
                      </a:cubicBezTo>
                      <a:cubicBezTo>
                        <a:pt x="54" y="435"/>
                        <a:pt x="68" y="424"/>
                        <a:pt x="71" y="4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7" name="Oval 7">
                  <a:extLst>
                    <a:ext uri="{FF2B5EF4-FFF2-40B4-BE49-F238E27FC236}">
                      <a16:creationId xmlns:a16="http://schemas.microsoft.com/office/drawing/2014/main" id="{9C6F89C8-B404-49DB-B697-360B331C6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0075" y="2111376"/>
                  <a:ext cx="119062" cy="1174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Freeform 8">
                  <a:extLst>
                    <a:ext uri="{FF2B5EF4-FFF2-40B4-BE49-F238E27FC236}">
                      <a16:creationId xmlns:a16="http://schemas.microsoft.com/office/drawing/2014/main" id="{AF3CA902-F62B-4343-A26E-BE41D3D393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613" y="1338263"/>
                  <a:ext cx="1552575" cy="2374900"/>
                </a:xfrm>
                <a:custGeom>
                  <a:avLst/>
                  <a:gdLst>
                    <a:gd name="T0" fmla="*/ 118 w 892"/>
                    <a:gd name="T1" fmla="*/ 768 h 1365"/>
                    <a:gd name="T2" fmla="*/ 306 w 892"/>
                    <a:gd name="T3" fmla="*/ 963 h 1365"/>
                    <a:gd name="T4" fmla="*/ 242 w 892"/>
                    <a:gd name="T5" fmla="*/ 1126 h 1365"/>
                    <a:gd name="T6" fmla="*/ 310 w 892"/>
                    <a:gd name="T7" fmla="*/ 1229 h 1365"/>
                    <a:gd name="T8" fmla="*/ 583 w 892"/>
                    <a:gd name="T9" fmla="*/ 1229 h 1365"/>
                    <a:gd name="T10" fmla="*/ 651 w 892"/>
                    <a:gd name="T11" fmla="*/ 1126 h 1365"/>
                    <a:gd name="T12" fmla="*/ 586 w 892"/>
                    <a:gd name="T13" fmla="*/ 963 h 1365"/>
                    <a:gd name="T14" fmla="*/ 775 w 892"/>
                    <a:gd name="T15" fmla="*/ 768 h 1365"/>
                    <a:gd name="T16" fmla="*/ 446 w 892"/>
                    <a:gd name="T17" fmla="*/ 0 h 1365"/>
                    <a:gd name="T18" fmla="*/ 344 w 892"/>
                    <a:gd name="T19" fmla="*/ 512 h 1365"/>
                    <a:gd name="T20" fmla="*/ 276 w 892"/>
                    <a:gd name="T21" fmla="*/ 478 h 1365"/>
                    <a:gd name="T22" fmla="*/ 344 w 892"/>
                    <a:gd name="T23" fmla="*/ 478 h 1365"/>
                    <a:gd name="T24" fmla="*/ 480 w 892"/>
                    <a:gd name="T25" fmla="*/ 956 h 1365"/>
                    <a:gd name="T26" fmla="*/ 412 w 892"/>
                    <a:gd name="T27" fmla="*/ 580 h 1365"/>
                    <a:gd name="T28" fmla="*/ 480 w 892"/>
                    <a:gd name="T29" fmla="*/ 956 h 1365"/>
                    <a:gd name="T30" fmla="*/ 378 w 892"/>
                    <a:gd name="T31" fmla="*/ 1229 h 1365"/>
                    <a:gd name="T32" fmla="*/ 446 w 892"/>
                    <a:gd name="T33" fmla="*/ 1297 h 1365"/>
                    <a:gd name="T34" fmla="*/ 549 w 892"/>
                    <a:gd name="T35" fmla="*/ 1160 h 1365"/>
                    <a:gd name="T36" fmla="*/ 310 w 892"/>
                    <a:gd name="T37" fmla="*/ 1126 h 1365"/>
                    <a:gd name="T38" fmla="*/ 344 w 892"/>
                    <a:gd name="T39" fmla="*/ 1024 h 1365"/>
                    <a:gd name="T40" fmla="*/ 583 w 892"/>
                    <a:gd name="T41" fmla="*/ 1058 h 1365"/>
                    <a:gd name="T42" fmla="*/ 822 w 892"/>
                    <a:gd name="T43" fmla="*/ 452 h 1365"/>
                    <a:gd name="T44" fmla="*/ 655 w 892"/>
                    <a:gd name="T45" fmla="*/ 782 h 1365"/>
                    <a:gd name="T46" fmla="*/ 549 w 892"/>
                    <a:gd name="T47" fmla="*/ 580 h 1365"/>
                    <a:gd name="T48" fmla="*/ 685 w 892"/>
                    <a:gd name="T49" fmla="*/ 478 h 1365"/>
                    <a:gd name="T50" fmla="*/ 480 w 892"/>
                    <a:gd name="T51" fmla="*/ 478 h 1365"/>
                    <a:gd name="T52" fmla="*/ 412 w 892"/>
                    <a:gd name="T53" fmla="*/ 512 h 1365"/>
                    <a:gd name="T54" fmla="*/ 310 w 892"/>
                    <a:gd name="T55" fmla="*/ 375 h 1365"/>
                    <a:gd name="T56" fmla="*/ 310 w 892"/>
                    <a:gd name="T57" fmla="*/ 580 h 1365"/>
                    <a:gd name="T58" fmla="*/ 344 w 892"/>
                    <a:gd name="T59" fmla="*/ 883 h 1365"/>
                    <a:gd name="T60" fmla="*/ 169 w 892"/>
                    <a:gd name="T61" fmla="*/ 722 h 1365"/>
                    <a:gd name="T62" fmla="*/ 446 w 892"/>
                    <a:gd name="T63" fmla="*/ 68 h 1365"/>
                    <a:gd name="T64" fmla="*/ 549 w 892"/>
                    <a:gd name="T65" fmla="*/ 512 h 1365"/>
                    <a:gd name="T66" fmla="*/ 583 w 892"/>
                    <a:gd name="T67" fmla="*/ 444 h 1365"/>
                    <a:gd name="T68" fmla="*/ 583 w 892"/>
                    <a:gd name="T69" fmla="*/ 512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92" h="1365">
                      <a:moveTo>
                        <a:pt x="3" y="451"/>
                      </a:moveTo>
                      <a:cubicBezTo>
                        <a:pt x="0" y="567"/>
                        <a:pt x="41" y="680"/>
                        <a:pt x="118" y="768"/>
                      </a:cubicBezTo>
                      <a:cubicBezTo>
                        <a:pt x="142" y="793"/>
                        <a:pt x="168" y="816"/>
                        <a:pt x="196" y="836"/>
                      </a:cubicBezTo>
                      <a:cubicBezTo>
                        <a:pt x="246" y="875"/>
                        <a:pt x="294" y="912"/>
                        <a:pt x="306" y="963"/>
                      </a:cubicBezTo>
                      <a:cubicBezTo>
                        <a:pt x="267" y="978"/>
                        <a:pt x="242" y="1016"/>
                        <a:pt x="242" y="1058"/>
                      </a:cubicBezTo>
                      <a:cubicBezTo>
                        <a:pt x="242" y="1126"/>
                        <a:pt x="242" y="1126"/>
                        <a:pt x="242" y="1126"/>
                      </a:cubicBezTo>
                      <a:cubicBezTo>
                        <a:pt x="242" y="1170"/>
                        <a:pt x="269" y="1208"/>
                        <a:pt x="310" y="1222"/>
                      </a:cubicBezTo>
                      <a:cubicBezTo>
                        <a:pt x="310" y="1229"/>
                        <a:pt x="310" y="1229"/>
                        <a:pt x="310" y="1229"/>
                      </a:cubicBezTo>
                      <a:cubicBezTo>
                        <a:pt x="310" y="1304"/>
                        <a:pt x="371" y="1365"/>
                        <a:pt x="446" y="1365"/>
                      </a:cubicBezTo>
                      <a:cubicBezTo>
                        <a:pt x="522" y="1365"/>
                        <a:pt x="583" y="1304"/>
                        <a:pt x="583" y="1229"/>
                      </a:cubicBezTo>
                      <a:cubicBezTo>
                        <a:pt x="583" y="1222"/>
                        <a:pt x="583" y="1222"/>
                        <a:pt x="583" y="1222"/>
                      </a:cubicBezTo>
                      <a:cubicBezTo>
                        <a:pt x="624" y="1208"/>
                        <a:pt x="651" y="1170"/>
                        <a:pt x="651" y="1126"/>
                      </a:cubicBezTo>
                      <a:cubicBezTo>
                        <a:pt x="651" y="1058"/>
                        <a:pt x="651" y="1058"/>
                        <a:pt x="651" y="1058"/>
                      </a:cubicBezTo>
                      <a:cubicBezTo>
                        <a:pt x="651" y="1016"/>
                        <a:pt x="625" y="978"/>
                        <a:pt x="586" y="963"/>
                      </a:cubicBezTo>
                      <a:cubicBezTo>
                        <a:pt x="599" y="912"/>
                        <a:pt x="646" y="875"/>
                        <a:pt x="696" y="836"/>
                      </a:cubicBezTo>
                      <a:cubicBezTo>
                        <a:pt x="724" y="816"/>
                        <a:pt x="750" y="793"/>
                        <a:pt x="775" y="768"/>
                      </a:cubicBezTo>
                      <a:cubicBezTo>
                        <a:pt x="851" y="680"/>
                        <a:pt x="892" y="567"/>
                        <a:pt x="890" y="451"/>
                      </a:cubicBezTo>
                      <a:cubicBezTo>
                        <a:pt x="889" y="205"/>
                        <a:pt x="692" y="5"/>
                        <a:pt x="446" y="0"/>
                      </a:cubicBezTo>
                      <a:cubicBezTo>
                        <a:pt x="201" y="5"/>
                        <a:pt x="4" y="205"/>
                        <a:pt x="3" y="451"/>
                      </a:cubicBezTo>
                      <a:close/>
                      <a:moveTo>
                        <a:pt x="344" y="512"/>
                      </a:moveTo>
                      <a:cubicBezTo>
                        <a:pt x="310" y="512"/>
                        <a:pt x="310" y="512"/>
                        <a:pt x="310" y="512"/>
                      </a:cubicBezTo>
                      <a:cubicBezTo>
                        <a:pt x="291" y="512"/>
                        <a:pt x="276" y="497"/>
                        <a:pt x="276" y="478"/>
                      </a:cubicBezTo>
                      <a:cubicBezTo>
                        <a:pt x="276" y="459"/>
                        <a:pt x="291" y="444"/>
                        <a:pt x="310" y="444"/>
                      </a:cubicBezTo>
                      <a:cubicBezTo>
                        <a:pt x="329" y="444"/>
                        <a:pt x="344" y="459"/>
                        <a:pt x="344" y="478"/>
                      </a:cubicBezTo>
                      <a:lnTo>
                        <a:pt x="344" y="512"/>
                      </a:lnTo>
                      <a:close/>
                      <a:moveTo>
                        <a:pt x="480" y="956"/>
                      </a:moveTo>
                      <a:cubicBezTo>
                        <a:pt x="412" y="956"/>
                        <a:pt x="412" y="956"/>
                        <a:pt x="412" y="956"/>
                      </a:cubicBezTo>
                      <a:cubicBezTo>
                        <a:pt x="412" y="580"/>
                        <a:pt x="412" y="580"/>
                        <a:pt x="412" y="580"/>
                      </a:cubicBezTo>
                      <a:cubicBezTo>
                        <a:pt x="480" y="580"/>
                        <a:pt x="480" y="580"/>
                        <a:pt x="480" y="580"/>
                      </a:cubicBezTo>
                      <a:lnTo>
                        <a:pt x="480" y="956"/>
                      </a:lnTo>
                      <a:close/>
                      <a:moveTo>
                        <a:pt x="446" y="1297"/>
                      </a:moveTo>
                      <a:cubicBezTo>
                        <a:pt x="409" y="1297"/>
                        <a:pt x="378" y="1266"/>
                        <a:pt x="378" y="1229"/>
                      </a:cubicBezTo>
                      <a:cubicBezTo>
                        <a:pt x="515" y="1229"/>
                        <a:pt x="515" y="1229"/>
                        <a:pt x="515" y="1229"/>
                      </a:cubicBezTo>
                      <a:cubicBezTo>
                        <a:pt x="515" y="1266"/>
                        <a:pt x="484" y="1297"/>
                        <a:pt x="446" y="1297"/>
                      </a:cubicBezTo>
                      <a:close/>
                      <a:moveTo>
                        <a:pt x="583" y="1126"/>
                      </a:moveTo>
                      <a:cubicBezTo>
                        <a:pt x="583" y="1145"/>
                        <a:pt x="568" y="1160"/>
                        <a:pt x="549" y="1160"/>
                      </a:cubicBezTo>
                      <a:cubicBezTo>
                        <a:pt x="344" y="1160"/>
                        <a:pt x="344" y="1160"/>
                        <a:pt x="344" y="1160"/>
                      </a:cubicBezTo>
                      <a:cubicBezTo>
                        <a:pt x="325" y="1160"/>
                        <a:pt x="310" y="1145"/>
                        <a:pt x="310" y="1126"/>
                      </a:cubicBezTo>
                      <a:cubicBezTo>
                        <a:pt x="310" y="1058"/>
                        <a:pt x="310" y="1058"/>
                        <a:pt x="310" y="1058"/>
                      </a:cubicBezTo>
                      <a:cubicBezTo>
                        <a:pt x="310" y="1039"/>
                        <a:pt x="325" y="1024"/>
                        <a:pt x="344" y="1024"/>
                      </a:cubicBezTo>
                      <a:cubicBezTo>
                        <a:pt x="549" y="1024"/>
                        <a:pt x="549" y="1024"/>
                        <a:pt x="549" y="1024"/>
                      </a:cubicBezTo>
                      <a:cubicBezTo>
                        <a:pt x="568" y="1024"/>
                        <a:pt x="583" y="1039"/>
                        <a:pt x="583" y="1058"/>
                      </a:cubicBezTo>
                      <a:lnTo>
                        <a:pt x="583" y="1126"/>
                      </a:lnTo>
                      <a:close/>
                      <a:moveTo>
                        <a:pt x="822" y="452"/>
                      </a:moveTo>
                      <a:cubicBezTo>
                        <a:pt x="824" y="551"/>
                        <a:pt x="789" y="647"/>
                        <a:pt x="724" y="722"/>
                      </a:cubicBezTo>
                      <a:cubicBezTo>
                        <a:pt x="703" y="744"/>
                        <a:pt x="679" y="764"/>
                        <a:pt x="655" y="782"/>
                      </a:cubicBezTo>
                      <a:cubicBezTo>
                        <a:pt x="614" y="810"/>
                        <a:pt x="579" y="844"/>
                        <a:pt x="549" y="883"/>
                      </a:cubicBezTo>
                      <a:cubicBezTo>
                        <a:pt x="549" y="580"/>
                        <a:pt x="549" y="580"/>
                        <a:pt x="549" y="580"/>
                      </a:cubicBezTo>
                      <a:cubicBezTo>
                        <a:pt x="583" y="580"/>
                        <a:pt x="583" y="580"/>
                        <a:pt x="583" y="580"/>
                      </a:cubicBezTo>
                      <a:cubicBezTo>
                        <a:pt x="639" y="580"/>
                        <a:pt x="685" y="534"/>
                        <a:pt x="685" y="478"/>
                      </a:cubicBezTo>
                      <a:cubicBezTo>
                        <a:pt x="685" y="421"/>
                        <a:pt x="639" y="375"/>
                        <a:pt x="583" y="375"/>
                      </a:cubicBezTo>
                      <a:cubicBezTo>
                        <a:pt x="526" y="375"/>
                        <a:pt x="480" y="421"/>
                        <a:pt x="480" y="478"/>
                      </a:cubicBezTo>
                      <a:cubicBezTo>
                        <a:pt x="480" y="512"/>
                        <a:pt x="480" y="512"/>
                        <a:pt x="480" y="512"/>
                      </a:cubicBezTo>
                      <a:cubicBezTo>
                        <a:pt x="412" y="512"/>
                        <a:pt x="412" y="512"/>
                        <a:pt x="412" y="512"/>
                      </a:cubicBezTo>
                      <a:cubicBezTo>
                        <a:pt x="412" y="478"/>
                        <a:pt x="412" y="478"/>
                        <a:pt x="412" y="478"/>
                      </a:cubicBezTo>
                      <a:cubicBezTo>
                        <a:pt x="412" y="421"/>
                        <a:pt x="366" y="375"/>
                        <a:pt x="310" y="375"/>
                      </a:cubicBezTo>
                      <a:cubicBezTo>
                        <a:pt x="253" y="375"/>
                        <a:pt x="207" y="421"/>
                        <a:pt x="207" y="478"/>
                      </a:cubicBezTo>
                      <a:cubicBezTo>
                        <a:pt x="207" y="534"/>
                        <a:pt x="253" y="580"/>
                        <a:pt x="310" y="580"/>
                      </a:cubicBezTo>
                      <a:cubicBezTo>
                        <a:pt x="344" y="580"/>
                        <a:pt x="344" y="580"/>
                        <a:pt x="344" y="580"/>
                      </a:cubicBezTo>
                      <a:cubicBezTo>
                        <a:pt x="344" y="883"/>
                        <a:pt x="344" y="883"/>
                        <a:pt x="344" y="883"/>
                      </a:cubicBezTo>
                      <a:cubicBezTo>
                        <a:pt x="314" y="844"/>
                        <a:pt x="278" y="810"/>
                        <a:pt x="238" y="782"/>
                      </a:cubicBezTo>
                      <a:cubicBezTo>
                        <a:pt x="213" y="764"/>
                        <a:pt x="190" y="744"/>
                        <a:pt x="169" y="722"/>
                      </a:cubicBezTo>
                      <a:cubicBezTo>
                        <a:pt x="104" y="647"/>
                        <a:pt x="69" y="551"/>
                        <a:pt x="71" y="452"/>
                      </a:cubicBezTo>
                      <a:cubicBezTo>
                        <a:pt x="74" y="244"/>
                        <a:pt x="246" y="68"/>
                        <a:pt x="446" y="68"/>
                      </a:cubicBezTo>
                      <a:cubicBezTo>
                        <a:pt x="647" y="68"/>
                        <a:pt x="819" y="244"/>
                        <a:pt x="822" y="452"/>
                      </a:cubicBezTo>
                      <a:close/>
                      <a:moveTo>
                        <a:pt x="549" y="512"/>
                      </a:moveTo>
                      <a:cubicBezTo>
                        <a:pt x="549" y="478"/>
                        <a:pt x="549" y="478"/>
                        <a:pt x="549" y="478"/>
                      </a:cubicBezTo>
                      <a:cubicBezTo>
                        <a:pt x="549" y="459"/>
                        <a:pt x="564" y="444"/>
                        <a:pt x="583" y="444"/>
                      </a:cubicBezTo>
                      <a:cubicBezTo>
                        <a:pt x="602" y="444"/>
                        <a:pt x="617" y="459"/>
                        <a:pt x="617" y="478"/>
                      </a:cubicBezTo>
                      <a:cubicBezTo>
                        <a:pt x="617" y="497"/>
                        <a:pt x="602" y="512"/>
                        <a:pt x="583" y="512"/>
                      </a:cubicBezTo>
                      <a:lnTo>
                        <a:pt x="549" y="5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Freeform 9">
                  <a:extLst>
                    <a:ext uri="{FF2B5EF4-FFF2-40B4-BE49-F238E27FC236}">
                      <a16:creationId xmlns:a16="http://schemas.microsoft.com/office/drawing/2014/main" id="{AE583D52-45CF-4D87-A6DD-1849B75F3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2488" y="2051051"/>
                  <a:ext cx="298450" cy="119063"/>
                </a:xfrm>
                <a:custGeom>
                  <a:avLst/>
                  <a:gdLst>
                    <a:gd name="T0" fmla="*/ 34 w 171"/>
                    <a:gd name="T1" fmla="*/ 68 h 68"/>
                    <a:gd name="T2" fmla="*/ 137 w 171"/>
                    <a:gd name="T3" fmla="*/ 68 h 68"/>
                    <a:gd name="T4" fmla="*/ 171 w 171"/>
                    <a:gd name="T5" fmla="*/ 34 h 68"/>
                    <a:gd name="T6" fmla="*/ 137 w 171"/>
                    <a:gd name="T7" fmla="*/ 0 h 68"/>
                    <a:gd name="T8" fmla="*/ 34 w 171"/>
                    <a:gd name="T9" fmla="*/ 0 h 68"/>
                    <a:gd name="T10" fmla="*/ 0 w 171"/>
                    <a:gd name="T11" fmla="*/ 34 h 68"/>
                    <a:gd name="T12" fmla="*/ 34 w 171"/>
                    <a:gd name="T13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1" h="68">
                      <a:moveTo>
                        <a:pt x="34" y="68"/>
                      </a:moveTo>
                      <a:cubicBezTo>
                        <a:pt x="137" y="68"/>
                        <a:pt x="137" y="68"/>
                        <a:pt x="137" y="68"/>
                      </a:cubicBezTo>
                      <a:cubicBezTo>
                        <a:pt x="156" y="68"/>
                        <a:pt x="171" y="53"/>
                        <a:pt x="171" y="34"/>
                      </a:cubicBezTo>
                      <a:cubicBezTo>
                        <a:pt x="171" y="15"/>
                        <a:pt x="156" y="0"/>
                        <a:pt x="13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3"/>
                        <a:pt x="16" y="68"/>
                        <a:pt x="34" y="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0" name="Freeform 10">
                  <a:extLst>
                    <a:ext uri="{FF2B5EF4-FFF2-40B4-BE49-F238E27FC236}">
                      <a16:creationId xmlns:a16="http://schemas.microsoft.com/office/drawing/2014/main" id="{6D70F1E3-2A25-47B8-A461-D74AA1B78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91500" y="1249363"/>
                  <a:ext cx="252412" cy="249238"/>
                </a:xfrm>
                <a:custGeom>
                  <a:avLst/>
                  <a:gdLst>
                    <a:gd name="T0" fmla="*/ 36 w 145"/>
                    <a:gd name="T1" fmla="*/ 143 h 143"/>
                    <a:gd name="T2" fmla="*/ 61 w 145"/>
                    <a:gd name="T3" fmla="*/ 133 h 143"/>
                    <a:gd name="T4" fmla="*/ 133 w 145"/>
                    <a:gd name="T5" fmla="*/ 60 h 143"/>
                    <a:gd name="T6" fmla="*/ 142 w 145"/>
                    <a:gd name="T7" fmla="*/ 27 h 143"/>
                    <a:gd name="T8" fmla="*/ 118 w 145"/>
                    <a:gd name="T9" fmla="*/ 3 h 143"/>
                    <a:gd name="T10" fmla="*/ 85 w 145"/>
                    <a:gd name="T11" fmla="*/ 12 h 143"/>
                    <a:gd name="T12" fmla="*/ 12 w 145"/>
                    <a:gd name="T13" fmla="*/ 84 h 143"/>
                    <a:gd name="T14" fmla="*/ 5 w 145"/>
                    <a:gd name="T15" fmla="*/ 122 h 143"/>
                    <a:gd name="T16" fmla="*/ 36 w 145"/>
                    <a:gd name="T17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5" h="143">
                      <a:moveTo>
                        <a:pt x="36" y="143"/>
                      </a:moveTo>
                      <a:cubicBezTo>
                        <a:pt x="46" y="143"/>
                        <a:pt x="54" y="139"/>
                        <a:pt x="61" y="133"/>
                      </a:cubicBezTo>
                      <a:cubicBezTo>
                        <a:pt x="133" y="60"/>
                        <a:pt x="133" y="60"/>
                        <a:pt x="133" y="60"/>
                      </a:cubicBezTo>
                      <a:cubicBezTo>
                        <a:pt x="142" y="52"/>
                        <a:pt x="145" y="39"/>
                        <a:pt x="142" y="27"/>
                      </a:cubicBezTo>
                      <a:cubicBezTo>
                        <a:pt x="139" y="15"/>
                        <a:pt x="130" y="6"/>
                        <a:pt x="118" y="3"/>
                      </a:cubicBezTo>
                      <a:cubicBezTo>
                        <a:pt x="106" y="0"/>
                        <a:pt x="93" y="3"/>
                        <a:pt x="85" y="12"/>
                      </a:cubicBezTo>
                      <a:cubicBezTo>
                        <a:pt x="12" y="84"/>
                        <a:pt x="12" y="84"/>
                        <a:pt x="12" y="84"/>
                      </a:cubicBezTo>
                      <a:cubicBezTo>
                        <a:pt x="3" y="94"/>
                        <a:pt x="0" y="109"/>
                        <a:pt x="5" y="122"/>
                      </a:cubicBezTo>
                      <a:cubicBezTo>
                        <a:pt x="10" y="134"/>
                        <a:pt x="23" y="143"/>
                        <a:pt x="36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23065A7B-264B-4AEF-9AFE-F697FA6A2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3163" y="922338"/>
                  <a:ext cx="117475" cy="298450"/>
                </a:xfrm>
                <a:custGeom>
                  <a:avLst/>
                  <a:gdLst>
                    <a:gd name="T0" fmla="*/ 34 w 68"/>
                    <a:gd name="T1" fmla="*/ 171 h 171"/>
                    <a:gd name="T2" fmla="*/ 68 w 68"/>
                    <a:gd name="T3" fmla="*/ 137 h 171"/>
                    <a:gd name="T4" fmla="*/ 68 w 68"/>
                    <a:gd name="T5" fmla="*/ 34 h 171"/>
                    <a:gd name="T6" fmla="*/ 34 w 68"/>
                    <a:gd name="T7" fmla="*/ 0 h 171"/>
                    <a:gd name="T8" fmla="*/ 0 w 68"/>
                    <a:gd name="T9" fmla="*/ 34 h 171"/>
                    <a:gd name="T10" fmla="*/ 0 w 68"/>
                    <a:gd name="T11" fmla="*/ 137 h 171"/>
                    <a:gd name="T12" fmla="*/ 34 w 68"/>
                    <a:gd name="T13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171">
                      <a:moveTo>
                        <a:pt x="34" y="171"/>
                      </a:moveTo>
                      <a:cubicBezTo>
                        <a:pt x="53" y="171"/>
                        <a:pt x="68" y="155"/>
                        <a:pt x="68" y="137"/>
                      </a:cubicBezTo>
                      <a:cubicBezTo>
                        <a:pt x="68" y="34"/>
                        <a:pt x="68" y="34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55"/>
                        <a:pt x="15" y="171"/>
                        <a:pt x="34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3FB206A8-A50E-49B0-821C-9A2037DF7C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9888" y="1249363"/>
                  <a:ext cx="249237" cy="249238"/>
                </a:xfrm>
                <a:custGeom>
                  <a:avLst/>
                  <a:gdLst>
                    <a:gd name="T0" fmla="*/ 133 w 143"/>
                    <a:gd name="T1" fmla="*/ 133 h 143"/>
                    <a:gd name="T2" fmla="*/ 143 w 143"/>
                    <a:gd name="T3" fmla="*/ 108 h 143"/>
                    <a:gd name="T4" fmla="*/ 133 w 143"/>
                    <a:gd name="T5" fmla="*/ 84 h 143"/>
                    <a:gd name="T6" fmla="*/ 61 w 143"/>
                    <a:gd name="T7" fmla="*/ 12 h 143"/>
                    <a:gd name="T8" fmla="*/ 28 w 143"/>
                    <a:gd name="T9" fmla="*/ 3 h 143"/>
                    <a:gd name="T10" fmla="*/ 3 w 143"/>
                    <a:gd name="T11" fmla="*/ 27 h 143"/>
                    <a:gd name="T12" fmla="*/ 13 w 143"/>
                    <a:gd name="T13" fmla="*/ 60 h 143"/>
                    <a:gd name="T14" fmla="*/ 85 w 143"/>
                    <a:gd name="T15" fmla="*/ 133 h 143"/>
                    <a:gd name="T16" fmla="*/ 109 w 143"/>
                    <a:gd name="T17" fmla="*/ 143 h 143"/>
                    <a:gd name="T18" fmla="*/ 133 w 143"/>
                    <a:gd name="T19" fmla="*/ 13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" h="143">
                      <a:moveTo>
                        <a:pt x="133" y="133"/>
                      </a:moveTo>
                      <a:cubicBezTo>
                        <a:pt x="140" y="126"/>
                        <a:pt x="143" y="118"/>
                        <a:pt x="143" y="108"/>
                      </a:cubicBezTo>
                      <a:cubicBezTo>
                        <a:pt x="143" y="99"/>
                        <a:pt x="140" y="91"/>
                        <a:pt x="133" y="84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52" y="3"/>
                        <a:pt x="40" y="0"/>
                        <a:pt x="28" y="3"/>
                      </a:cubicBezTo>
                      <a:cubicBezTo>
                        <a:pt x="16" y="6"/>
                        <a:pt x="6" y="15"/>
                        <a:pt x="3" y="27"/>
                      </a:cubicBezTo>
                      <a:cubicBezTo>
                        <a:pt x="0" y="39"/>
                        <a:pt x="4" y="52"/>
                        <a:pt x="13" y="60"/>
                      </a:cubicBezTo>
                      <a:cubicBezTo>
                        <a:pt x="85" y="133"/>
                        <a:pt x="85" y="133"/>
                        <a:pt x="85" y="133"/>
                      </a:cubicBezTo>
                      <a:cubicBezTo>
                        <a:pt x="91" y="139"/>
                        <a:pt x="100" y="143"/>
                        <a:pt x="109" y="143"/>
                      </a:cubicBezTo>
                      <a:cubicBezTo>
                        <a:pt x="118" y="143"/>
                        <a:pt x="127" y="139"/>
                        <a:pt x="133" y="1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Freeform 13">
                  <a:extLst>
                    <a:ext uri="{FF2B5EF4-FFF2-40B4-BE49-F238E27FC236}">
                      <a16:creationId xmlns:a16="http://schemas.microsoft.com/office/drawing/2014/main" id="{01DB169D-4159-45FE-8388-727C2BC3A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4450" y="2051051"/>
                  <a:ext cx="295275" cy="119063"/>
                </a:xfrm>
                <a:custGeom>
                  <a:avLst/>
                  <a:gdLst>
                    <a:gd name="T0" fmla="*/ 34 w 170"/>
                    <a:gd name="T1" fmla="*/ 0 h 68"/>
                    <a:gd name="T2" fmla="*/ 0 w 170"/>
                    <a:gd name="T3" fmla="*/ 34 h 68"/>
                    <a:gd name="T4" fmla="*/ 34 w 170"/>
                    <a:gd name="T5" fmla="*/ 68 h 68"/>
                    <a:gd name="T6" fmla="*/ 136 w 170"/>
                    <a:gd name="T7" fmla="*/ 68 h 68"/>
                    <a:gd name="T8" fmla="*/ 170 w 170"/>
                    <a:gd name="T9" fmla="*/ 34 h 68"/>
                    <a:gd name="T10" fmla="*/ 136 w 170"/>
                    <a:gd name="T11" fmla="*/ 0 h 68"/>
                    <a:gd name="T12" fmla="*/ 34 w 170"/>
                    <a:gd name="T1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68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53"/>
                        <a:pt x="15" y="68"/>
                        <a:pt x="34" y="68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55" y="68"/>
                        <a:pt x="170" y="53"/>
                        <a:pt x="170" y="34"/>
                      </a:cubicBezTo>
                      <a:cubicBezTo>
                        <a:pt x="170" y="15"/>
                        <a:pt x="155" y="0"/>
                        <a:pt x="136" y="0"/>
                      </a:cubicBez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aphicFrame>
          <p:nvGraphicFramePr>
            <p:cNvPr id="66" name="차트 65">
              <a:extLst>
                <a:ext uri="{FF2B5EF4-FFF2-40B4-BE49-F238E27FC236}">
                  <a16:creationId xmlns:a16="http://schemas.microsoft.com/office/drawing/2014/main" id="{D89CFFE6-18D5-4D4B-B500-0511B208B4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3694809"/>
                </p:ext>
              </p:extLst>
            </p:nvPr>
          </p:nvGraphicFramePr>
          <p:xfrm>
            <a:off x="1203232" y="2019815"/>
            <a:ext cx="10531072" cy="41706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0" name="모서리가 둥근 직사각형 23">
              <a:extLst>
                <a:ext uri="{FF2B5EF4-FFF2-40B4-BE49-F238E27FC236}">
                  <a16:creationId xmlns:a16="http://schemas.microsoft.com/office/drawing/2014/main" id="{B6594033-CF70-4512-982A-E2FA545E3FB3}"/>
                </a:ext>
              </a:extLst>
            </p:cNvPr>
            <p:cNvSpPr/>
            <p:nvPr/>
          </p:nvSpPr>
          <p:spPr>
            <a:xfrm>
              <a:off x="8361260" y="2156427"/>
              <a:ext cx="1579443" cy="367419"/>
            </a:xfrm>
            <a:prstGeom prst="roundRect">
              <a:avLst>
                <a:gd name="adj" fmla="val 50000"/>
              </a:avLst>
            </a:prstGeom>
            <a:solidFill>
              <a:srgbClr val="654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DEVELOPMENT</a:t>
              </a:r>
              <a:endPara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CF53EF-8E3A-43D8-BB4F-5349A1067B31}"/>
                </a:ext>
              </a:extLst>
            </p:cNvPr>
            <p:cNvSpPr txBox="1"/>
            <p:nvPr/>
          </p:nvSpPr>
          <p:spPr>
            <a:xfrm>
              <a:off x="11194122" y="2059437"/>
              <a:ext cx="58493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135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99</a:t>
              </a:r>
              <a:r>
                <a:rPr lang="en-US" altLang="ko-KR" sz="1100" dirty="0">
                  <a:solidFill>
                    <a:srgbClr val="3135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%</a:t>
              </a:r>
              <a:endParaRPr lang="en-US" altLang="ko-KR" sz="700" dirty="0">
                <a:solidFill>
                  <a:srgbClr val="3135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5DE244-0A28-4415-8E05-2959B54F1E77}"/>
                </a:ext>
              </a:extLst>
            </p:cNvPr>
            <p:cNvSpPr txBox="1"/>
            <p:nvPr/>
          </p:nvSpPr>
          <p:spPr>
            <a:xfrm>
              <a:off x="11505432" y="3423110"/>
              <a:ext cx="58493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135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85</a:t>
              </a:r>
              <a:r>
                <a:rPr lang="en-US" altLang="ko-KR" sz="1100" dirty="0">
                  <a:solidFill>
                    <a:srgbClr val="31354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%</a:t>
              </a:r>
              <a:endParaRPr lang="en-US" altLang="ko-KR" sz="700" dirty="0">
                <a:solidFill>
                  <a:srgbClr val="31354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4" name="꺾인 연결선 27">
              <a:extLst>
                <a:ext uri="{FF2B5EF4-FFF2-40B4-BE49-F238E27FC236}">
                  <a16:creationId xmlns:a16="http://schemas.microsoft.com/office/drawing/2014/main" id="{9445E83F-9CE1-43A6-A2DB-14BE2D2EBC63}"/>
                </a:ext>
              </a:extLst>
            </p:cNvPr>
            <p:cNvCxnSpPr>
              <a:cxnSpLocks/>
              <a:stCxn id="70" idx="0"/>
              <a:endCxn id="71" idx="0"/>
            </p:cNvCxnSpPr>
            <p:nvPr/>
          </p:nvCxnSpPr>
          <p:spPr>
            <a:xfrm rot="5400000" flipH="1" flipV="1">
              <a:off x="10270291" y="940128"/>
              <a:ext cx="96990" cy="2335608"/>
            </a:xfrm>
            <a:prstGeom prst="bentConnector3">
              <a:avLst>
                <a:gd name="adj1" fmla="val 335694"/>
              </a:avLst>
            </a:prstGeom>
            <a:ln w="3175">
              <a:solidFill>
                <a:srgbClr val="6546B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모서리가 둥근 직사각형 21">
              <a:extLst>
                <a:ext uri="{FF2B5EF4-FFF2-40B4-BE49-F238E27FC236}">
                  <a16:creationId xmlns:a16="http://schemas.microsoft.com/office/drawing/2014/main" id="{CE2A3E15-E456-40DA-BF3F-61CCB6B6E6F0}"/>
                </a:ext>
              </a:extLst>
            </p:cNvPr>
            <p:cNvSpPr/>
            <p:nvPr/>
          </p:nvSpPr>
          <p:spPr>
            <a:xfrm>
              <a:off x="448365" y="5504498"/>
              <a:ext cx="1308129" cy="3674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B0C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B0CAEC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LEARNING</a:t>
              </a:r>
              <a:endParaRPr lang="ko-KR" altLang="en-US" sz="1200" b="1" dirty="0">
                <a:solidFill>
                  <a:srgbClr val="B0CAEC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3" name="꺾인 연결선 26">
              <a:extLst>
                <a:ext uri="{FF2B5EF4-FFF2-40B4-BE49-F238E27FC236}">
                  <a16:creationId xmlns:a16="http://schemas.microsoft.com/office/drawing/2014/main" id="{F796E36E-A7D4-4056-B3AB-12610AA80E1A}"/>
                </a:ext>
              </a:extLst>
            </p:cNvPr>
            <p:cNvCxnSpPr>
              <a:cxnSpLocks/>
              <a:stCxn id="68" idx="2"/>
              <a:endCxn id="72" idx="2"/>
            </p:cNvCxnSpPr>
            <p:nvPr/>
          </p:nvCxnSpPr>
          <p:spPr>
            <a:xfrm rot="5400000" flipH="1" flipV="1">
              <a:off x="5495066" y="-430917"/>
              <a:ext cx="1910198" cy="10695470"/>
            </a:xfrm>
            <a:prstGeom prst="bentConnector3">
              <a:avLst>
                <a:gd name="adj1" fmla="val -16977"/>
              </a:avLst>
            </a:prstGeom>
            <a:ln w="3175">
              <a:solidFill>
                <a:srgbClr val="B0CAEC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46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C34B8222-A48B-499C-BA68-474EE7CE50EE}"/>
              </a:ext>
            </a:extLst>
          </p:cNvPr>
          <p:cNvSpPr/>
          <p:nvPr/>
        </p:nvSpPr>
        <p:spPr bwMode="auto">
          <a:xfrm>
            <a:off x="6695688" y="2039284"/>
            <a:ext cx="5039999" cy="384008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E6907A-952C-4E1F-9E4B-A9C66D1E505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E9590C-F178-4585-A1BB-537BB5DAED9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466AE6-5189-4938-9A0E-0F6316E9E1E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62E56C-5A6B-48A8-B23D-3F20B29B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8947"/>
              </p:ext>
            </p:extLst>
          </p:nvPr>
        </p:nvGraphicFramePr>
        <p:xfrm>
          <a:off x="6759507" y="2145453"/>
          <a:ext cx="4912360" cy="3135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23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</a:tblGrid>
              <a:tr h="952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Actor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사이의 일반화 관계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Admin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액터는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다른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액터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(Member,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Non_Member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구체화된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 case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포함하여 동작되도록 설계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578573"/>
                  </a:ext>
                </a:extLst>
              </a:tr>
              <a:tr h="95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include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&gt;&gt;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포함 관계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0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게시글이 반드시 있어야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댓글을 관리 할 수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있게 함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96344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8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&lt;&lt;extends&gt;&gt; </a:t>
                      </a:r>
                      <a:r>
                        <a:rPr lang="ko-KR" altLang="en-US" sz="1800" b="1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 관계</a:t>
                      </a:r>
                      <a:endParaRPr lang="en-US" altLang="ko-KR" sz="18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1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6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</a:t>
                      </a:r>
                      <a:r>
                        <a:rPr lang="ko-KR" altLang="en-US" sz="1600" spc="-1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파일첨부 혹은 해시태그 생성을 </a:t>
                      </a:r>
                      <a:endParaRPr lang="en-US" altLang="ko-KR" sz="16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6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하는 것은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선택적으로 수행 할 수 있음을 표현</a:t>
                      </a:r>
                      <a:endParaRPr lang="en-US" altLang="ko-KR" sz="16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FDEDEA-5BD7-4653-9A45-80C58A995FFF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AA4FA-E653-469A-A9F3-6229B4864B18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E562DB-DF88-4866-912D-79B46A2DFFCD}"/>
              </a:ext>
            </a:extLst>
          </p:cNvPr>
          <p:cNvCxnSpPr>
            <a:cxnSpLocks/>
          </p:cNvCxnSpPr>
          <p:nvPr/>
        </p:nvCxnSpPr>
        <p:spPr>
          <a:xfrm>
            <a:off x="6695687" y="2039283"/>
            <a:ext cx="5040000" cy="0"/>
          </a:xfrm>
          <a:prstGeom prst="line">
            <a:avLst/>
          </a:prstGeom>
          <a:ln w="57150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252AA3-9751-48E0-B2B1-201C55934761}"/>
              </a:ext>
            </a:extLst>
          </p:cNvPr>
          <p:cNvCxnSpPr>
            <a:cxnSpLocks/>
          </p:cNvCxnSpPr>
          <p:nvPr/>
        </p:nvCxnSpPr>
        <p:spPr>
          <a:xfrm flipV="1">
            <a:off x="6695687" y="3181493"/>
            <a:ext cx="5040000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C8BACE-ECAC-4B59-9AF1-DA5293BAC9FD}"/>
              </a:ext>
            </a:extLst>
          </p:cNvPr>
          <p:cNvCxnSpPr>
            <a:cxnSpLocks/>
          </p:cNvCxnSpPr>
          <p:nvPr/>
        </p:nvCxnSpPr>
        <p:spPr>
          <a:xfrm flipV="1">
            <a:off x="6695687" y="4084888"/>
            <a:ext cx="5040000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7646C05-BDFA-466E-8A7C-7CA98548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205244"/>
            <a:ext cx="6060671" cy="552151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FDE5B0-8434-443E-805A-D84996E0116D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E3F83-C1B1-4CB3-901F-B466234291BC}"/>
              </a:ext>
            </a:extLst>
          </p:cNvPr>
          <p:cNvSpPr txBox="1"/>
          <p:nvPr/>
        </p:nvSpPr>
        <p:spPr>
          <a:xfrm>
            <a:off x="2313742" y="687020"/>
            <a:ext cx="353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[ 2-1 ] 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UML ‘</a:t>
            </a:r>
            <a:r>
              <a:rPr lang="en-US" altLang="ko-KR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UseCase</a:t>
            </a:r>
            <a:r>
              <a:rPr lang="en-US" altLang="ko-K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 Diagram’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3FE60-9BFF-44EB-8B22-3A89BAA2663E}"/>
              </a:ext>
            </a:extLst>
          </p:cNvPr>
          <p:cNvSpPr/>
          <p:nvPr/>
        </p:nvSpPr>
        <p:spPr>
          <a:xfrm>
            <a:off x="6849321" y="5321631"/>
            <a:ext cx="4482416" cy="557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사용자의 행위를 동사로 정의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E74A3B"/>
                </a:solidFill>
                <a:latin typeface="+mn-ea"/>
              </a:rPr>
              <a:t>가독성을 높임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CB0162-5C45-4A48-B1FA-922A84AD543E}"/>
              </a:ext>
            </a:extLst>
          </p:cNvPr>
          <p:cNvCxnSpPr>
            <a:cxnSpLocks/>
          </p:cNvCxnSpPr>
          <p:nvPr/>
        </p:nvCxnSpPr>
        <p:spPr>
          <a:xfrm>
            <a:off x="6695687" y="5869124"/>
            <a:ext cx="5040000" cy="0"/>
          </a:xfrm>
          <a:prstGeom prst="line">
            <a:avLst/>
          </a:prstGeom>
          <a:ln w="19050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42F257C-BC0C-4A0F-ACEE-E3D6363FC586}"/>
              </a:ext>
            </a:extLst>
          </p:cNvPr>
          <p:cNvCxnSpPr>
            <a:cxnSpLocks/>
          </p:cNvCxnSpPr>
          <p:nvPr/>
        </p:nvCxnSpPr>
        <p:spPr>
          <a:xfrm flipV="1">
            <a:off x="6695687" y="5353601"/>
            <a:ext cx="5040000" cy="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8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9A2E7A-A7DA-4C90-AB8B-1FB3D24AF6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EAF9A5-0A31-41F3-8E11-72A97C2AA26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BF8C09-FAB7-4CE7-96B9-BAE55CDB9CF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BD1DBD-A101-450E-AD48-F73555738DF9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1ABFA-833D-4407-A000-420F0E9D2FA9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F8D961-5A0D-46B7-A1E4-B4E69471FF1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8F8C1-0C82-4F55-9F12-DE9FA7BCB47F}"/>
              </a:ext>
            </a:extLst>
          </p:cNvPr>
          <p:cNvSpPr txBox="1"/>
          <p:nvPr/>
        </p:nvSpPr>
        <p:spPr>
          <a:xfrm>
            <a:off x="2313741" y="687020"/>
            <a:ext cx="32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[ 2-2 ] </a:t>
            </a:r>
            <a:r>
              <a:rPr lang="en-US" altLang="ko-KR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UML ‘Class Diagram’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4BE74E-864B-44CB-AC15-4FE10001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7" y="1256470"/>
            <a:ext cx="7495685" cy="541732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2A639A65-F444-4D13-B454-9439BBAC91A6}"/>
              </a:ext>
            </a:extLst>
          </p:cNvPr>
          <p:cNvGrpSpPr/>
          <p:nvPr/>
        </p:nvGrpSpPr>
        <p:grpSpPr>
          <a:xfrm>
            <a:off x="7782676" y="1251535"/>
            <a:ext cx="4320435" cy="5417305"/>
            <a:chOff x="6857639" y="1283434"/>
            <a:chExt cx="4320435" cy="5417305"/>
          </a:xfrm>
        </p:grpSpPr>
        <p:sp>
          <p:nvSpPr>
            <p:cNvPr id="71" name="Rounded Rectangle 1">
              <a:extLst>
                <a:ext uri="{FF2B5EF4-FFF2-40B4-BE49-F238E27FC236}">
                  <a16:creationId xmlns:a16="http://schemas.microsoft.com/office/drawing/2014/main" id="{24B6D29F-71F4-4DCE-85BC-0046ECD01DAF}"/>
                </a:ext>
              </a:extLst>
            </p:cNvPr>
            <p:cNvSpPr/>
            <p:nvPr/>
          </p:nvSpPr>
          <p:spPr bwMode="auto">
            <a:xfrm>
              <a:off x="6857639" y="1283434"/>
              <a:ext cx="4253605" cy="5417305"/>
            </a:xfrm>
            <a:prstGeom prst="roundRect">
              <a:avLst>
                <a:gd name="adj" fmla="val 2440"/>
              </a:avLst>
            </a:prstGeom>
            <a:solidFill>
              <a:schemeClr val="bg1">
                <a:lumMod val="9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466D397-CC67-40ED-8B0B-BAED44ED96CB}"/>
                </a:ext>
              </a:extLst>
            </p:cNvPr>
            <p:cNvGrpSpPr/>
            <p:nvPr/>
          </p:nvGrpSpPr>
          <p:grpSpPr>
            <a:xfrm>
              <a:off x="6946324" y="1485818"/>
              <a:ext cx="4231750" cy="1343380"/>
              <a:chOff x="6946324" y="1305061"/>
              <a:chExt cx="4231750" cy="1343380"/>
            </a:xfrm>
          </p:grpSpPr>
          <p:cxnSp>
            <p:nvCxnSpPr>
              <p:cNvPr id="44" name="Straight Connector 24">
                <a:extLst>
                  <a:ext uri="{FF2B5EF4-FFF2-40B4-BE49-F238E27FC236}">
                    <a16:creationId xmlns:a16="http://schemas.microsoft.com/office/drawing/2014/main" id="{01401CC2-218C-4082-86FD-6B862F9F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2309" y="1680270"/>
                <a:ext cx="3960000" cy="0"/>
              </a:xfrm>
              <a:prstGeom prst="line">
                <a:avLst/>
              </a:prstGeom>
              <a:ln w="57150">
                <a:solidFill>
                  <a:srgbClr val="6546B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itle 2">
                <a:extLst>
                  <a:ext uri="{FF2B5EF4-FFF2-40B4-BE49-F238E27FC236}">
                    <a16:creationId xmlns:a16="http://schemas.microsoft.com/office/drawing/2014/main" id="{67B63C97-5095-49F5-807D-4D0A8F5B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2943" y="1305061"/>
                <a:ext cx="3949366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800" b="1" dirty="0">
                    <a:solidFill>
                      <a:srgbClr val="6546B3"/>
                    </a:solidFill>
                  </a:rPr>
                  <a:t>처리 성능 향상</a:t>
                </a:r>
                <a:r>
                  <a:rPr lang="en-US" altLang="ko-KR" sz="1800" b="1" dirty="0">
                    <a:solidFill>
                      <a:srgbClr val="6546B3"/>
                    </a:solidFill>
                  </a:rPr>
                  <a:t>, </a:t>
                </a:r>
                <a:r>
                  <a:rPr lang="ko-KR" altLang="en-US" sz="1800" b="1" dirty="0">
                    <a:solidFill>
                      <a:srgbClr val="6546B3"/>
                    </a:solidFill>
                  </a:rPr>
                  <a:t>효율적인 데이터관리</a:t>
                </a:r>
                <a:r>
                  <a:rPr lang="en-US" sz="1800" b="1" dirty="0">
                    <a:solidFill>
                      <a:srgbClr val="6546B3"/>
                    </a:solidFill>
                  </a:rPr>
                  <a:t> #1</a:t>
                </a:r>
                <a:endParaRPr lang="en-US" sz="800" dirty="0">
                  <a:solidFill>
                    <a:srgbClr val="6546B3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13BF6E-F5F7-4DE6-8BB7-B38B7293874F}"/>
                  </a:ext>
                </a:extLst>
              </p:cNvPr>
              <p:cNvSpPr txBox="1"/>
              <p:nvPr/>
            </p:nvSpPr>
            <p:spPr>
              <a:xfrm>
                <a:off x="6946324" y="1736204"/>
                <a:ext cx="4231750" cy="9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400" dirty="0">
                    <a:latin typeface="+mn-ea"/>
                  </a:rPr>
                  <a:t>해시태그의 키워드를 인덱스로 활용해 </a:t>
                </a:r>
                <a:r>
                  <a:rPr lang="ko-KR" altLang="en-US" sz="1400" b="1" dirty="0">
                    <a:latin typeface="+mn-ea"/>
                  </a:rPr>
                  <a:t>통합 검색 체계를 설계</a:t>
                </a:r>
                <a:r>
                  <a:rPr lang="ko-KR" altLang="en-US" sz="1400" dirty="0">
                    <a:latin typeface="+mn-ea"/>
                  </a:rPr>
                  <a:t>하였습니다</a:t>
                </a:r>
                <a:r>
                  <a:rPr lang="en-US" altLang="ko-KR" sz="1400" dirty="0">
                    <a:latin typeface="+mn-ea"/>
                  </a:rPr>
                  <a:t>. </a:t>
                </a:r>
                <a:r>
                  <a:rPr lang="ko-KR" altLang="en-US" sz="1400" dirty="0">
                    <a:latin typeface="+mn-ea"/>
                  </a:rPr>
                  <a:t>데이터의 중복이 낮은 컬럼을 저장시켜</a:t>
                </a:r>
                <a:endParaRPr lang="en-US" altLang="ko-KR" sz="1400" dirty="0">
                  <a:latin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400" b="1" dirty="0">
                    <a:latin typeface="+mn-ea"/>
                  </a:rPr>
                  <a:t>정렬 속도를 향상하였고</a:t>
                </a:r>
                <a:r>
                  <a:rPr lang="en-US" altLang="ko-KR" sz="1400" b="1" dirty="0">
                    <a:latin typeface="+mn-ea"/>
                  </a:rPr>
                  <a:t>, </a:t>
                </a:r>
                <a:r>
                  <a:rPr lang="ko-KR" altLang="en-US" sz="1400" b="1" dirty="0">
                    <a:latin typeface="+mn-ea"/>
                  </a:rPr>
                  <a:t>시스템의 부하를 줄였습니다</a:t>
                </a:r>
                <a:r>
                  <a:rPr lang="en-US" altLang="ko-KR" sz="1400" b="1" dirty="0">
                    <a:latin typeface="+mn-ea"/>
                  </a:rPr>
                  <a:t>.</a:t>
                </a:r>
                <a:r>
                  <a:rPr lang="ko-KR" altLang="en-US" sz="1400" b="1" dirty="0">
                    <a:latin typeface="+mn-ea"/>
                  </a:rPr>
                  <a:t> 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F5E071B-21D5-4CCC-94D0-057967A09364}"/>
                </a:ext>
              </a:extLst>
            </p:cNvPr>
            <p:cNvGrpSpPr/>
            <p:nvPr/>
          </p:nvGrpSpPr>
          <p:grpSpPr>
            <a:xfrm>
              <a:off x="7002309" y="4177154"/>
              <a:ext cx="4001232" cy="1007756"/>
              <a:chOff x="7002309" y="4123993"/>
              <a:chExt cx="4001232" cy="1007756"/>
            </a:xfrm>
          </p:grpSpPr>
          <p:cxnSp>
            <p:nvCxnSpPr>
              <p:cNvPr id="56" name="Straight Connector 24">
                <a:extLst>
                  <a:ext uri="{FF2B5EF4-FFF2-40B4-BE49-F238E27FC236}">
                    <a16:creationId xmlns:a16="http://schemas.microsoft.com/office/drawing/2014/main" id="{F787BA89-43D0-4782-8D7D-FCFC4FD48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2309" y="4524425"/>
                <a:ext cx="3960000" cy="0"/>
              </a:xfrm>
              <a:prstGeom prst="line">
                <a:avLst/>
              </a:prstGeom>
              <a:ln w="57150">
                <a:solidFill>
                  <a:srgbClr val="4884D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itle 2">
                <a:extLst>
                  <a:ext uri="{FF2B5EF4-FFF2-40B4-BE49-F238E27FC236}">
                    <a16:creationId xmlns:a16="http://schemas.microsoft.com/office/drawing/2014/main" id="{672829C3-764E-4DBA-8597-A18D59468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2944" y="4123993"/>
                <a:ext cx="3683412" cy="27699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800" b="1" dirty="0">
                    <a:solidFill>
                      <a:srgbClr val="4884D4"/>
                    </a:solidFill>
                  </a:rPr>
                  <a:t>유사한 객체는 구성으로 설계  </a:t>
                </a:r>
                <a:r>
                  <a:rPr lang="en-US" sz="1800" b="1" dirty="0">
                    <a:solidFill>
                      <a:srgbClr val="4884D4"/>
                    </a:solidFill>
                  </a:rPr>
                  <a:t>#3</a:t>
                </a:r>
                <a:endParaRPr lang="en-US" sz="800" dirty="0">
                  <a:solidFill>
                    <a:srgbClr val="4884D4"/>
                  </a:solidFill>
                </a:endParaRPr>
              </a:p>
            </p:txBody>
          </p:sp>
          <p:sp>
            <p:nvSpPr>
              <p:cNvPr id="62" name="Inhaltsplatzhalter 4">
                <a:extLst>
                  <a:ext uri="{FF2B5EF4-FFF2-40B4-BE49-F238E27FC236}">
                    <a16:creationId xmlns:a16="http://schemas.microsoft.com/office/drawing/2014/main" id="{F8B15084-D6CF-4B80-BC68-287B06C003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3541" y="4591921"/>
                <a:ext cx="3960000" cy="539828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</a:rPr>
                  <a:t>Composite Pattern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을 바탕으로 </a:t>
                </a:r>
                <a:r>
                  <a:rPr lang="ko-KR" altLang="en-US" sz="1400" spc="-150" dirty="0" err="1">
                    <a:solidFill>
                      <a:schemeClr val="tx1"/>
                    </a:solidFill>
                    <a:latin typeface="+mn-ea"/>
                  </a:rPr>
                  <a:t>원글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게시글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 과 댓글은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en-US" altLang="ko-KR" sz="1400" b="1" spc="-150" dirty="0">
                    <a:solidFill>
                      <a:schemeClr val="tx1"/>
                    </a:solidFill>
                    <a:latin typeface="+mn-ea"/>
                  </a:rPr>
                  <a:t>1: N </a:t>
                </a:r>
                <a:r>
                  <a:rPr lang="ko-KR" altLang="en-US" sz="1400" b="1" spc="-150" dirty="0">
                    <a:solidFill>
                      <a:schemeClr val="tx1"/>
                    </a:solidFill>
                    <a:latin typeface="+mn-ea"/>
                  </a:rPr>
                  <a:t> 관계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로 나타내며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400" spc="-150" dirty="0" err="1">
                    <a:solidFill>
                      <a:schemeClr val="tx1"/>
                    </a:solidFill>
                    <a:latin typeface="+mn-ea"/>
                  </a:rPr>
                  <a:t>Obj_Type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유형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으로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구분하였습니다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6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83A8C3F-C603-45CF-BA62-8ECD8E6CDA34}"/>
                </a:ext>
              </a:extLst>
            </p:cNvPr>
            <p:cNvGrpSpPr/>
            <p:nvPr/>
          </p:nvGrpSpPr>
          <p:grpSpPr>
            <a:xfrm>
              <a:off x="7002309" y="5387321"/>
              <a:ext cx="4087080" cy="1017088"/>
              <a:chOff x="7002309" y="5334160"/>
              <a:chExt cx="4087080" cy="1017088"/>
            </a:xfrm>
          </p:grpSpPr>
          <p:cxnSp>
            <p:nvCxnSpPr>
              <p:cNvPr id="63" name="Straight Connector 24">
                <a:extLst>
                  <a:ext uri="{FF2B5EF4-FFF2-40B4-BE49-F238E27FC236}">
                    <a16:creationId xmlns:a16="http://schemas.microsoft.com/office/drawing/2014/main" id="{01173E6F-A0A7-40AA-B099-CD5C66EA2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2309" y="5715931"/>
                <a:ext cx="3960000" cy="0"/>
              </a:xfrm>
              <a:prstGeom prst="line">
                <a:avLst/>
              </a:prstGeom>
              <a:ln w="57150">
                <a:solidFill>
                  <a:srgbClr val="48A5D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itle 2">
                <a:extLst>
                  <a:ext uri="{FF2B5EF4-FFF2-40B4-BE49-F238E27FC236}">
                    <a16:creationId xmlns:a16="http://schemas.microsoft.com/office/drawing/2014/main" id="{8EF545AF-3492-494E-99D2-031546F610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2943" y="5334160"/>
                <a:ext cx="3856489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800" b="1" dirty="0">
                    <a:solidFill>
                      <a:srgbClr val="48A5D4"/>
                    </a:solidFill>
                  </a:rPr>
                  <a:t>공통 컴포넌트 구현 </a:t>
                </a:r>
                <a:r>
                  <a:rPr lang="en-US" altLang="ko-KR" sz="1800" b="1" dirty="0">
                    <a:solidFill>
                      <a:srgbClr val="48A5D4"/>
                    </a:solidFill>
                  </a:rPr>
                  <a:t>(Interface </a:t>
                </a:r>
                <a:r>
                  <a:rPr lang="ko-KR" altLang="en-US" sz="1800" b="1" dirty="0">
                    <a:solidFill>
                      <a:srgbClr val="48A5D4"/>
                    </a:solidFill>
                  </a:rPr>
                  <a:t>기반</a:t>
                </a:r>
                <a:r>
                  <a:rPr lang="en-US" altLang="ko-KR" sz="1800" b="1" dirty="0">
                    <a:solidFill>
                      <a:srgbClr val="48A5D4"/>
                    </a:solidFill>
                  </a:rPr>
                  <a:t>) </a:t>
                </a:r>
                <a:r>
                  <a:rPr lang="en-US" sz="1800" b="1" dirty="0">
                    <a:solidFill>
                      <a:srgbClr val="48A5D4"/>
                    </a:solidFill>
                  </a:rPr>
                  <a:t>#4</a:t>
                </a:r>
                <a:endParaRPr lang="en-US" sz="800" dirty="0">
                  <a:solidFill>
                    <a:srgbClr val="48A5D4"/>
                  </a:solidFill>
                </a:endParaRPr>
              </a:p>
            </p:txBody>
          </p:sp>
          <p:sp>
            <p:nvSpPr>
              <p:cNvPr id="65" name="Inhaltsplatzhalter 4">
                <a:extLst>
                  <a:ext uri="{FF2B5EF4-FFF2-40B4-BE49-F238E27FC236}">
                    <a16:creationId xmlns:a16="http://schemas.microsoft.com/office/drawing/2014/main" id="{778B4908-73A4-4BF9-84BF-1441DBBB4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3577" y="5811420"/>
                <a:ext cx="4065812" cy="539828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첨부파일의 데이터 값이 중복되거나 다를 때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400" b="1" spc="-150" dirty="0">
                    <a:solidFill>
                      <a:schemeClr val="tx1"/>
                    </a:solidFill>
                    <a:latin typeface="+mn-ea"/>
                  </a:rPr>
                  <a:t>기준을 표준화 하여</a:t>
                </a:r>
                <a:r>
                  <a:rPr lang="en-US" altLang="ko-KR" sz="1400" b="1" spc="-150" dirty="0">
                    <a:solidFill>
                      <a:schemeClr val="tx1"/>
                    </a:solidFill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ko-KR" altLang="en-US" sz="1400" b="1" spc="-150" dirty="0">
                    <a:solidFill>
                      <a:schemeClr val="tx1"/>
                    </a:solidFill>
                    <a:latin typeface="+mn-ea"/>
                  </a:rPr>
                  <a:t>정보를 선별 </a:t>
                </a: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합니다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.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</a:rPr>
                  <a:t> 다양한 </a:t>
                </a:r>
                <a:r>
                  <a:rPr lang="ko-KR" altLang="en-US" sz="1400" b="0" i="0" dirty="0">
                    <a:solidFill>
                      <a:schemeClr val="tx1"/>
                    </a:solidFill>
                    <a:effectLst/>
                    <a:latin typeface="+mn-ea"/>
                  </a:rPr>
                  <a:t>파일을 통합적으로 관리합니다</a:t>
                </a:r>
                <a:r>
                  <a:rPr lang="en-US" altLang="ko-KR" sz="1400" b="0" i="0" dirty="0">
                    <a:solidFill>
                      <a:schemeClr val="tx1"/>
                    </a:solidFill>
                    <a:effectLst/>
                    <a:latin typeface="+mn-ea"/>
                  </a:rPr>
                  <a:t>.</a:t>
                </a:r>
                <a:endParaRPr lang="en-US" altLang="ko-KR" sz="14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89BE3C7-7949-41EB-9C87-065142026C05}"/>
                </a:ext>
              </a:extLst>
            </p:cNvPr>
            <p:cNvGrpSpPr/>
            <p:nvPr/>
          </p:nvGrpSpPr>
          <p:grpSpPr>
            <a:xfrm>
              <a:off x="7002309" y="2974237"/>
              <a:ext cx="4001232" cy="993368"/>
              <a:chOff x="7002309" y="2793480"/>
              <a:chExt cx="4001232" cy="993368"/>
            </a:xfrm>
          </p:grpSpPr>
          <p:cxnSp>
            <p:nvCxnSpPr>
              <p:cNvPr id="53" name="Straight Connector 24">
                <a:extLst>
                  <a:ext uri="{FF2B5EF4-FFF2-40B4-BE49-F238E27FC236}">
                    <a16:creationId xmlns:a16="http://schemas.microsoft.com/office/drawing/2014/main" id="{E04DB937-E866-4375-AD86-4C222820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2309" y="3168679"/>
                <a:ext cx="3960000" cy="0"/>
              </a:xfrm>
              <a:prstGeom prst="line">
                <a:avLst/>
              </a:prstGeom>
              <a:ln w="57150">
                <a:solidFill>
                  <a:srgbClr val="1E385A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itle 2">
                <a:extLst>
                  <a:ext uri="{FF2B5EF4-FFF2-40B4-BE49-F238E27FC236}">
                    <a16:creationId xmlns:a16="http://schemas.microsoft.com/office/drawing/2014/main" id="{DB82A7F6-EAAD-4522-A567-3927059993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2944" y="2793480"/>
                <a:ext cx="3683412" cy="27699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800" b="1" dirty="0">
                    <a:solidFill>
                      <a:srgbClr val="1E385A"/>
                    </a:solidFill>
                  </a:rPr>
                  <a:t>안정적인 유지 보수 </a:t>
                </a:r>
                <a:r>
                  <a:rPr lang="en-US" sz="1800" b="1" dirty="0">
                    <a:solidFill>
                      <a:srgbClr val="1E385A"/>
                    </a:solidFill>
                  </a:rPr>
                  <a:t>#</a:t>
                </a:r>
                <a:r>
                  <a:rPr lang="en-US" altLang="ko-KR" sz="1800" b="1" dirty="0">
                    <a:solidFill>
                      <a:srgbClr val="1E385A"/>
                    </a:solidFill>
                  </a:rPr>
                  <a:t>2</a:t>
                </a:r>
                <a:endParaRPr lang="en-US" sz="800" dirty="0">
                  <a:solidFill>
                    <a:srgbClr val="1E385A"/>
                  </a:solidFill>
                </a:endParaRPr>
              </a:p>
            </p:txBody>
          </p:sp>
          <p:sp>
            <p:nvSpPr>
              <p:cNvPr id="66" name="Inhaltsplatzhalter 4">
                <a:extLst>
                  <a:ext uri="{FF2B5EF4-FFF2-40B4-BE49-F238E27FC236}">
                    <a16:creationId xmlns:a16="http://schemas.microsoft.com/office/drawing/2014/main" id="{577CDC85-A070-47C9-8DB7-74A2C75B83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3541" y="3247020"/>
                <a:ext cx="3960000" cy="539828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ko-KR" altLang="en-US" sz="1400" spc="-150" dirty="0">
                    <a:solidFill>
                      <a:schemeClr val="tx1"/>
                    </a:solidFill>
                    <a:latin typeface="+mn-ea"/>
                  </a:rPr>
                  <a:t>해시태그는 각종 대상 테이블을 연결하면 사용 가능 합니다</a:t>
                </a:r>
                <a:r>
                  <a:rPr lang="en-US" altLang="ko-KR" sz="1400" spc="-15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marL="0" indent="0">
                  <a:lnSpc>
                    <a:spcPct val="130000"/>
                  </a:lnSpc>
                  <a:spcAft>
                    <a:spcPts val="0"/>
                  </a:spcAft>
                  <a:buNone/>
                </a:pPr>
                <a:r>
                  <a:rPr lang="ko-KR" altLang="en-US" sz="1400" b="1" spc="-150" dirty="0">
                    <a:solidFill>
                      <a:schemeClr val="tx1"/>
                    </a:solidFill>
                    <a:latin typeface="+mn-ea"/>
                  </a:rPr>
                  <a:t>중복으로 사용하는 코드 및 함수는 모듈화 및 상속 시킵니다</a:t>
                </a:r>
                <a:r>
                  <a:rPr lang="en-US" altLang="ko-KR" sz="1400" b="1" spc="-150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sz="1600" spc="-15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18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9A2E7A-A7DA-4C90-AB8B-1FB3D24AF69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EAF9A5-0A31-41F3-8E11-72A97C2AA26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BF8C09-FAB7-4CE7-96B9-BAE55CDB9CF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BD1DBD-A101-450E-AD48-F73555738DF9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1ABFA-833D-4407-A000-420F0E9D2FA9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F8D961-5A0D-46B7-A1E4-B4E69471FF1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8F8C1-0C82-4F55-9F12-DE9FA7BCB47F}"/>
              </a:ext>
            </a:extLst>
          </p:cNvPr>
          <p:cNvSpPr txBox="1"/>
          <p:nvPr/>
        </p:nvSpPr>
        <p:spPr>
          <a:xfrm>
            <a:off x="2313742" y="687020"/>
            <a:ext cx="18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[ 2-3 ]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개발 기능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1174F98-A2BE-4AB4-A150-645FBB54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39374"/>
              </p:ext>
            </p:extLst>
          </p:nvPr>
        </p:nvGraphicFramePr>
        <p:xfrm>
          <a:off x="111762" y="1225139"/>
          <a:ext cx="11943390" cy="546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475">
                  <a:extLst>
                    <a:ext uri="{9D8B030D-6E8A-4147-A177-3AD203B41FA5}">
                      <a16:colId xmlns:a16="http://schemas.microsoft.com/office/drawing/2014/main" val="720216576"/>
                    </a:ext>
                  </a:extLst>
                </a:gridCol>
                <a:gridCol w="947061">
                  <a:extLst>
                    <a:ext uri="{9D8B030D-6E8A-4147-A177-3AD203B41FA5}">
                      <a16:colId xmlns:a16="http://schemas.microsoft.com/office/drawing/2014/main" val="2247275093"/>
                    </a:ext>
                  </a:extLst>
                </a:gridCol>
                <a:gridCol w="3046617">
                  <a:extLst>
                    <a:ext uri="{9D8B030D-6E8A-4147-A177-3AD203B41FA5}">
                      <a16:colId xmlns:a16="http://schemas.microsoft.com/office/drawing/2014/main" val="4111766991"/>
                    </a:ext>
                  </a:extLst>
                </a:gridCol>
                <a:gridCol w="2093451">
                  <a:extLst>
                    <a:ext uri="{9D8B030D-6E8A-4147-A177-3AD203B41FA5}">
                      <a16:colId xmlns:a16="http://schemas.microsoft.com/office/drawing/2014/main" val="3766151026"/>
                    </a:ext>
                  </a:extLst>
                </a:gridCol>
                <a:gridCol w="1111067">
                  <a:extLst>
                    <a:ext uri="{9D8B030D-6E8A-4147-A177-3AD203B41FA5}">
                      <a16:colId xmlns:a16="http://schemas.microsoft.com/office/drawing/2014/main" val="3481556845"/>
                    </a:ext>
                  </a:extLst>
                </a:gridCol>
                <a:gridCol w="1063585">
                  <a:extLst>
                    <a:ext uri="{9D8B030D-6E8A-4147-A177-3AD203B41FA5}">
                      <a16:colId xmlns:a16="http://schemas.microsoft.com/office/drawing/2014/main" val="1479600196"/>
                    </a:ext>
                  </a:extLst>
                </a:gridCol>
                <a:gridCol w="2333134">
                  <a:extLst>
                    <a:ext uri="{9D8B030D-6E8A-4147-A177-3AD203B41FA5}">
                      <a16:colId xmlns:a16="http://schemas.microsoft.com/office/drawing/2014/main" val="4085327478"/>
                    </a:ext>
                  </a:extLst>
                </a:gridCol>
              </a:tblGrid>
              <a:tr h="3128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Read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Update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Delete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Paging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Etc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1806"/>
                  </a:ext>
                </a:extLst>
              </a:tr>
              <a:tr h="697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Member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변경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 비밀번호 발급을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32870"/>
                  </a:ext>
                </a:extLst>
              </a:tr>
              <a:tr h="399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Admin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Table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형식으로 이용화면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게시판 관리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(CRUD)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6579"/>
                  </a:ext>
                </a:extLst>
              </a:tr>
              <a:tr h="399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회원 정보 열람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강제탈퇴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47030"/>
                  </a:ext>
                </a:extLst>
              </a:tr>
              <a:tr h="982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Post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Reply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Re-Reply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 증가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좋아요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싫어요 기능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2299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Hash Tag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추출된 해시태그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보기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생성된 데이터를 전체 삭제 후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생성하는 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선택적으로 추가 가능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생성된 해시태그로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7149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Attach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8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비디오 썸네일 생성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첨부된 파일 목록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보기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 클릭 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원본 이미지 보여줌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비디오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원본 동영상 자동재생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오디오 클릭 시 자동재생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선택적으로 추가 가능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오디오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형식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다운로드 가능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Exe, zip,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alz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파일형식 첨부 불가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98743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439EEB-3CCC-417E-8A04-51FD9EAE637C}"/>
              </a:ext>
            </a:extLst>
          </p:cNvPr>
          <p:cNvCxnSpPr/>
          <p:nvPr/>
        </p:nvCxnSpPr>
        <p:spPr>
          <a:xfrm>
            <a:off x="1502229" y="2481943"/>
            <a:ext cx="7128587" cy="0"/>
          </a:xfrm>
          <a:prstGeom prst="straightConnector1">
            <a:avLst/>
          </a:prstGeom>
          <a:ln>
            <a:solidFill>
              <a:srgbClr val="1E38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1FBA17-C45D-446B-B714-2CEBC3ADDF5B}"/>
              </a:ext>
            </a:extLst>
          </p:cNvPr>
          <p:cNvSpPr txBox="1"/>
          <p:nvPr/>
        </p:nvSpPr>
        <p:spPr>
          <a:xfrm>
            <a:off x="3723022" y="2312666"/>
            <a:ext cx="2686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1E385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</a:rPr>
              <a:t>Member</a:t>
            </a:r>
            <a:r>
              <a:rPr lang="ko-KR" altLang="en-US" sz="1600" b="1" dirty="0">
                <a:latin typeface="+mn-ea"/>
              </a:rPr>
              <a:t>와 동일한 기능 가능</a:t>
            </a:r>
          </a:p>
        </p:txBody>
      </p:sp>
    </p:spTree>
    <p:extLst>
      <p:ext uri="{BB962C8B-B14F-4D97-AF65-F5344CB8AC3E}">
        <p14:creationId xmlns:p14="http://schemas.microsoft.com/office/powerpoint/2010/main" val="183586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>
            <a:extLst>
              <a:ext uri="{FF2B5EF4-FFF2-40B4-BE49-F238E27FC236}">
                <a16:creationId xmlns:a16="http://schemas.microsoft.com/office/drawing/2014/main" id="{42F2D6D9-4163-47FA-A86F-955D4D5397AA}"/>
              </a:ext>
            </a:extLst>
          </p:cNvPr>
          <p:cNvSpPr/>
          <p:nvPr/>
        </p:nvSpPr>
        <p:spPr bwMode="auto">
          <a:xfrm>
            <a:off x="5618456" y="2009066"/>
            <a:ext cx="6447509" cy="1199152"/>
          </a:xfrm>
          <a:prstGeom prst="rect">
            <a:avLst/>
          </a:prstGeom>
          <a:solidFill>
            <a:srgbClr val="F2F2F2">
              <a:alpha val="50196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64008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16FDE2-8578-4D76-96D3-CAC1D3EBDFF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29F1D-829A-4B0A-9F91-5106156B049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325A35-D67E-4016-B9C9-91039E03422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558746-F8F5-45A9-82B6-8E1F58E5042B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1D3BE-D065-463E-915E-38F6B53F032D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433AE-E789-459E-9AF2-FDD8DA376EEF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99CB1-3132-4859-9416-441833024BD9}"/>
              </a:ext>
            </a:extLst>
          </p:cNvPr>
          <p:cNvSpPr txBox="1"/>
          <p:nvPr/>
        </p:nvSpPr>
        <p:spPr>
          <a:xfrm>
            <a:off x="2313741" y="687020"/>
            <a:ext cx="266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[ 3-1 ]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처리 성능의 향상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Rectangle 98">
            <a:extLst>
              <a:ext uri="{FF2B5EF4-FFF2-40B4-BE49-F238E27FC236}">
                <a16:creationId xmlns:a16="http://schemas.microsoft.com/office/drawing/2014/main" id="{FC15CA90-5441-4140-BD85-FCF859DB9CD1}"/>
              </a:ext>
            </a:extLst>
          </p:cNvPr>
          <p:cNvSpPr/>
          <p:nvPr/>
        </p:nvSpPr>
        <p:spPr>
          <a:xfrm>
            <a:off x="5772896" y="2458601"/>
            <a:ext cx="6293069" cy="613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해시태그를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개 생성하는 데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값에 </a:t>
            </a:r>
            <a:r>
              <a:rPr lang="en-US" altLang="ko-KR" sz="1400" dirty="0">
                <a:latin typeface="+mn-ea"/>
              </a:rPr>
              <a:t>sequence</a:t>
            </a:r>
            <a:r>
              <a:rPr lang="ko-KR" altLang="en-US" sz="1400" dirty="0">
                <a:latin typeface="+mn-ea"/>
              </a:rPr>
              <a:t>를 활용해 </a:t>
            </a:r>
            <a:r>
              <a:rPr lang="en-US" altLang="ko-KR" sz="1400" dirty="0" err="1">
                <a:latin typeface="+mn-ea"/>
              </a:rPr>
              <a:t>nextval</a:t>
            </a:r>
            <a:r>
              <a:rPr lang="ko-KR" altLang="en-US" sz="1400" dirty="0">
                <a:latin typeface="+mn-ea"/>
              </a:rPr>
              <a:t>을 사용하면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insert </a:t>
            </a:r>
            <a:r>
              <a:rPr lang="ko-KR" altLang="en-US" sz="1400" dirty="0">
                <a:latin typeface="+mn-ea"/>
              </a:rPr>
              <a:t>쿼리문이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번 실행되어 반복 호출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하므로 이는 성능을 저하시킵니다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9A388B-FF27-42AC-AB92-C8CB3198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4" y="1467632"/>
            <a:ext cx="5366389" cy="525597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6BA7B1-607A-4911-A061-06ADB8410F7C}"/>
              </a:ext>
            </a:extLst>
          </p:cNvPr>
          <p:cNvSpPr/>
          <p:nvPr/>
        </p:nvSpPr>
        <p:spPr>
          <a:xfrm>
            <a:off x="7333861" y="6306836"/>
            <a:ext cx="4814630" cy="557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대량의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Insert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처리시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DB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호출을 줄이는데 효과적</a:t>
            </a:r>
          </a:p>
        </p:txBody>
      </p:sp>
      <p:sp>
        <p:nvSpPr>
          <p:cNvPr id="82" name="Rectangle: Top Corners Rounded 5">
            <a:extLst>
              <a:ext uri="{FF2B5EF4-FFF2-40B4-BE49-F238E27FC236}">
                <a16:creationId xmlns:a16="http://schemas.microsoft.com/office/drawing/2014/main" id="{7AD4F69F-1763-4B27-8537-81E9E5BC0FA8}"/>
              </a:ext>
            </a:extLst>
          </p:cNvPr>
          <p:cNvSpPr/>
          <p:nvPr/>
        </p:nvSpPr>
        <p:spPr bwMode="auto">
          <a:xfrm>
            <a:off x="5618456" y="1457101"/>
            <a:ext cx="6447509" cy="540000"/>
          </a:xfrm>
          <a:prstGeom prst="round2SameRect">
            <a:avLst>
              <a:gd name="adj1" fmla="val 8975"/>
              <a:gd name="adj2" fmla="val 0"/>
            </a:avLst>
          </a:prstGeom>
          <a:solidFill>
            <a:srgbClr val="1E38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84" name="Oval 34">
            <a:extLst>
              <a:ext uri="{FF2B5EF4-FFF2-40B4-BE49-F238E27FC236}">
                <a16:creationId xmlns:a16="http://schemas.microsoft.com/office/drawing/2014/main" id="{005E01C8-27E0-4F9A-B1CC-48A48237E0E2}"/>
              </a:ext>
            </a:extLst>
          </p:cNvPr>
          <p:cNvSpPr/>
          <p:nvPr/>
        </p:nvSpPr>
        <p:spPr bwMode="auto">
          <a:xfrm>
            <a:off x="5711190" y="1600945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E385A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b="1" dirty="0">
                <a:solidFill>
                  <a:srgbClr val="1E385A"/>
                </a:solidFill>
              </a:rPr>
              <a:t>단점</a:t>
            </a:r>
            <a:endParaRPr lang="en-US" sz="1400" b="1" dirty="0">
              <a:solidFill>
                <a:srgbClr val="1E385A"/>
              </a:solidFill>
            </a:endParaRP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A6567CF8-72E7-4CFB-B26B-8CE8B07CE38B}"/>
              </a:ext>
            </a:extLst>
          </p:cNvPr>
          <p:cNvSpPr/>
          <p:nvPr/>
        </p:nvSpPr>
        <p:spPr bwMode="auto">
          <a:xfrm>
            <a:off x="5618456" y="3888868"/>
            <a:ext cx="6447509" cy="1606337"/>
          </a:xfrm>
          <a:prstGeom prst="rect">
            <a:avLst/>
          </a:prstGeom>
          <a:solidFill>
            <a:srgbClr val="F2F2F2">
              <a:alpha val="50196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64008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ectangle: Top Corners Rounded 5">
            <a:extLst>
              <a:ext uri="{FF2B5EF4-FFF2-40B4-BE49-F238E27FC236}">
                <a16:creationId xmlns:a16="http://schemas.microsoft.com/office/drawing/2014/main" id="{E722A74C-C89D-44D1-850E-90F98C3F2D93}"/>
              </a:ext>
            </a:extLst>
          </p:cNvPr>
          <p:cNvSpPr/>
          <p:nvPr/>
        </p:nvSpPr>
        <p:spPr bwMode="auto">
          <a:xfrm>
            <a:off x="5618456" y="3347295"/>
            <a:ext cx="6447509" cy="540000"/>
          </a:xfrm>
          <a:prstGeom prst="round2SameRect">
            <a:avLst>
              <a:gd name="adj1" fmla="val 8975"/>
              <a:gd name="adj2" fmla="val 0"/>
            </a:avLst>
          </a:prstGeom>
          <a:solidFill>
            <a:srgbClr val="4884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89" name="Oval 34">
            <a:extLst>
              <a:ext uri="{FF2B5EF4-FFF2-40B4-BE49-F238E27FC236}">
                <a16:creationId xmlns:a16="http://schemas.microsoft.com/office/drawing/2014/main" id="{0B6C527D-7397-472E-AB84-E3D43B89DB3A}"/>
              </a:ext>
            </a:extLst>
          </p:cNvPr>
          <p:cNvSpPr/>
          <p:nvPr/>
        </p:nvSpPr>
        <p:spPr bwMode="auto">
          <a:xfrm>
            <a:off x="5711190" y="3491139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rgbClr val="4884D4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400" b="1" dirty="0">
                <a:solidFill>
                  <a:srgbClr val="4884D4"/>
                </a:solidFill>
              </a:rPr>
              <a:t>대안</a:t>
            </a:r>
            <a:endParaRPr lang="en-US" sz="1400" b="1" dirty="0">
              <a:solidFill>
                <a:srgbClr val="4884D4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8256A5-F912-4BEC-9C7E-0272AD0F372F}"/>
              </a:ext>
            </a:extLst>
          </p:cNvPr>
          <p:cNvGrpSpPr/>
          <p:nvPr/>
        </p:nvGrpSpPr>
        <p:grpSpPr>
          <a:xfrm>
            <a:off x="6643419" y="1622254"/>
            <a:ext cx="1481636" cy="2622702"/>
            <a:chOff x="6606843" y="1622254"/>
            <a:chExt cx="1481636" cy="2622702"/>
          </a:xfrm>
        </p:grpSpPr>
        <p:sp>
          <p:nvSpPr>
            <p:cNvPr id="80" name="Inhaltsplatzhalter 4">
              <a:extLst>
                <a:ext uri="{FF2B5EF4-FFF2-40B4-BE49-F238E27FC236}">
                  <a16:creationId xmlns:a16="http://schemas.microsoft.com/office/drawing/2014/main" id="{2A61BB7E-2ADC-40FD-9399-232DA1359751}"/>
                </a:ext>
              </a:extLst>
            </p:cNvPr>
            <p:cNvSpPr txBox="1">
              <a:spLocks/>
            </p:cNvSpPr>
            <p:nvPr/>
          </p:nvSpPr>
          <p:spPr>
            <a:xfrm>
              <a:off x="6606843" y="1622254"/>
              <a:ext cx="885002" cy="22228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반복 호출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Inhaltsplatzhalter 4">
              <a:extLst>
                <a:ext uri="{FF2B5EF4-FFF2-40B4-BE49-F238E27FC236}">
                  <a16:creationId xmlns:a16="http://schemas.microsoft.com/office/drawing/2014/main" id="{EB39B3AE-034C-4E1B-B9D6-C713BCB17D4F}"/>
                </a:ext>
              </a:extLst>
            </p:cNvPr>
            <p:cNvSpPr txBox="1">
              <a:spLocks/>
            </p:cNvSpPr>
            <p:nvPr/>
          </p:nvSpPr>
          <p:spPr>
            <a:xfrm>
              <a:off x="6606843" y="2132456"/>
              <a:ext cx="1200405" cy="2215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b="1" dirty="0" err="1">
                  <a:solidFill>
                    <a:srgbClr val="1E385A"/>
                  </a:solidFill>
                  <a:latin typeface="+mn-ea"/>
                </a:rPr>
                <a:t>Seq.nextval</a:t>
              </a:r>
              <a:r>
                <a:rPr lang="en-US" altLang="ko-KR" sz="1600" b="1" dirty="0">
                  <a:solidFill>
                    <a:srgbClr val="1E385A"/>
                  </a:solidFill>
                  <a:latin typeface="+mn-ea"/>
                </a:rPr>
                <a:t> </a:t>
              </a:r>
              <a:endParaRPr lang="en-US" altLang="ko-KR" sz="1050" dirty="0">
                <a:solidFill>
                  <a:srgbClr val="1E385A"/>
                </a:solidFill>
                <a:latin typeface="+mn-ea"/>
              </a:endParaRPr>
            </a:p>
          </p:txBody>
        </p:sp>
        <p:sp>
          <p:nvSpPr>
            <p:cNvPr id="90" name="Inhaltsplatzhalter 4">
              <a:extLst>
                <a:ext uri="{FF2B5EF4-FFF2-40B4-BE49-F238E27FC236}">
                  <a16:creationId xmlns:a16="http://schemas.microsoft.com/office/drawing/2014/main" id="{433E107E-009D-4A38-8471-CC51B44D155A}"/>
                </a:ext>
              </a:extLst>
            </p:cNvPr>
            <p:cNvSpPr txBox="1">
              <a:spLocks/>
            </p:cNvSpPr>
            <p:nvPr/>
          </p:nvSpPr>
          <p:spPr>
            <a:xfrm>
              <a:off x="6606843" y="3512788"/>
              <a:ext cx="1117054" cy="2215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호출 최소화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1" name="Inhaltsplatzhalter 4">
              <a:extLst>
                <a:ext uri="{FF2B5EF4-FFF2-40B4-BE49-F238E27FC236}">
                  <a16:creationId xmlns:a16="http://schemas.microsoft.com/office/drawing/2014/main" id="{4B9D7EC3-1ED5-4E65-AC71-15CB35CAD99F}"/>
                </a:ext>
              </a:extLst>
            </p:cNvPr>
            <p:cNvSpPr txBox="1">
              <a:spLocks/>
            </p:cNvSpPr>
            <p:nvPr/>
          </p:nvSpPr>
          <p:spPr>
            <a:xfrm>
              <a:off x="6606843" y="4021946"/>
              <a:ext cx="1481636" cy="22301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b="1" dirty="0">
                  <a:solidFill>
                    <a:srgbClr val="4884D4"/>
                  </a:solidFill>
                  <a:latin typeface="+mn-ea"/>
                </a:rPr>
                <a:t>Foreach, Insert</a:t>
              </a:r>
            </a:p>
          </p:txBody>
        </p:sp>
      </p:grpSp>
      <p:sp>
        <p:nvSpPr>
          <p:cNvPr id="53" name="Rectangle 81">
            <a:extLst>
              <a:ext uri="{FF2B5EF4-FFF2-40B4-BE49-F238E27FC236}">
                <a16:creationId xmlns:a16="http://schemas.microsoft.com/office/drawing/2014/main" id="{0FD01B59-A24C-46E4-8713-4E1496244F88}"/>
              </a:ext>
            </a:extLst>
          </p:cNvPr>
          <p:cNvSpPr/>
          <p:nvPr/>
        </p:nvSpPr>
        <p:spPr>
          <a:xfrm>
            <a:off x="5772896" y="4307242"/>
            <a:ext cx="6293069" cy="99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1400" dirty="0" err="1">
                <a:latin typeface="+mn-ea"/>
              </a:rPr>
              <a:t>selectNewId</a:t>
            </a:r>
            <a:r>
              <a:rPr lang="ko-KR" altLang="en-US" sz="1400" dirty="0">
                <a:latin typeface="+mn-ea"/>
              </a:rPr>
              <a:t>는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새로 생성 시킬 </a:t>
            </a:r>
            <a:r>
              <a:rPr lang="en-US" altLang="ko-KR" sz="1400" dirty="0">
                <a:latin typeface="+mn-ea"/>
              </a:rPr>
              <a:t>id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개의 배열에서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개의 값을 목록으로 만들어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ko-KR" altLang="en-US" sz="1400" dirty="0">
                <a:latin typeface="+mn-ea"/>
              </a:rPr>
              <a:t>일괄 </a:t>
            </a:r>
            <a:r>
              <a:rPr lang="en-US" altLang="ko-KR" sz="1400" dirty="0">
                <a:latin typeface="+mn-ea"/>
              </a:rPr>
              <a:t>Insert</a:t>
            </a:r>
            <a:r>
              <a:rPr lang="ko-KR" altLang="en-US" sz="1400" dirty="0">
                <a:latin typeface="+mn-ea"/>
              </a:rPr>
              <a:t>하였습니다</a:t>
            </a:r>
            <a:r>
              <a:rPr lang="en-US" altLang="ko-KR" sz="1400" dirty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이는 공통적으로 필요한 것은 </a:t>
            </a:r>
            <a:r>
              <a:rPr lang="en-US" altLang="ko-KR" sz="1400" dirty="0">
                <a:latin typeface="+mn-ea"/>
              </a:rPr>
              <a:t>Foreach</a:t>
            </a:r>
            <a:r>
              <a:rPr lang="ko-KR" altLang="en-US" sz="1400" dirty="0">
                <a:latin typeface="+mn-ea"/>
              </a:rPr>
              <a:t>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반복 처리하여</a:t>
            </a:r>
            <a:r>
              <a:rPr lang="en-US" altLang="ko-KR" sz="1400" dirty="0">
                <a:latin typeface="+mn-ea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altLang="ko-KR" sz="1400" b="1" dirty="0">
                <a:solidFill>
                  <a:srgbClr val="E74A3B"/>
                </a:solidFill>
                <a:latin typeface="+mn-ea"/>
              </a:rPr>
              <a:t>DB</a:t>
            </a:r>
            <a:r>
              <a:rPr lang="ko-KR" altLang="en-US" sz="1400" b="1" dirty="0">
                <a:solidFill>
                  <a:srgbClr val="E74A3B"/>
                </a:solidFill>
                <a:latin typeface="+mn-ea"/>
              </a:rPr>
              <a:t>를 </a:t>
            </a:r>
            <a:r>
              <a:rPr lang="en-US" altLang="ko-KR" sz="1400" b="1" dirty="0">
                <a:solidFill>
                  <a:srgbClr val="E74A3B"/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rgbClr val="E74A3B"/>
                </a:solidFill>
                <a:latin typeface="+mn-ea"/>
              </a:rPr>
              <a:t>번만 호출하게 됩니다</a:t>
            </a:r>
            <a:r>
              <a:rPr lang="en-US" altLang="ko-KR" sz="1400" b="1" dirty="0">
                <a:solidFill>
                  <a:srgbClr val="E74A3B"/>
                </a:solidFill>
                <a:latin typeface="+mn-ea"/>
              </a:rPr>
              <a:t>.</a:t>
            </a:r>
            <a:endParaRPr lang="en-US" sz="1400" b="1" dirty="0">
              <a:solidFill>
                <a:srgbClr val="E74A3B"/>
              </a:solidFill>
              <a:latin typeface="+mn-ea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453B6FD-4883-43F1-A1EA-37923D28D8F7}"/>
              </a:ext>
            </a:extLst>
          </p:cNvPr>
          <p:cNvCxnSpPr>
            <a:cxnSpLocks/>
          </p:cNvCxnSpPr>
          <p:nvPr/>
        </p:nvCxnSpPr>
        <p:spPr>
          <a:xfrm>
            <a:off x="5618456" y="3208218"/>
            <a:ext cx="6447509" cy="0"/>
          </a:xfrm>
          <a:prstGeom prst="line">
            <a:avLst/>
          </a:prstGeom>
          <a:ln w="9525">
            <a:solidFill>
              <a:srgbClr val="1E3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318A6A5-76DA-482D-889E-A83F06C5E2E9}"/>
              </a:ext>
            </a:extLst>
          </p:cNvPr>
          <p:cNvCxnSpPr>
            <a:cxnSpLocks/>
          </p:cNvCxnSpPr>
          <p:nvPr/>
        </p:nvCxnSpPr>
        <p:spPr>
          <a:xfrm>
            <a:off x="5618456" y="5495205"/>
            <a:ext cx="6447509" cy="0"/>
          </a:xfrm>
          <a:prstGeom prst="line">
            <a:avLst/>
          </a:prstGeom>
          <a:ln w="9525">
            <a:solidFill>
              <a:srgbClr val="488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23">
            <a:extLst>
              <a:ext uri="{FF2B5EF4-FFF2-40B4-BE49-F238E27FC236}">
                <a16:creationId xmlns:a16="http://schemas.microsoft.com/office/drawing/2014/main" id="{13B12C00-3E05-415F-B5E8-365FB1B29585}"/>
              </a:ext>
            </a:extLst>
          </p:cNvPr>
          <p:cNvSpPr/>
          <p:nvPr/>
        </p:nvSpPr>
        <p:spPr>
          <a:xfrm>
            <a:off x="121921" y="1157010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HashTagMapper.xml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17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16FDE2-8578-4D76-96D3-CAC1D3EBDFF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29F1D-829A-4B0A-9F91-5106156B049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325A35-D67E-4016-B9C9-91039E03422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558746-F8F5-45A9-82B6-8E1F58E5042B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1D3BE-D065-463E-915E-38F6B53F032D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433AE-E789-459E-9AF2-FDD8DA376EEF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99CB1-3132-4859-9416-441833024BD9}"/>
              </a:ext>
            </a:extLst>
          </p:cNvPr>
          <p:cNvSpPr txBox="1"/>
          <p:nvPr/>
        </p:nvSpPr>
        <p:spPr>
          <a:xfrm>
            <a:off x="2313741" y="687020"/>
            <a:ext cx="266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[ 3-1 ]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처리 성능의 향상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AF3C0-8E29-4296-A008-E8FCDC859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1" y="1460513"/>
            <a:ext cx="6680118" cy="479033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BE3D739-95BE-4588-8E94-42FECA7F998D}"/>
              </a:ext>
            </a:extLst>
          </p:cNvPr>
          <p:cNvGrpSpPr/>
          <p:nvPr/>
        </p:nvGrpSpPr>
        <p:grpSpPr>
          <a:xfrm>
            <a:off x="6869514" y="1543538"/>
            <a:ext cx="5212987" cy="4707318"/>
            <a:chOff x="6869514" y="1671129"/>
            <a:chExt cx="5212987" cy="4707318"/>
          </a:xfrm>
        </p:grpSpPr>
        <p:sp>
          <p:nvSpPr>
            <p:cNvPr id="108" name="Rounded Rectangle 1">
              <a:extLst>
                <a:ext uri="{FF2B5EF4-FFF2-40B4-BE49-F238E27FC236}">
                  <a16:creationId xmlns:a16="http://schemas.microsoft.com/office/drawing/2014/main" id="{B4EE5502-BB96-454A-A58A-DDBE4D07FCA6}"/>
                </a:ext>
              </a:extLst>
            </p:cNvPr>
            <p:cNvSpPr/>
            <p:nvPr/>
          </p:nvSpPr>
          <p:spPr bwMode="auto">
            <a:xfrm>
              <a:off x="7334422" y="2112166"/>
              <a:ext cx="4748079" cy="1031162"/>
            </a:xfrm>
            <a:prstGeom prst="roundRect">
              <a:avLst>
                <a:gd name="adj" fmla="val 2440"/>
              </a:avLst>
            </a:prstGeom>
            <a:solidFill>
              <a:schemeClr val="bg1">
                <a:lumMod val="9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C8B765-A7B5-445B-893E-92CA825B9785}"/>
                </a:ext>
              </a:extLst>
            </p:cNvPr>
            <p:cNvSpPr txBox="1"/>
            <p:nvPr/>
          </p:nvSpPr>
          <p:spPr>
            <a:xfrm>
              <a:off x="7334421" y="2335360"/>
              <a:ext cx="47480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테이블의 모든 컬럼에 접근하는 방법 대신 조건을 주어 </a:t>
              </a:r>
              <a:r>
                <a:rPr lang="ko-KR" altLang="en-US" sz="1600" b="1" dirty="0">
                  <a:solidFill>
                    <a:srgbClr val="E74A3B"/>
                  </a:solidFill>
                  <a:latin typeface="+mn-ea"/>
                </a:rPr>
                <a:t>필요한 최종 레코드만 빠르게 반환되도록 한정합니다</a:t>
              </a:r>
              <a:r>
                <a:rPr lang="en-US" altLang="ko-KR" sz="1600" b="1" dirty="0">
                  <a:solidFill>
                    <a:srgbClr val="E74A3B"/>
                  </a:solidFill>
                  <a:latin typeface="+mn-ea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9D85192-BFF5-44A2-937F-EAAA52E955CE}"/>
                </a:ext>
              </a:extLst>
            </p:cNvPr>
            <p:cNvSpPr txBox="1"/>
            <p:nvPr/>
          </p:nvSpPr>
          <p:spPr>
            <a:xfrm>
              <a:off x="7384954" y="1728438"/>
              <a:ext cx="2674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1E385A"/>
                  </a:solidFill>
                  <a:latin typeface="+mj-ea"/>
                  <a:ea typeface="+mj-ea"/>
                </a:rPr>
                <a:t>적절한 </a:t>
              </a:r>
              <a:r>
                <a:rPr lang="en-US" altLang="ko-KR" b="1" dirty="0">
                  <a:solidFill>
                    <a:srgbClr val="1E385A"/>
                  </a:solidFill>
                  <a:latin typeface="+mj-ea"/>
                  <a:ea typeface="+mj-ea"/>
                </a:rPr>
                <a:t>where</a:t>
              </a:r>
              <a:r>
                <a:rPr lang="ko-KR" altLang="en-US" b="1" dirty="0" err="1">
                  <a:solidFill>
                    <a:srgbClr val="1E385A"/>
                  </a:solidFill>
                  <a:latin typeface="+mj-ea"/>
                  <a:ea typeface="+mj-ea"/>
                </a:rPr>
                <a:t>조건절</a:t>
              </a:r>
              <a:r>
                <a:rPr lang="ko-KR" altLang="en-US" b="1" dirty="0">
                  <a:solidFill>
                    <a:srgbClr val="1E385A"/>
                  </a:solidFill>
                  <a:latin typeface="+mj-ea"/>
                  <a:ea typeface="+mj-ea"/>
                </a:rPr>
                <a:t> 사용</a:t>
              </a:r>
              <a:endParaRPr lang="en-US" altLang="ko-KR" b="1" dirty="0">
                <a:solidFill>
                  <a:srgbClr val="1E385A"/>
                </a:solidFill>
                <a:latin typeface="+mj-ea"/>
                <a:ea typeface="+mj-ea"/>
              </a:endParaRPr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3F133C26-02DB-48DB-B900-60665027BC20}"/>
                </a:ext>
              </a:extLst>
            </p:cNvPr>
            <p:cNvGrpSpPr/>
            <p:nvPr/>
          </p:nvGrpSpPr>
          <p:grpSpPr>
            <a:xfrm>
              <a:off x="7334421" y="3756057"/>
              <a:ext cx="4748080" cy="1031162"/>
              <a:chOff x="7334421" y="2913419"/>
              <a:chExt cx="4748080" cy="1031162"/>
            </a:xfrm>
          </p:grpSpPr>
          <p:sp>
            <p:nvSpPr>
              <p:cNvPr id="116" name="Rounded Rectangle 1">
                <a:extLst>
                  <a:ext uri="{FF2B5EF4-FFF2-40B4-BE49-F238E27FC236}">
                    <a16:creationId xmlns:a16="http://schemas.microsoft.com/office/drawing/2014/main" id="{601AF163-67A4-4E73-8F9B-ED182994C28E}"/>
                  </a:ext>
                </a:extLst>
              </p:cNvPr>
              <p:cNvSpPr/>
              <p:nvPr/>
            </p:nvSpPr>
            <p:spPr bwMode="auto">
              <a:xfrm>
                <a:off x="7334422" y="2913419"/>
                <a:ext cx="4748079" cy="1031162"/>
              </a:xfrm>
              <a:prstGeom prst="roundRect">
                <a:avLst>
                  <a:gd name="adj" fmla="val 244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CD97E2C-D60E-4F1E-A2B5-1B02265F5D12}"/>
                  </a:ext>
                </a:extLst>
              </p:cNvPr>
              <p:cNvSpPr txBox="1"/>
              <p:nvPr/>
            </p:nvSpPr>
            <p:spPr>
              <a:xfrm>
                <a:off x="7334421" y="3013502"/>
                <a:ext cx="474807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+mn-ea"/>
                  </a:rPr>
                  <a:t>여러 테이블 간의 관계성에 따라 공통적으로 가진 </a:t>
                </a:r>
                <a:endParaRPr lang="en-US" altLang="ko-KR" sz="1600" dirty="0">
                  <a:latin typeface="+mn-ea"/>
                </a:endParaRPr>
              </a:p>
              <a:p>
                <a:pPr algn="ctr"/>
                <a:r>
                  <a:rPr lang="ko-KR" altLang="en-US" sz="1600" dirty="0" err="1">
                    <a:latin typeface="+mn-ea"/>
                  </a:rPr>
                  <a:t>필드값</a:t>
                </a:r>
                <a:r>
                  <a:rPr lang="en-US" altLang="ko-KR" sz="1600" dirty="0">
                    <a:latin typeface="+mn-ea"/>
                  </a:rPr>
                  <a:t>(id)</a:t>
                </a:r>
                <a:r>
                  <a:rPr lang="ko-KR" altLang="en-US" sz="1600" dirty="0">
                    <a:latin typeface="+mn-ea"/>
                  </a:rPr>
                  <a:t>을 접점으로 결합합니다</a:t>
                </a:r>
                <a:r>
                  <a:rPr lang="en-US" altLang="ko-KR" sz="1600" dirty="0">
                    <a:latin typeface="+mn-ea"/>
                  </a:rPr>
                  <a:t>. </a:t>
                </a:r>
                <a:r>
                  <a:rPr lang="ko-KR" altLang="en-US" sz="1600" b="1" i="0" dirty="0">
                    <a:solidFill>
                      <a:srgbClr val="E74A3B"/>
                    </a:solidFill>
                    <a:effectLst/>
                    <a:latin typeface="+mn-ea"/>
                  </a:rPr>
                  <a:t>미리 조건을 준 </a:t>
                </a:r>
                <a:endParaRPr lang="en-US" altLang="ko-KR" sz="1600" b="1" i="0" dirty="0">
                  <a:solidFill>
                    <a:srgbClr val="E74A3B"/>
                  </a:solidFill>
                  <a:effectLst/>
                  <a:latin typeface="+mn-ea"/>
                </a:endParaRPr>
              </a:p>
              <a:p>
                <a:pPr algn="ctr"/>
                <a:r>
                  <a:rPr lang="ko-KR" altLang="en-US" sz="1600" b="1" i="0" dirty="0">
                    <a:solidFill>
                      <a:srgbClr val="E74A3B"/>
                    </a:solidFill>
                    <a:effectLst/>
                    <a:latin typeface="+mn-ea"/>
                  </a:rPr>
                  <a:t>테이블과 </a:t>
                </a:r>
                <a:r>
                  <a:rPr lang="en-US" altLang="ko-KR" sz="1600" b="1" i="0" dirty="0">
                    <a:solidFill>
                      <a:srgbClr val="E74A3B"/>
                    </a:solidFill>
                    <a:effectLst/>
                    <a:latin typeface="+mn-ea"/>
                  </a:rPr>
                  <a:t>JOIN</a:t>
                </a:r>
                <a:r>
                  <a:rPr lang="ko-KR" altLang="en-US" sz="1600" b="1" i="0" dirty="0">
                    <a:solidFill>
                      <a:srgbClr val="E74A3B"/>
                    </a:solidFill>
                    <a:effectLst/>
                    <a:latin typeface="+mn-ea"/>
                  </a:rPr>
                  <a:t>을 하여 성능을 최적화 하였습니다</a:t>
                </a:r>
                <a:r>
                  <a:rPr lang="en-US" altLang="ko-KR" sz="1600" b="1" i="0" dirty="0">
                    <a:solidFill>
                      <a:srgbClr val="E74A3B"/>
                    </a:solidFill>
                    <a:effectLst/>
                    <a:latin typeface="+mn-ea"/>
                  </a:rPr>
                  <a:t>.</a:t>
                </a:r>
                <a:endParaRPr lang="en-US" altLang="ko-KR" sz="1600" b="1" dirty="0">
                  <a:solidFill>
                    <a:srgbClr val="E74A3B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5CF2773-E51A-4A75-B01D-5FE75E012822}"/>
                </a:ext>
              </a:extLst>
            </p:cNvPr>
            <p:cNvSpPr txBox="1"/>
            <p:nvPr/>
          </p:nvSpPr>
          <p:spPr>
            <a:xfrm>
              <a:off x="7329283" y="3323687"/>
              <a:ext cx="27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4884D4"/>
                  </a:solidFill>
                  <a:latin typeface="+mj-ea"/>
                  <a:ea typeface="+mj-ea"/>
                </a:rPr>
                <a:t>Left outer join </a:t>
              </a:r>
              <a:r>
                <a:rPr lang="ko-KR" altLang="en-US" b="1" dirty="0">
                  <a:solidFill>
                    <a:srgbClr val="4884D4"/>
                  </a:solidFill>
                  <a:latin typeface="+mj-ea"/>
                  <a:ea typeface="+mj-ea"/>
                </a:rPr>
                <a:t>중복제거</a:t>
              </a:r>
              <a:endParaRPr lang="en-US" altLang="ko-KR" b="1" dirty="0">
                <a:solidFill>
                  <a:srgbClr val="4884D4"/>
                </a:solidFill>
                <a:latin typeface="+mj-ea"/>
                <a:ea typeface="+mj-ea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166D65D-B501-4CF0-90FD-8F6B85B8DF3E}"/>
                </a:ext>
              </a:extLst>
            </p:cNvPr>
            <p:cNvGrpSpPr/>
            <p:nvPr/>
          </p:nvGrpSpPr>
          <p:grpSpPr>
            <a:xfrm>
              <a:off x="6869514" y="1671129"/>
              <a:ext cx="486201" cy="461986"/>
              <a:chOff x="9107751" y="2985681"/>
              <a:chExt cx="1003200" cy="953236"/>
            </a:xfrm>
          </p:grpSpPr>
          <p:sp>
            <p:nvSpPr>
              <p:cNvPr id="94" name="Oval 16">
                <a:extLst>
                  <a:ext uri="{FF2B5EF4-FFF2-40B4-BE49-F238E27FC236}">
                    <a16:creationId xmlns:a16="http://schemas.microsoft.com/office/drawing/2014/main" id="{1BBE6014-3445-4797-B524-AA3507537A6B}"/>
                  </a:ext>
                </a:extLst>
              </p:cNvPr>
              <p:cNvSpPr/>
              <p:nvPr/>
            </p:nvSpPr>
            <p:spPr bwMode="auto">
              <a:xfrm>
                <a:off x="9169616" y="3072234"/>
                <a:ext cx="866683" cy="866683"/>
              </a:xfrm>
              <a:prstGeom prst="ellipse">
                <a:avLst/>
              </a:prstGeom>
              <a:solidFill>
                <a:srgbClr val="1E385A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F203AE-ECA5-4A1B-AC91-6ECA0219FC80}"/>
                  </a:ext>
                </a:extLst>
              </p:cNvPr>
              <p:cNvSpPr txBox="1"/>
              <p:nvPr/>
            </p:nvSpPr>
            <p:spPr>
              <a:xfrm>
                <a:off x="9107751" y="2985681"/>
                <a:ext cx="1003200" cy="8989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!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6D0F4D3-45DD-4063-B1EA-7B6A9BF2C6B3}"/>
                </a:ext>
              </a:extLst>
            </p:cNvPr>
            <p:cNvGrpSpPr/>
            <p:nvPr/>
          </p:nvGrpSpPr>
          <p:grpSpPr>
            <a:xfrm>
              <a:off x="6909246" y="3317750"/>
              <a:ext cx="420038" cy="420038"/>
              <a:chOff x="9169616" y="4743353"/>
              <a:chExt cx="866683" cy="866683"/>
            </a:xfrm>
          </p:grpSpPr>
          <p:sp>
            <p:nvSpPr>
              <p:cNvPr id="97" name="Oval 16">
                <a:extLst>
                  <a:ext uri="{FF2B5EF4-FFF2-40B4-BE49-F238E27FC236}">
                    <a16:creationId xmlns:a16="http://schemas.microsoft.com/office/drawing/2014/main" id="{D75C5EC4-C20B-4EB9-8BFA-6F4A1CD4FF58}"/>
                  </a:ext>
                </a:extLst>
              </p:cNvPr>
              <p:cNvSpPr/>
              <p:nvPr/>
            </p:nvSpPr>
            <p:spPr bwMode="auto">
              <a:xfrm>
                <a:off x="9169616" y="4743353"/>
                <a:ext cx="866683" cy="866683"/>
              </a:xfrm>
              <a:prstGeom prst="ellipse">
                <a:avLst/>
              </a:prstGeom>
              <a:solidFill>
                <a:srgbClr val="4884D4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23">
                <a:extLst>
                  <a:ext uri="{FF2B5EF4-FFF2-40B4-BE49-F238E27FC236}">
                    <a16:creationId xmlns:a16="http://schemas.microsoft.com/office/drawing/2014/main" id="{19270340-82B4-4E69-8D28-8BBC33C9554C}"/>
                  </a:ext>
                </a:extLst>
              </p:cNvPr>
              <p:cNvGrpSpPr/>
              <p:nvPr/>
            </p:nvGrpSpPr>
            <p:grpSpPr>
              <a:xfrm>
                <a:off x="9332269" y="4957575"/>
                <a:ext cx="541376" cy="425450"/>
                <a:chOff x="-650875" y="1612900"/>
                <a:chExt cx="1482725" cy="1165226"/>
              </a:xfrm>
              <a:solidFill>
                <a:schemeClr val="bg1"/>
              </a:solidFill>
            </p:grpSpPr>
            <p:sp>
              <p:nvSpPr>
                <p:cNvPr id="73" name="Freeform 6">
                  <a:extLst>
                    <a:ext uri="{FF2B5EF4-FFF2-40B4-BE49-F238E27FC236}">
                      <a16:creationId xmlns:a16="http://schemas.microsoft.com/office/drawing/2014/main" id="{A2BC5A74-AF45-4430-A7E5-D8F95B73CA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50875" y="1612900"/>
                  <a:ext cx="1165226" cy="952500"/>
                </a:xfrm>
                <a:custGeom>
                  <a:avLst/>
                  <a:gdLst>
                    <a:gd name="T0" fmla="*/ 1160 w 2936"/>
                    <a:gd name="T1" fmla="*/ 294 h 2402"/>
                    <a:gd name="T2" fmla="*/ 795 w 2936"/>
                    <a:gd name="T3" fmla="*/ 407 h 2402"/>
                    <a:gd name="T4" fmla="*/ 533 w 2936"/>
                    <a:gd name="T5" fmla="*/ 569 h 2402"/>
                    <a:gd name="T6" fmla="*/ 351 w 2936"/>
                    <a:gd name="T7" fmla="*/ 777 h 2402"/>
                    <a:gd name="T8" fmla="*/ 270 w 2936"/>
                    <a:gd name="T9" fmla="*/ 1007 h 2402"/>
                    <a:gd name="T10" fmla="*/ 295 w 2936"/>
                    <a:gd name="T11" fmla="*/ 1235 h 2402"/>
                    <a:gd name="T12" fmla="*/ 416 w 2936"/>
                    <a:gd name="T13" fmla="*/ 1449 h 2402"/>
                    <a:gd name="T14" fmla="*/ 624 w 2936"/>
                    <a:gd name="T15" fmla="*/ 1632 h 2402"/>
                    <a:gd name="T16" fmla="*/ 885 w 2936"/>
                    <a:gd name="T17" fmla="*/ 1923 h 2402"/>
                    <a:gd name="T18" fmla="*/ 1257 w 2936"/>
                    <a:gd name="T19" fmla="*/ 1855 h 2402"/>
                    <a:gd name="T20" fmla="*/ 1677 w 2936"/>
                    <a:gd name="T21" fmla="*/ 1856 h 2402"/>
                    <a:gd name="T22" fmla="*/ 2065 w 2936"/>
                    <a:gd name="T23" fmla="*/ 1760 h 2402"/>
                    <a:gd name="T24" fmla="*/ 2345 w 2936"/>
                    <a:gd name="T25" fmla="*/ 1611 h 2402"/>
                    <a:gd name="T26" fmla="*/ 2549 w 2936"/>
                    <a:gd name="T27" fmla="*/ 1412 h 2402"/>
                    <a:gd name="T28" fmla="*/ 2656 w 2936"/>
                    <a:gd name="T29" fmla="*/ 1187 h 2402"/>
                    <a:gd name="T30" fmla="*/ 2656 w 2936"/>
                    <a:gd name="T31" fmla="*/ 948 h 2402"/>
                    <a:gd name="T32" fmla="*/ 2549 w 2936"/>
                    <a:gd name="T33" fmla="*/ 723 h 2402"/>
                    <a:gd name="T34" fmla="*/ 2345 w 2936"/>
                    <a:gd name="T35" fmla="*/ 524 h 2402"/>
                    <a:gd name="T36" fmla="*/ 2065 w 2936"/>
                    <a:gd name="T37" fmla="*/ 375 h 2402"/>
                    <a:gd name="T38" fmla="*/ 1677 w 2936"/>
                    <a:gd name="T39" fmla="*/ 279 h 2402"/>
                    <a:gd name="T40" fmla="*/ 1468 w 2936"/>
                    <a:gd name="T41" fmla="*/ 0 h 2402"/>
                    <a:gd name="T42" fmla="*/ 1904 w 2936"/>
                    <a:gd name="T43" fmla="*/ 46 h 2402"/>
                    <a:gd name="T44" fmla="*/ 2288 w 2936"/>
                    <a:gd name="T45" fmla="*/ 180 h 2402"/>
                    <a:gd name="T46" fmla="*/ 2573 w 2936"/>
                    <a:gd name="T47" fmla="*/ 362 h 2402"/>
                    <a:gd name="T48" fmla="*/ 2786 w 2936"/>
                    <a:gd name="T49" fmla="*/ 593 h 2402"/>
                    <a:gd name="T50" fmla="*/ 2909 w 2936"/>
                    <a:gd name="T51" fmla="*/ 856 h 2402"/>
                    <a:gd name="T52" fmla="*/ 2934 w 2936"/>
                    <a:gd name="T53" fmla="*/ 1139 h 2402"/>
                    <a:gd name="T54" fmla="*/ 2860 w 2936"/>
                    <a:gd name="T55" fmla="*/ 1412 h 2402"/>
                    <a:gd name="T56" fmla="*/ 2689 w 2936"/>
                    <a:gd name="T57" fmla="*/ 1663 h 2402"/>
                    <a:gd name="T58" fmla="*/ 2439 w 2936"/>
                    <a:gd name="T59" fmla="*/ 1871 h 2402"/>
                    <a:gd name="T60" fmla="*/ 2108 w 2936"/>
                    <a:gd name="T61" fmla="*/ 2031 h 2402"/>
                    <a:gd name="T62" fmla="*/ 1692 w 2936"/>
                    <a:gd name="T63" fmla="*/ 2124 h 2402"/>
                    <a:gd name="T64" fmla="*/ 1287 w 2936"/>
                    <a:gd name="T65" fmla="*/ 2127 h 2402"/>
                    <a:gd name="T66" fmla="*/ 922 w 2936"/>
                    <a:gd name="T67" fmla="*/ 2213 h 2402"/>
                    <a:gd name="T68" fmla="*/ 522 w 2936"/>
                    <a:gd name="T69" fmla="*/ 2369 h 2402"/>
                    <a:gd name="T70" fmla="*/ 336 w 2936"/>
                    <a:gd name="T71" fmla="*/ 2402 h 2402"/>
                    <a:gd name="T72" fmla="*/ 281 w 2936"/>
                    <a:gd name="T73" fmla="*/ 2373 h 2402"/>
                    <a:gd name="T74" fmla="*/ 267 w 2936"/>
                    <a:gd name="T75" fmla="*/ 2328 h 2402"/>
                    <a:gd name="T76" fmla="*/ 272 w 2936"/>
                    <a:gd name="T77" fmla="*/ 2302 h 2402"/>
                    <a:gd name="T78" fmla="*/ 280 w 2936"/>
                    <a:gd name="T79" fmla="*/ 2288 h 2402"/>
                    <a:gd name="T80" fmla="*/ 289 w 2936"/>
                    <a:gd name="T81" fmla="*/ 2274 h 2402"/>
                    <a:gd name="T82" fmla="*/ 294 w 2936"/>
                    <a:gd name="T83" fmla="*/ 2270 h 2402"/>
                    <a:gd name="T84" fmla="*/ 303 w 2936"/>
                    <a:gd name="T85" fmla="*/ 2260 h 2402"/>
                    <a:gd name="T86" fmla="*/ 311 w 2936"/>
                    <a:gd name="T87" fmla="*/ 2250 h 2402"/>
                    <a:gd name="T88" fmla="*/ 341 w 2936"/>
                    <a:gd name="T89" fmla="*/ 2216 h 2402"/>
                    <a:gd name="T90" fmla="*/ 413 w 2936"/>
                    <a:gd name="T91" fmla="*/ 2136 h 2402"/>
                    <a:gd name="T92" fmla="*/ 488 w 2936"/>
                    <a:gd name="T93" fmla="*/ 2036 h 2402"/>
                    <a:gd name="T94" fmla="*/ 483 w 2936"/>
                    <a:gd name="T95" fmla="*/ 1859 h 2402"/>
                    <a:gd name="T96" fmla="*/ 242 w 2936"/>
                    <a:gd name="T97" fmla="*/ 1654 h 2402"/>
                    <a:gd name="T98" fmla="*/ 76 w 2936"/>
                    <a:gd name="T99" fmla="*/ 1407 h 2402"/>
                    <a:gd name="T100" fmla="*/ 3 w 2936"/>
                    <a:gd name="T101" fmla="*/ 1138 h 2402"/>
                    <a:gd name="T102" fmla="*/ 27 w 2936"/>
                    <a:gd name="T103" fmla="*/ 856 h 2402"/>
                    <a:gd name="T104" fmla="*/ 150 w 2936"/>
                    <a:gd name="T105" fmla="*/ 593 h 2402"/>
                    <a:gd name="T106" fmla="*/ 363 w 2936"/>
                    <a:gd name="T107" fmla="*/ 362 h 2402"/>
                    <a:gd name="T108" fmla="*/ 649 w 2936"/>
                    <a:gd name="T109" fmla="*/ 180 h 2402"/>
                    <a:gd name="T110" fmla="*/ 1032 w 2936"/>
                    <a:gd name="T111" fmla="*/ 46 h 2402"/>
                    <a:gd name="T112" fmla="*/ 1468 w 2936"/>
                    <a:gd name="T113" fmla="*/ 0 h 2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936" h="2402">
                      <a:moveTo>
                        <a:pt x="1468" y="266"/>
                      </a:moveTo>
                      <a:lnTo>
                        <a:pt x="1364" y="270"/>
                      </a:lnTo>
                      <a:lnTo>
                        <a:pt x="1260" y="279"/>
                      </a:lnTo>
                      <a:lnTo>
                        <a:pt x="1160" y="294"/>
                      </a:lnTo>
                      <a:lnTo>
                        <a:pt x="1062" y="315"/>
                      </a:lnTo>
                      <a:lnTo>
                        <a:pt x="965" y="341"/>
                      </a:lnTo>
                      <a:lnTo>
                        <a:pt x="871" y="375"/>
                      </a:lnTo>
                      <a:lnTo>
                        <a:pt x="795" y="407"/>
                      </a:lnTo>
                      <a:lnTo>
                        <a:pt x="723" y="443"/>
                      </a:lnTo>
                      <a:lnTo>
                        <a:pt x="655" y="482"/>
                      </a:lnTo>
                      <a:lnTo>
                        <a:pt x="592" y="524"/>
                      </a:lnTo>
                      <a:lnTo>
                        <a:pt x="533" y="569"/>
                      </a:lnTo>
                      <a:lnTo>
                        <a:pt x="480" y="618"/>
                      </a:lnTo>
                      <a:lnTo>
                        <a:pt x="431" y="669"/>
                      </a:lnTo>
                      <a:lnTo>
                        <a:pt x="387" y="723"/>
                      </a:lnTo>
                      <a:lnTo>
                        <a:pt x="351" y="777"/>
                      </a:lnTo>
                      <a:lnTo>
                        <a:pt x="320" y="833"/>
                      </a:lnTo>
                      <a:lnTo>
                        <a:pt x="297" y="890"/>
                      </a:lnTo>
                      <a:lnTo>
                        <a:pt x="280" y="948"/>
                      </a:lnTo>
                      <a:lnTo>
                        <a:pt x="270" y="1007"/>
                      </a:lnTo>
                      <a:lnTo>
                        <a:pt x="267" y="1067"/>
                      </a:lnTo>
                      <a:lnTo>
                        <a:pt x="270" y="1124"/>
                      </a:lnTo>
                      <a:lnTo>
                        <a:pt x="279" y="1180"/>
                      </a:lnTo>
                      <a:lnTo>
                        <a:pt x="295" y="1235"/>
                      </a:lnTo>
                      <a:lnTo>
                        <a:pt x="317" y="1290"/>
                      </a:lnTo>
                      <a:lnTo>
                        <a:pt x="344" y="1344"/>
                      </a:lnTo>
                      <a:lnTo>
                        <a:pt x="378" y="1398"/>
                      </a:lnTo>
                      <a:lnTo>
                        <a:pt x="416" y="1449"/>
                      </a:lnTo>
                      <a:lnTo>
                        <a:pt x="461" y="1499"/>
                      </a:lnTo>
                      <a:lnTo>
                        <a:pt x="511" y="1545"/>
                      </a:lnTo>
                      <a:lnTo>
                        <a:pt x="565" y="1589"/>
                      </a:lnTo>
                      <a:lnTo>
                        <a:pt x="624" y="1632"/>
                      </a:lnTo>
                      <a:lnTo>
                        <a:pt x="689" y="1672"/>
                      </a:lnTo>
                      <a:lnTo>
                        <a:pt x="891" y="1789"/>
                      </a:lnTo>
                      <a:lnTo>
                        <a:pt x="818" y="1964"/>
                      </a:lnTo>
                      <a:lnTo>
                        <a:pt x="885" y="1923"/>
                      </a:lnTo>
                      <a:lnTo>
                        <a:pt x="947" y="1883"/>
                      </a:lnTo>
                      <a:lnTo>
                        <a:pt x="1039" y="1819"/>
                      </a:lnTo>
                      <a:lnTo>
                        <a:pt x="1149" y="1839"/>
                      </a:lnTo>
                      <a:lnTo>
                        <a:pt x="1257" y="1855"/>
                      </a:lnTo>
                      <a:lnTo>
                        <a:pt x="1364" y="1865"/>
                      </a:lnTo>
                      <a:lnTo>
                        <a:pt x="1468" y="1868"/>
                      </a:lnTo>
                      <a:lnTo>
                        <a:pt x="1574" y="1865"/>
                      </a:lnTo>
                      <a:lnTo>
                        <a:pt x="1677" y="1856"/>
                      </a:lnTo>
                      <a:lnTo>
                        <a:pt x="1777" y="1841"/>
                      </a:lnTo>
                      <a:lnTo>
                        <a:pt x="1875" y="1820"/>
                      </a:lnTo>
                      <a:lnTo>
                        <a:pt x="1971" y="1794"/>
                      </a:lnTo>
                      <a:lnTo>
                        <a:pt x="2065" y="1760"/>
                      </a:lnTo>
                      <a:lnTo>
                        <a:pt x="2142" y="1728"/>
                      </a:lnTo>
                      <a:lnTo>
                        <a:pt x="2215" y="1691"/>
                      </a:lnTo>
                      <a:lnTo>
                        <a:pt x="2282" y="1653"/>
                      </a:lnTo>
                      <a:lnTo>
                        <a:pt x="2345" y="1611"/>
                      </a:lnTo>
                      <a:lnTo>
                        <a:pt x="2403" y="1566"/>
                      </a:lnTo>
                      <a:lnTo>
                        <a:pt x="2457" y="1517"/>
                      </a:lnTo>
                      <a:lnTo>
                        <a:pt x="2506" y="1466"/>
                      </a:lnTo>
                      <a:lnTo>
                        <a:pt x="2549" y="1412"/>
                      </a:lnTo>
                      <a:lnTo>
                        <a:pt x="2586" y="1358"/>
                      </a:lnTo>
                      <a:lnTo>
                        <a:pt x="2616" y="1302"/>
                      </a:lnTo>
                      <a:lnTo>
                        <a:pt x="2640" y="1244"/>
                      </a:lnTo>
                      <a:lnTo>
                        <a:pt x="2656" y="1187"/>
                      </a:lnTo>
                      <a:lnTo>
                        <a:pt x="2666" y="1128"/>
                      </a:lnTo>
                      <a:lnTo>
                        <a:pt x="2670" y="1067"/>
                      </a:lnTo>
                      <a:lnTo>
                        <a:pt x="2666" y="1007"/>
                      </a:lnTo>
                      <a:lnTo>
                        <a:pt x="2656" y="948"/>
                      </a:lnTo>
                      <a:lnTo>
                        <a:pt x="2640" y="890"/>
                      </a:lnTo>
                      <a:lnTo>
                        <a:pt x="2616" y="833"/>
                      </a:lnTo>
                      <a:lnTo>
                        <a:pt x="2586" y="777"/>
                      </a:lnTo>
                      <a:lnTo>
                        <a:pt x="2549" y="723"/>
                      </a:lnTo>
                      <a:lnTo>
                        <a:pt x="2506" y="669"/>
                      </a:lnTo>
                      <a:lnTo>
                        <a:pt x="2457" y="618"/>
                      </a:lnTo>
                      <a:lnTo>
                        <a:pt x="2403" y="569"/>
                      </a:lnTo>
                      <a:lnTo>
                        <a:pt x="2345" y="524"/>
                      </a:lnTo>
                      <a:lnTo>
                        <a:pt x="2282" y="482"/>
                      </a:lnTo>
                      <a:lnTo>
                        <a:pt x="2215" y="443"/>
                      </a:lnTo>
                      <a:lnTo>
                        <a:pt x="2142" y="407"/>
                      </a:lnTo>
                      <a:lnTo>
                        <a:pt x="2065" y="375"/>
                      </a:lnTo>
                      <a:lnTo>
                        <a:pt x="1971" y="341"/>
                      </a:lnTo>
                      <a:lnTo>
                        <a:pt x="1875" y="315"/>
                      </a:lnTo>
                      <a:lnTo>
                        <a:pt x="1777" y="294"/>
                      </a:lnTo>
                      <a:lnTo>
                        <a:pt x="1677" y="279"/>
                      </a:lnTo>
                      <a:lnTo>
                        <a:pt x="1574" y="270"/>
                      </a:lnTo>
                      <a:lnTo>
                        <a:pt x="1468" y="266"/>
                      </a:lnTo>
                      <a:close/>
                      <a:moveTo>
                        <a:pt x="1468" y="0"/>
                      </a:moveTo>
                      <a:lnTo>
                        <a:pt x="1468" y="0"/>
                      </a:lnTo>
                      <a:lnTo>
                        <a:pt x="1582" y="2"/>
                      </a:lnTo>
                      <a:lnTo>
                        <a:pt x="1692" y="11"/>
                      </a:lnTo>
                      <a:lnTo>
                        <a:pt x="1799" y="26"/>
                      </a:lnTo>
                      <a:lnTo>
                        <a:pt x="1904" y="46"/>
                      </a:lnTo>
                      <a:lnTo>
                        <a:pt x="2007" y="72"/>
                      </a:lnTo>
                      <a:lnTo>
                        <a:pt x="2108" y="104"/>
                      </a:lnTo>
                      <a:lnTo>
                        <a:pt x="2206" y="143"/>
                      </a:lnTo>
                      <a:lnTo>
                        <a:pt x="2288" y="180"/>
                      </a:lnTo>
                      <a:lnTo>
                        <a:pt x="2367" y="220"/>
                      </a:lnTo>
                      <a:lnTo>
                        <a:pt x="2439" y="264"/>
                      </a:lnTo>
                      <a:lnTo>
                        <a:pt x="2508" y="311"/>
                      </a:lnTo>
                      <a:lnTo>
                        <a:pt x="2573" y="362"/>
                      </a:lnTo>
                      <a:lnTo>
                        <a:pt x="2633" y="415"/>
                      </a:lnTo>
                      <a:lnTo>
                        <a:pt x="2689" y="472"/>
                      </a:lnTo>
                      <a:lnTo>
                        <a:pt x="2741" y="532"/>
                      </a:lnTo>
                      <a:lnTo>
                        <a:pt x="2786" y="593"/>
                      </a:lnTo>
                      <a:lnTo>
                        <a:pt x="2826" y="657"/>
                      </a:lnTo>
                      <a:lnTo>
                        <a:pt x="2860" y="723"/>
                      </a:lnTo>
                      <a:lnTo>
                        <a:pt x="2887" y="788"/>
                      </a:lnTo>
                      <a:lnTo>
                        <a:pt x="2909" y="856"/>
                      </a:lnTo>
                      <a:lnTo>
                        <a:pt x="2925" y="926"/>
                      </a:lnTo>
                      <a:lnTo>
                        <a:pt x="2934" y="996"/>
                      </a:lnTo>
                      <a:lnTo>
                        <a:pt x="2936" y="1067"/>
                      </a:lnTo>
                      <a:lnTo>
                        <a:pt x="2934" y="1139"/>
                      </a:lnTo>
                      <a:lnTo>
                        <a:pt x="2925" y="1209"/>
                      </a:lnTo>
                      <a:lnTo>
                        <a:pt x="2909" y="1278"/>
                      </a:lnTo>
                      <a:lnTo>
                        <a:pt x="2887" y="1347"/>
                      </a:lnTo>
                      <a:lnTo>
                        <a:pt x="2860" y="1412"/>
                      </a:lnTo>
                      <a:lnTo>
                        <a:pt x="2826" y="1478"/>
                      </a:lnTo>
                      <a:lnTo>
                        <a:pt x="2786" y="1542"/>
                      </a:lnTo>
                      <a:lnTo>
                        <a:pt x="2741" y="1603"/>
                      </a:lnTo>
                      <a:lnTo>
                        <a:pt x="2689" y="1663"/>
                      </a:lnTo>
                      <a:lnTo>
                        <a:pt x="2633" y="1720"/>
                      </a:lnTo>
                      <a:lnTo>
                        <a:pt x="2573" y="1773"/>
                      </a:lnTo>
                      <a:lnTo>
                        <a:pt x="2508" y="1824"/>
                      </a:lnTo>
                      <a:lnTo>
                        <a:pt x="2439" y="1871"/>
                      </a:lnTo>
                      <a:lnTo>
                        <a:pt x="2367" y="1915"/>
                      </a:lnTo>
                      <a:lnTo>
                        <a:pt x="2288" y="1955"/>
                      </a:lnTo>
                      <a:lnTo>
                        <a:pt x="2206" y="1992"/>
                      </a:lnTo>
                      <a:lnTo>
                        <a:pt x="2108" y="2031"/>
                      </a:lnTo>
                      <a:lnTo>
                        <a:pt x="2007" y="2062"/>
                      </a:lnTo>
                      <a:lnTo>
                        <a:pt x="1904" y="2089"/>
                      </a:lnTo>
                      <a:lnTo>
                        <a:pt x="1799" y="2109"/>
                      </a:lnTo>
                      <a:lnTo>
                        <a:pt x="1692" y="2124"/>
                      </a:lnTo>
                      <a:lnTo>
                        <a:pt x="1580" y="2133"/>
                      </a:lnTo>
                      <a:lnTo>
                        <a:pt x="1468" y="2135"/>
                      </a:lnTo>
                      <a:lnTo>
                        <a:pt x="1378" y="2133"/>
                      </a:lnTo>
                      <a:lnTo>
                        <a:pt x="1287" y="2127"/>
                      </a:lnTo>
                      <a:lnTo>
                        <a:pt x="1195" y="2117"/>
                      </a:lnTo>
                      <a:lnTo>
                        <a:pt x="1102" y="2102"/>
                      </a:lnTo>
                      <a:lnTo>
                        <a:pt x="1013" y="2160"/>
                      </a:lnTo>
                      <a:lnTo>
                        <a:pt x="922" y="2213"/>
                      </a:lnTo>
                      <a:lnTo>
                        <a:pt x="827" y="2260"/>
                      </a:lnTo>
                      <a:lnTo>
                        <a:pt x="728" y="2302"/>
                      </a:lnTo>
                      <a:lnTo>
                        <a:pt x="626" y="2338"/>
                      </a:lnTo>
                      <a:lnTo>
                        <a:pt x="522" y="2369"/>
                      </a:lnTo>
                      <a:lnTo>
                        <a:pt x="469" y="2381"/>
                      </a:lnTo>
                      <a:lnTo>
                        <a:pt x="408" y="2391"/>
                      </a:lnTo>
                      <a:lnTo>
                        <a:pt x="343" y="2402"/>
                      </a:lnTo>
                      <a:lnTo>
                        <a:pt x="336" y="2402"/>
                      </a:lnTo>
                      <a:lnTo>
                        <a:pt x="321" y="2401"/>
                      </a:lnTo>
                      <a:lnTo>
                        <a:pt x="306" y="2395"/>
                      </a:lnTo>
                      <a:lnTo>
                        <a:pt x="293" y="2386"/>
                      </a:lnTo>
                      <a:lnTo>
                        <a:pt x="281" y="2373"/>
                      </a:lnTo>
                      <a:lnTo>
                        <a:pt x="273" y="2359"/>
                      </a:lnTo>
                      <a:lnTo>
                        <a:pt x="269" y="2342"/>
                      </a:lnTo>
                      <a:lnTo>
                        <a:pt x="268" y="2335"/>
                      </a:lnTo>
                      <a:lnTo>
                        <a:pt x="267" y="2328"/>
                      </a:lnTo>
                      <a:lnTo>
                        <a:pt x="268" y="2321"/>
                      </a:lnTo>
                      <a:lnTo>
                        <a:pt x="268" y="2314"/>
                      </a:lnTo>
                      <a:lnTo>
                        <a:pt x="270" y="2309"/>
                      </a:lnTo>
                      <a:lnTo>
                        <a:pt x="272" y="2302"/>
                      </a:lnTo>
                      <a:lnTo>
                        <a:pt x="277" y="2292"/>
                      </a:lnTo>
                      <a:lnTo>
                        <a:pt x="278" y="2292"/>
                      </a:lnTo>
                      <a:lnTo>
                        <a:pt x="279" y="2291"/>
                      </a:lnTo>
                      <a:lnTo>
                        <a:pt x="280" y="2288"/>
                      </a:lnTo>
                      <a:lnTo>
                        <a:pt x="283" y="2285"/>
                      </a:lnTo>
                      <a:lnTo>
                        <a:pt x="285" y="2280"/>
                      </a:lnTo>
                      <a:lnTo>
                        <a:pt x="287" y="2276"/>
                      </a:lnTo>
                      <a:lnTo>
                        <a:pt x="289" y="2274"/>
                      </a:lnTo>
                      <a:lnTo>
                        <a:pt x="292" y="2271"/>
                      </a:lnTo>
                      <a:lnTo>
                        <a:pt x="293" y="2270"/>
                      </a:lnTo>
                      <a:lnTo>
                        <a:pt x="293" y="2270"/>
                      </a:lnTo>
                      <a:lnTo>
                        <a:pt x="294" y="2270"/>
                      </a:lnTo>
                      <a:lnTo>
                        <a:pt x="295" y="2269"/>
                      </a:lnTo>
                      <a:lnTo>
                        <a:pt x="297" y="2267"/>
                      </a:lnTo>
                      <a:lnTo>
                        <a:pt x="300" y="2263"/>
                      </a:lnTo>
                      <a:lnTo>
                        <a:pt x="303" y="2260"/>
                      </a:lnTo>
                      <a:lnTo>
                        <a:pt x="305" y="2255"/>
                      </a:lnTo>
                      <a:lnTo>
                        <a:pt x="307" y="2252"/>
                      </a:lnTo>
                      <a:lnTo>
                        <a:pt x="310" y="2251"/>
                      </a:lnTo>
                      <a:lnTo>
                        <a:pt x="311" y="2250"/>
                      </a:lnTo>
                      <a:lnTo>
                        <a:pt x="311" y="2250"/>
                      </a:lnTo>
                      <a:lnTo>
                        <a:pt x="318" y="2242"/>
                      </a:lnTo>
                      <a:lnTo>
                        <a:pt x="328" y="2230"/>
                      </a:lnTo>
                      <a:lnTo>
                        <a:pt x="341" y="2216"/>
                      </a:lnTo>
                      <a:lnTo>
                        <a:pt x="359" y="2197"/>
                      </a:lnTo>
                      <a:lnTo>
                        <a:pt x="381" y="2174"/>
                      </a:lnTo>
                      <a:lnTo>
                        <a:pt x="399" y="2153"/>
                      </a:lnTo>
                      <a:lnTo>
                        <a:pt x="413" y="2136"/>
                      </a:lnTo>
                      <a:lnTo>
                        <a:pt x="425" y="2120"/>
                      </a:lnTo>
                      <a:lnTo>
                        <a:pt x="441" y="2100"/>
                      </a:lnTo>
                      <a:lnTo>
                        <a:pt x="459" y="2076"/>
                      </a:lnTo>
                      <a:lnTo>
                        <a:pt x="488" y="2036"/>
                      </a:lnTo>
                      <a:lnTo>
                        <a:pt x="512" y="1996"/>
                      </a:lnTo>
                      <a:lnTo>
                        <a:pt x="533" y="1952"/>
                      </a:lnTo>
                      <a:lnTo>
                        <a:pt x="555" y="1904"/>
                      </a:lnTo>
                      <a:lnTo>
                        <a:pt x="483" y="1859"/>
                      </a:lnTo>
                      <a:lnTo>
                        <a:pt x="416" y="1813"/>
                      </a:lnTo>
                      <a:lnTo>
                        <a:pt x="354" y="1763"/>
                      </a:lnTo>
                      <a:lnTo>
                        <a:pt x="295" y="1710"/>
                      </a:lnTo>
                      <a:lnTo>
                        <a:pt x="242" y="1654"/>
                      </a:lnTo>
                      <a:lnTo>
                        <a:pt x="193" y="1596"/>
                      </a:lnTo>
                      <a:lnTo>
                        <a:pt x="149" y="1535"/>
                      </a:lnTo>
                      <a:lnTo>
                        <a:pt x="109" y="1471"/>
                      </a:lnTo>
                      <a:lnTo>
                        <a:pt x="76" y="1407"/>
                      </a:lnTo>
                      <a:lnTo>
                        <a:pt x="49" y="1342"/>
                      </a:lnTo>
                      <a:lnTo>
                        <a:pt x="27" y="1275"/>
                      </a:lnTo>
                      <a:lnTo>
                        <a:pt x="12" y="1207"/>
                      </a:lnTo>
                      <a:lnTo>
                        <a:pt x="3" y="1138"/>
                      </a:lnTo>
                      <a:lnTo>
                        <a:pt x="0" y="1067"/>
                      </a:lnTo>
                      <a:lnTo>
                        <a:pt x="3" y="996"/>
                      </a:lnTo>
                      <a:lnTo>
                        <a:pt x="12" y="926"/>
                      </a:lnTo>
                      <a:lnTo>
                        <a:pt x="27" y="856"/>
                      </a:lnTo>
                      <a:lnTo>
                        <a:pt x="49" y="788"/>
                      </a:lnTo>
                      <a:lnTo>
                        <a:pt x="77" y="723"/>
                      </a:lnTo>
                      <a:lnTo>
                        <a:pt x="110" y="657"/>
                      </a:lnTo>
                      <a:lnTo>
                        <a:pt x="150" y="593"/>
                      </a:lnTo>
                      <a:lnTo>
                        <a:pt x="196" y="532"/>
                      </a:lnTo>
                      <a:lnTo>
                        <a:pt x="247" y="472"/>
                      </a:lnTo>
                      <a:lnTo>
                        <a:pt x="303" y="415"/>
                      </a:lnTo>
                      <a:lnTo>
                        <a:pt x="363" y="362"/>
                      </a:lnTo>
                      <a:lnTo>
                        <a:pt x="428" y="311"/>
                      </a:lnTo>
                      <a:lnTo>
                        <a:pt x="497" y="264"/>
                      </a:lnTo>
                      <a:lnTo>
                        <a:pt x="571" y="220"/>
                      </a:lnTo>
                      <a:lnTo>
                        <a:pt x="649" y="180"/>
                      </a:lnTo>
                      <a:lnTo>
                        <a:pt x="731" y="143"/>
                      </a:lnTo>
                      <a:lnTo>
                        <a:pt x="829" y="104"/>
                      </a:lnTo>
                      <a:lnTo>
                        <a:pt x="929" y="72"/>
                      </a:lnTo>
                      <a:lnTo>
                        <a:pt x="1032" y="46"/>
                      </a:lnTo>
                      <a:lnTo>
                        <a:pt x="1138" y="26"/>
                      </a:lnTo>
                      <a:lnTo>
                        <a:pt x="1246" y="11"/>
                      </a:lnTo>
                      <a:lnTo>
                        <a:pt x="1356" y="2"/>
                      </a:lnTo>
                      <a:lnTo>
                        <a:pt x="14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7">
                  <a:extLst>
                    <a:ext uri="{FF2B5EF4-FFF2-40B4-BE49-F238E27FC236}">
                      <a16:creationId xmlns:a16="http://schemas.microsoft.com/office/drawing/2014/main" id="{444A8C52-B7B4-440B-BF1A-1FAE6905A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1288" y="1909763"/>
                  <a:ext cx="973138" cy="868363"/>
                </a:xfrm>
                <a:custGeom>
                  <a:avLst/>
                  <a:gdLst>
                    <a:gd name="T0" fmla="*/ 2016 w 2453"/>
                    <a:gd name="T1" fmla="*/ 91 h 2186"/>
                    <a:gd name="T2" fmla="*/ 2199 w 2453"/>
                    <a:gd name="T3" fmla="*/ 251 h 2186"/>
                    <a:gd name="T4" fmla="*/ 2339 w 2453"/>
                    <a:gd name="T5" fmla="*/ 435 h 2186"/>
                    <a:gd name="T6" fmla="*/ 2425 w 2453"/>
                    <a:gd name="T7" fmla="*/ 637 h 2186"/>
                    <a:gd name="T8" fmla="*/ 2453 w 2453"/>
                    <a:gd name="T9" fmla="*/ 852 h 2186"/>
                    <a:gd name="T10" fmla="*/ 2426 w 2453"/>
                    <a:gd name="T11" fmla="*/ 1059 h 2186"/>
                    <a:gd name="T12" fmla="*/ 2344 w 2453"/>
                    <a:gd name="T13" fmla="*/ 1257 h 2186"/>
                    <a:gd name="T14" fmla="*/ 2212 w 2453"/>
                    <a:gd name="T15" fmla="*/ 1438 h 2186"/>
                    <a:gd name="T16" fmla="*/ 2038 w 2453"/>
                    <a:gd name="T17" fmla="*/ 1596 h 2186"/>
                    <a:gd name="T18" fmla="*/ 1920 w 2453"/>
                    <a:gd name="T19" fmla="*/ 1736 h 2186"/>
                    <a:gd name="T20" fmla="*/ 1994 w 2453"/>
                    <a:gd name="T21" fmla="*/ 1860 h 2186"/>
                    <a:gd name="T22" fmla="*/ 2040 w 2453"/>
                    <a:gd name="T23" fmla="*/ 1921 h 2186"/>
                    <a:gd name="T24" fmla="*/ 2095 w 2453"/>
                    <a:gd name="T25" fmla="*/ 1982 h 2186"/>
                    <a:gd name="T26" fmla="*/ 2136 w 2453"/>
                    <a:gd name="T27" fmla="*/ 2026 h 2186"/>
                    <a:gd name="T28" fmla="*/ 2148 w 2453"/>
                    <a:gd name="T29" fmla="*/ 2040 h 2186"/>
                    <a:gd name="T30" fmla="*/ 2158 w 2453"/>
                    <a:gd name="T31" fmla="*/ 2051 h 2186"/>
                    <a:gd name="T32" fmla="*/ 2166 w 2453"/>
                    <a:gd name="T33" fmla="*/ 2060 h 2186"/>
                    <a:gd name="T34" fmla="*/ 2174 w 2453"/>
                    <a:gd name="T35" fmla="*/ 2073 h 2186"/>
                    <a:gd name="T36" fmla="*/ 2182 w 2453"/>
                    <a:gd name="T37" fmla="*/ 2087 h 2186"/>
                    <a:gd name="T38" fmla="*/ 2185 w 2453"/>
                    <a:gd name="T39" fmla="*/ 2099 h 2186"/>
                    <a:gd name="T40" fmla="*/ 2188 w 2453"/>
                    <a:gd name="T41" fmla="*/ 2110 h 2186"/>
                    <a:gd name="T42" fmla="*/ 2185 w 2453"/>
                    <a:gd name="T43" fmla="*/ 2113 h 2186"/>
                    <a:gd name="T44" fmla="*/ 2184 w 2453"/>
                    <a:gd name="T45" fmla="*/ 2126 h 2186"/>
                    <a:gd name="T46" fmla="*/ 2157 w 2453"/>
                    <a:gd name="T47" fmla="*/ 2171 h 2186"/>
                    <a:gd name="T48" fmla="*/ 2112 w 2453"/>
                    <a:gd name="T49" fmla="*/ 2186 h 2186"/>
                    <a:gd name="T50" fmla="*/ 1932 w 2453"/>
                    <a:gd name="T51" fmla="*/ 2153 h 2186"/>
                    <a:gd name="T52" fmla="*/ 1626 w 2453"/>
                    <a:gd name="T53" fmla="*/ 2044 h 2186"/>
                    <a:gd name="T54" fmla="*/ 1353 w 2453"/>
                    <a:gd name="T55" fmla="*/ 1885 h 2186"/>
                    <a:gd name="T56" fmla="*/ 1076 w 2453"/>
                    <a:gd name="T57" fmla="*/ 1917 h 2186"/>
                    <a:gd name="T58" fmla="*/ 765 w 2453"/>
                    <a:gd name="T59" fmla="*/ 1908 h 2186"/>
                    <a:gd name="T60" fmla="*/ 456 w 2453"/>
                    <a:gd name="T61" fmla="*/ 1850 h 2186"/>
                    <a:gd name="T62" fmla="*/ 174 w 2453"/>
                    <a:gd name="T63" fmla="*/ 1744 h 2186"/>
                    <a:gd name="T64" fmla="*/ 57 w 2453"/>
                    <a:gd name="T65" fmla="*/ 1647 h 2186"/>
                    <a:gd name="T66" fmla="*/ 184 w 2453"/>
                    <a:gd name="T67" fmla="*/ 1652 h 2186"/>
                    <a:gd name="T68" fmla="*/ 513 w 2453"/>
                    <a:gd name="T69" fmla="*/ 1629 h 2186"/>
                    <a:gd name="T70" fmla="*/ 829 w 2453"/>
                    <a:gd name="T71" fmla="*/ 1559 h 2186"/>
                    <a:gd name="T72" fmla="*/ 1121 w 2453"/>
                    <a:gd name="T73" fmla="*/ 1444 h 2186"/>
                    <a:gd name="T74" fmla="*/ 1380 w 2453"/>
                    <a:gd name="T75" fmla="*/ 1290 h 2186"/>
                    <a:gd name="T76" fmla="*/ 1581 w 2453"/>
                    <a:gd name="T77" fmla="*/ 1114 h 2186"/>
                    <a:gd name="T78" fmla="*/ 1737 w 2453"/>
                    <a:gd name="T79" fmla="*/ 918 h 2186"/>
                    <a:gd name="T80" fmla="*/ 1848 w 2453"/>
                    <a:gd name="T81" fmla="*/ 702 h 2186"/>
                    <a:gd name="T82" fmla="*/ 1909 w 2453"/>
                    <a:gd name="T83" fmla="*/ 475 h 2186"/>
                    <a:gd name="T84" fmla="*/ 1917 w 2453"/>
                    <a:gd name="T85" fmla="*/ 237 h 2186"/>
                    <a:gd name="T86" fmla="*/ 1871 w 2453"/>
                    <a:gd name="T87" fmla="*/ 0 h 2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453" h="2186">
                      <a:moveTo>
                        <a:pt x="1871" y="0"/>
                      </a:moveTo>
                      <a:lnTo>
                        <a:pt x="1946" y="44"/>
                      </a:lnTo>
                      <a:lnTo>
                        <a:pt x="2016" y="91"/>
                      </a:lnTo>
                      <a:lnTo>
                        <a:pt x="2081" y="142"/>
                      </a:lnTo>
                      <a:lnTo>
                        <a:pt x="2142" y="194"/>
                      </a:lnTo>
                      <a:lnTo>
                        <a:pt x="2199" y="251"/>
                      </a:lnTo>
                      <a:lnTo>
                        <a:pt x="2250" y="310"/>
                      </a:lnTo>
                      <a:lnTo>
                        <a:pt x="2297" y="372"/>
                      </a:lnTo>
                      <a:lnTo>
                        <a:pt x="2339" y="435"/>
                      </a:lnTo>
                      <a:lnTo>
                        <a:pt x="2374" y="501"/>
                      </a:lnTo>
                      <a:lnTo>
                        <a:pt x="2402" y="569"/>
                      </a:lnTo>
                      <a:lnTo>
                        <a:pt x="2425" y="637"/>
                      </a:lnTo>
                      <a:lnTo>
                        <a:pt x="2441" y="708"/>
                      </a:lnTo>
                      <a:lnTo>
                        <a:pt x="2450" y="779"/>
                      </a:lnTo>
                      <a:lnTo>
                        <a:pt x="2453" y="852"/>
                      </a:lnTo>
                      <a:lnTo>
                        <a:pt x="2451" y="922"/>
                      </a:lnTo>
                      <a:lnTo>
                        <a:pt x="2442" y="991"/>
                      </a:lnTo>
                      <a:lnTo>
                        <a:pt x="2426" y="1059"/>
                      </a:lnTo>
                      <a:lnTo>
                        <a:pt x="2406" y="1126"/>
                      </a:lnTo>
                      <a:lnTo>
                        <a:pt x="2378" y="1192"/>
                      </a:lnTo>
                      <a:lnTo>
                        <a:pt x="2344" y="1257"/>
                      </a:lnTo>
                      <a:lnTo>
                        <a:pt x="2306" y="1319"/>
                      </a:lnTo>
                      <a:lnTo>
                        <a:pt x="2261" y="1381"/>
                      </a:lnTo>
                      <a:lnTo>
                        <a:pt x="2212" y="1438"/>
                      </a:lnTo>
                      <a:lnTo>
                        <a:pt x="2158" y="1494"/>
                      </a:lnTo>
                      <a:lnTo>
                        <a:pt x="2100" y="1546"/>
                      </a:lnTo>
                      <a:lnTo>
                        <a:pt x="2038" y="1596"/>
                      </a:lnTo>
                      <a:lnTo>
                        <a:pt x="1971" y="1644"/>
                      </a:lnTo>
                      <a:lnTo>
                        <a:pt x="1898" y="1688"/>
                      </a:lnTo>
                      <a:lnTo>
                        <a:pt x="1920" y="1736"/>
                      </a:lnTo>
                      <a:lnTo>
                        <a:pt x="1942" y="1780"/>
                      </a:lnTo>
                      <a:lnTo>
                        <a:pt x="1965" y="1821"/>
                      </a:lnTo>
                      <a:lnTo>
                        <a:pt x="1994" y="1860"/>
                      </a:lnTo>
                      <a:lnTo>
                        <a:pt x="2012" y="1884"/>
                      </a:lnTo>
                      <a:lnTo>
                        <a:pt x="2028" y="1904"/>
                      </a:lnTo>
                      <a:lnTo>
                        <a:pt x="2040" y="1921"/>
                      </a:lnTo>
                      <a:lnTo>
                        <a:pt x="2054" y="1938"/>
                      </a:lnTo>
                      <a:lnTo>
                        <a:pt x="2072" y="1958"/>
                      </a:lnTo>
                      <a:lnTo>
                        <a:pt x="2095" y="1982"/>
                      </a:lnTo>
                      <a:lnTo>
                        <a:pt x="2112" y="2000"/>
                      </a:lnTo>
                      <a:lnTo>
                        <a:pt x="2125" y="2015"/>
                      </a:lnTo>
                      <a:lnTo>
                        <a:pt x="2136" y="2026"/>
                      </a:lnTo>
                      <a:lnTo>
                        <a:pt x="2142" y="2034"/>
                      </a:lnTo>
                      <a:lnTo>
                        <a:pt x="2145" y="2036"/>
                      </a:lnTo>
                      <a:lnTo>
                        <a:pt x="2148" y="2040"/>
                      </a:lnTo>
                      <a:lnTo>
                        <a:pt x="2151" y="2043"/>
                      </a:lnTo>
                      <a:lnTo>
                        <a:pt x="2155" y="2048"/>
                      </a:lnTo>
                      <a:lnTo>
                        <a:pt x="2158" y="2051"/>
                      </a:lnTo>
                      <a:lnTo>
                        <a:pt x="2160" y="2053"/>
                      </a:lnTo>
                      <a:lnTo>
                        <a:pt x="2163" y="2057"/>
                      </a:lnTo>
                      <a:lnTo>
                        <a:pt x="2166" y="2060"/>
                      </a:lnTo>
                      <a:lnTo>
                        <a:pt x="2168" y="2065"/>
                      </a:lnTo>
                      <a:lnTo>
                        <a:pt x="2172" y="2069"/>
                      </a:lnTo>
                      <a:lnTo>
                        <a:pt x="2174" y="2073"/>
                      </a:lnTo>
                      <a:lnTo>
                        <a:pt x="2176" y="2076"/>
                      </a:lnTo>
                      <a:lnTo>
                        <a:pt x="2181" y="2086"/>
                      </a:lnTo>
                      <a:lnTo>
                        <a:pt x="2182" y="2087"/>
                      </a:lnTo>
                      <a:lnTo>
                        <a:pt x="2182" y="2090"/>
                      </a:lnTo>
                      <a:lnTo>
                        <a:pt x="2184" y="2093"/>
                      </a:lnTo>
                      <a:lnTo>
                        <a:pt x="2185" y="2099"/>
                      </a:lnTo>
                      <a:lnTo>
                        <a:pt x="2187" y="2103"/>
                      </a:lnTo>
                      <a:lnTo>
                        <a:pt x="2188" y="2107"/>
                      </a:lnTo>
                      <a:lnTo>
                        <a:pt x="2188" y="2110"/>
                      </a:lnTo>
                      <a:lnTo>
                        <a:pt x="2188" y="2111"/>
                      </a:lnTo>
                      <a:lnTo>
                        <a:pt x="2187" y="2112"/>
                      </a:lnTo>
                      <a:lnTo>
                        <a:pt x="2185" y="2113"/>
                      </a:lnTo>
                      <a:lnTo>
                        <a:pt x="2184" y="2116"/>
                      </a:lnTo>
                      <a:lnTo>
                        <a:pt x="2184" y="2120"/>
                      </a:lnTo>
                      <a:lnTo>
                        <a:pt x="2184" y="2126"/>
                      </a:lnTo>
                      <a:lnTo>
                        <a:pt x="2179" y="2144"/>
                      </a:lnTo>
                      <a:lnTo>
                        <a:pt x="2170" y="2159"/>
                      </a:lnTo>
                      <a:lnTo>
                        <a:pt x="2157" y="2171"/>
                      </a:lnTo>
                      <a:lnTo>
                        <a:pt x="2143" y="2180"/>
                      </a:lnTo>
                      <a:lnTo>
                        <a:pt x="2128" y="2185"/>
                      </a:lnTo>
                      <a:lnTo>
                        <a:pt x="2112" y="2186"/>
                      </a:lnTo>
                      <a:lnTo>
                        <a:pt x="2045" y="2176"/>
                      </a:lnTo>
                      <a:lnTo>
                        <a:pt x="1986" y="2165"/>
                      </a:lnTo>
                      <a:lnTo>
                        <a:pt x="1932" y="2153"/>
                      </a:lnTo>
                      <a:lnTo>
                        <a:pt x="1827" y="2123"/>
                      </a:lnTo>
                      <a:lnTo>
                        <a:pt x="1725" y="2086"/>
                      </a:lnTo>
                      <a:lnTo>
                        <a:pt x="1626" y="2044"/>
                      </a:lnTo>
                      <a:lnTo>
                        <a:pt x="1532" y="1997"/>
                      </a:lnTo>
                      <a:lnTo>
                        <a:pt x="1440" y="1944"/>
                      </a:lnTo>
                      <a:lnTo>
                        <a:pt x="1353" y="1885"/>
                      </a:lnTo>
                      <a:lnTo>
                        <a:pt x="1259" y="1900"/>
                      </a:lnTo>
                      <a:lnTo>
                        <a:pt x="1167" y="1910"/>
                      </a:lnTo>
                      <a:lnTo>
                        <a:pt x="1076" y="1917"/>
                      </a:lnTo>
                      <a:lnTo>
                        <a:pt x="985" y="1919"/>
                      </a:lnTo>
                      <a:lnTo>
                        <a:pt x="874" y="1916"/>
                      </a:lnTo>
                      <a:lnTo>
                        <a:pt x="765" y="1908"/>
                      </a:lnTo>
                      <a:lnTo>
                        <a:pt x="659" y="1895"/>
                      </a:lnTo>
                      <a:lnTo>
                        <a:pt x="556" y="1875"/>
                      </a:lnTo>
                      <a:lnTo>
                        <a:pt x="456" y="1850"/>
                      </a:lnTo>
                      <a:lnTo>
                        <a:pt x="360" y="1820"/>
                      </a:lnTo>
                      <a:lnTo>
                        <a:pt x="266" y="1784"/>
                      </a:lnTo>
                      <a:lnTo>
                        <a:pt x="174" y="1744"/>
                      </a:lnTo>
                      <a:lnTo>
                        <a:pt x="87" y="1696"/>
                      </a:lnTo>
                      <a:lnTo>
                        <a:pt x="0" y="1644"/>
                      </a:lnTo>
                      <a:lnTo>
                        <a:pt x="57" y="1647"/>
                      </a:lnTo>
                      <a:lnTo>
                        <a:pt x="107" y="1651"/>
                      </a:lnTo>
                      <a:lnTo>
                        <a:pt x="149" y="1652"/>
                      </a:lnTo>
                      <a:lnTo>
                        <a:pt x="184" y="1652"/>
                      </a:lnTo>
                      <a:lnTo>
                        <a:pt x="295" y="1649"/>
                      </a:lnTo>
                      <a:lnTo>
                        <a:pt x="405" y="1641"/>
                      </a:lnTo>
                      <a:lnTo>
                        <a:pt x="513" y="1629"/>
                      </a:lnTo>
                      <a:lnTo>
                        <a:pt x="620" y="1611"/>
                      </a:lnTo>
                      <a:lnTo>
                        <a:pt x="725" y="1587"/>
                      </a:lnTo>
                      <a:lnTo>
                        <a:pt x="829" y="1559"/>
                      </a:lnTo>
                      <a:lnTo>
                        <a:pt x="929" y="1525"/>
                      </a:lnTo>
                      <a:lnTo>
                        <a:pt x="1027" y="1487"/>
                      </a:lnTo>
                      <a:lnTo>
                        <a:pt x="1121" y="1444"/>
                      </a:lnTo>
                      <a:lnTo>
                        <a:pt x="1211" y="1398"/>
                      </a:lnTo>
                      <a:lnTo>
                        <a:pt x="1297" y="1345"/>
                      </a:lnTo>
                      <a:lnTo>
                        <a:pt x="1380" y="1290"/>
                      </a:lnTo>
                      <a:lnTo>
                        <a:pt x="1451" y="1233"/>
                      </a:lnTo>
                      <a:lnTo>
                        <a:pt x="1518" y="1175"/>
                      </a:lnTo>
                      <a:lnTo>
                        <a:pt x="1581" y="1114"/>
                      </a:lnTo>
                      <a:lnTo>
                        <a:pt x="1637" y="1050"/>
                      </a:lnTo>
                      <a:lnTo>
                        <a:pt x="1690" y="986"/>
                      </a:lnTo>
                      <a:lnTo>
                        <a:pt x="1737" y="918"/>
                      </a:lnTo>
                      <a:lnTo>
                        <a:pt x="1780" y="847"/>
                      </a:lnTo>
                      <a:lnTo>
                        <a:pt x="1817" y="775"/>
                      </a:lnTo>
                      <a:lnTo>
                        <a:pt x="1848" y="702"/>
                      </a:lnTo>
                      <a:lnTo>
                        <a:pt x="1875" y="627"/>
                      </a:lnTo>
                      <a:lnTo>
                        <a:pt x="1894" y="551"/>
                      </a:lnTo>
                      <a:lnTo>
                        <a:pt x="1909" y="475"/>
                      </a:lnTo>
                      <a:lnTo>
                        <a:pt x="1917" y="397"/>
                      </a:lnTo>
                      <a:lnTo>
                        <a:pt x="1920" y="317"/>
                      </a:lnTo>
                      <a:lnTo>
                        <a:pt x="1917" y="237"/>
                      </a:lnTo>
                      <a:lnTo>
                        <a:pt x="1907" y="157"/>
                      </a:lnTo>
                      <a:lnTo>
                        <a:pt x="1893" y="79"/>
                      </a:lnTo>
                      <a:lnTo>
                        <a:pt x="18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CE088516-FF77-4296-BA03-4814E21B3C0E}"/>
                </a:ext>
              </a:extLst>
            </p:cNvPr>
            <p:cNvGrpSpPr/>
            <p:nvPr/>
          </p:nvGrpSpPr>
          <p:grpSpPr>
            <a:xfrm>
              <a:off x="7334420" y="5347285"/>
              <a:ext cx="4748079" cy="1031162"/>
              <a:chOff x="3721961" y="1994790"/>
              <a:chExt cx="4748079" cy="1031162"/>
            </a:xfrm>
          </p:grpSpPr>
          <p:sp>
            <p:nvSpPr>
              <p:cNvPr id="126" name="Rounded Rectangle 1">
                <a:extLst>
                  <a:ext uri="{FF2B5EF4-FFF2-40B4-BE49-F238E27FC236}">
                    <a16:creationId xmlns:a16="http://schemas.microsoft.com/office/drawing/2014/main" id="{CBEA295C-3642-4B62-B9DC-22EC663C3B19}"/>
                  </a:ext>
                </a:extLst>
              </p:cNvPr>
              <p:cNvSpPr/>
              <p:nvPr/>
            </p:nvSpPr>
            <p:spPr bwMode="auto">
              <a:xfrm>
                <a:off x="3721961" y="1994790"/>
                <a:ext cx="4748079" cy="1031162"/>
              </a:xfrm>
              <a:prstGeom prst="roundRect">
                <a:avLst>
                  <a:gd name="adj" fmla="val 244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4F75C96-5CD5-4154-AC01-E3872A365215}"/>
                  </a:ext>
                </a:extLst>
              </p:cNvPr>
              <p:cNvSpPr txBox="1"/>
              <p:nvPr/>
            </p:nvSpPr>
            <p:spPr>
              <a:xfrm>
                <a:off x="3780764" y="2094873"/>
                <a:ext cx="463047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rgbClr val="E74A3B"/>
                    </a:solidFill>
                  </a:rPr>
                  <a:t>하나의 쿼리 안 목표로 하는 데이터를 추출합니다.</a:t>
                </a:r>
              </a:p>
              <a:p>
                <a:pPr algn="ctr"/>
                <a:r>
                  <a:rPr lang="ko-KR" altLang="en-US" sz="1600" dirty="0"/>
                  <a:t>서브 쿼리는 독립적으로 실행된 후 메인 쿼리는</a:t>
                </a:r>
              </a:p>
              <a:p>
                <a:pPr algn="ctr"/>
                <a:r>
                  <a:rPr lang="ko-KR" altLang="en-US" sz="1600" dirty="0"/>
                  <a:t>그 결과를 이용하여 실행되도록 하였습니다.</a:t>
                </a:r>
                <a:endParaRPr lang="en-US" altLang="ko-KR" sz="1600" dirty="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0D4369C-112B-4DC5-87CC-3A77207DB109}"/>
                </a:ext>
              </a:extLst>
            </p:cNvPr>
            <p:cNvSpPr txBox="1"/>
            <p:nvPr/>
          </p:nvSpPr>
          <p:spPr>
            <a:xfrm>
              <a:off x="7393967" y="4985903"/>
              <a:ext cx="2217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48A5D4"/>
                  </a:solidFill>
                  <a:latin typeface="+mj-ea"/>
                  <a:ea typeface="+mj-ea"/>
                </a:rPr>
                <a:t>구조화 된 </a:t>
              </a:r>
              <a:r>
                <a:rPr lang="en-US" altLang="ko-KR" b="1" dirty="0">
                  <a:solidFill>
                    <a:srgbClr val="48A5D4"/>
                  </a:solidFill>
                  <a:latin typeface="+mj-ea"/>
                  <a:ea typeface="+mj-ea"/>
                </a:rPr>
                <a:t>Subquery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E07A40C-DD2C-42DB-B32E-6B24F5E869B6}"/>
                </a:ext>
              </a:extLst>
            </p:cNvPr>
            <p:cNvGrpSpPr/>
            <p:nvPr/>
          </p:nvGrpSpPr>
          <p:grpSpPr>
            <a:xfrm>
              <a:off x="6909246" y="4962494"/>
              <a:ext cx="420038" cy="420038"/>
              <a:chOff x="8669361" y="1157177"/>
              <a:chExt cx="971550" cy="971550"/>
            </a:xfrm>
          </p:grpSpPr>
          <p:sp>
            <p:nvSpPr>
              <p:cNvPr id="130" name="Oval 16">
                <a:extLst>
                  <a:ext uri="{FF2B5EF4-FFF2-40B4-BE49-F238E27FC236}">
                    <a16:creationId xmlns:a16="http://schemas.microsoft.com/office/drawing/2014/main" id="{1A8E074C-7620-4E5D-9DC4-5D699E835788}"/>
                  </a:ext>
                </a:extLst>
              </p:cNvPr>
              <p:cNvSpPr/>
              <p:nvPr/>
            </p:nvSpPr>
            <p:spPr bwMode="auto">
              <a:xfrm>
                <a:off x="8669361" y="1157177"/>
                <a:ext cx="971550" cy="971550"/>
              </a:xfrm>
              <a:prstGeom prst="ellipse">
                <a:avLst/>
              </a:prstGeom>
              <a:solidFill>
                <a:srgbClr val="48A5D4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7CB9C5E0-A3E1-4301-8539-EA91A5FB1C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8906140" y="1395705"/>
                <a:ext cx="497992" cy="494494"/>
              </a:xfrm>
              <a:custGeom>
                <a:avLst/>
                <a:gdLst>
                  <a:gd name="T0" fmla="*/ 2120 w 3986"/>
                  <a:gd name="T1" fmla="*/ 444 h 3956"/>
                  <a:gd name="T2" fmla="*/ 1803 w 3986"/>
                  <a:gd name="T3" fmla="*/ 559 h 3956"/>
                  <a:gd name="T4" fmla="*/ 1524 w 3986"/>
                  <a:gd name="T5" fmla="*/ 765 h 3956"/>
                  <a:gd name="T6" fmla="*/ 1316 w 3986"/>
                  <a:gd name="T7" fmla="*/ 1043 h 3956"/>
                  <a:gd name="T8" fmla="*/ 1200 w 3986"/>
                  <a:gd name="T9" fmla="*/ 1358 h 3956"/>
                  <a:gd name="T10" fmla="*/ 1177 w 3986"/>
                  <a:gd name="T11" fmla="*/ 1688 h 3956"/>
                  <a:gd name="T12" fmla="*/ 1246 w 3986"/>
                  <a:gd name="T13" fmla="*/ 2012 h 3956"/>
                  <a:gd name="T14" fmla="*/ 1408 w 3986"/>
                  <a:gd name="T15" fmla="*/ 2311 h 3956"/>
                  <a:gd name="T16" fmla="*/ 1658 w 3986"/>
                  <a:gd name="T17" fmla="*/ 2558 h 3956"/>
                  <a:gd name="T18" fmla="*/ 1959 w 3986"/>
                  <a:gd name="T19" fmla="*/ 2719 h 3956"/>
                  <a:gd name="T20" fmla="*/ 2286 w 3986"/>
                  <a:gd name="T21" fmla="*/ 2787 h 3956"/>
                  <a:gd name="T22" fmla="*/ 2618 w 3986"/>
                  <a:gd name="T23" fmla="*/ 2765 h 3956"/>
                  <a:gd name="T24" fmla="*/ 2934 w 3986"/>
                  <a:gd name="T25" fmla="*/ 2650 h 3956"/>
                  <a:gd name="T26" fmla="*/ 3214 w 3986"/>
                  <a:gd name="T27" fmla="*/ 2443 h 3956"/>
                  <a:gd name="T28" fmla="*/ 3422 w 3986"/>
                  <a:gd name="T29" fmla="*/ 2166 h 3956"/>
                  <a:gd name="T30" fmla="*/ 3538 w 3986"/>
                  <a:gd name="T31" fmla="*/ 1852 h 3956"/>
                  <a:gd name="T32" fmla="*/ 3561 w 3986"/>
                  <a:gd name="T33" fmla="*/ 1522 h 3956"/>
                  <a:gd name="T34" fmla="*/ 3491 w 3986"/>
                  <a:gd name="T35" fmla="*/ 1197 h 3956"/>
                  <a:gd name="T36" fmla="*/ 3330 w 3986"/>
                  <a:gd name="T37" fmla="*/ 898 h 3956"/>
                  <a:gd name="T38" fmla="*/ 3080 w 3986"/>
                  <a:gd name="T39" fmla="*/ 651 h 3956"/>
                  <a:gd name="T40" fmla="*/ 2780 w 3986"/>
                  <a:gd name="T41" fmla="*/ 490 h 3956"/>
                  <a:gd name="T42" fmla="*/ 2453 w 3986"/>
                  <a:gd name="T43" fmla="*/ 421 h 3956"/>
                  <a:gd name="T44" fmla="*/ 2560 w 3986"/>
                  <a:gd name="T45" fmla="*/ 11 h 3956"/>
                  <a:gd name="T46" fmla="*/ 2933 w 3986"/>
                  <a:gd name="T47" fmla="*/ 100 h 3956"/>
                  <a:gd name="T48" fmla="*/ 3280 w 3986"/>
                  <a:gd name="T49" fmla="*/ 278 h 3956"/>
                  <a:gd name="T50" fmla="*/ 3583 w 3986"/>
                  <a:gd name="T51" fmla="*/ 543 h 3956"/>
                  <a:gd name="T52" fmla="*/ 3806 w 3986"/>
                  <a:gd name="T53" fmla="*/ 868 h 3956"/>
                  <a:gd name="T54" fmla="*/ 3941 w 3986"/>
                  <a:gd name="T55" fmla="*/ 1228 h 3956"/>
                  <a:gd name="T56" fmla="*/ 3986 w 3986"/>
                  <a:gd name="T57" fmla="*/ 1604 h 3956"/>
                  <a:gd name="T58" fmla="*/ 3941 w 3986"/>
                  <a:gd name="T59" fmla="*/ 1981 h 3956"/>
                  <a:gd name="T60" fmla="*/ 3806 w 3986"/>
                  <a:gd name="T61" fmla="*/ 2341 h 3956"/>
                  <a:gd name="T62" fmla="*/ 3583 w 3986"/>
                  <a:gd name="T63" fmla="*/ 2667 h 3956"/>
                  <a:gd name="T64" fmla="*/ 3269 w 3986"/>
                  <a:gd name="T65" fmla="*/ 2941 h 3956"/>
                  <a:gd name="T66" fmla="*/ 2906 w 3986"/>
                  <a:gd name="T67" fmla="*/ 3121 h 3956"/>
                  <a:gd name="T68" fmla="*/ 2520 w 3986"/>
                  <a:gd name="T69" fmla="*/ 3204 h 3956"/>
                  <a:gd name="T70" fmla="*/ 2126 w 3986"/>
                  <a:gd name="T71" fmla="*/ 3188 h 3956"/>
                  <a:gd name="T72" fmla="*/ 1743 w 3986"/>
                  <a:gd name="T73" fmla="*/ 3075 h 3956"/>
                  <a:gd name="T74" fmla="*/ 1550 w 3986"/>
                  <a:gd name="T75" fmla="*/ 2977 h 3956"/>
                  <a:gd name="T76" fmla="*/ 1495 w 3986"/>
                  <a:gd name="T77" fmla="*/ 2981 h 3956"/>
                  <a:gd name="T78" fmla="*/ 574 w 3986"/>
                  <a:gd name="T79" fmla="*/ 3876 h 3956"/>
                  <a:gd name="T80" fmla="*/ 400 w 3986"/>
                  <a:gd name="T81" fmla="*/ 3951 h 3956"/>
                  <a:gd name="T82" fmla="*/ 227 w 3986"/>
                  <a:gd name="T83" fmla="*/ 3939 h 3956"/>
                  <a:gd name="T84" fmla="*/ 90 w 3986"/>
                  <a:gd name="T85" fmla="*/ 3843 h 3956"/>
                  <a:gd name="T86" fmla="*/ 6 w 3986"/>
                  <a:gd name="T87" fmla="*/ 3689 h 3956"/>
                  <a:gd name="T88" fmla="*/ 17 w 3986"/>
                  <a:gd name="T89" fmla="*/ 3515 h 3956"/>
                  <a:gd name="T90" fmla="*/ 112 w 3986"/>
                  <a:gd name="T91" fmla="*/ 3345 h 3956"/>
                  <a:gd name="T92" fmla="*/ 168 w 3986"/>
                  <a:gd name="T93" fmla="*/ 3287 h 3956"/>
                  <a:gd name="T94" fmla="*/ 247 w 3986"/>
                  <a:gd name="T95" fmla="*/ 3208 h 3956"/>
                  <a:gd name="T96" fmla="*/ 371 w 3986"/>
                  <a:gd name="T97" fmla="*/ 3084 h 3956"/>
                  <a:gd name="T98" fmla="*/ 522 w 3986"/>
                  <a:gd name="T99" fmla="*/ 2935 h 3956"/>
                  <a:gd name="T100" fmla="*/ 680 w 3986"/>
                  <a:gd name="T101" fmla="*/ 2778 h 3956"/>
                  <a:gd name="T102" fmla="*/ 828 w 3986"/>
                  <a:gd name="T103" fmla="*/ 2631 h 3956"/>
                  <a:gd name="T104" fmla="*/ 949 w 3986"/>
                  <a:gd name="T105" fmla="*/ 2511 h 3956"/>
                  <a:gd name="T106" fmla="*/ 991 w 3986"/>
                  <a:gd name="T107" fmla="*/ 2441 h 3956"/>
                  <a:gd name="T108" fmla="*/ 983 w 3986"/>
                  <a:gd name="T109" fmla="*/ 2407 h 3956"/>
                  <a:gd name="T110" fmla="*/ 818 w 3986"/>
                  <a:gd name="T111" fmla="*/ 2039 h 3956"/>
                  <a:gd name="T112" fmla="*/ 754 w 3986"/>
                  <a:gd name="T113" fmla="*/ 1650 h 3956"/>
                  <a:gd name="T114" fmla="*/ 788 w 3986"/>
                  <a:gd name="T115" fmla="*/ 1260 h 3956"/>
                  <a:gd name="T116" fmla="*/ 921 w 3986"/>
                  <a:gd name="T117" fmla="*/ 887 h 3956"/>
                  <a:gd name="T118" fmla="*/ 1152 w 3986"/>
                  <a:gd name="T119" fmla="*/ 547 h 3956"/>
                  <a:gd name="T120" fmla="*/ 1458 w 3986"/>
                  <a:gd name="T121" fmla="*/ 278 h 3956"/>
                  <a:gd name="T122" fmla="*/ 1806 w 3986"/>
                  <a:gd name="T123" fmla="*/ 100 h 3956"/>
                  <a:gd name="T124" fmla="*/ 2178 w 3986"/>
                  <a:gd name="T125" fmla="*/ 11 h 3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86" h="3956">
                    <a:moveTo>
                      <a:pt x="2369" y="419"/>
                    </a:moveTo>
                    <a:lnTo>
                      <a:pt x="2286" y="421"/>
                    </a:lnTo>
                    <a:lnTo>
                      <a:pt x="2202" y="430"/>
                    </a:lnTo>
                    <a:lnTo>
                      <a:pt x="2120" y="444"/>
                    </a:lnTo>
                    <a:lnTo>
                      <a:pt x="2038" y="465"/>
                    </a:lnTo>
                    <a:lnTo>
                      <a:pt x="1959" y="490"/>
                    </a:lnTo>
                    <a:lnTo>
                      <a:pt x="1880" y="521"/>
                    </a:lnTo>
                    <a:lnTo>
                      <a:pt x="1803" y="559"/>
                    </a:lnTo>
                    <a:lnTo>
                      <a:pt x="1729" y="602"/>
                    </a:lnTo>
                    <a:lnTo>
                      <a:pt x="1658" y="651"/>
                    </a:lnTo>
                    <a:lnTo>
                      <a:pt x="1589" y="705"/>
                    </a:lnTo>
                    <a:lnTo>
                      <a:pt x="1524" y="765"/>
                    </a:lnTo>
                    <a:lnTo>
                      <a:pt x="1463" y="830"/>
                    </a:lnTo>
                    <a:lnTo>
                      <a:pt x="1408" y="898"/>
                    </a:lnTo>
                    <a:lnTo>
                      <a:pt x="1360" y="969"/>
                    </a:lnTo>
                    <a:lnTo>
                      <a:pt x="1316" y="1043"/>
                    </a:lnTo>
                    <a:lnTo>
                      <a:pt x="1278" y="1119"/>
                    </a:lnTo>
                    <a:lnTo>
                      <a:pt x="1246" y="1197"/>
                    </a:lnTo>
                    <a:lnTo>
                      <a:pt x="1221" y="1277"/>
                    </a:lnTo>
                    <a:lnTo>
                      <a:pt x="1200" y="1358"/>
                    </a:lnTo>
                    <a:lnTo>
                      <a:pt x="1186" y="1439"/>
                    </a:lnTo>
                    <a:lnTo>
                      <a:pt x="1177" y="1522"/>
                    </a:lnTo>
                    <a:lnTo>
                      <a:pt x="1175" y="1604"/>
                    </a:lnTo>
                    <a:lnTo>
                      <a:pt x="1177" y="1688"/>
                    </a:lnTo>
                    <a:lnTo>
                      <a:pt x="1186" y="1770"/>
                    </a:lnTo>
                    <a:lnTo>
                      <a:pt x="1200" y="1852"/>
                    </a:lnTo>
                    <a:lnTo>
                      <a:pt x="1221" y="1933"/>
                    </a:lnTo>
                    <a:lnTo>
                      <a:pt x="1246" y="2012"/>
                    </a:lnTo>
                    <a:lnTo>
                      <a:pt x="1278" y="2090"/>
                    </a:lnTo>
                    <a:lnTo>
                      <a:pt x="1316" y="2166"/>
                    </a:lnTo>
                    <a:lnTo>
                      <a:pt x="1360" y="2239"/>
                    </a:lnTo>
                    <a:lnTo>
                      <a:pt x="1408" y="2311"/>
                    </a:lnTo>
                    <a:lnTo>
                      <a:pt x="1463" y="2379"/>
                    </a:lnTo>
                    <a:lnTo>
                      <a:pt x="1524" y="2443"/>
                    </a:lnTo>
                    <a:lnTo>
                      <a:pt x="1589" y="2504"/>
                    </a:lnTo>
                    <a:lnTo>
                      <a:pt x="1658" y="2558"/>
                    </a:lnTo>
                    <a:lnTo>
                      <a:pt x="1729" y="2608"/>
                    </a:lnTo>
                    <a:lnTo>
                      <a:pt x="1803" y="2650"/>
                    </a:lnTo>
                    <a:lnTo>
                      <a:pt x="1880" y="2687"/>
                    </a:lnTo>
                    <a:lnTo>
                      <a:pt x="1959" y="2719"/>
                    </a:lnTo>
                    <a:lnTo>
                      <a:pt x="2038" y="2745"/>
                    </a:lnTo>
                    <a:lnTo>
                      <a:pt x="2120" y="2765"/>
                    </a:lnTo>
                    <a:lnTo>
                      <a:pt x="2202" y="2779"/>
                    </a:lnTo>
                    <a:lnTo>
                      <a:pt x="2286" y="2787"/>
                    </a:lnTo>
                    <a:lnTo>
                      <a:pt x="2369" y="2791"/>
                    </a:lnTo>
                    <a:lnTo>
                      <a:pt x="2453" y="2787"/>
                    </a:lnTo>
                    <a:lnTo>
                      <a:pt x="2536" y="2779"/>
                    </a:lnTo>
                    <a:lnTo>
                      <a:pt x="2618" y="2765"/>
                    </a:lnTo>
                    <a:lnTo>
                      <a:pt x="2700" y="2745"/>
                    </a:lnTo>
                    <a:lnTo>
                      <a:pt x="2780" y="2719"/>
                    </a:lnTo>
                    <a:lnTo>
                      <a:pt x="2858" y="2687"/>
                    </a:lnTo>
                    <a:lnTo>
                      <a:pt x="2934" y="2650"/>
                    </a:lnTo>
                    <a:lnTo>
                      <a:pt x="3009" y="2608"/>
                    </a:lnTo>
                    <a:lnTo>
                      <a:pt x="3080" y="2558"/>
                    </a:lnTo>
                    <a:lnTo>
                      <a:pt x="3148" y="2504"/>
                    </a:lnTo>
                    <a:lnTo>
                      <a:pt x="3214" y="2443"/>
                    </a:lnTo>
                    <a:lnTo>
                      <a:pt x="3275" y="2379"/>
                    </a:lnTo>
                    <a:lnTo>
                      <a:pt x="3330" y="2311"/>
                    </a:lnTo>
                    <a:lnTo>
                      <a:pt x="3378" y="2239"/>
                    </a:lnTo>
                    <a:lnTo>
                      <a:pt x="3422" y="2166"/>
                    </a:lnTo>
                    <a:lnTo>
                      <a:pt x="3460" y="2090"/>
                    </a:lnTo>
                    <a:lnTo>
                      <a:pt x="3491" y="2012"/>
                    </a:lnTo>
                    <a:lnTo>
                      <a:pt x="3517" y="1933"/>
                    </a:lnTo>
                    <a:lnTo>
                      <a:pt x="3538" y="1852"/>
                    </a:lnTo>
                    <a:lnTo>
                      <a:pt x="3552" y="1770"/>
                    </a:lnTo>
                    <a:lnTo>
                      <a:pt x="3561" y="1688"/>
                    </a:lnTo>
                    <a:lnTo>
                      <a:pt x="3563" y="1604"/>
                    </a:lnTo>
                    <a:lnTo>
                      <a:pt x="3561" y="1522"/>
                    </a:lnTo>
                    <a:lnTo>
                      <a:pt x="3552" y="1439"/>
                    </a:lnTo>
                    <a:lnTo>
                      <a:pt x="3538" y="1358"/>
                    </a:lnTo>
                    <a:lnTo>
                      <a:pt x="3517" y="1277"/>
                    </a:lnTo>
                    <a:lnTo>
                      <a:pt x="3491" y="1197"/>
                    </a:lnTo>
                    <a:lnTo>
                      <a:pt x="3460" y="1119"/>
                    </a:lnTo>
                    <a:lnTo>
                      <a:pt x="3422" y="1043"/>
                    </a:lnTo>
                    <a:lnTo>
                      <a:pt x="3378" y="969"/>
                    </a:lnTo>
                    <a:lnTo>
                      <a:pt x="3330" y="898"/>
                    </a:lnTo>
                    <a:lnTo>
                      <a:pt x="3275" y="830"/>
                    </a:lnTo>
                    <a:lnTo>
                      <a:pt x="3214" y="765"/>
                    </a:lnTo>
                    <a:lnTo>
                      <a:pt x="3148" y="705"/>
                    </a:lnTo>
                    <a:lnTo>
                      <a:pt x="3080" y="651"/>
                    </a:lnTo>
                    <a:lnTo>
                      <a:pt x="3009" y="602"/>
                    </a:lnTo>
                    <a:lnTo>
                      <a:pt x="2934" y="559"/>
                    </a:lnTo>
                    <a:lnTo>
                      <a:pt x="2858" y="521"/>
                    </a:lnTo>
                    <a:lnTo>
                      <a:pt x="2780" y="490"/>
                    </a:lnTo>
                    <a:lnTo>
                      <a:pt x="2700" y="465"/>
                    </a:lnTo>
                    <a:lnTo>
                      <a:pt x="2618" y="444"/>
                    </a:lnTo>
                    <a:lnTo>
                      <a:pt x="2536" y="430"/>
                    </a:lnTo>
                    <a:lnTo>
                      <a:pt x="2453" y="421"/>
                    </a:lnTo>
                    <a:lnTo>
                      <a:pt x="2369" y="419"/>
                    </a:lnTo>
                    <a:close/>
                    <a:moveTo>
                      <a:pt x="2369" y="0"/>
                    </a:moveTo>
                    <a:lnTo>
                      <a:pt x="2465" y="2"/>
                    </a:lnTo>
                    <a:lnTo>
                      <a:pt x="2560" y="11"/>
                    </a:lnTo>
                    <a:lnTo>
                      <a:pt x="2655" y="24"/>
                    </a:lnTo>
                    <a:lnTo>
                      <a:pt x="2748" y="45"/>
                    </a:lnTo>
                    <a:lnTo>
                      <a:pt x="2842" y="69"/>
                    </a:lnTo>
                    <a:lnTo>
                      <a:pt x="2933" y="100"/>
                    </a:lnTo>
                    <a:lnTo>
                      <a:pt x="3023" y="136"/>
                    </a:lnTo>
                    <a:lnTo>
                      <a:pt x="3111" y="177"/>
                    </a:lnTo>
                    <a:lnTo>
                      <a:pt x="3197" y="224"/>
                    </a:lnTo>
                    <a:lnTo>
                      <a:pt x="3280" y="278"/>
                    </a:lnTo>
                    <a:lnTo>
                      <a:pt x="3360" y="335"/>
                    </a:lnTo>
                    <a:lnTo>
                      <a:pt x="3438" y="399"/>
                    </a:lnTo>
                    <a:lnTo>
                      <a:pt x="3513" y="469"/>
                    </a:lnTo>
                    <a:lnTo>
                      <a:pt x="3583" y="543"/>
                    </a:lnTo>
                    <a:lnTo>
                      <a:pt x="3647" y="620"/>
                    </a:lnTo>
                    <a:lnTo>
                      <a:pt x="3705" y="700"/>
                    </a:lnTo>
                    <a:lnTo>
                      <a:pt x="3759" y="783"/>
                    </a:lnTo>
                    <a:lnTo>
                      <a:pt x="3806" y="868"/>
                    </a:lnTo>
                    <a:lnTo>
                      <a:pt x="3849" y="956"/>
                    </a:lnTo>
                    <a:lnTo>
                      <a:pt x="3885" y="1045"/>
                    </a:lnTo>
                    <a:lnTo>
                      <a:pt x="3916" y="1136"/>
                    </a:lnTo>
                    <a:lnTo>
                      <a:pt x="3941" y="1228"/>
                    </a:lnTo>
                    <a:lnTo>
                      <a:pt x="3961" y="1321"/>
                    </a:lnTo>
                    <a:lnTo>
                      <a:pt x="3974" y="1415"/>
                    </a:lnTo>
                    <a:lnTo>
                      <a:pt x="3983" y="1510"/>
                    </a:lnTo>
                    <a:lnTo>
                      <a:pt x="3986" y="1604"/>
                    </a:lnTo>
                    <a:lnTo>
                      <a:pt x="3983" y="1700"/>
                    </a:lnTo>
                    <a:lnTo>
                      <a:pt x="3974" y="1794"/>
                    </a:lnTo>
                    <a:lnTo>
                      <a:pt x="3961" y="1888"/>
                    </a:lnTo>
                    <a:lnTo>
                      <a:pt x="3941" y="1981"/>
                    </a:lnTo>
                    <a:lnTo>
                      <a:pt x="3916" y="2074"/>
                    </a:lnTo>
                    <a:lnTo>
                      <a:pt x="3885" y="2165"/>
                    </a:lnTo>
                    <a:lnTo>
                      <a:pt x="3849" y="2254"/>
                    </a:lnTo>
                    <a:lnTo>
                      <a:pt x="3806" y="2341"/>
                    </a:lnTo>
                    <a:lnTo>
                      <a:pt x="3759" y="2426"/>
                    </a:lnTo>
                    <a:lnTo>
                      <a:pt x="3705" y="2509"/>
                    </a:lnTo>
                    <a:lnTo>
                      <a:pt x="3647" y="2589"/>
                    </a:lnTo>
                    <a:lnTo>
                      <a:pt x="3583" y="2667"/>
                    </a:lnTo>
                    <a:lnTo>
                      <a:pt x="3513" y="2740"/>
                    </a:lnTo>
                    <a:lnTo>
                      <a:pt x="3434" y="2813"/>
                    </a:lnTo>
                    <a:lnTo>
                      <a:pt x="3353" y="2879"/>
                    </a:lnTo>
                    <a:lnTo>
                      <a:pt x="3269" y="2941"/>
                    </a:lnTo>
                    <a:lnTo>
                      <a:pt x="3181" y="2995"/>
                    </a:lnTo>
                    <a:lnTo>
                      <a:pt x="3092" y="3043"/>
                    </a:lnTo>
                    <a:lnTo>
                      <a:pt x="3000" y="3086"/>
                    </a:lnTo>
                    <a:lnTo>
                      <a:pt x="2906" y="3121"/>
                    </a:lnTo>
                    <a:lnTo>
                      <a:pt x="2812" y="3151"/>
                    </a:lnTo>
                    <a:lnTo>
                      <a:pt x="2715" y="3175"/>
                    </a:lnTo>
                    <a:lnTo>
                      <a:pt x="2618" y="3192"/>
                    </a:lnTo>
                    <a:lnTo>
                      <a:pt x="2520" y="3204"/>
                    </a:lnTo>
                    <a:lnTo>
                      <a:pt x="2421" y="3209"/>
                    </a:lnTo>
                    <a:lnTo>
                      <a:pt x="2323" y="3209"/>
                    </a:lnTo>
                    <a:lnTo>
                      <a:pt x="2224" y="3202"/>
                    </a:lnTo>
                    <a:lnTo>
                      <a:pt x="2126" y="3188"/>
                    </a:lnTo>
                    <a:lnTo>
                      <a:pt x="2028" y="3169"/>
                    </a:lnTo>
                    <a:lnTo>
                      <a:pt x="1932" y="3144"/>
                    </a:lnTo>
                    <a:lnTo>
                      <a:pt x="1836" y="3112"/>
                    </a:lnTo>
                    <a:lnTo>
                      <a:pt x="1743" y="3075"/>
                    </a:lnTo>
                    <a:lnTo>
                      <a:pt x="1650" y="3031"/>
                    </a:lnTo>
                    <a:lnTo>
                      <a:pt x="1560" y="2982"/>
                    </a:lnTo>
                    <a:lnTo>
                      <a:pt x="1558" y="2981"/>
                    </a:lnTo>
                    <a:lnTo>
                      <a:pt x="1550" y="2977"/>
                    </a:lnTo>
                    <a:lnTo>
                      <a:pt x="1540" y="2975"/>
                    </a:lnTo>
                    <a:lnTo>
                      <a:pt x="1526" y="2972"/>
                    </a:lnTo>
                    <a:lnTo>
                      <a:pt x="1510" y="2975"/>
                    </a:lnTo>
                    <a:lnTo>
                      <a:pt x="1495" y="2981"/>
                    </a:lnTo>
                    <a:lnTo>
                      <a:pt x="1478" y="2993"/>
                    </a:lnTo>
                    <a:lnTo>
                      <a:pt x="654" y="3810"/>
                    </a:lnTo>
                    <a:lnTo>
                      <a:pt x="615" y="3846"/>
                    </a:lnTo>
                    <a:lnTo>
                      <a:pt x="574" y="3876"/>
                    </a:lnTo>
                    <a:lnTo>
                      <a:pt x="533" y="3903"/>
                    </a:lnTo>
                    <a:lnTo>
                      <a:pt x="489" y="3924"/>
                    </a:lnTo>
                    <a:lnTo>
                      <a:pt x="444" y="3940"/>
                    </a:lnTo>
                    <a:lnTo>
                      <a:pt x="400" y="3951"/>
                    </a:lnTo>
                    <a:lnTo>
                      <a:pt x="355" y="3956"/>
                    </a:lnTo>
                    <a:lnTo>
                      <a:pt x="311" y="3956"/>
                    </a:lnTo>
                    <a:lnTo>
                      <a:pt x="269" y="3950"/>
                    </a:lnTo>
                    <a:lnTo>
                      <a:pt x="227" y="3939"/>
                    </a:lnTo>
                    <a:lnTo>
                      <a:pt x="187" y="3921"/>
                    </a:lnTo>
                    <a:lnTo>
                      <a:pt x="150" y="3898"/>
                    </a:lnTo>
                    <a:lnTo>
                      <a:pt x="114" y="3868"/>
                    </a:lnTo>
                    <a:lnTo>
                      <a:pt x="90" y="3843"/>
                    </a:lnTo>
                    <a:lnTo>
                      <a:pt x="60" y="3808"/>
                    </a:lnTo>
                    <a:lnTo>
                      <a:pt x="35" y="3770"/>
                    </a:lnTo>
                    <a:lnTo>
                      <a:pt x="17" y="3732"/>
                    </a:lnTo>
                    <a:lnTo>
                      <a:pt x="6" y="3689"/>
                    </a:lnTo>
                    <a:lnTo>
                      <a:pt x="0" y="3647"/>
                    </a:lnTo>
                    <a:lnTo>
                      <a:pt x="0" y="3604"/>
                    </a:lnTo>
                    <a:lnTo>
                      <a:pt x="6" y="3560"/>
                    </a:lnTo>
                    <a:lnTo>
                      <a:pt x="17" y="3515"/>
                    </a:lnTo>
                    <a:lnTo>
                      <a:pt x="33" y="3472"/>
                    </a:lnTo>
                    <a:lnTo>
                      <a:pt x="55" y="3429"/>
                    </a:lnTo>
                    <a:lnTo>
                      <a:pt x="80" y="3386"/>
                    </a:lnTo>
                    <a:lnTo>
                      <a:pt x="112" y="3345"/>
                    </a:lnTo>
                    <a:lnTo>
                      <a:pt x="147" y="3307"/>
                    </a:lnTo>
                    <a:lnTo>
                      <a:pt x="150" y="3304"/>
                    </a:lnTo>
                    <a:lnTo>
                      <a:pt x="157" y="3298"/>
                    </a:lnTo>
                    <a:lnTo>
                      <a:pt x="168" y="3287"/>
                    </a:lnTo>
                    <a:lnTo>
                      <a:pt x="182" y="3273"/>
                    </a:lnTo>
                    <a:lnTo>
                      <a:pt x="201" y="3253"/>
                    </a:lnTo>
                    <a:lnTo>
                      <a:pt x="223" y="3233"/>
                    </a:lnTo>
                    <a:lnTo>
                      <a:pt x="247" y="3208"/>
                    </a:lnTo>
                    <a:lnTo>
                      <a:pt x="275" y="3180"/>
                    </a:lnTo>
                    <a:lnTo>
                      <a:pt x="305" y="3151"/>
                    </a:lnTo>
                    <a:lnTo>
                      <a:pt x="337" y="3118"/>
                    </a:lnTo>
                    <a:lnTo>
                      <a:pt x="371" y="3084"/>
                    </a:lnTo>
                    <a:lnTo>
                      <a:pt x="407" y="3049"/>
                    </a:lnTo>
                    <a:lnTo>
                      <a:pt x="444" y="3012"/>
                    </a:lnTo>
                    <a:lnTo>
                      <a:pt x="483" y="2975"/>
                    </a:lnTo>
                    <a:lnTo>
                      <a:pt x="522" y="2935"/>
                    </a:lnTo>
                    <a:lnTo>
                      <a:pt x="562" y="2896"/>
                    </a:lnTo>
                    <a:lnTo>
                      <a:pt x="601" y="2856"/>
                    </a:lnTo>
                    <a:lnTo>
                      <a:pt x="641" y="2818"/>
                    </a:lnTo>
                    <a:lnTo>
                      <a:pt x="680" y="2778"/>
                    </a:lnTo>
                    <a:lnTo>
                      <a:pt x="719" y="2739"/>
                    </a:lnTo>
                    <a:lnTo>
                      <a:pt x="756" y="2702"/>
                    </a:lnTo>
                    <a:lnTo>
                      <a:pt x="793" y="2666"/>
                    </a:lnTo>
                    <a:lnTo>
                      <a:pt x="828" y="2631"/>
                    </a:lnTo>
                    <a:lnTo>
                      <a:pt x="862" y="2598"/>
                    </a:lnTo>
                    <a:lnTo>
                      <a:pt x="894" y="2567"/>
                    </a:lnTo>
                    <a:lnTo>
                      <a:pt x="923" y="2538"/>
                    </a:lnTo>
                    <a:lnTo>
                      <a:pt x="949" y="2511"/>
                    </a:lnTo>
                    <a:lnTo>
                      <a:pt x="973" y="2488"/>
                    </a:lnTo>
                    <a:lnTo>
                      <a:pt x="985" y="2472"/>
                    </a:lnTo>
                    <a:lnTo>
                      <a:pt x="990" y="2455"/>
                    </a:lnTo>
                    <a:lnTo>
                      <a:pt x="991" y="2441"/>
                    </a:lnTo>
                    <a:lnTo>
                      <a:pt x="990" y="2428"/>
                    </a:lnTo>
                    <a:lnTo>
                      <a:pt x="986" y="2417"/>
                    </a:lnTo>
                    <a:lnTo>
                      <a:pt x="984" y="2410"/>
                    </a:lnTo>
                    <a:lnTo>
                      <a:pt x="983" y="2407"/>
                    </a:lnTo>
                    <a:lnTo>
                      <a:pt x="932" y="2318"/>
                    </a:lnTo>
                    <a:lnTo>
                      <a:pt x="888" y="2226"/>
                    </a:lnTo>
                    <a:lnTo>
                      <a:pt x="850" y="2133"/>
                    </a:lnTo>
                    <a:lnTo>
                      <a:pt x="818" y="2039"/>
                    </a:lnTo>
                    <a:lnTo>
                      <a:pt x="793" y="1942"/>
                    </a:lnTo>
                    <a:lnTo>
                      <a:pt x="773" y="1846"/>
                    </a:lnTo>
                    <a:lnTo>
                      <a:pt x="760" y="1749"/>
                    </a:lnTo>
                    <a:lnTo>
                      <a:pt x="754" y="1650"/>
                    </a:lnTo>
                    <a:lnTo>
                      <a:pt x="753" y="1552"/>
                    </a:lnTo>
                    <a:lnTo>
                      <a:pt x="758" y="1455"/>
                    </a:lnTo>
                    <a:lnTo>
                      <a:pt x="770" y="1357"/>
                    </a:lnTo>
                    <a:lnTo>
                      <a:pt x="788" y="1260"/>
                    </a:lnTo>
                    <a:lnTo>
                      <a:pt x="811" y="1165"/>
                    </a:lnTo>
                    <a:lnTo>
                      <a:pt x="842" y="1071"/>
                    </a:lnTo>
                    <a:lnTo>
                      <a:pt x="878" y="978"/>
                    </a:lnTo>
                    <a:lnTo>
                      <a:pt x="921" y="887"/>
                    </a:lnTo>
                    <a:lnTo>
                      <a:pt x="969" y="798"/>
                    </a:lnTo>
                    <a:lnTo>
                      <a:pt x="1024" y="711"/>
                    </a:lnTo>
                    <a:lnTo>
                      <a:pt x="1085" y="628"/>
                    </a:lnTo>
                    <a:lnTo>
                      <a:pt x="1152" y="547"/>
                    </a:lnTo>
                    <a:lnTo>
                      <a:pt x="1226" y="469"/>
                    </a:lnTo>
                    <a:lnTo>
                      <a:pt x="1300" y="399"/>
                    </a:lnTo>
                    <a:lnTo>
                      <a:pt x="1378" y="335"/>
                    </a:lnTo>
                    <a:lnTo>
                      <a:pt x="1458" y="278"/>
                    </a:lnTo>
                    <a:lnTo>
                      <a:pt x="1542" y="224"/>
                    </a:lnTo>
                    <a:lnTo>
                      <a:pt x="1627" y="177"/>
                    </a:lnTo>
                    <a:lnTo>
                      <a:pt x="1716" y="136"/>
                    </a:lnTo>
                    <a:lnTo>
                      <a:pt x="1806" y="100"/>
                    </a:lnTo>
                    <a:lnTo>
                      <a:pt x="1897" y="69"/>
                    </a:lnTo>
                    <a:lnTo>
                      <a:pt x="1989" y="45"/>
                    </a:lnTo>
                    <a:lnTo>
                      <a:pt x="2083" y="24"/>
                    </a:lnTo>
                    <a:lnTo>
                      <a:pt x="2178" y="11"/>
                    </a:lnTo>
                    <a:lnTo>
                      <a:pt x="2274" y="2"/>
                    </a:lnTo>
                    <a:lnTo>
                      <a:pt x="23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2" name="모서리가 둥근 직사각형 23">
            <a:extLst>
              <a:ext uri="{FF2B5EF4-FFF2-40B4-BE49-F238E27FC236}">
                <a16:creationId xmlns:a16="http://schemas.microsoft.com/office/drawing/2014/main" id="{161CC7D4-59F8-4AE8-AF0C-055194CF9FF6}"/>
              </a:ext>
            </a:extLst>
          </p:cNvPr>
          <p:cNvSpPr/>
          <p:nvPr/>
        </p:nvSpPr>
        <p:spPr>
          <a:xfrm>
            <a:off x="121921" y="1157010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ReplyMapper.xml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21171E-F3D5-4BB7-B155-FB2B9BE01B45}"/>
              </a:ext>
            </a:extLst>
          </p:cNvPr>
          <p:cNvSpPr/>
          <p:nvPr/>
        </p:nvSpPr>
        <p:spPr>
          <a:xfrm>
            <a:off x="6539023" y="6306836"/>
            <a:ext cx="5641367" cy="557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모든 데이터에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Full Scan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해서 접근하는 것보다 시간을 단축 </a:t>
            </a:r>
          </a:p>
        </p:txBody>
      </p:sp>
    </p:spTree>
    <p:extLst>
      <p:ext uri="{BB962C8B-B14F-4D97-AF65-F5344CB8AC3E}">
        <p14:creationId xmlns:p14="http://schemas.microsoft.com/office/powerpoint/2010/main" val="346129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062D63-8FC5-4CEF-8A50-7DAA9FA8AFF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1E3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FBC4F6-848C-4B8A-8B67-7034A84FE9C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48A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B42120-248E-4848-8C00-8056274448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8BA07D-C82C-42B4-9929-F0784D41A085}"/>
              </a:ext>
            </a:extLst>
          </p:cNvPr>
          <p:cNvSpPr txBox="1"/>
          <p:nvPr/>
        </p:nvSpPr>
        <p:spPr>
          <a:xfrm>
            <a:off x="111760" y="8161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0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25D80-9E8C-4DD3-BA2A-C0C9A7EA96C5}"/>
              </a:ext>
            </a:extLst>
          </p:cNvPr>
          <p:cNvSpPr txBox="1"/>
          <p:nvPr/>
        </p:nvSpPr>
        <p:spPr>
          <a:xfrm>
            <a:off x="660400" y="183158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400" spc="-3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CFFC4-C1B5-48F9-B502-30D22DE288F9}"/>
              </a:ext>
            </a:extLst>
          </p:cNvPr>
          <p:cNvSpPr txBox="1"/>
          <p:nvPr/>
        </p:nvSpPr>
        <p:spPr>
          <a:xfrm>
            <a:off x="672738" y="682024"/>
            <a:ext cx="13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dist">
              <a:buFont typeface="Wingdings" panose="05000000000000000000" pitchFamily="2" charset="2"/>
              <a:buChar char="§"/>
            </a:pPr>
            <a:r>
              <a:rPr lang="ko-KR" altLang="en-US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 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0720C-733C-4CAB-8782-1FDBE54552A3}"/>
              </a:ext>
            </a:extLst>
          </p:cNvPr>
          <p:cNvSpPr txBox="1"/>
          <p:nvPr/>
        </p:nvSpPr>
        <p:spPr>
          <a:xfrm>
            <a:off x="2313741" y="687020"/>
            <a:ext cx="27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[ 3-2 ] </a:t>
            </a:r>
            <a:r>
              <a:rPr lang="ko-KR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안정적인 </a:t>
            </a:r>
            <a:r>
              <a:rPr lang="ko-KR" altLang="en-US" sz="1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유지 보수</a:t>
            </a:r>
            <a:endParaRPr lang="ko-KR" altLang="en-US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FA52F60-F987-4368-9EEF-0572833A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18" y="1468466"/>
            <a:ext cx="4625161" cy="292206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E730149-5CE2-4918-A584-309A2334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468464"/>
            <a:ext cx="7182647" cy="50116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C955419-3F89-4FC1-827A-1DD6CCD4306A}"/>
              </a:ext>
            </a:extLst>
          </p:cNvPr>
          <p:cNvSpPr/>
          <p:nvPr/>
        </p:nvSpPr>
        <p:spPr>
          <a:xfrm>
            <a:off x="121921" y="1157010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B0CAEC"/>
                </a:solidFill>
                <a:latin typeface="+mn-ea"/>
              </a:rPr>
              <a:t>changePW.jsp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53" name="모서리가 둥근 직사각형 23">
            <a:extLst>
              <a:ext uri="{FF2B5EF4-FFF2-40B4-BE49-F238E27FC236}">
                <a16:creationId xmlns:a16="http://schemas.microsoft.com/office/drawing/2014/main" id="{2A9418E9-CA1F-41DF-A3B9-7A32EC7B001C}"/>
              </a:ext>
            </a:extLst>
          </p:cNvPr>
          <p:cNvSpPr/>
          <p:nvPr/>
        </p:nvSpPr>
        <p:spPr>
          <a:xfrm>
            <a:off x="7444918" y="1157010"/>
            <a:ext cx="1645920" cy="303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B0CA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B0CAEC"/>
                </a:solidFill>
                <a:latin typeface="+mn-ea"/>
              </a:rPr>
              <a:t>HashTagVO.java</a:t>
            </a:r>
            <a:endParaRPr lang="ko-KR" altLang="en-US" sz="1200" b="1" dirty="0">
              <a:solidFill>
                <a:srgbClr val="B0CAEC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98F1D0-56C5-4D08-AFA0-F4F11BD03A50}"/>
              </a:ext>
            </a:extLst>
          </p:cNvPr>
          <p:cNvSpPr txBox="1"/>
          <p:nvPr/>
        </p:nvSpPr>
        <p:spPr>
          <a:xfrm>
            <a:off x="7444918" y="6488048"/>
            <a:ext cx="4747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간결한 코드 작성과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오류 감소로 </a:t>
            </a:r>
            <a:r>
              <a:rPr lang="ko-KR" altLang="en-US" sz="1800" b="1" dirty="0">
                <a:latin typeface="+mn-ea"/>
              </a:rPr>
              <a:t>품질 향상에 노력</a:t>
            </a:r>
            <a:endParaRPr lang="en-US" altLang="ko-KR" sz="1800" b="1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80B61C-5579-4A1F-9BB3-F3475F592D14}"/>
              </a:ext>
            </a:extLst>
          </p:cNvPr>
          <p:cNvGrpSpPr/>
          <p:nvPr/>
        </p:nvGrpSpPr>
        <p:grpSpPr>
          <a:xfrm>
            <a:off x="7444918" y="4404745"/>
            <a:ext cx="4627593" cy="2075369"/>
            <a:chOff x="7444918" y="4423711"/>
            <a:chExt cx="4627593" cy="2075369"/>
          </a:xfrm>
        </p:grpSpPr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61079EA9-E562-4AF0-95C0-797EDBBA237C}"/>
                </a:ext>
              </a:extLst>
            </p:cNvPr>
            <p:cNvSpPr/>
            <p:nvPr/>
          </p:nvSpPr>
          <p:spPr bwMode="auto">
            <a:xfrm>
              <a:off x="7444918" y="4423711"/>
              <a:ext cx="4622455" cy="2075369"/>
            </a:xfrm>
            <a:prstGeom prst="roundRect">
              <a:avLst>
                <a:gd name="adj" fmla="val 2440"/>
              </a:avLst>
            </a:prstGeom>
            <a:solidFill>
              <a:schemeClr val="bg1">
                <a:lumMod val="95000"/>
                <a:alpha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18F20C-2371-43F1-86EE-A514329DA7BD}"/>
                </a:ext>
              </a:extLst>
            </p:cNvPr>
            <p:cNvSpPr txBox="1"/>
            <p:nvPr/>
          </p:nvSpPr>
          <p:spPr>
            <a:xfrm>
              <a:off x="7447349" y="4467975"/>
              <a:ext cx="4625162" cy="20005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1400" dirty="0">
                <a:solidFill>
                  <a:srgbClr val="222222"/>
                </a:solidFill>
                <a:latin typeface="+mn-ea"/>
              </a:endParaRPr>
            </a:p>
            <a:p>
              <a:endParaRPr lang="en-US" altLang="ko-KR" sz="1400" b="0" dirty="0">
                <a:solidFill>
                  <a:srgbClr val="222222"/>
                </a:solidFill>
                <a:latin typeface="+mn-ea"/>
              </a:endParaRPr>
            </a:p>
            <a:p>
              <a:r>
                <a:rPr lang="ko-KR" altLang="en-US" sz="1400" b="0" dirty="0" err="1">
                  <a:solidFill>
                    <a:srgbClr val="222222"/>
                  </a:solidFill>
                  <a:latin typeface="+mn-ea"/>
                </a:rPr>
                <a:t>정규식</a:t>
              </a:r>
              <a:r>
                <a:rPr lang="ko-KR" altLang="en-US" sz="1400" b="0" dirty="0">
                  <a:solidFill>
                    <a:srgbClr val="222222"/>
                  </a:solidFill>
                  <a:latin typeface="+mn-ea"/>
                </a:rPr>
                <a:t> 사용으로 </a:t>
              </a:r>
              <a:r>
                <a:rPr lang="ko-KR" altLang="en-US" sz="1400" i="0" dirty="0">
                  <a:effectLst/>
                  <a:latin typeface="+mn-ea"/>
                </a:rPr>
                <a:t>형식을 </a:t>
              </a:r>
              <a:r>
                <a:rPr lang="ko-KR" altLang="en-US" sz="1400" i="0" dirty="0" err="1">
                  <a:effectLst/>
                  <a:latin typeface="+mn-ea"/>
                </a:rPr>
                <a:t>패턴화</a:t>
              </a:r>
              <a:r>
                <a:rPr lang="ko-KR" altLang="en-US" sz="1400" dirty="0" err="1">
                  <a:latin typeface="+mn-ea"/>
                </a:rPr>
                <a:t>하여</a:t>
              </a:r>
              <a:r>
                <a:rPr lang="ko-KR" altLang="en-US" sz="1400" i="0" dirty="0">
                  <a:effectLst/>
                  <a:latin typeface="+mn-ea"/>
                </a:rPr>
                <a:t> 재사용성을 높였습니다</a:t>
              </a:r>
              <a:r>
                <a:rPr lang="en-US" altLang="ko-KR" sz="1400" i="0" dirty="0">
                  <a:effectLst/>
                  <a:latin typeface="+mn-ea"/>
                </a:rPr>
                <a:t>.</a:t>
              </a:r>
              <a:endParaRPr lang="en-US" altLang="ko-KR" sz="1400" dirty="0">
                <a:solidFill>
                  <a:srgbClr val="222222"/>
                </a:solidFill>
                <a:latin typeface="+mn-ea"/>
              </a:endParaRPr>
            </a:p>
            <a:p>
              <a:r>
                <a:rPr lang="en-US" altLang="ko-KR" sz="1400" i="0" dirty="0">
                  <a:effectLst/>
                  <a:latin typeface="+mn-ea"/>
                </a:rPr>
                <a:t>String</a:t>
              </a:r>
              <a:r>
                <a:rPr lang="ko-KR" altLang="en-US" sz="1400" i="0" dirty="0">
                  <a:effectLst/>
                  <a:latin typeface="+mn-ea"/>
                </a:rPr>
                <a:t>은 비교할 문자열을 먼저 넣고</a:t>
              </a:r>
              <a:r>
                <a:rPr lang="en-US" altLang="ko-KR" sz="1400" i="0" dirty="0">
                  <a:effectLst/>
                  <a:latin typeface="+mn-ea"/>
                </a:rPr>
                <a:t>, Equals</a:t>
              </a:r>
              <a:r>
                <a:rPr lang="ko-KR" altLang="en-US" sz="1400" i="0" dirty="0">
                  <a:effectLst/>
                  <a:latin typeface="+mn-ea"/>
                </a:rPr>
                <a:t>로 제어합니다</a:t>
              </a:r>
              <a:r>
                <a:rPr lang="en-US" altLang="ko-KR" sz="1400" i="0" dirty="0">
                  <a:effectLst/>
                  <a:latin typeface="+mn-ea"/>
                </a:rPr>
                <a:t>.</a:t>
              </a:r>
            </a:p>
            <a:p>
              <a:endParaRPr lang="en-US" altLang="ko-KR" sz="1000" i="0" dirty="0">
                <a:effectLst/>
                <a:latin typeface="+mn-ea"/>
              </a:endParaRPr>
            </a:p>
            <a:p>
              <a:endParaRPr lang="en-US" altLang="ko-KR" sz="1000" dirty="0">
                <a:latin typeface="+mn-ea"/>
              </a:endParaRPr>
            </a:p>
            <a:p>
              <a:endParaRPr lang="en-US" altLang="ko-KR" sz="1000" dirty="0">
                <a:latin typeface="+mn-ea"/>
              </a:endParaRP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400" dirty="0">
                  <a:latin typeface="+mn-ea"/>
                </a:rPr>
                <a:t>값의 모호함을 감소시키고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예외는 사전에 방지합니다</a:t>
              </a:r>
              <a:r>
                <a:rPr lang="en-US" altLang="ko-KR" sz="1400" dirty="0">
                  <a:latin typeface="+mn-ea"/>
                </a:rPr>
                <a:t>.</a:t>
              </a:r>
              <a:endParaRPr lang="en-US" altLang="ko-KR" sz="1400" i="0" dirty="0">
                <a:effectLst/>
                <a:latin typeface="+mn-ea"/>
              </a:endParaRPr>
            </a:p>
            <a:p>
              <a:r>
                <a:rPr lang="en-US" altLang="ko-KR" sz="1400" i="0" dirty="0" err="1">
                  <a:effectLst/>
                  <a:latin typeface="+mn-ea"/>
                </a:rPr>
                <a:t>NullPointException</a:t>
              </a:r>
              <a:r>
                <a:rPr lang="en-US" altLang="ko-KR" sz="1400" i="0" dirty="0">
                  <a:effectLst/>
                  <a:latin typeface="+mn-ea"/>
                </a:rPr>
                <a:t> </a:t>
              </a:r>
              <a:r>
                <a:rPr lang="ko-KR" altLang="en-US" sz="1400" i="0" dirty="0">
                  <a:effectLst/>
                  <a:latin typeface="+mn-ea"/>
                </a:rPr>
                <a:t>예방을 위한 </a:t>
              </a:r>
              <a:r>
                <a:rPr lang="en-US" altLang="ko-KR" sz="1400" i="0" dirty="0">
                  <a:effectLst/>
                  <a:latin typeface="+mn-ea"/>
                </a:rPr>
                <a:t>Null </a:t>
              </a:r>
              <a:r>
                <a:rPr lang="ko-KR" altLang="en-US" sz="1400" i="0" dirty="0">
                  <a:effectLst/>
                  <a:latin typeface="+mn-ea"/>
                </a:rPr>
                <a:t>여부를 비교합니다</a:t>
              </a:r>
              <a:r>
                <a:rPr lang="en-US" altLang="ko-KR" sz="1400" i="0" dirty="0">
                  <a:effectLst/>
                  <a:latin typeface="+mn-ea"/>
                </a:rPr>
                <a:t>.</a:t>
              </a:r>
            </a:p>
          </p:txBody>
        </p:sp>
        <p:sp>
          <p:nvSpPr>
            <p:cNvPr id="27" name="Inhaltsplatzhalter 4">
              <a:extLst>
                <a:ext uri="{FF2B5EF4-FFF2-40B4-BE49-F238E27FC236}">
                  <a16:creationId xmlns:a16="http://schemas.microsoft.com/office/drawing/2014/main" id="{071F95F5-2B47-48E8-8423-20EB05561056}"/>
                </a:ext>
              </a:extLst>
            </p:cNvPr>
            <p:cNvSpPr txBox="1">
              <a:spLocks/>
            </p:cNvSpPr>
            <p:nvPr/>
          </p:nvSpPr>
          <p:spPr>
            <a:xfrm>
              <a:off x="7524662" y="5416986"/>
              <a:ext cx="2583002" cy="28931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ko-KR" altLang="en-US" sz="1600" b="1" dirty="0">
                  <a:solidFill>
                    <a:srgbClr val="4884D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신중한 예외</a:t>
              </a:r>
              <a:r>
                <a:rPr lang="en-US" altLang="ko-KR" sz="1600" b="1" dirty="0">
                  <a:solidFill>
                    <a:srgbClr val="4884D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b="1" dirty="0">
                  <a:solidFill>
                    <a:srgbClr val="4884D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처리</a:t>
              </a:r>
              <a:r>
                <a:rPr lang="en-US" sz="1600" b="1" dirty="0">
                  <a:solidFill>
                    <a:srgbClr val="4884D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#2</a:t>
              </a:r>
              <a:endParaRPr lang="en-US" sz="1400" dirty="0">
                <a:solidFill>
                  <a:srgbClr val="4884D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Inhaltsplatzhalter 4">
              <a:extLst>
                <a:ext uri="{FF2B5EF4-FFF2-40B4-BE49-F238E27FC236}">
                  <a16:creationId xmlns:a16="http://schemas.microsoft.com/office/drawing/2014/main" id="{8309B17F-D8A3-448A-AD7B-2D498AA5C728}"/>
                </a:ext>
              </a:extLst>
            </p:cNvPr>
            <p:cNvSpPr txBox="1">
              <a:spLocks/>
            </p:cNvSpPr>
            <p:nvPr/>
          </p:nvSpPr>
          <p:spPr>
            <a:xfrm>
              <a:off x="7524662" y="4519911"/>
              <a:ext cx="2435433" cy="2215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600" b="1" dirty="0">
                  <a:solidFill>
                    <a:srgbClr val="1E38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꼼꼼한 문자열 객체 관리 </a:t>
              </a:r>
              <a:r>
                <a:rPr lang="en-US" sz="1600" b="1" dirty="0">
                  <a:solidFill>
                    <a:srgbClr val="1E385A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#1</a:t>
              </a:r>
              <a:endParaRPr lang="en-US" altLang="ko-KR" sz="1050" dirty="0">
                <a:solidFill>
                  <a:srgbClr val="1E385A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15B1F2B5-BDE4-4E3D-9DD3-38804772EB5C}"/>
                </a:ext>
              </a:extLst>
            </p:cNvPr>
            <p:cNvCxnSpPr>
              <a:cxnSpLocks/>
            </p:cNvCxnSpPr>
            <p:nvPr/>
          </p:nvCxnSpPr>
          <p:spPr>
            <a:xfrm>
              <a:off x="7524662" y="4839097"/>
              <a:ext cx="4447598" cy="0"/>
            </a:xfrm>
            <a:prstGeom prst="line">
              <a:avLst/>
            </a:prstGeom>
            <a:ln w="57150">
              <a:solidFill>
                <a:srgbClr val="1E385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4">
              <a:extLst>
                <a:ext uri="{FF2B5EF4-FFF2-40B4-BE49-F238E27FC236}">
                  <a16:creationId xmlns:a16="http://schemas.microsoft.com/office/drawing/2014/main" id="{F587AEEE-49E3-4DF6-95A4-762CE323A515}"/>
                </a:ext>
              </a:extLst>
            </p:cNvPr>
            <p:cNvCxnSpPr>
              <a:cxnSpLocks/>
            </p:cNvCxnSpPr>
            <p:nvPr/>
          </p:nvCxnSpPr>
          <p:spPr>
            <a:xfrm>
              <a:off x="7524662" y="5837179"/>
              <a:ext cx="4447598" cy="0"/>
            </a:xfrm>
            <a:prstGeom prst="line">
              <a:avLst/>
            </a:prstGeom>
            <a:ln w="57150">
              <a:solidFill>
                <a:srgbClr val="4884D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35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1221</Words>
  <Application>Microsoft Office PowerPoint</Application>
  <PresentationFormat>와이드스크린</PresentationFormat>
  <Paragraphs>266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chaeunji@hs.ac.kr</cp:lastModifiedBy>
  <cp:revision>730</cp:revision>
  <dcterms:created xsi:type="dcterms:W3CDTF">2021-02-14T00:18:03Z</dcterms:created>
  <dcterms:modified xsi:type="dcterms:W3CDTF">2021-03-11T15:24:25Z</dcterms:modified>
  <cp:version/>
</cp:coreProperties>
</file>