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9" r:id="rId17"/>
    <p:sldId id="277" r:id="rId18"/>
    <p:sldId id="278"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0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950-C589-4158-9C82-C582BB23C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4CDF1-EAEC-4E2D-9B81-791121DEE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A0151-A228-45FF-862E-1F62005E926D}"/>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611E3885-150C-421C-9FCF-B8522A097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FCF69-266D-4BBB-8F41-338F62CF1020}"/>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69036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B76E-4FBC-41B2-BC7C-95B99D7644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8D4F-560C-4A2B-A860-4C8DBC5FF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BC5E9-55EA-41B8-80E3-2AC5841CA942}"/>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A383D679-18E8-4B68-8CD5-2E99E272C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2BF04-ADA7-4D0E-AFB2-03D1321DEC75}"/>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93141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93B14-8B4F-4907-A772-DE43388A7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6FCEC-EC05-4511-90E9-0D6A128B5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BEBED-B2A6-49AB-BD39-D907D5F0EAD9}"/>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66DE5E7A-64CC-423D-8365-75F6DD7D1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3807-7EAA-4CF7-8C2B-49F644A63B75}"/>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233454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3562-6B85-408A-98C2-5DC7B60C5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5D084-162C-4218-8334-E50BA92F1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5EBD4-57FD-4D95-9213-132CD014A8A6}"/>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4C1C8D8F-3ECA-4577-8F43-1A001F9E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F153F-D54C-466A-B711-6D0C27933C9E}"/>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57679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E32D-C397-4D36-8AA7-1CFF1D47E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EF536D-AD4E-4284-9E09-1987EA7DE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35936-E89B-4F7E-A9D3-3C23856B7DB2}"/>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17DD4828-4186-42F8-9495-9A4BD6C26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9A325-D1F6-4456-BC94-38E96D6E0D3B}"/>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196759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D8A9-5F9D-4D0F-B67F-2B4C9A4060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A320D-9C0C-4C06-AC0C-2F61DC003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35E79-01E8-4C10-A388-77912E54B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A57B3B-815A-4492-94F0-CB0D2DDBA235}"/>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6" name="Footer Placeholder 5">
            <a:extLst>
              <a:ext uri="{FF2B5EF4-FFF2-40B4-BE49-F238E27FC236}">
                <a16:creationId xmlns:a16="http://schemas.microsoft.com/office/drawing/2014/main" id="{3A322432-2C0C-458D-969B-9CD0BE7FB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E8FC4-BC93-4AAA-9D89-0C5121403F5E}"/>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66588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4407-D21C-43D5-B5F0-2C652B580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CC79BC-94DE-4AF0-8F6A-EDDBADA7C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63A03-46A9-49D8-BA40-DEE0749F0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F5B87-D17A-4B0E-AE84-961BF761A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66963-8D06-4295-9B7B-3B9A8FBA6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43E70-BA9F-4CEE-901B-D39F8B4C4627}"/>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8" name="Footer Placeholder 7">
            <a:extLst>
              <a:ext uri="{FF2B5EF4-FFF2-40B4-BE49-F238E27FC236}">
                <a16:creationId xmlns:a16="http://schemas.microsoft.com/office/drawing/2014/main" id="{F981C6AC-223E-4491-82F4-209E186DB0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A3D76-DF6E-4DBD-AAB8-17CAB38F6440}"/>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91994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12F6-86CA-4445-B359-760E84A423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962AD3-5294-43F6-A1DF-81D089886AC0}"/>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4" name="Footer Placeholder 3">
            <a:extLst>
              <a:ext uri="{FF2B5EF4-FFF2-40B4-BE49-F238E27FC236}">
                <a16:creationId xmlns:a16="http://schemas.microsoft.com/office/drawing/2014/main" id="{9B2B5575-D12E-45C2-83CE-A4ECA9ACCC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02362B-FB6D-4BE0-ACDF-B49EFC04478D}"/>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273194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BAE23-07E7-4237-A45B-B2C2BA2E8713}"/>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3" name="Footer Placeholder 2">
            <a:extLst>
              <a:ext uri="{FF2B5EF4-FFF2-40B4-BE49-F238E27FC236}">
                <a16:creationId xmlns:a16="http://schemas.microsoft.com/office/drawing/2014/main" id="{DDB13883-6559-45EC-8FB4-ECD4D3686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806B1F-8267-4DF1-AA86-C8F96567B0C0}"/>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14801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7996-FDEB-4D4B-B9DF-04648FFE1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224033-9053-497A-A5FE-495EEFBDB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9A6CD-4AE8-4C10-990D-69A96A5C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BEACA-938C-4045-8A52-F7A4DA1171C6}"/>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6" name="Footer Placeholder 5">
            <a:extLst>
              <a:ext uri="{FF2B5EF4-FFF2-40B4-BE49-F238E27FC236}">
                <a16:creationId xmlns:a16="http://schemas.microsoft.com/office/drawing/2014/main" id="{0385670C-88A2-40E6-A886-45F9E5700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06150-2339-489D-A941-DE93D576698A}"/>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76147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4A43-5FC8-44F3-9E27-0EA0038FB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0B3F3-90F2-4529-82E2-0E367A484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03EF12-79CD-4059-AF3B-8234C8E81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E21FC-91F1-4F4B-8623-62FA540A984D}"/>
              </a:ext>
            </a:extLst>
          </p:cNvPr>
          <p:cNvSpPr>
            <a:spLocks noGrp="1"/>
          </p:cNvSpPr>
          <p:nvPr>
            <p:ph type="dt" sz="half" idx="10"/>
          </p:nvPr>
        </p:nvSpPr>
        <p:spPr/>
        <p:txBody>
          <a:bodyPr/>
          <a:lstStyle/>
          <a:p>
            <a:fld id="{A6718FC1-A78F-4CD5-9ACE-037E1EDF3884}" type="datetimeFigureOut">
              <a:rPr lang="en-US" smtClean="0"/>
              <a:t>5/24/2021</a:t>
            </a:fld>
            <a:endParaRPr lang="en-US"/>
          </a:p>
        </p:txBody>
      </p:sp>
      <p:sp>
        <p:nvSpPr>
          <p:cNvPr id="6" name="Footer Placeholder 5">
            <a:extLst>
              <a:ext uri="{FF2B5EF4-FFF2-40B4-BE49-F238E27FC236}">
                <a16:creationId xmlns:a16="http://schemas.microsoft.com/office/drawing/2014/main" id="{9ED9D01D-D8C2-46E2-B5A3-D3FC904891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72A69-3948-4CDE-BA7E-D5923E0A9C1B}"/>
              </a:ext>
            </a:extLst>
          </p:cNvPr>
          <p:cNvSpPr>
            <a:spLocks noGrp="1"/>
          </p:cNvSpPr>
          <p:nvPr>
            <p:ph type="sldNum" sz="quarter" idx="12"/>
          </p:nvPr>
        </p:nvSpPr>
        <p:spPr/>
        <p:txBody>
          <a:bodyPr/>
          <a:lstStyle/>
          <a:p>
            <a:fld id="{8B44FE29-5ED7-4DEC-9706-86B7A6C5E096}" type="slidenum">
              <a:rPr lang="en-US" smtClean="0"/>
              <a:t>‹#›</a:t>
            </a:fld>
            <a:endParaRPr lang="en-US"/>
          </a:p>
        </p:txBody>
      </p:sp>
    </p:spTree>
    <p:extLst>
      <p:ext uri="{BB962C8B-B14F-4D97-AF65-F5344CB8AC3E}">
        <p14:creationId xmlns:p14="http://schemas.microsoft.com/office/powerpoint/2010/main" val="370228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26B7A-9F93-4400-9529-BB432D475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3A8D2-62FE-4D27-8F7A-956BE4CC7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DCF8-5BC3-443C-97F0-BBB32ACC27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18FC1-A78F-4CD5-9ACE-037E1EDF3884}" type="datetimeFigureOut">
              <a:rPr lang="en-US" smtClean="0"/>
              <a:t>5/24/2021</a:t>
            </a:fld>
            <a:endParaRPr lang="en-US"/>
          </a:p>
        </p:txBody>
      </p:sp>
      <p:sp>
        <p:nvSpPr>
          <p:cNvPr id="5" name="Footer Placeholder 4">
            <a:extLst>
              <a:ext uri="{FF2B5EF4-FFF2-40B4-BE49-F238E27FC236}">
                <a16:creationId xmlns:a16="http://schemas.microsoft.com/office/drawing/2014/main" id="{F5BFAA47-08A5-45EC-AF20-D82BB76E2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1A3E7-D51E-4C34-BC85-95AC26340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FE29-5ED7-4DEC-9706-86B7A6C5E096}" type="slidenum">
              <a:rPr lang="en-US" smtClean="0"/>
              <a:t>‹#›</a:t>
            </a:fld>
            <a:endParaRPr lang="en-US"/>
          </a:p>
        </p:txBody>
      </p:sp>
    </p:spTree>
    <p:extLst>
      <p:ext uri="{BB962C8B-B14F-4D97-AF65-F5344CB8AC3E}">
        <p14:creationId xmlns:p14="http://schemas.microsoft.com/office/powerpoint/2010/main" val="303863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naturalearthdata.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bfro.ne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stratasan.com/bad-maps-bad-map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ites.psu.edu/swabmaps/2014/03/28/good-and-bad-map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000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596C-7072-405C-A1AC-C95F87C154D6}"/>
              </a:ext>
            </a:extLst>
          </p:cNvPr>
          <p:cNvSpPr>
            <a:spLocks noGrp="1"/>
          </p:cNvSpPr>
          <p:nvPr>
            <p:ph type="ctrTitle"/>
          </p:nvPr>
        </p:nvSpPr>
        <p:spPr>
          <a:xfrm>
            <a:off x="1524000" y="1"/>
            <a:ext cx="9144000" cy="1533524"/>
          </a:xfrm>
        </p:spPr>
        <p:txBody>
          <a:bodyPr/>
          <a:lstStyle/>
          <a:p>
            <a:r>
              <a:rPr lang="en-US" dirty="0">
                <a:solidFill>
                  <a:schemeClr val="bg1"/>
                </a:solidFill>
              </a:rPr>
              <a:t>Using QGIS</a:t>
            </a:r>
          </a:p>
        </p:txBody>
      </p:sp>
      <p:sp>
        <p:nvSpPr>
          <p:cNvPr id="3" name="Subtitle 2">
            <a:extLst>
              <a:ext uri="{FF2B5EF4-FFF2-40B4-BE49-F238E27FC236}">
                <a16:creationId xmlns:a16="http://schemas.microsoft.com/office/drawing/2014/main" id="{3CA6B7AD-9E4E-4FE2-B805-818BE47D2DFD}"/>
              </a:ext>
            </a:extLst>
          </p:cNvPr>
          <p:cNvSpPr>
            <a:spLocks noGrp="1"/>
          </p:cNvSpPr>
          <p:nvPr>
            <p:ph type="subTitle" idx="1"/>
          </p:nvPr>
        </p:nvSpPr>
        <p:spPr>
          <a:xfrm>
            <a:off x="1666875" y="4478338"/>
            <a:ext cx="9144000" cy="1884362"/>
          </a:xfrm>
        </p:spPr>
        <p:txBody>
          <a:bodyPr>
            <a:normAutofit lnSpcReduction="10000"/>
          </a:bodyPr>
          <a:lstStyle/>
          <a:p>
            <a:pPr algn="l"/>
            <a:r>
              <a:rPr lang="en-US" sz="2800" dirty="0">
                <a:solidFill>
                  <a:schemeClr val="bg1"/>
                </a:solidFill>
              </a:rPr>
              <a:t>Peter Galante</a:t>
            </a:r>
          </a:p>
          <a:p>
            <a:pPr algn="l"/>
            <a:r>
              <a:rPr lang="en-US" sz="2800" dirty="0">
                <a:solidFill>
                  <a:schemeClr val="bg1"/>
                </a:solidFill>
              </a:rPr>
              <a:t>Biodiversity Informatics Scientist</a:t>
            </a:r>
          </a:p>
          <a:p>
            <a:pPr algn="l"/>
            <a:r>
              <a:rPr lang="en-US" sz="2800" dirty="0">
                <a:solidFill>
                  <a:schemeClr val="bg1"/>
                </a:solidFill>
              </a:rPr>
              <a:t>Center for Biodiversity and Conservation</a:t>
            </a:r>
          </a:p>
          <a:p>
            <a:pPr algn="l"/>
            <a:r>
              <a:rPr lang="en-US" sz="2800" dirty="0">
                <a:solidFill>
                  <a:schemeClr val="bg1"/>
                </a:solidFill>
              </a:rPr>
              <a:t>American Museum of Natural History</a:t>
            </a:r>
          </a:p>
        </p:txBody>
      </p:sp>
      <p:pic>
        <p:nvPicPr>
          <p:cNvPr id="10" name="Picture 9" descr="Logo&#10;&#10;Description automatically generated">
            <a:extLst>
              <a:ext uri="{FF2B5EF4-FFF2-40B4-BE49-F238E27FC236}">
                <a16:creationId xmlns:a16="http://schemas.microsoft.com/office/drawing/2014/main" id="{85355240-4886-40BC-B174-FF894094E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964" y="2368694"/>
            <a:ext cx="7278072" cy="1655762"/>
          </a:xfrm>
          <a:prstGeom prst="rect">
            <a:avLst/>
          </a:prstGeom>
          <a:solidFill>
            <a:schemeClr val="bg1"/>
          </a:solidFill>
        </p:spPr>
      </p:pic>
    </p:spTree>
    <p:extLst>
      <p:ext uri="{BB962C8B-B14F-4D97-AF65-F5344CB8AC3E}">
        <p14:creationId xmlns:p14="http://schemas.microsoft.com/office/powerpoint/2010/main" val="242690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Outline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EB1735A8-4B2F-4EBA-8267-11ECEFE3F390}"/>
              </a:ext>
            </a:extLst>
          </p:cNvPr>
          <p:cNvSpPr/>
          <p:nvPr/>
        </p:nvSpPr>
        <p:spPr>
          <a:xfrm>
            <a:off x="2577305" y="1486693"/>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overview</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latin typeface="Times new roman" panose="02020603050405020304" pitchFamily="18" charset="0"/>
                <a:ea typeface="DejaVu Sans"/>
                <a:cs typeface="DejaVu Sans"/>
              </a:rPr>
              <a:t>GIS Data files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C00000"/>
                </a:solidFill>
                <a:latin typeface="Times new roman" panose="02020603050405020304" pitchFamily="18" charset="0"/>
                <a:ea typeface="DejaVu Sans"/>
                <a:cs typeface="DejaVu Sans"/>
              </a:rPr>
              <a:t>Basic operations</a:t>
            </a:r>
            <a:endParaRPr lang="en-US" altLang="en-US" sz="2600" dirty="0">
              <a:solidFill>
                <a:srgbClr val="C00000"/>
              </a:solidFill>
            </a:endParaRPr>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interface</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Follow along</a:t>
            </a:r>
            <a:endParaRPr lang="en-US" altLang="en-US" sz="2600" dirty="0"/>
          </a:p>
        </p:txBody>
      </p:sp>
    </p:spTree>
    <p:extLst>
      <p:ext uri="{BB962C8B-B14F-4D97-AF65-F5344CB8AC3E}">
        <p14:creationId xmlns:p14="http://schemas.microsoft.com/office/powerpoint/2010/main" val="68801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GIS operations</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329B9B70-AFCA-45B9-81B4-DFE4007A5A47}"/>
              </a:ext>
            </a:extLst>
          </p:cNvPr>
          <p:cNvSpPr/>
          <p:nvPr/>
        </p:nvSpPr>
        <p:spPr>
          <a:xfrm>
            <a:off x="1571918" y="1246309"/>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600" dirty="0">
                <a:solidFill>
                  <a:srgbClr val="000000"/>
                </a:solidFill>
                <a:latin typeface="Times new roman" panose="02020603050405020304" pitchFamily="18" charset="0"/>
                <a:ea typeface="DejaVu Sans"/>
                <a:cs typeface="DejaVu Sans"/>
              </a:rPr>
              <a:t>Spatial analyses.</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 Buffers </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 Dissolves</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 Differences</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 Centroids</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 Masks</a:t>
            </a:r>
            <a:endParaRPr lang="en-US" altLang="en-US" sz="2600" dirty="0"/>
          </a:p>
          <a:p>
            <a:pPr eaLnBrk="1" hangingPunct="1"/>
            <a:endParaRPr lang="en-US" altLang="en-US" sz="2600" dirty="0"/>
          </a:p>
          <a:p>
            <a:pPr eaLnBrk="1" hangingPunct="1"/>
            <a:endParaRPr lang="en-US" altLang="en-US" sz="2600" dirty="0"/>
          </a:p>
        </p:txBody>
      </p:sp>
      <p:pic>
        <p:nvPicPr>
          <p:cNvPr id="7" name="Picture 4">
            <a:extLst>
              <a:ext uri="{FF2B5EF4-FFF2-40B4-BE49-F238E27FC236}">
                <a16:creationId xmlns:a16="http://schemas.microsoft.com/office/drawing/2014/main" id="{5A338EBA-DC2E-44CA-B6DE-31D014330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418" y="1209797"/>
            <a:ext cx="4310062"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C252AB99-211B-4484-A121-814771B62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418" y="3540247"/>
            <a:ext cx="4560887"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02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Outline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9BE93C69-22D9-4749-8B77-3C87A7E750E9}"/>
              </a:ext>
            </a:extLst>
          </p:cNvPr>
          <p:cNvSpPr/>
          <p:nvPr/>
        </p:nvSpPr>
        <p:spPr>
          <a:xfrm>
            <a:off x="2601118" y="1486693"/>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overview</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latin typeface="Times new roman" panose="02020603050405020304" pitchFamily="18" charset="0"/>
                <a:ea typeface="DejaVu Sans"/>
                <a:cs typeface="DejaVu Sans"/>
              </a:rPr>
              <a:t>GIS Data files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latin typeface="Times new roman" panose="02020603050405020304" pitchFamily="18" charset="0"/>
                <a:ea typeface="DejaVu Sans"/>
                <a:cs typeface="DejaVu Sans"/>
              </a:rPr>
              <a:t>Basic operations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C00000"/>
                </a:solidFill>
                <a:latin typeface="Times new roman" panose="02020603050405020304" pitchFamily="18" charset="0"/>
                <a:ea typeface="DejaVu Sans"/>
                <a:cs typeface="DejaVu Sans"/>
              </a:rPr>
              <a:t>QGIS interface</a:t>
            </a:r>
            <a:endParaRPr lang="en-US" altLang="en-US" sz="2600" dirty="0">
              <a:solidFill>
                <a:srgbClr val="C00000"/>
              </a:solidFill>
            </a:endParaRPr>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Follow along</a:t>
            </a:r>
            <a:endParaRPr lang="en-US" altLang="en-US" sz="2600" dirty="0"/>
          </a:p>
        </p:txBody>
      </p:sp>
    </p:spTree>
    <p:extLst>
      <p:ext uri="{BB962C8B-B14F-4D97-AF65-F5344CB8AC3E}">
        <p14:creationId xmlns:p14="http://schemas.microsoft.com/office/powerpoint/2010/main" val="92818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pic>
        <p:nvPicPr>
          <p:cNvPr id="7" name="Picture 3">
            <a:extLst>
              <a:ext uri="{FF2B5EF4-FFF2-40B4-BE49-F238E27FC236}">
                <a16:creationId xmlns:a16="http://schemas.microsoft.com/office/drawing/2014/main" id="{159BE006-9FD9-42C6-A726-83F86F533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60" y="367506"/>
            <a:ext cx="9007475" cy="612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a:extLst>
              <a:ext uri="{FF2B5EF4-FFF2-40B4-BE49-F238E27FC236}">
                <a16:creationId xmlns:a16="http://schemas.microsoft.com/office/drawing/2014/main" id="{936E002C-0FC5-48D9-AFA0-D8D59E7E17E7}"/>
              </a:ext>
            </a:extLst>
          </p:cNvPr>
          <p:cNvSpPr/>
          <p:nvPr/>
        </p:nvSpPr>
        <p:spPr>
          <a:xfrm flipH="1" flipV="1">
            <a:off x="2617772" y="2653506"/>
            <a:ext cx="1644650" cy="182562"/>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 name="Line 2">
            <a:extLst>
              <a:ext uri="{FF2B5EF4-FFF2-40B4-BE49-F238E27FC236}">
                <a16:creationId xmlns:a16="http://schemas.microsoft.com/office/drawing/2014/main" id="{5B4C49CD-66DC-43BD-9801-985FFBD33F8D}"/>
              </a:ext>
            </a:extLst>
          </p:cNvPr>
          <p:cNvSpPr/>
          <p:nvPr/>
        </p:nvSpPr>
        <p:spPr>
          <a:xfrm flipH="1" flipV="1">
            <a:off x="3257535" y="1189831"/>
            <a:ext cx="1004887" cy="9144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 name="Line 3">
            <a:extLst>
              <a:ext uri="{FF2B5EF4-FFF2-40B4-BE49-F238E27FC236}">
                <a16:creationId xmlns:a16="http://schemas.microsoft.com/office/drawing/2014/main" id="{DAF788C6-AE29-4978-A403-67F0DDD8E1D5}"/>
              </a:ext>
            </a:extLst>
          </p:cNvPr>
          <p:cNvSpPr/>
          <p:nvPr/>
        </p:nvSpPr>
        <p:spPr>
          <a:xfrm>
            <a:off x="7189772" y="5341143"/>
            <a:ext cx="457200" cy="87788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2" name="Line 4">
            <a:extLst>
              <a:ext uri="{FF2B5EF4-FFF2-40B4-BE49-F238E27FC236}">
                <a16:creationId xmlns:a16="http://schemas.microsoft.com/office/drawing/2014/main" id="{7EB559AB-DD3F-4C19-8C8D-6D2D235DB0C8}"/>
              </a:ext>
            </a:extLst>
          </p:cNvPr>
          <p:cNvSpPr/>
          <p:nvPr/>
        </p:nvSpPr>
        <p:spPr>
          <a:xfrm flipV="1">
            <a:off x="6823060" y="1556543"/>
            <a:ext cx="1738312" cy="146208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 name="CustomShape 5">
            <a:extLst>
              <a:ext uri="{FF2B5EF4-FFF2-40B4-BE49-F238E27FC236}">
                <a16:creationId xmlns:a16="http://schemas.microsoft.com/office/drawing/2014/main" id="{F0515273-3665-4B00-BC13-EAA056B28457}"/>
              </a:ext>
            </a:extLst>
          </p:cNvPr>
          <p:cNvSpPr/>
          <p:nvPr/>
        </p:nvSpPr>
        <p:spPr>
          <a:xfrm>
            <a:off x="2251060" y="665956"/>
            <a:ext cx="5118100" cy="271462"/>
          </a:xfrm>
          <a:prstGeom prst="rect">
            <a:avLst/>
          </a:prstGeom>
          <a:noFill/>
          <a:ln w="54720">
            <a:solidFill>
              <a:srgbClr val="ED1C24"/>
            </a:solidFill>
            <a:round/>
          </a:ln>
        </p:spPr>
        <p:style>
          <a:lnRef idx="0">
            <a:scrgbClr r="0" g="0" b="0"/>
          </a:lnRef>
          <a:fillRef idx="0">
            <a:scrgbClr r="0" g="0" b="0"/>
          </a:fillRef>
          <a:effectRef idx="0">
            <a:scrgbClr r="0" g="0" b="0"/>
          </a:effectRef>
          <a:fontRef idx="minor"/>
        </p:style>
      </p:sp>
      <p:sp>
        <p:nvSpPr>
          <p:cNvPr id="14" name="Line 6">
            <a:extLst>
              <a:ext uri="{FF2B5EF4-FFF2-40B4-BE49-F238E27FC236}">
                <a16:creationId xmlns:a16="http://schemas.microsoft.com/office/drawing/2014/main" id="{9F08D5CA-DEF5-49DC-8AE4-E39599C86530}"/>
              </a:ext>
            </a:extLst>
          </p:cNvPr>
          <p:cNvSpPr/>
          <p:nvPr/>
        </p:nvSpPr>
        <p:spPr>
          <a:xfrm flipH="1" flipV="1">
            <a:off x="5818172" y="915193"/>
            <a:ext cx="90488" cy="164623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 name="CustomShape 7">
            <a:extLst>
              <a:ext uri="{FF2B5EF4-FFF2-40B4-BE49-F238E27FC236}">
                <a16:creationId xmlns:a16="http://schemas.microsoft.com/office/drawing/2014/main" id="{7DE063A5-9A32-4CD6-AA0E-0A360C1B125B}"/>
              </a:ext>
            </a:extLst>
          </p:cNvPr>
          <p:cNvSpPr/>
          <p:nvPr/>
        </p:nvSpPr>
        <p:spPr>
          <a:xfrm>
            <a:off x="3897297" y="2434431"/>
            <a:ext cx="1187450" cy="847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Table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of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Contents</a:t>
            </a:r>
            <a:endParaRPr lang="en-US" altLang="en-US"/>
          </a:p>
        </p:txBody>
      </p:sp>
      <p:sp>
        <p:nvSpPr>
          <p:cNvPr id="16" name="CustomShape 8">
            <a:extLst>
              <a:ext uri="{FF2B5EF4-FFF2-40B4-BE49-F238E27FC236}">
                <a16:creationId xmlns:a16="http://schemas.microsoft.com/office/drawing/2014/main" id="{E96322D8-97B4-4DB9-A7CE-E87C17EE5DCD}"/>
              </a:ext>
            </a:extLst>
          </p:cNvPr>
          <p:cNvSpPr/>
          <p:nvPr/>
        </p:nvSpPr>
        <p:spPr>
          <a:xfrm>
            <a:off x="6208697" y="4815681"/>
            <a:ext cx="2168525" cy="593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Coordinate and</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 scale information</a:t>
            </a:r>
            <a:endParaRPr lang="en-US" altLang="en-US"/>
          </a:p>
        </p:txBody>
      </p:sp>
      <p:sp>
        <p:nvSpPr>
          <p:cNvPr id="17" name="CustomShape 9">
            <a:extLst>
              <a:ext uri="{FF2B5EF4-FFF2-40B4-BE49-F238E27FC236}">
                <a16:creationId xmlns:a16="http://schemas.microsoft.com/office/drawing/2014/main" id="{43EA6C95-2D37-4B4A-8F1B-08F79C16D846}"/>
              </a:ext>
            </a:extLst>
          </p:cNvPr>
          <p:cNvSpPr/>
          <p:nvPr/>
        </p:nvSpPr>
        <p:spPr>
          <a:xfrm>
            <a:off x="5818172" y="6255543"/>
            <a:ext cx="4386263" cy="271463"/>
          </a:xfrm>
          <a:prstGeom prst="rect">
            <a:avLst/>
          </a:prstGeom>
          <a:noFill/>
          <a:ln w="54720">
            <a:solidFill>
              <a:srgbClr val="ED1C24"/>
            </a:solidFill>
            <a:round/>
          </a:ln>
        </p:spPr>
        <p:style>
          <a:lnRef idx="0">
            <a:scrgbClr r="0" g="0" b="0"/>
          </a:lnRef>
          <a:fillRef idx="0">
            <a:scrgbClr r="0" g="0" b="0"/>
          </a:fillRef>
          <a:effectRef idx="0">
            <a:scrgbClr r="0" g="0" b="0"/>
          </a:effectRef>
          <a:fontRef idx="minor"/>
        </p:style>
      </p:sp>
      <p:sp>
        <p:nvSpPr>
          <p:cNvPr id="18" name="CustomShape 10">
            <a:extLst>
              <a:ext uri="{FF2B5EF4-FFF2-40B4-BE49-F238E27FC236}">
                <a16:creationId xmlns:a16="http://schemas.microsoft.com/office/drawing/2014/main" id="{19C5749A-CE0D-4A79-BE8E-6BD46F2E6CFB}"/>
              </a:ext>
            </a:extLst>
          </p:cNvPr>
          <p:cNvSpPr/>
          <p:nvPr/>
        </p:nvSpPr>
        <p:spPr>
          <a:xfrm>
            <a:off x="1146159" y="1158081"/>
            <a:ext cx="1468438" cy="4784725"/>
          </a:xfrm>
          <a:prstGeom prst="rect">
            <a:avLst/>
          </a:prstGeom>
          <a:noFill/>
          <a:ln w="54720">
            <a:solidFill>
              <a:srgbClr val="ED1C24"/>
            </a:solidFill>
            <a:round/>
          </a:ln>
        </p:spPr>
        <p:style>
          <a:lnRef idx="0">
            <a:scrgbClr r="0" g="0" b="0"/>
          </a:lnRef>
          <a:fillRef idx="0">
            <a:scrgbClr r="0" g="0" b="0"/>
          </a:fillRef>
          <a:effectRef idx="0">
            <a:scrgbClr r="0" g="0" b="0"/>
          </a:effectRef>
          <a:fontRef idx="minor"/>
        </p:style>
      </p:sp>
      <p:sp>
        <p:nvSpPr>
          <p:cNvPr id="19" name="CustomShape 11">
            <a:extLst>
              <a:ext uri="{FF2B5EF4-FFF2-40B4-BE49-F238E27FC236}">
                <a16:creationId xmlns:a16="http://schemas.microsoft.com/office/drawing/2014/main" id="{D287AD2B-0A97-459F-B66F-FA7FA7FE794B}"/>
              </a:ext>
            </a:extLst>
          </p:cNvPr>
          <p:cNvSpPr/>
          <p:nvPr/>
        </p:nvSpPr>
        <p:spPr>
          <a:xfrm>
            <a:off x="1169972" y="915193"/>
            <a:ext cx="2649538" cy="271463"/>
          </a:xfrm>
          <a:prstGeom prst="rect">
            <a:avLst/>
          </a:prstGeom>
          <a:noFill/>
          <a:ln w="54720">
            <a:solidFill>
              <a:srgbClr val="ED1C24"/>
            </a:solidFill>
            <a:round/>
          </a:ln>
        </p:spPr>
        <p:style>
          <a:lnRef idx="0">
            <a:scrgbClr r="0" g="0" b="0"/>
          </a:lnRef>
          <a:fillRef idx="0">
            <a:scrgbClr r="0" g="0" b="0"/>
          </a:fillRef>
          <a:effectRef idx="0">
            <a:scrgbClr r="0" g="0" b="0"/>
          </a:effectRef>
          <a:fontRef idx="minor"/>
        </p:style>
      </p:sp>
      <p:sp>
        <p:nvSpPr>
          <p:cNvPr id="20" name="CustomShape 12">
            <a:extLst>
              <a:ext uri="{FF2B5EF4-FFF2-40B4-BE49-F238E27FC236}">
                <a16:creationId xmlns:a16="http://schemas.microsoft.com/office/drawing/2014/main" id="{E313E7D7-178A-4C7F-9607-EC21F886993D}"/>
              </a:ext>
            </a:extLst>
          </p:cNvPr>
          <p:cNvSpPr/>
          <p:nvPr/>
        </p:nvSpPr>
        <p:spPr>
          <a:xfrm>
            <a:off x="4079860" y="1777206"/>
            <a:ext cx="922337" cy="593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Adding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data</a:t>
            </a:r>
            <a:endParaRPr lang="en-US" altLang="en-US"/>
          </a:p>
        </p:txBody>
      </p:sp>
      <p:sp>
        <p:nvSpPr>
          <p:cNvPr id="21" name="CustomShape 13">
            <a:extLst>
              <a:ext uri="{FF2B5EF4-FFF2-40B4-BE49-F238E27FC236}">
                <a16:creationId xmlns:a16="http://schemas.microsoft.com/office/drawing/2014/main" id="{4DBA98AE-4EFF-4811-B486-562A6DE165D7}"/>
              </a:ext>
            </a:extLst>
          </p:cNvPr>
          <p:cNvSpPr/>
          <p:nvPr/>
        </p:nvSpPr>
        <p:spPr>
          <a:xfrm>
            <a:off x="5268897" y="2470943"/>
            <a:ext cx="1225550" cy="593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Processing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Toolbar</a:t>
            </a:r>
            <a:endParaRPr lang="en-US" altLang="en-US"/>
          </a:p>
        </p:txBody>
      </p:sp>
      <p:sp>
        <p:nvSpPr>
          <p:cNvPr id="22" name="CustomShape 14">
            <a:extLst>
              <a:ext uri="{FF2B5EF4-FFF2-40B4-BE49-F238E27FC236}">
                <a16:creationId xmlns:a16="http://schemas.microsoft.com/office/drawing/2014/main" id="{B27CFF88-44A2-43BB-A07C-B2A269902C0B}"/>
              </a:ext>
            </a:extLst>
          </p:cNvPr>
          <p:cNvSpPr/>
          <p:nvPr/>
        </p:nvSpPr>
        <p:spPr>
          <a:xfrm>
            <a:off x="6278547" y="2928143"/>
            <a:ext cx="1366838" cy="593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Processing</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Toolbox</a:t>
            </a:r>
            <a:endParaRPr lang="en-US" altLang="en-US"/>
          </a:p>
        </p:txBody>
      </p:sp>
      <p:sp>
        <p:nvSpPr>
          <p:cNvPr id="23" name="CustomShape 15">
            <a:extLst>
              <a:ext uri="{FF2B5EF4-FFF2-40B4-BE49-F238E27FC236}">
                <a16:creationId xmlns:a16="http://schemas.microsoft.com/office/drawing/2014/main" id="{E01C7D60-EDA1-4A43-BA46-E9799A0946CD}"/>
              </a:ext>
            </a:extLst>
          </p:cNvPr>
          <p:cNvSpPr/>
          <p:nvPr/>
        </p:nvSpPr>
        <p:spPr>
          <a:xfrm>
            <a:off x="3714735" y="4847431"/>
            <a:ext cx="1554162" cy="847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Status of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Processing</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Operation</a:t>
            </a:r>
            <a:endParaRPr lang="en-US" altLang="en-US"/>
          </a:p>
        </p:txBody>
      </p:sp>
      <p:sp>
        <p:nvSpPr>
          <p:cNvPr id="24" name="Line 16">
            <a:extLst>
              <a:ext uri="{FF2B5EF4-FFF2-40B4-BE49-F238E27FC236}">
                <a16:creationId xmlns:a16="http://schemas.microsoft.com/office/drawing/2014/main" id="{398E5BE5-D43E-4FAE-B2FF-4ED93A946D67}"/>
              </a:ext>
            </a:extLst>
          </p:cNvPr>
          <p:cNvSpPr/>
          <p:nvPr/>
        </p:nvSpPr>
        <p:spPr>
          <a:xfrm>
            <a:off x="4537060" y="5615781"/>
            <a:ext cx="823912" cy="695325"/>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CustomShape 17">
            <a:extLst>
              <a:ext uri="{FF2B5EF4-FFF2-40B4-BE49-F238E27FC236}">
                <a16:creationId xmlns:a16="http://schemas.microsoft.com/office/drawing/2014/main" id="{56423E97-1BF9-414E-9B30-5A97ABF2A1A6}"/>
              </a:ext>
            </a:extLst>
          </p:cNvPr>
          <p:cNvSpPr/>
          <p:nvPr/>
        </p:nvSpPr>
        <p:spPr>
          <a:xfrm>
            <a:off x="1703372" y="642143"/>
            <a:ext cx="254000" cy="271463"/>
          </a:xfrm>
          <a:prstGeom prst="rect">
            <a:avLst/>
          </a:prstGeom>
          <a:noFill/>
          <a:ln w="54720">
            <a:solidFill>
              <a:srgbClr val="ED1C24"/>
            </a:solidFill>
            <a:round/>
          </a:ln>
        </p:spPr>
        <p:style>
          <a:lnRef idx="0">
            <a:scrgbClr r="0" g="0" b="0"/>
          </a:lnRef>
          <a:fillRef idx="0">
            <a:scrgbClr r="0" g="0" b="0"/>
          </a:fillRef>
          <a:effectRef idx="0">
            <a:scrgbClr r="0" g="0" b="0"/>
          </a:effectRef>
          <a:fontRef idx="minor"/>
        </p:style>
      </p:sp>
      <p:sp>
        <p:nvSpPr>
          <p:cNvPr id="26" name="Line 18">
            <a:extLst>
              <a:ext uri="{FF2B5EF4-FFF2-40B4-BE49-F238E27FC236}">
                <a16:creationId xmlns:a16="http://schemas.microsoft.com/office/drawing/2014/main" id="{131FB36A-8AD4-4CA2-B996-EBFB37260BAD}"/>
              </a:ext>
            </a:extLst>
          </p:cNvPr>
          <p:cNvSpPr/>
          <p:nvPr/>
        </p:nvSpPr>
        <p:spPr>
          <a:xfrm flipH="1" flipV="1">
            <a:off x="1960547" y="824706"/>
            <a:ext cx="1662113" cy="1279525"/>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7" name="CustomShape 19">
            <a:extLst>
              <a:ext uri="{FF2B5EF4-FFF2-40B4-BE49-F238E27FC236}">
                <a16:creationId xmlns:a16="http://schemas.microsoft.com/office/drawing/2014/main" id="{66017C12-0E84-40AA-8D80-04C822D00773}"/>
              </a:ext>
            </a:extLst>
          </p:cNvPr>
          <p:cNvSpPr/>
          <p:nvPr/>
        </p:nvSpPr>
        <p:spPr>
          <a:xfrm>
            <a:off x="3325797" y="1958181"/>
            <a:ext cx="936625" cy="593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a:solidFill>
                  <a:srgbClr val="000000"/>
                </a:solidFill>
                <a:latin typeface="Times new roman" panose="02020603050405020304" pitchFamily="18" charset="0"/>
                <a:ea typeface="DejaVu Sans"/>
                <a:cs typeface="DejaVu Sans"/>
              </a:rPr>
              <a:t>Print </a:t>
            </a:r>
            <a:endParaRPr lang="en-US" altLang="en-US"/>
          </a:p>
          <a:p>
            <a:pPr algn="ctr" eaLnBrk="1" hangingPunct="1"/>
            <a:r>
              <a:rPr lang="en-US" altLang="en-US">
                <a:solidFill>
                  <a:srgbClr val="000000"/>
                </a:solidFill>
                <a:latin typeface="Times new roman" panose="02020603050405020304" pitchFamily="18" charset="0"/>
                <a:ea typeface="DejaVu Sans"/>
                <a:cs typeface="DejaVu Sans"/>
              </a:rPr>
              <a:t>layout</a:t>
            </a:r>
            <a:endParaRPr lang="en-US" altLang="en-US"/>
          </a:p>
        </p:txBody>
      </p:sp>
      <p:sp>
        <p:nvSpPr>
          <p:cNvPr id="28" name="CustomShape 20">
            <a:extLst>
              <a:ext uri="{FF2B5EF4-FFF2-40B4-BE49-F238E27FC236}">
                <a16:creationId xmlns:a16="http://schemas.microsoft.com/office/drawing/2014/main" id="{A216B5D8-7480-4EE1-9F66-51999E3CEDF5}"/>
              </a:ext>
            </a:extLst>
          </p:cNvPr>
          <p:cNvSpPr/>
          <p:nvPr/>
        </p:nvSpPr>
        <p:spPr>
          <a:xfrm>
            <a:off x="3532172" y="3679031"/>
            <a:ext cx="3411538" cy="3397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00"/>
                </a:solidFill>
                <a:latin typeface="Times new roman" panose="02020603050405020304" pitchFamily="18" charset="0"/>
                <a:ea typeface="DejaVu Sans"/>
                <a:cs typeface="DejaVu Sans"/>
              </a:rPr>
              <a:t>Hover over buttons to see function </a:t>
            </a:r>
            <a:endParaRPr lang="en-US" altLang="en-US"/>
          </a:p>
        </p:txBody>
      </p:sp>
    </p:spTree>
    <p:extLst>
      <p:ext uri="{BB962C8B-B14F-4D97-AF65-F5344CB8AC3E}">
        <p14:creationId xmlns:p14="http://schemas.microsoft.com/office/powerpoint/2010/main" val="384904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Outline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C312089E-F34D-4BD5-A660-C26D51BBAB51}"/>
              </a:ext>
            </a:extLst>
          </p:cNvPr>
          <p:cNvSpPr/>
          <p:nvPr/>
        </p:nvSpPr>
        <p:spPr>
          <a:xfrm>
            <a:off x="2577305" y="1486693"/>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overview</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latin typeface="Times new roman" panose="02020603050405020304" pitchFamily="18" charset="0"/>
                <a:ea typeface="DejaVu Sans"/>
                <a:cs typeface="DejaVu Sans"/>
              </a:rPr>
              <a:t>GIS Data files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latin typeface="Times new roman" panose="02020603050405020304" pitchFamily="18" charset="0"/>
                <a:ea typeface="DejaVu Sans"/>
                <a:cs typeface="DejaVu Sans"/>
              </a:rPr>
              <a:t>Basic operations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interface</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C00000"/>
                </a:solidFill>
                <a:latin typeface="Times new roman" panose="02020603050405020304" pitchFamily="18" charset="0"/>
                <a:ea typeface="DejaVu Sans"/>
                <a:cs typeface="DejaVu Sans"/>
              </a:rPr>
              <a:t>Follow along</a:t>
            </a:r>
            <a:endParaRPr lang="en-US" altLang="en-US" sz="2600" dirty="0">
              <a:solidFill>
                <a:srgbClr val="C00000"/>
              </a:solidFill>
            </a:endParaRPr>
          </a:p>
        </p:txBody>
      </p:sp>
    </p:spTree>
    <p:extLst>
      <p:ext uri="{BB962C8B-B14F-4D97-AF65-F5344CB8AC3E}">
        <p14:creationId xmlns:p14="http://schemas.microsoft.com/office/powerpoint/2010/main" val="33061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84A08C74-DF01-4B6F-AF60-30FA0781FC8A}"/>
              </a:ext>
            </a:extLst>
          </p:cNvPr>
          <p:cNvSpPr/>
          <p:nvPr/>
        </p:nvSpPr>
        <p:spPr>
          <a:xfrm>
            <a:off x="2246621" y="1460377"/>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Mapping nearby </a:t>
            </a:r>
            <a:r>
              <a:rPr lang="en-US" altLang="en-US" sz="2600" b="1" dirty="0">
                <a:solidFill>
                  <a:srgbClr val="000000"/>
                </a:solidFill>
                <a:latin typeface="Times new roman" panose="02020603050405020304" pitchFamily="18" charset="0"/>
                <a:ea typeface="DejaVu Sans"/>
                <a:cs typeface="DejaVu Sans"/>
              </a:rPr>
              <a:t>Bigfoot! </a:t>
            </a:r>
            <a:r>
              <a:rPr lang="en-US" altLang="en-US" sz="2600" dirty="0">
                <a:solidFill>
                  <a:srgbClr val="000000"/>
                </a:solidFill>
                <a:latin typeface="Times new roman" panose="02020603050405020304" pitchFamily="18" charset="0"/>
                <a:ea typeface="DejaVu Sans"/>
                <a:cs typeface="DejaVu Sans"/>
              </a:rPr>
              <a:t>sightings.</a:t>
            </a:r>
            <a:endParaRPr lang="en-US" altLang="en-US" sz="2600" dirty="0"/>
          </a:p>
          <a:p>
            <a:pPr eaLnBrk="1" hangingPunct="1"/>
            <a:endParaRPr lang="en-US" altLang="en-US" sz="2600" dirty="0"/>
          </a:p>
        </p:txBody>
      </p:sp>
      <p:pic>
        <p:nvPicPr>
          <p:cNvPr id="7" name="Picture 4">
            <a:extLst>
              <a:ext uri="{FF2B5EF4-FFF2-40B4-BE49-F238E27FC236}">
                <a16:creationId xmlns:a16="http://schemas.microsoft.com/office/drawing/2014/main" id="{FC705960-7FB0-47B6-BA7D-105F8662C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533" y="2670052"/>
            <a:ext cx="25304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29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84A08C74-DF01-4B6F-AF60-30FA0781FC8A}"/>
              </a:ext>
            </a:extLst>
          </p:cNvPr>
          <p:cNvSpPr/>
          <p:nvPr/>
        </p:nvSpPr>
        <p:spPr>
          <a:xfrm>
            <a:off x="2246621" y="1460377"/>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Mapping nearby </a:t>
            </a:r>
            <a:r>
              <a:rPr lang="en-US" altLang="en-US" sz="2600" b="1" dirty="0">
                <a:solidFill>
                  <a:srgbClr val="000000"/>
                </a:solidFill>
                <a:latin typeface="Times new roman" panose="02020603050405020304" pitchFamily="18" charset="0"/>
                <a:ea typeface="DejaVu Sans"/>
                <a:cs typeface="DejaVu Sans"/>
              </a:rPr>
              <a:t>Bigfoot! </a:t>
            </a:r>
            <a:r>
              <a:rPr lang="en-US" altLang="en-US" sz="2600" dirty="0">
                <a:solidFill>
                  <a:srgbClr val="000000"/>
                </a:solidFill>
                <a:latin typeface="Times new roman" panose="02020603050405020304" pitchFamily="18" charset="0"/>
                <a:ea typeface="DejaVu Sans"/>
                <a:cs typeface="DejaVu Sans"/>
              </a:rPr>
              <a:t>sightings.</a:t>
            </a:r>
            <a:endParaRPr lang="en-US" altLang="en-US" sz="2600" dirty="0"/>
          </a:p>
          <a:p>
            <a:pPr eaLnBrk="1" hangingPunct="1"/>
            <a:endParaRPr lang="en-US" altLang="en-US" sz="2600" dirty="0"/>
          </a:p>
        </p:txBody>
      </p:sp>
      <p:pic>
        <p:nvPicPr>
          <p:cNvPr id="7" name="Picture 4">
            <a:extLst>
              <a:ext uri="{FF2B5EF4-FFF2-40B4-BE49-F238E27FC236}">
                <a16:creationId xmlns:a16="http://schemas.microsoft.com/office/drawing/2014/main" id="{FC705960-7FB0-47B6-BA7D-105F8662C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533" y="2670052"/>
            <a:ext cx="25304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75AC49E6-70EB-4E92-B153-9924D1574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343" y="2052221"/>
            <a:ext cx="2992437"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stomShape 3">
            <a:extLst>
              <a:ext uri="{FF2B5EF4-FFF2-40B4-BE49-F238E27FC236}">
                <a16:creationId xmlns:a16="http://schemas.microsoft.com/office/drawing/2014/main" id="{A843A221-45E6-4F35-ACC2-AE7155093C81}"/>
              </a:ext>
            </a:extLst>
          </p:cNvPr>
          <p:cNvSpPr/>
          <p:nvPr/>
        </p:nvSpPr>
        <p:spPr>
          <a:xfrm>
            <a:off x="3152143" y="2357021"/>
            <a:ext cx="2376487" cy="2374900"/>
          </a:xfrm>
          <a:prstGeom prst="donut">
            <a:avLst>
              <a:gd name="adj" fmla="val 8189"/>
            </a:avLst>
          </a:prstGeom>
          <a:solidFill>
            <a:srgbClr val="ED1C24"/>
          </a:solidFill>
          <a:ln>
            <a:noFill/>
          </a:ln>
        </p:spPr>
        <p:style>
          <a:lnRef idx="0">
            <a:scrgbClr r="0" g="0" b="0"/>
          </a:lnRef>
          <a:fillRef idx="0">
            <a:scrgbClr r="0" g="0" b="0"/>
          </a:fillRef>
          <a:effectRef idx="0">
            <a:scrgbClr r="0" g="0" b="0"/>
          </a:effectRef>
          <a:fontRef idx="minor"/>
        </p:style>
      </p:sp>
      <p:sp>
        <p:nvSpPr>
          <p:cNvPr id="10" name="Line 4">
            <a:extLst>
              <a:ext uri="{FF2B5EF4-FFF2-40B4-BE49-F238E27FC236}">
                <a16:creationId xmlns:a16="http://schemas.microsoft.com/office/drawing/2014/main" id="{D5C4981F-6D26-4273-9598-C9273B39C052}"/>
              </a:ext>
            </a:extLst>
          </p:cNvPr>
          <p:cNvSpPr/>
          <p:nvPr/>
        </p:nvSpPr>
        <p:spPr>
          <a:xfrm>
            <a:off x="3701418" y="2539584"/>
            <a:ext cx="1189037" cy="1828800"/>
          </a:xfrm>
          <a:prstGeom prst="line">
            <a:avLst/>
          </a:prstGeom>
          <a:ln w="164520">
            <a:solidFill>
              <a:srgbClr val="ED1C24"/>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102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F3D9317A-09EC-49F8-9734-ECF6A755544B}"/>
              </a:ext>
            </a:extLst>
          </p:cNvPr>
          <p:cNvSpPr/>
          <p:nvPr/>
        </p:nvSpPr>
        <p:spPr>
          <a:xfrm>
            <a:off x="2577305" y="1638834"/>
            <a:ext cx="7037387" cy="388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431800" indent="-212725">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b="1" dirty="0">
                <a:solidFill>
                  <a:srgbClr val="000000"/>
                </a:solidFill>
                <a:latin typeface="Times new roman" panose="02020603050405020304" pitchFamily="18" charset="0"/>
                <a:ea typeface="DejaVu Sans"/>
                <a:cs typeface="DejaVu Sans"/>
              </a:rPr>
              <a:t>Bigfoot analysis: Data</a:t>
            </a:r>
            <a:endParaRPr lang="en-US" altLang="en-US" sz="2600" dirty="0"/>
          </a:p>
          <a:p>
            <a:pPr eaLnBrk="1" hangingPunct="1">
              <a:buClr>
                <a:srgbClr val="000000"/>
              </a:buClr>
              <a:buFont typeface="OpenSymbol"/>
              <a:buAutoNum type="arabicPeriod"/>
            </a:pPr>
            <a:r>
              <a:rPr lang="en-US" altLang="en-US" sz="2600" dirty="0">
                <a:solidFill>
                  <a:srgbClr val="000000"/>
                </a:solidFill>
                <a:latin typeface="Times new roman" panose="02020603050405020304" pitchFamily="18" charset="0"/>
                <a:ea typeface="DejaVu Sans"/>
                <a:cs typeface="DejaVu Sans"/>
              </a:rPr>
              <a:t> Find vector data online</a:t>
            </a:r>
            <a:endParaRPr lang="en-US" altLang="en-US" sz="2600" dirty="0"/>
          </a:p>
          <a:p>
            <a:pPr lvl="1" eaLnBrk="1" hangingPunct="1">
              <a:buClr>
                <a:srgbClr val="000000"/>
              </a:buClr>
              <a:buFont typeface="OpenSymbol"/>
              <a:buAutoNum type="arabicPeriod"/>
            </a:pPr>
            <a:r>
              <a:rPr lang="en-US" altLang="en-US" sz="2200" dirty="0">
                <a:solidFill>
                  <a:srgbClr val="000000"/>
                </a:solidFill>
                <a:latin typeface="Times new roman" panose="02020603050405020304" pitchFamily="18" charset="0"/>
                <a:ea typeface="DejaVu Sans"/>
                <a:cs typeface="DejaVu Sans"/>
              </a:rPr>
              <a:t>Navigate to </a:t>
            </a:r>
            <a:r>
              <a:rPr lang="en-US" altLang="en-US" sz="2200" u="sng" dirty="0">
                <a:solidFill>
                  <a:srgbClr val="0000FF"/>
                </a:solidFill>
                <a:latin typeface="Times new roman" panose="02020603050405020304" pitchFamily="18" charset="0"/>
                <a:ea typeface="DejaVu Sans"/>
                <a:cs typeface="DejaVu Sans"/>
                <a:hlinkClick r:id="rId3"/>
              </a:rPr>
              <a:t>naturalearthdata.com</a:t>
            </a:r>
            <a:r>
              <a:rPr lang="en-US" altLang="en-US" sz="2200" dirty="0">
                <a:solidFill>
                  <a:srgbClr val="000000"/>
                </a:solidFill>
                <a:latin typeface="Times new roman" panose="02020603050405020304" pitchFamily="18" charset="0"/>
                <a:ea typeface="DejaVu Sans"/>
                <a:cs typeface="DejaVu Sans"/>
              </a:rPr>
              <a:t> and download  large scale states and provinces</a:t>
            </a:r>
            <a:endParaRPr lang="en-US" altLang="en-US" sz="2200" dirty="0"/>
          </a:p>
          <a:p>
            <a:pPr eaLnBrk="1" hangingPunct="1"/>
            <a:endParaRPr lang="en-US" altLang="en-US" sz="2200" dirty="0"/>
          </a:p>
          <a:p>
            <a:pPr eaLnBrk="1" hangingPunct="1"/>
            <a:r>
              <a:rPr lang="en-US" altLang="en-US" sz="2600" dirty="0">
                <a:solidFill>
                  <a:srgbClr val="000000"/>
                </a:solidFill>
                <a:latin typeface="Times new roman" panose="02020603050405020304" pitchFamily="18" charset="0"/>
                <a:ea typeface="DejaVu Sans"/>
                <a:cs typeface="DejaVu Sans"/>
              </a:rPr>
              <a:t>2. Download bigfoot occurrence from </a:t>
            </a:r>
            <a:r>
              <a:rPr lang="en-US" altLang="en-US" sz="2600" dirty="0" err="1">
                <a:solidFill>
                  <a:srgbClr val="000000"/>
                </a:solidFill>
                <a:latin typeface="Times new roman" panose="02020603050405020304" pitchFamily="18" charset="0"/>
                <a:ea typeface="DejaVu Sans"/>
                <a:cs typeface="DejaVu Sans"/>
              </a:rPr>
              <a:t>Courseworks</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a:t>
            </a:r>
            <a:r>
              <a:rPr lang="en-US" altLang="en-US" sz="2000" dirty="0">
                <a:solidFill>
                  <a:srgbClr val="000000"/>
                </a:solidFill>
                <a:latin typeface="Times new roman" panose="02020603050405020304" pitchFamily="18" charset="0"/>
                <a:ea typeface="DejaVu Sans"/>
                <a:cs typeface="DejaVu Sans"/>
              </a:rPr>
              <a:t>These data come from the </a:t>
            </a:r>
            <a:r>
              <a:rPr lang="en-US" altLang="en-US" sz="2000" u="sng" dirty="0">
                <a:solidFill>
                  <a:srgbClr val="0000FF"/>
                </a:solidFill>
                <a:latin typeface="Times new roman" panose="02020603050405020304" pitchFamily="18" charset="0"/>
                <a:ea typeface="DejaVu Sans"/>
                <a:cs typeface="DejaVu Sans"/>
                <a:hlinkClick r:id="rId4"/>
              </a:rPr>
              <a:t>Bigfoot Research Organization</a:t>
            </a:r>
            <a:r>
              <a:rPr lang="en-US" altLang="en-US" sz="2000" dirty="0">
                <a:solidFill>
                  <a:srgbClr val="000000"/>
                </a:solidFill>
                <a:latin typeface="Times new roman" panose="02020603050405020304" pitchFamily="18" charset="0"/>
                <a:ea typeface="DejaVu Sans"/>
                <a:cs typeface="DejaVu Sans"/>
              </a:rPr>
              <a:t> and were accessed from the R package ‘</a:t>
            </a:r>
            <a:r>
              <a:rPr lang="en-US" altLang="en-US" sz="2000" dirty="0" err="1">
                <a:solidFill>
                  <a:srgbClr val="000000"/>
                </a:solidFill>
                <a:latin typeface="Times new roman" panose="02020603050405020304" pitchFamily="18" charset="0"/>
                <a:ea typeface="DejaVu Sans"/>
                <a:cs typeface="DejaVu Sans"/>
              </a:rPr>
              <a:t>plotKML</a:t>
            </a:r>
            <a:r>
              <a:rPr lang="en-US" altLang="en-US" sz="2000" dirty="0">
                <a:solidFill>
                  <a:srgbClr val="000000"/>
                </a:solidFill>
                <a:latin typeface="Times new roman" panose="02020603050405020304" pitchFamily="18" charset="0"/>
                <a:ea typeface="DejaVu Sans"/>
                <a:cs typeface="DejaVu Sans"/>
              </a:rPr>
              <a:t>’; </a:t>
            </a:r>
            <a:r>
              <a:rPr lang="en-US" altLang="en-US" sz="2000" dirty="0" err="1">
                <a:solidFill>
                  <a:srgbClr val="000000"/>
                </a:solidFill>
                <a:latin typeface="Times new roman" panose="02020603050405020304" pitchFamily="18" charset="0"/>
                <a:ea typeface="DejaVu Sans"/>
                <a:cs typeface="DejaVu Sans"/>
              </a:rPr>
              <a:t>Hengl</a:t>
            </a:r>
            <a:r>
              <a:rPr lang="en-US" altLang="en-US" sz="2000" dirty="0">
                <a:solidFill>
                  <a:srgbClr val="000000"/>
                </a:solidFill>
                <a:latin typeface="Times new roman" panose="02020603050405020304" pitchFamily="18" charset="0"/>
                <a:ea typeface="DejaVu Sans"/>
                <a:cs typeface="DejaVu Sans"/>
              </a:rPr>
              <a:t> et al., 2015</a:t>
            </a:r>
            <a:endParaRPr lang="en-US" altLang="en-US" sz="2000" dirty="0"/>
          </a:p>
        </p:txBody>
      </p:sp>
    </p:spTree>
    <p:extLst>
      <p:ext uri="{BB962C8B-B14F-4D97-AF65-F5344CB8AC3E}">
        <p14:creationId xmlns:p14="http://schemas.microsoft.com/office/powerpoint/2010/main" val="134983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3">
            <a:extLst>
              <a:ext uri="{FF2B5EF4-FFF2-40B4-BE49-F238E27FC236}">
                <a16:creationId xmlns:a16="http://schemas.microsoft.com/office/drawing/2014/main" id="{78DC54C3-D480-4823-BF06-334503998AD8}"/>
              </a:ext>
            </a:extLst>
          </p:cNvPr>
          <p:cNvSpPr/>
          <p:nvPr/>
        </p:nvSpPr>
        <p:spPr>
          <a:xfrm>
            <a:off x="2143124" y="1791070"/>
            <a:ext cx="7953375" cy="46609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solidFill>
                  <a:srgbClr val="000000"/>
                </a:solidFill>
                <a:latin typeface="Times new roman" panose="02020603050405020304" pitchFamily="18" charset="0"/>
                <a:ea typeface="DejaVu Sans"/>
                <a:cs typeface="DejaVu Sans"/>
              </a:rPr>
              <a:t>Add the data to QGIS:</a:t>
            </a:r>
            <a:endParaRPr lang="en-US" altLang="en-US" sz="2200" dirty="0"/>
          </a:p>
          <a:p>
            <a:pPr eaLnBrk="1" hangingPunct="1"/>
            <a:endParaRPr lang="en-US" altLang="en-US" sz="2200" dirty="0"/>
          </a:p>
          <a:p>
            <a:pPr eaLnBrk="1" hangingPunct="1"/>
            <a:r>
              <a:rPr lang="en-US" altLang="en-US" sz="2200" b="1" dirty="0">
                <a:solidFill>
                  <a:srgbClr val="000000"/>
                </a:solidFill>
                <a:latin typeface="Times new roman" panose="02020603050405020304" pitchFamily="18" charset="0"/>
                <a:ea typeface="DejaVu Sans"/>
                <a:cs typeface="DejaVu Sans"/>
              </a:rPr>
              <a:t>Vector data:</a:t>
            </a:r>
            <a:endParaRPr lang="en-US" altLang="en-US" sz="2200" dirty="0"/>
          </a:p>
          <a:p>
            <a:pPr eaLnBrk="1" hangingPunct="1"/>
            <a:r>
              <a:rPr lang="en-US" altLang="en-US" sz="2200" b="1" dirty="0">
                <a:solidFill>
                  <a:srgbClr val="000000"/>
                </a:solidFill>
                <a:latin typeface="Times new roman" panose="02020603050405020304" pitchFamily="18" charset="0"/>
                <a:ea typeface="DejaVu Sans"/>
                <a:cs typeface="DejaVu Sans"/>
              </a:rPr>
              <a:t>	</a:t>
            </a:r>
            <a:r>
              <a:rPr lang="en-US" altLang="en-US" sz="2200" dirty="0">
                <a:solidFill>
                  <a:srgbClr val="000000"/>
                </a:solidFill>
                <a:latin typeface="Times new roman" panose="02020603050405020304" pitchFamily="18" charset="0"/>
                <a:ea typeface="DejaVu Sans"/>
                <a:cs typeface="DejaVu Sans"/>
              </a:rPr>
              <a:t>Easily dragged into the map pane</a:t>
            </a:r>
            <a:endParaRPr lang="en-US" altLang="en-US" sz="2200" dirty="0"/>
          </a:p>
          <a:p>
            <a:pPr eaLnBrk="1" hangingPunct="1"/>
            <a:endParaRPr lang="en-US" altLang="en-US" sz="2200" dirty="0"/>
          </a:p>
          <a:p>
            <a:pPr eaLnBrk="1" hangingPunct="1"/>
            <a:r>
              <a:rPr lang="en-US" altLang="en-US" sz="2200" b="1" dirty="0">
                <a:solidFill>
                  <a:srgbClr val="000000"/>
                </a:solidFill>
                <a:latin typeface="Times new roman" panose="02020603050405020304" pitchFamily="18" charset="0"/>
                <a:ea typeface="DejaVu Sans"/>
                <a:cs typeface="DejaVu Sans"/>
              </a:rPr>
              <a:t>Point data:</a:t>
            </a:r>
            <a:endParaRPr lang="en-US" altLang="en-US" sz="2200" dirty="0"/>
          </a:p>
          <a:p>
            <a:pPr eaLnBrk="1" hangingPunct="1"/>
            <a:r>
              <a:rPr lang="en-US" altLang="en-US" sz="2200" b="1" dirty="0">
                <a:solidFill>
                  <a:srgbClr val="000000"/>
                </a:solidFill>
                <a:latin typeface="Times new roman" panose="02020603050405020304" pitchFamily="18" charset="0"/>
                <a:ea typeface="DejaVu Sans"/>
                <a:cs typeface="DejaVu Sans"/>
              </a:rPr>
              <a:t>	</a:t>
            </a:r>
            <a:r>
              <a:rPr lang="en-US" altLang="en-US" sz="2200" dirty="0">
                <a:solidFill>
                  <a:srgbClr val="000000"/>
                </a:solidFill>
                <a:latin typeface="Times new roman" panose="02020603050405020304" pitchFamily="18" charset="0"/>
                <a:ea typeface="DejaVu Sans"/>
                <a:cs typeface="DejaVu Sans"/>
              </a:rPr>
              <a:t>Must be added through the “</a:t>
            </a:r>
            <a:r>
              <a:rPr lang="en-US" altLang="en-US" dirty="0">
                <a:solidFill>
                  <a:srgbClr val="000000"/>
                </a:solidFill>
                <a:latin typeface="AnjaliOldLipi"/>
                <a:ea typeface="DejaVu Sans"/>
                <a:cs typeface="DejaVu Sans"/>
              </a:rPr>
              <a:t>Add delimited text layer</a:t>
            </a:r>
            <a:r>
              <a:rPr lang="en-US" altLang="en-US" sz="2200" dirty="0">
                <a:solidFill>
                  <a:srgbClr val="000000"/>
                </a:solidFill>
                <a:latin typeface="Times new roman" panose="02020603050405020304" pitchFamily="18" charset="0"/>
                <a:ea typeface="DejaVu Sans"/>
                <a:cs typeface="DejaVu Sans"/>
              </a:rPr>
              <a:t>” button</a:t>
            </a:r>
            <a:endParaRPr lang="en-US" altLang="en-US" sz="2200" dirty="0"/>
          </a:p>
          <a:p>
            <a:pPr eaLnBrk="1" hangingPunct="1"/>
            <a:endParaRPr lang="en-US" altLang="en-US" sz="2200" dirty="0"/>
          </a:p>
          <a:p>
            <a:pPr eaLnBrk="1" hangingPunct="1"/>
            <a:endParaRPr lang="en-US" altLang="en-US" sz="2200" dirty="0"/>
          </a:p>
        </p:txBody>
      </p:sp>
    </p:spTree>
    <p:extLst>
      <p:ext uri="{BB962C8B-B14F-4D97-AF65-F5344CB8AC3E}">
        <p14:creationId xmlns:p14="http://schemas.microsoft.com/office/powerpoint/2010/main" val="352538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3">
            <a:extLst>
              <a:ext uri="{FF2B5EF4-FFF2-40B4-BE49-F238E27FC236}">
                <a16:creationId xmlns:a16="http://schemas.microsoft.com/office/drawing/2014/main" id="{019FB99C-F620-453A-BF3E-03993E8244E3}"/>
              </a:ext>
            </a:extLst>
          </p:cNvPr>
          <p:cNvSpPr/>
          <p:nvPr/>
        </p:nvSpPr>
        <p:spPr>
          <a:xfrm>
            <a:off x="2143124" y="1622394"/>
            <a:ext cx="7953375" cy="46609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solidFill>
                  <a:srgbClr val="000000"/>
                </a:solidFill>
                <a:latin typeface="Times new roman" panose="02020603050405020304" pitchFamily="18" charset="0"/>
                <a:ea typeface="DejaVu Sans"/>
                <a:cs typeface="DejaVu Sans"/>
              </a:rPr>
              <a:t>Data can be subset in a number of ways:</a:t>
            </a:r>
            <a:endParaRPr lang="en-US" altLang="en-US" sz="2200" dirty="0"/>
          </a:p>
          <a:p>
            <a:pPr eaLnBrk="1" hangingPunct="1"/>
            <a:r>
              <a:rPr lang="en-US" altLang="en-US" sz="2200" dirty="0">
                <a:solidFill>
                  <a:srgbClr val="000000"/>
                </a:solidFill>
                <a:latin typeface="Times new roman" panose="02020603050405020304" pitchFamily="18" charset="0"/>
                <a:ea typeface="DejaVu Sans"/>
                <a:cs typeface="DejaVu Sans"/>
              </a:rPr>
              <a:t>1. Open up the attribute table for the states/provinces layer and explore it.</a:t>
            </a:r>
            <a:endParaRPr lang="en-US" altLang="en-US" sz="2200" dirty="0"/>
          </a:p>
          <a:p>
            <a:pPr eaLnBrk="1" hangingPunct="1"/>
            <a:r>
              <a:rPr lang="en-US" altLang="en-US" sz="2200" dirty="0">
                <a:solidFill>
                  <a:srgbClr val="000000"/>
                </a:solidFill>
                <a:latin typeface="Times new roman" panose="02020603050405020304" pitchFamily="18" charset="0"/>
                <a:ea typeface="DejaVu Sans"/>
                <a:cs typeface="DejaVu Sans"/>
              </a:rPr>
              <a:t>	Sort the column header “admin” by clicking on it and scroll to “United States of America” and highlight all of these rows. </a:t>
            </a:r>
            <a:r>
              <a:rPr lang="en-US" altLang="en-US" sz="2000" dirty="0">
                <a:solidFill>
                  <a:srgbClr val="000000"/>
                </a:solidFill>
                <a:latin typeface="Times new roman" panose="02020603050405020304" pitchFamily="18" charset="0"/>
                <a:ea typeface="DejaVu Sans"/>
                <a:cs typeface="DejaVu Sans"/>
              </a:rPr>
              <a:t>(there should be 51 – why?)</a:t>
            </a:r>
            <a:endParaRPr lang="en-US" altLang="en-US" sz="2000" dirty="0"/>
          </a:p>
          <a:p>
            <a:pPr eaLnBrk="1" hangingPunct="1"/>
            <a:endParaRPr lang="en-US" altLang="en-US" sz="2000" dirty="0"/>
          </a:p>
          <a:p>
            <a:pPr eaLnBrk="1" hangingPunct="1"/>
            <a:r>
              <a:rPr lang="en-US" altLang="en-US" sz="2200" dirty="0">
                <a:solidFill>
                  <a:srgbClr val="000000"/>
                </a:solidFill>
                <a:latin typeface="Times new roman" panose="02020603050405020304" pitchFamily="18" charset="0"/>
                <a:ea typeface="DejaVu Sans"/>
                <a:cs typeface="DejaVu Sans"/>
              </a:rPr>
              <a:t>Right click on the layer and </a:t>
            </a:r>
            <a:r>
              <a:rPr lang="en-US" altLang="en-US" sz="1300" dirty="0">
                <a:solidFill>
                  <a:srgbClr val="000000"/>
                </a:solidFill>
                <a:latin typeface="Bitstream Vera Sans Mono"/>
                <a:ea typeface="DejaVu Sans"/>
                <a:cs typeface="DejaVu Sans"/>
              </a:rPr>
              <a:t>export&gt;Save selected features as...</a:t>
            </a:r>
            <a:endParaRPr lang="en-US" altLang="en-US" sz="1300" dirty="0"/>
          </a:p>
          <a:p>
            <a:pPr eaLnBrk="1" hangingPunct="1"/>
            <a:endParaRPr lang="en-US" altLang="en-US" sz="1300" dirty="0"/>
          </a:p>
          <a:p>
            <a:pPr eaLnBrk="1" hangingPunct="1"/>
            <a:r>
              <a:rPr lang="en-US" altLang="en-US" sz="2200" dirty="0">
                <a:solidFill>
                  <a:srgbClr val="000000"/>
                </a:solidFill>
                <a:latin typeface="Times new roman" panose="02020603050405020304" pitchFamily="18" charset="0"/>
                <a:ea typeface="DejaVu Sans"/>
                <a:cs typeface="DejaVu Sans"/>
              </a:rPr>
              <a:t>2. Using “</a:t>
            </a:r>
            <a:r>
              <a:rPr lang="en-US" altLang="en-US" dirty="0">
                <a:solidFill>
                  <a:srgbClr val="000000"/>
                </a:solidFill>
                <a:latin typeface="AnjaliOldLipi"/>
                <a:ea typeface="DejaVu Sans"/>
                <a:cs typeface="DejaVu Sans"/>
              </a:rPr>
              <a:t>Select features by area or single click</a:t>
            </a:r>
            <a:r>
              <a:rPr lang="en-US" altLang="en-US" sz="2200" dirty="0">
                <a:solidFill>
                  <a:srgbClr val="000000"/>
                </a:solidFill>
                <a:latin typeface="Times new roman" panose="02020603050405020304" pitchFamily="18" charset="0"/>
                <a:ea typeface="DejaVu Sans"/>
                <a:cs typeface="DejaVu Sans"/>
              </a:rPr>
              <a:t>” tool, highlight the northeastern states and save as a new layer</a:t>
            </a:r>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p:txBody>
      </p:sp>
    </p:spTree>
    <p:extLst>
      <p:ext uri="{BB962C8B-B14F-4D97-AF65-F5344CB8AC3E}">
        <p14:creationId xmlns:p14="http://schemas.microsoft.com/office/powerpoint/2010/main" val="39617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Outline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7" name="CustomShape 2">
            <a:extLst>
              <a:ext uri="{FF2B5EF4-FFF2-40B4-BE49-F238E27FC236}">
                <a16:creationId xmlns:a16="http://schemas.microsoft.com/office/drawing/2014/main" id="{D7C9804E-FDFC-4092-8937-68B21A97F5ED}"/>
              </a:ext>
            </a:extLst>
          </p:cNvPr>
          <p:cNvSpPr/>
          <p:nvPr/>
        </p:nvSpPr>
        <p:spPr>
          <a:xfrm>
            <a:off x="2577305" y="1639627"/>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CE181E"/>
                </a:solidFill>
                <a:latin typeface="Times new roman" panose="02020603050405020304" pitchFamily="18" charset="0"/>
                <a:ea typeface="DejaVu Sans"/>
                <a:cs typeface="DejaVu Sans"/>
              </a:rPr>
              <a:t>QGIS overview</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GIS Data files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Basic operations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interface</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Follow along</a:t>
            </a:r>
            <a:endParaRPr lang="en-US" altLang="en-US" sz="2600" dirty="0"/>
          </a:p>
        </p:txBody>
      </p:sp>
    </p:spTree>
    <p:extLst>
      <p:ext uri="{BB962C8B-B14F-4D97-AF65-F5344CB8AC3E}">
        <p14:creationId xmlns:p14="http://schemas.microsoft.com/office/powerpoint/2010/main" val="1077945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3">
            <a:extLst>
              <a:ext uri="{FF2B5EF4-FFF2-40B4-BE49-F238E27FC236}">
                <a16:creationId xmlns:a16="http://schemas.microsoft.com/office/drawing/2014/main" id="{64598E86-CE78-4B5C-8CA5-84D6020B6CED}"/>
              </a:ext>
            </a:extLst>
          </p:cNvPr>
          <p:cNvSpPr/>
          <p:nvPr/>
        </p:nvSpPr>
        <p:spPr>
          <a:xfrm>
            <a:off x="2143124" y="1798868"/>
            <a:ext cx="7953375" cy="46624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solidFill>
                  <a:srgbClr val="000000"/>
                </a:solidFill>
                <a:latin typeface="Times new roman" panose="02020603050405020304" pitchFamily="18" charset="0"/>
                <a:ea typeface="DejaVu Sans"/>
                <a:cs typeface="DejaVu Sans"/>
              </a:rPr>
              <a:t>Data can be subset in a number of ways:</a:t>
            </a:r>
            <a:endParaRPr lang="en-US" altLang="en-US" sz="2200" dirty="0"/>
          </a:p>
          <a:p>
            <a:pPr eaLnBrk="1" hangingPunct="1"/>
            <a:endParaRPr lang="en-US" altLang="en-US" sz="2200" dirty="0"/>
          </a:p>
          <a:p>
            <a:pPr eaLnBrk="1" hangingPunct="1"/>
            <a:r>
              <a:rPr lang="en-US" altLang="en-US" sz="2200" dirty="0">
                <a:solidFill>
                  <a:srgbClr val="000000"/>
                </a:solidFill>
                <a:latin typeface="Times new roman" panose="02020603050405020304" pitchFamily="18" charset="0"/>
                <a:ea typeface="DejaVu Sans"/>
                <a:cs typeface="DejaVu Sans"/>
              </a:rPr>
              <a:t>2. Using “</a:t>
            </a:r>
            <a:r>
              <a:rPr lang="en-US" altLang="en-US" dirty="0">
                <a:solidFill>
                  <a:srgbClr val="000000"/>
                </a:solidFill>
                <a:latin typeface="AnjaliOldLipi"/>
                <a:ea typeface="DejaVu Sans"/>
                <a:cs typeface="DejaVu Sans"/>
              </a:rPr>
              <a:t>Select features by area or single click</a:t>
            </a:r>
            <a:r>
              <a:rPr lang="en-US" altLang="en-US" sz="2200" dirty="0">
                <a:solidFill>
                  <a:srgbClr val="000000"/>
                </a:solidFill>
                <a:latin typeface="Times new roman" panose="02020603050405020304" pitchFamily="18" charset="0"/>
                <a:ea typeface="DejaVu Sans"/>
                <a:cs typeface="DejaVu Sans"/>
              </a:rPr>
              <a:t>” tool, highlight the northeastern states and save as a new layer</a:t>
            </a:r>
            <a:endParaRPr lang="en-US" altLang="en-US" sz="2200" dirty="0"/>
          </a:p>
          <a:p>
            <a:pPr eaLnBrk="1" hangingPunct="1"/>
            <a:endParaRPr lang="en-US" altLang="en-US" sz="2200" dirty="0"/>
          </a:p>
          <a:p>
            <a:pPr eaLnBrk="1" hangingPunct="1"/>
            <a:r>
              <a:rPr lang="en-US" altLang="en-US" sz="2200" dirty="0">
                <a:solidFill>
                  <a:srgbClr val="000000"/>
                </a:solidFill>
                <a:latin typeface="Times new roman" panose="02020603050405020304" pitchFamily="18" charset="0"/>
                <a:ea typeface="Noto Sans CJK SC Regular"/>
                <a:cs typeface="Noto Sans CJK SC Regular"/>
              </a:rPr>
              <a:t>3. Using “</a:t>
            </a:r>
            <a:r>
              <a:rPr lang="en-US" altLang="en-US" dirty="0">
                <a:solidFill>
                  <a:srgbClr val="000000"/>
                </a:solidFill>
                <a:latin typeface="AnjaliOldLipi"/>
                <a:ea typeface="Noto Sans CJK SC Regular"/>
                <a:cs typeface="Noto Sans CJK SC Regular"/>
              </a:rPr>
              <a:t>Select by location</a:t>
            </a:r>
            <a:r>
              <a:rPr lang="en-US" altLang="en-US" sz="2200" dirty="0">
                <a:solidFill>
                  <a:srgbClr val="000000"/>
                </a:solidFill>
                <a:latin typeface="Times new roman" panose="02020603050405020304" pitchFamily="18" charset="0"/>
                <a:ea typeface="Noto Sans CJK SC Regular"/>
                <a:cs typeface="Noto Sans CJK SC Regular"/>
              </a:rPr>
              <a:t>” tool, find all Bigfoot sightings within the northeastern states. Save these as a new layer.</a:t>
            </a:r>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200" dirty="0"/>
          </a:p>
        </p:txBody>
      </p:sp>
    </p:spTree>
    <p:extLst>
      <p:ext uri="{BB962C8B-B14F-4D97-AF65-F5344CB8AC3E}">
        <p14:creationId xmlns:p14="http://schemas.microsoft.com/office/powerpoint/2010/main" val="2371131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3">
            <a:extLst>
              <a:ext uri="{FF2B5EF4-FFF2-40B4-BE49-F238E27FC236}">
                <a16:creationId xmlns:a16="http://schemas.microsoft.com/office/drawing/2014/main" id="{D547D82C-A062-4D73-B6EB-EEF43742178F}"/>
              </a:ext>
            </a:extLst>
          </p:cNvPr>
          <p:cNvSpPr/>
          <p:nvPr/>
        </p:nvSpPr>
        <p:spPr>
          <a:xfrm>
            <a:off x="3097228" y="2090691"/>
            <a:ext cx="7953375" cy="46609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solidFill>
                  <a:srgbClr val="000000"/>
                </a:solidFill>
                <a:latin typeface="Times new roman" panose="02020603050405020304" pitchFamily="18" charset="0"/>
                <a:ea typeface="DejaVu Sans"/>
                <a:cs typeface="DejaVu Sans"/>
              </a:rPr>
              <a:t>Change custom colors for points and states.</a:t>
            </a:r>
            <a:endParaRPr lang="en-US" altLang="en-US" sz="2200" dirty="0"/>
          </a:p>
          <a:p>
            <a:pPr eaLnBrk="1" hangingPunct="1"/>
            <a:endParaRPr lang="en-US" altLang="en-US" sz="2200" dirty="0"/>
          </a:p>
          <a:p>
            <a:pPr eaLnBrk="1" hangingPunct="1"/>
            <a:r>
              <a:rPr lang="en-US" altLang="en-US" sz="2200" dirty="0">
                <a:solidFill>
                  <a:srgbClr val="000000"/>
                </a:solidFill>
                <a:latin typeface="Times new roman" panose="02020603050405020304" pitchFamily="18" charset="0"/>
                <a:ea typeface="DejaVu Sans"/>
                <a:cs typeface="DejaVu Sans"/>
              </a:rPr>
              <a:t>Add labels for states</a:t>
            </a:r>
            <a:endParaRPr lang="en-US" altLang="en-US" sz="2200" dirty="0"/>
          </a:p>
          <a:p>
            <a:pPr eaLnBrk="1" hangingPunct="1"/>
            <a:endParaRPr lang="en-US" altLang="en-US" sz="2200" dirty="0"/>
          </a:p>
          <a:p>
            <a:pPr eaLnBrk="1" hangingPunct="1"/>
            <a:endParaRPr lang="en-US" altLang="en-US" sz="2200" dirty="0"/>
          </a:p>
        </p:txBody>
      </p:sp>
    </p:spTree>
    <p:extLst>
      <p:ext uri="{BB962C8B-B14F-4D97-AF65-F5344CB8AC3E}">
        <p14:creationId xmlns:p14="http://schemas.microsoft.com/office/powerpoint/2010/main" val="78890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37B6C804-63C4-40DE-A55A-C31AA82C9C14}"/>
              </a:ext>
            </a:extLst>
          </p:cNvPr>
          <p:cNvSpPr/>
          <p:nvPr/>
        </p:nvSpPr>
        <p:spPr>
          <a:xfrm>
            <a:off x="2223287" y="2105025"/>
            <a:ext cx="7923212" cy="26479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0000"/>
                </a:solidFill>
                <a:latin typeface="Times new roman" panose="02020603050405020304" pitchFamily="18" charset="0"/>
                <a:ea typeface="DejaVu Sans"/>
                <a:cs typeface="DejaVu Sans"/>
              </a:rPr>
              <a:t>First, take a look at some examples of bad maps:</a:t>
            </a:r>
            <a:endParaRPr lang="en-US" altLang="en-US" dirty="0"/>
          </a:p>
          <a:p>
            <a:pPr eaLnBrk="1" hangingPunct="1"/>
            <a:endParaRPr lang="en-US" altLang="en-US" dirty="0"/>
          </a:p>
          <a:p>
            <a:pPr eaLnBrk="1" hangingPunct="1"/>
            <a:r>
              <a:rPr lang="en-US" altLang="en-US" u="sng" dirty="0">
                <a:solidFill>
                  <a:srgbClr val="0000FF"/>
                </a:solidFill>
                <a:latin typeface="Times new roman" panose="02020603050405020304" pitchFamily="18" charset="0"/>
                <a:ea typeface="DejaVu Sans"/>
                <a:cs typeface="DejaVu Sans"/>
                <a:hlinkClick r:id="rId3"/>
              </a:rPr>
              <a:t>https://blog.stratasan.com/bad-maps-bad-maps</a:t>
            </a:r>
            <a:endParaRPr lang="en-US" altLang="en-US" dirty="0"/>
          </a:p>
          <a:p>
            <a:pPr eaLnBrk="1" hangingPunct="1"/>
            <a:endParaRPr lang="en-US" altLang="en-US" dirty="0"/>
          </a:p>
          <a:p>
            <a:pPr eaLnBrk="1" hangingPunct="1"/>
            <a:r>
              <a:rPr lang="en-US" altLang="en-US" u="sng" dirty="0">
                <a:solidFill>
                  <a:srgbClr val="0000FF"/>
                </a:solidFill>
                <a:latin typeface="Times new roman" panose="02020603050405020304" pitchFamily="18" charset="0"/>
                <a:ea typeface="DejaVu Sans"/>
                <a:cs typeface="DejaVu Sans"/>
                <a:hlinkClick r:id="rId4"/>
              </a:rPr>
              <a:t>https://sites.psu.edu/swabmaps/2014/03/28/good-and-bad-maps/</a:t>
            </a:r>
            <a:endParaRPr lang="en-US" altLang="en-US" dirty="0"/>
          </a:p>
        </p:txBody>
      </p:sp>
    </p:spTree>
    <p:extLst>
      <p:ext uri="{BB962C8B-B14F-4D97-AF65-F5344CB8AC3E}">
        <p14:creationId xmlns:p14="http://schemas.microsoft.com/office/powerpoint/2010/main" val="97831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Follow Along</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3">
            <a:extLst>
              <a:ext uri="{FF2B5EF4-FFF2-40B4-BE49-F238E27FC236}">
                <a16:creationId xmlns:a16="http://schemas.microsoft.com/office/drawing/2014/main" id="{AC0EEF7D-4FE1-40E3-9FFD-B966230F1C42}"/>
              </a:ext>
            </a:extLst>
          </p:cNvPr>
          <p:cNvSpPr/>
          <p:nvPr/>
        </p:nvSpPr>
        <p:spPr>
          <a:xfrm>
            <a:off x="2836463" y="1694437"/>
            <a:ext cx="7953375" cy="46609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dirty="0">
                <a:solidFill>
                  <a:srgbClr val="000000"/>
                </a:solidFill>
                <a:latin typeface="Times new roman" panose="02020603050405020304" pitchFamily="18" charset="0"/>
                <a:ea typeface="DejaVu Sans"/>
                <a:cs typeface="DejaVu Sans"/>
              </a:rPr>
              <a:t>Using the “Print Composer” tool, create a map</a:t>
            </a:r>
            <a:endParaRPr lang="en-US" altLang="en-US" sz="2200" dirty="0"/>
          </a:p>
          <a:p>
            <a:pPr eaLnBrk="1" hangingPunct="1"/>
            <a:endParaRPr lang="en-US" altLang="en-US" sz="2200" dirty="0"/>
          </a:p>
          <a:p>
            <a:pPr eaLnBrk="1" hangingPunct="1"/>
            <a:r>
              <a:rPr lang="en-US" altLang="en-US" dirty="0">
                <a:solidFill>
                  <a:srgbClr val="000000"/>
                </a:solidFill>
                <a:latin typeface="Times new roman" panose="02020603050405020304" pitchFamily="18" charset="0"/>
                <a:ea typeface="DejaVu Sans"/>
                <a:cs typeface="DejaVu Sans"/>
              </a:rPr>
              <a:t>All maps should include:</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1. Map Contents – what are you showing</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2. Legend – how does the viewer interpret</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3. Title</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4. Scale bar – usually in km, but depends on context</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5. North Arrow – for orientation</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6. Data source</a:t>
            </a:r>
            <a:endParaRPr lang="en-US" altLang="en-US" dirty="0"/>
          </a:p>
          <a:p>
            <a:pPr eaLnBrk="1" hangingPunct="1"/>
            <a:endParaRPr lang="en-US" altLang="en-US" dirty="0"/>
          </a:p>
        </p:txBody>
      </p:sp>
    </p:spTree>
    <p:extLst>
      <p:ext uri="{BB962C8B-B14F-4D97-AF65-F5344CB8AC3E}">
        <p14:creationId xmlns:p14="http://schemas.microsoft.com/office/powerpoint/2010/main" val="84310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QGIS</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7" name="CustomShape 3">
            <a:extLst>
              <a:ext uri="{FF2B5EF4-FFF2-40B4-BE49-F238E27FC236}">
                <a16:creationId xmlns:a16="http://schemas.microsoft.com/office/drawing/2014/main" id="{7AA70822-2445-4F49-9610-D07779185FF9}"/>
              </a:ext>
            </a:extLst>
          </p:cNvPr>
          <p:cNvSpPr/>
          <p:nvPr/>
        </p:nvSpPr>
        <p:spPr>
          <a:xfrm>
            <a:off x="2601118" y="1486693"/>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600" dirty="0">
                <a:solidFill>
                  <a:srgbClr val="000000"/>
                </a:solidFill>
                <a:latin typeface="Times new roman" panose="02020603050405020304" pitchFamily="18" charset="0"/>
                <a:ea typeface="DejaVu Sans"/>
                <a:cs typeface="DejaVu Sans"/>
              </a:rPr>
              <a:t>QGIS is a powerful software built by many developers as a free, open-source tool to perform GIS tasks.</a:t>
            </a:r>
            <a:endParaRPr lang="en-US" altLang="en-US" sz="2600" dirty="0"/>
          </a:p>
          <a:p>
            <a:pPr eaLnBrk="1" hangingPunct="1"/>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Open-source indicates that it’s programming, content, and design are open to use and modification by anybody*	</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	</a:t>
            </a:r>
            <a:endParaRPr lang="en-US" altLang="en-US" sz="2600" dirty="0"/>
          </a:p>
          <a:p>
            <a:pPr eaLnBrk="1" hangingPunct="1"/>
            <a:r>
              <a:rPr lang="en-US" altLang="en-US" sz="1500" dirty="0">
                <a:solidFill>
                  <a:srgbClr val="000000"/>
                </a:solidFill>
                <a:latin typeface="Times new roman" panose="02020603050405020304" pitchFamily="18" charset="0"/>
                <a:ea typeface="DejaVu Sans"/>
                <a:cs typeface="DejaVu Sans"/>
              </a:rPr>
              <a:t>* Some terms apply: Some licenses do not allow commercial use.</a:t>
            </a:r>
            <a:endParaRPr lang="en-US" altLang="en-US" sz="1500" dirty="0"/>
          </a:p>
          <a:p>
            <a:pPr eaLnBrk="1" hangingPunct="1"/>
            <a:endParaRPr lang="en-US" altLang="en-US" sz="1500" dirty="0"/>
          </a:p>
          <a:p>
            <a:pPr eaLnBrk="1" hangingPunct="1"/>
            <a:endParaRPr lang="en-US" altLang="en-US" sz="1500" dirty="0"/>
          </a:p>
        </p:txBody>
      </p:sp>
    </p:spTree>
    <p:extLst>
      <p:ext uri="{BB962C8B-B14F-4D97-AF65-F5344CB8AC3E}">
        <p14:creationId xmlns:p14="http://schemas.microsoft.com/office/powerpoint/2010/main" val="17270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GIS</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7" name="CustomShape 3">
            <a:extLst>
              <a:ext uri="{FF2B5EF4-FFF2-40B4-BE49-F238E27FC236}">
                <a16:creationId xmlns:a16="http://schemas.microsoft.com/office/drawing/2014/main" id="{C0EF98C9-208D-402F-8BDB-3CA9DF042EFA}"/>
              </a:ext>
            </a:extLst>
          </p:cNvPr>
          <p:cNvSpPr/>
          <p:nvPr/>
        </p:nvSpPr>
        <p:spPr>
          <a:xfrm>
            <a:off x="2601118" y="1410234"/>
            <a:ext cx="7037387" cy="434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600" dirty="0">
                <a:solidFill>
                  <a:srgbClr val="000000"/>
                </a:solidFill>
                <a:latin typeface="Times new roman" panose="02020603050405020304" pitchFamily="18" charset="0"/>
                <a:ea typeface="DejaVu Sans"/>
                <a:cs typeface="DejaVu Sans"/>
              </a:rPr>
              <a:t>While other open-source GIS software exist (e.g. DIVA-GIS), QGIS is the most popular and best supported. </a:t>
            </a:r>
            <a:endParaRPr lang="en-US" altLang="en-US" sz="2600" dirty="0"/>
          </a:p>
          <a:p>
            <a:pPr eaLnBrk="1" hangingPunct="1"/>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Another software that is important to know about is ArcGIS, developed by ESRI. All of the principles and techniques learned for QGIS are able to translate over to ArcGIS. Fortunately, there is no cost for QGIS. Some of the higher-end tools are less elegant in QGIS, but there is a lot of overlap.</a:t>
            </a:r>
            <a:endParaRPr lang="en-US" altLang="en-US" sz="2600" dirty="0"/>
          </a:p>
        </p:txBody>
      </p:sp>
    </p:spTree>
    <p:extLst>
      <p:ext uri="{BB962C8B-B14F-4D97-AF65-F5344CB8AC3E}">
        <p14:creationId xmlns:p14="http://schemas.microsoft.com/office/powerpoint/2010/main" val="258828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Outline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7" name="CustomShape 2">
            <a:extLst>
              <a:ext uri="{FF2B5EF4-FFF2-40B4-BE49-F238E27FC236}">
                <a16:creationId xmlns:a16="http://schemas.microsoft.com/office/drawing/2014/main" id="{985E340D-1C5B-460D-A21D-771EC4F5B744}"/>
              </a:ext>
            </a:extLst>
          </p:cNvPr>
          <p:cNvSpPr/>
          <p:nvPr/>
        </p:nvSpPr>
        <p:spPr>
          <a:xfrm>
            <a:off x="2601118" y="1486693"/>
            <a:ext cx="7037387" cy="38846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marL="215900" indent="-2127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overview</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CE181E"/>
                </a:solidFill>
                <a:latin typeface="Times new roman" panose="02020603050405020304" pitchFamily="18" charset="0"/>
                <a:ea typeface="DejaVu Sans"/>
                <a:cs typeface="DejaVu Sans"/>
              </a:rPr>
              <a:t>GIS Data files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Basic operations</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QGIS interface</a:t>
            </a:r>
            <a:endParaRPr lang="en-US" altLang="en-US" sz="2600" dirty="0"/>
          </a:p>
          <a:p>
            <a:pPr eaLnBrk="1" hangingPunct="1"/>
            <a:endParaRPr lang="en-US" altLang="en-US" sz="2600" dirty="0"/>
          </a:p>
          <a:p>
            <a:pPr eaLnBrk="1" hangingPunct="1">
              <a:buClr>
                <a:srgbClr val="000000"/>
              </a:buClr>
              <a:buFont typeface="Symbol" panose="05050102010706020507" pitchFamily="18" charset="2"/>
              <a:buChar char=""/>
            </a:pPr>
            <a:r>
              <a:rPr lang="en-US" altLang="en-US" sz="2600" dirty="0">
                <a:solidFill>
                  <a:srgbClr val="000000"/>
                </a:solidFill>
                <a:latin typeface="Times new roman" panose="02020603050405020304" pitchFamily="18" charset="0"/>
                <a:ea typeface="DejaVu Sans"/>
                <a:cs typeface="DejaVu Sans"/>
              </a:rPr>
              <a:t>Follow along</a:t>
            </a:r>
            <a:endParaRPr lang="en-US" altLang="en-US" sz="2600" dirty="0"/>
          </a:p>
        </p:txBody>
      </p:sp>
    </p:spTree>
    <p:extLst>
      <p:ext uri="{BB962C8B-B14F-4D97-AF65-F5344CB8AC3E}">
        <p14:creationId xmlns:p14="http://schemas.microsoft.com/office/powerpoint/2010/main" val="253626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Vector Data Files</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7ED6EB9E-F144-480C-ACC7-5C57A4ACF034}"/>
              </a:ext>
            </a:extLst>
          </p:cNvPr>
          <p:cNvSpPr/>
          <p:nvPr/>
        </p:nvSpPr>
        <p:spPr>
          <a:xfrm>
            <a:off x="2118518" y="1115677"/>
            <a:ext cx="7954962" cy="3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0000"/>
                </a:solidFill>
                <a:latin typeface="Times new roman" panose="02020603050405020304" pitchFamily="18" charset="0"/>
                <a:ea typeface="DejaVu Sans"/>
                <a:cs typeface="DejaVu Sans"/>
              </a:rPr>
              <a:t>The most common type of vector data (polygon, point, line) you will come across are “shapefiles”. These data are usually broken up into many ancillary files that help</a:t>
            </a:r>
            <a:r>
              <a:rPr lang="en-US" altLang="en-US" b="1" dirty="0">
                <a:solidFill>
                  <a:srgbClr val="000000"/>
                </a:solidFill>
                <a:latin typeface="Times new roman" panose="02020603050405020304" pitchFamily="18" charset="0"/>
                <a:ea typeface="DejaVu Sans"/>
                <a:cs typeface="DejaVu Sans"/>
              </a:rPr>
              <a:t> </a:t>
            </a:r>
            <a:r>
              <a:rPr lang="en-US" altLang="en-US" dirty="0">
                <a:solidFill>
                  <a:srgbClr val="000000"/>
                </a:solidFill>
                <a:latin typeface="Times new roman" panose="02020603050405020304" pitchFamily="18" charset="0"/>
                <a:ea typeface="DejaVu Sans"/>
                <a:cs typeface="DejaVu Sans"/>
              </a:rPr>
              <a:t>to plot the data. </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These file types were developed by ESRI, the developer of arguably the most popular GIS software: ArcGIS. </a:t>
            </a:r>
            <a:endParaRPr lang="en-US" altLang="en-US" dirty="0"/>
          </a:p>
          <a:p>
            <a:pPr eaLnBrk="1" hangingPunct="1"/>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a:t>
            </a:r>
            <a:r>
              <a:rPr lang="en-US" altLang="en-US" dirty="0" err="1">
                <a:solidFill>
                  <a:srgbClr val="000000"/>
                </a:solidFill>
                <a:latin typeface="Times new roman" panose="02020603050405020304" pitchFamily="18" charset="0"/>
                <a:ea typeface="DejaVu Sans"/>
                <a:cs typeface="DejaVu Sans"/>
              </a:rPr>
              <a:t>shp</a:t>
            </a:r>
            <a:r>
              <a:rPr lang="en-US" altLang="en-US" dirty="0">
                <a:solidFill>
                  <a:srgbClr val="000000"/>
                </a:solidFill>
                <a:latin typeface="Times new roman" panose="02020603050405020304" pitchFamily="18" charset="0"/>
                <a:ea typeface="DejaVu Sans"/>
                <a:cs typeface="DejaVu Sans"/>
              </a:rPr>
              <a:t> file is the geometry file that described the shapes </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a:t>
            </a:r>
            <a:r>
              <a:rPr lang="en-US" altLang="en-US" dirty="0" err="1">
                <a:solidFill>
                  <a:srgbClr val="000000"/>
                </a:solidFill>
                <a:latin typeface="Times new roman" panose="02020603050405020304" pitchFamily="18" charset="0"/>
                <a:ea typeface="DejaVu Sans"/>
                <a:cs typeface="DejaVu Sans"/>
              </a:rPr>
              <a:t>shx</a:t>
            </a:r>
            <a:r>
              <a:rPr lang="en-US" altLang="en-US" dirty="0">
                <a:solidFill>
                  <a:srgbClr val="000000"/>
                </a:solidFill>
                <a:latin typeface="Times new roman" panose="02020603050405020304" pitchFamily="18" charset="0"/>
                <a:ea typeface="DejaVu Sans"/>
                <a:cs typeface="DejaVu Sans"/>
              </a:rPr>
              <a:t> file is the “index” file used for plotting</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a:t>
            </a:r>
            <a:r>
              <a:rPr lang="en-US" altLang="en-US" dirty="0" err="1">
                <a:solidFill>
                  <a:srgbClr val="000000"/>
                </a:solidFill>
                <a:latin typeface="Times new roman" panose="02020603050405020304" pitchFamily="18" charset="0"/>
                <a:ea typeface="DejaVu Sans"/>
                <a:cs typeface="DejaVu Sans"/>
              </a:rPr>
              <a:t>dbf</a:t>
            </a:r>
            <a:r>
              <a:rPr lang="en-US" altLang="en-US" dirty="0">
                <a:solidFill>
                  <a:srgbClr val="000000"/>
                </a:solidFill>
                <a:latin typeface="Times new roman" panose="02020603050405020304" pitchFamily="18" charset="0"/>
                <a:ea typeface="DejaVu Sans"/>
                <a:cs typeface="DejaVu Sans"/>
              </a:rPr>
              <a:t> file contains the database that is paired with each shape. This is where the 		shape’s attribute table is found</a:t>
            </a:r>
            <a:endParaRPr lang="en-US" altLang="en-US" dirty="0"/>
          </a:p>
          <a:p>
            <a:pPr eaLnBrk="1" hangingPunct="1"/>
            <a:r>
              <a:rPr lang="en-US" altLang="en-US" i="1" dirty="0">
                <a:solidFill>
                  <a:srgbClr val="000000"/>
                </a:solidFill>
                <a:latin typeface="Times new roman" panose="02020603050405020304" pitchFamily="18" charset="0"/>
                <a:ea typeface="DejaVu Sans"/>
                <a:cs typeface="DejaVu Sans"/>
              </a:rPr>
              <a:t>Other files:</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a:t>
            </a:r>
            <a:r>
              <a:rPr lang="en-US" altLang="en-US" dirty="0" err="1">
                <a:solidFill>
                  <a:srgbClr val="000000"/>
                </a:solidFill>
                <a:latin typeface="Times new roman" panose="02020603050405020304" pitchFamily="18" charset="0"/>
                <a:ea typeface="DejaVu Sans"/>
                <a:cs typeface="DejaVu Sans"/>
              </a:rPr>
              <a:t>prj</a:t>
            </a:r>
            <a:r>
              <a:rPr lang="en-US" altLang="en-US" dirty="0">
                <a:solidFill>
                  <a:srgbClr val="000000"/>
                </a:solidFill>
                <a:latin typeface="Times new roman" panose="02020603050405020304" pitchFamily="18" charset="0"/>
                <a:ea typeface="DejaVu Sans"/>
                <a:cs typeface="DejaVu Sans"/>
              </a:rPr>
              <a:t> contains information relating to the projection of the shape</a:t>
            </a:r>
            <a:endParaRPr lang="en-US" altLang="en-US" dirty="0"/>
          </a:p>
          <a:p>
            <a:pPr eaLnBrk="1" hangingPunct="1"/>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When managing your GIS data, you </a:t>
            </a:r>
            <a:r>
              <a:rPr lang="en-US" altLang="en-US" b="1" dirty="0">
                <a:solidFill>
                  <a:srgbClr val="000000"/>
                </a:solidFill>
                <a:latin typeface="Times new roman" panose="02020603050405020304" pitchFamily="18" charset="0"/>
                <a:ea typeface="DejaVu Sans"/>
                <a:cs typeface="DejaVu Sans"/>
              </a:rPr>
              <a:t>MUST</a:t>
            </a:r>
            <a:r>
              <a:rPr lang="en-US" altLang="en-US" dirty="0">
                <a:solidFill>
                  <a:srgbClr val="000000"/>
                </a:solidFill>
                <a:latin typeface="Times new roman" panose="02020603050405020304" pitchFamily="18" charset="0"/>
                <a:ea typeface="DejaVu Sans"/>
                <a:cs typeface="DejaVu Sans"/>
              </a:rPr>
              <a:t> keep all shapefile ancillary files together in the same directory.</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The easiest way to do this without using a databasing software (e.g., ArcCatalog, DB Manager) is to save shapefiles into their own directory.</a:t>
            </a:r>
            <a:endParaRPr lang="en-US" altLang="en-US" dirty="0"/>
          </a:p>
        </p:txBody>
      </p:sp>
    </p:spTree>
    <p:extLst>
      <p:ext uri="{BB962C8B-B14F-4D97-AF65-F5344CB8AC3E}">
        <p14:creationId xmlns:p14="http://schemas.microsoft.com/office/powerpoint/2010/main" val="188213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Attribute Table</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pic>
        <p:nvPicPr>
          <p:cNvPr id="6" name="Picture 3">
            <a:extLst>
              <a:ext uri="{FF2B5EF4-FFF2-40B4-BE49-F238E27FC236}">
                <a16:creationId xmlns:a16="http://schemas.microsoft.com/office/drawing/2014/main" id="{832D9049-4BFC-4EAE-BA65-B0CB108DA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405" y="1357129"/>
            <a:ext cx="9040813"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81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pic>
        <p:nvPicPr>
          <p:cNvPr id="6" name="Picture 2">
            <a:extLst>
              <a:ext uri="{FF2B5EF4-FFF2-40B4-BE49-F238E27FC236}">
                <a16:creationId xmlns:a16="http://schemas.microsoft.com/office/drawing/2014/main" id="{F7460B52-FD2F-4E3F-BC61-0B3BCAB25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884" y="433096"/>
            <a:ext cx="9140825"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stomShape 1">
            <a:extLst>
              <a:ext uri="{FF2B5EF4-FFF2-40B4-BE49-F238E27FC236}">
                <a16:creationId xmlns:a16="http://schemas.microsoft.com/office/drawing/2014/main" id="{A14BD684-BDC1-46CE-A730-8A249DC73C8D}"/>
              </a:ext>
            </a:extLst>
          </p:cNvPr>
          <p:cNvSpPr/>
          <p:nvPr/>
        </p:nvSpPr>
        <p:spPr>
          <a:xfrm>
            <a:off x="1709522" y="5182896"/>
            <a:ext cx="8642350" cy="8747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600" dirty="0">
                <a:solidFill>
                  <a:srgbClr val="000000"/>
                </a:solidFill>
                <a:latin typeface="Times new roman" panose="02020603050405020304" pitchFamily="18" charset="0"/>
                <a:ea typeface="DejaVu Sans"/>
                <a:cs typeface="DejaVu Sans"/>
              </a:rPr>
              <a:t>The table is paired with geographic data and can be queried</a:t>
            </a:r>
            <a:endParaRPr lang="en-US" altLang="en-US" sz="2600" dirty="0"/>
          </a:p>
          <a:p>
            <a:pPr eaLnBrk="1" hangingPunct="1"/>
            <a:r>
              <a:rPr lang="en-US" altLang="en-US" sz="2600" dirty="0">
                <a:solidFill>
                  <a:srgbClr val="000000"/>
                </a:solidFill>
                <a:latin typeface="Times new roman" panose="02020603050405020304" pitchFamily="18" charset="0"/>
                <a:ea typeface="DejaVu Sans"/>
                <a:cs typeface="DejaVu Sans"/>
              </a:rPr>
              <a:t>graphically, and through basic SQL. </a:t>
            </a:r>
            <a:endParaRPr lang="en-US" altLang="en-US" sz="2600" dirty="0"/>
          </a:p>
        </p:txBody>
      </p:sp>
    </p:spTree>
    <p:extLst>
      <p:ext uri="{BB962C8B-B14F-4D97-AF65-F5344CB8AC3E}">
        <p14:creationId xmlns:p14="http://schemas.microsoft.com/office/powerpoint/2010/main" val="137270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F473-C4F9-42D5-B327-8206519C6B13}"/>
              </a:ext>
            </a:extLst>
          </p:cNvPr>
          <p:cNvSpPr>
            <a:spLocks noGrp="1"/>
          </p:cNvSpPr>
          <p:nvPr>
            <p:ph type="title"/>
          </p:nvPr>
        </p:nvSpPr>
        <p:spPr>
          <a:xfrm>
            <a:off x="963651" y="211016"/>
            <a:ext cx="10264697" cy="885825"/>
          </a:xfrm>
        </p:spPr>
        <p:txBody>
          <a:bodyPr>
            <a:normAutofit/>
          </a:bodyPr>
          <a:lstStyle/>
          <a:p>
            <a:pPr algn="ctr"/>
            <a:endParaRPr lang="en-US" sz="4000" dirty="0">
              <a:solidFill>
                <a:srgbClr val="FFFFFF"/>
              </a:solidFill>
            </a:endParaRPr>
          </a:p>
        </p:txBody>
      </p:sp>
      <p:grpSp>
        <p:nvGrpSpPr>
          <p:cNvPr id="5" name="Group 4">
            <a:extLst>
              <a:ext uri="{FF2B5EF4-FFF2-40B4-BE49-F238E27FC236}">
                <a16:creationId xmlns:a16="http://schemas.microsoft.com/office/drawing/2014/main" id="{07E889B1-1FFD-4E50-843F-31E1C5B82099}"/>
              </a:ext>
            </a:extLst>
          </p:cNvPr>
          <p:cNvGrpSpPr/>
          <p:nvPr/>
        </p:nvGrpSpPr>
        <p:grpSpPr>
          <a:xfrm>
            <a:off x="219075" y="220434"/>
            <a:ext cx="11801475" cy="6432631"/>
            <a:chOff x="219075" y="220434"/>
            <a:chExt cx="11801475" cy="6432631"/>
          </a:xfrm>
        </p:grpSpPr>
        <p:sp>
          <p:nvSpPr>
            <p:cNvPr id="4" name="Rectangle 3">
              <a:extLst>
                <a:ext uri="{FF2B5EF4-FFF2-40B4-BE49-F238E27FC236}">
                  <a16:creationId xmlns:a16="http://schemas.microsoft.com/office/drawing/2014/main" id="{DFA97D65-3CC2-439A-B397-82430EC3523C}"/>
                </a:ext>
              </a:extLst>
            </p:cNvPr>
            <p:cNvSpPr/>
            <p:nvPr/>
          </p:nvSpPr>
          <p:spPr>
            <a:xfrm>
              <a:off x="219075" y="220434"/>
              <a:ext cx="11801475" cy="885825"/>
            </a:xfrm>
            <a:prstGeom prst="rect">
              <a:avLst/>
            </a:prstGeom>
            <a:solidFill>
              <a:srgbClr val="9000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Raster Data Files</a:t>
              </a:r>
            </a:p>
          </p:txBody>
        </p:sp>
        <p:pic>
          <p:nvPicPr>
            <p:cNvPr id="11" name="Picture 10" descr="Logo&#10;&#10;Description automatically generated">
              <a:extLst>
                <a:ext uri="{FF2B5EF4-FFF2-40B4-BE49-F238E27FC236}">
                  <a16:creationId xmlns:a16="http://schemas.microsoft.com/office/drawing/2014/main" id="{5F9D3FA2-8C76-4F38-B12F-A00E48C27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6057609"/>
              <a:ext cx="2617388" cy="595456"/>
            </a:xfrm>
            <a:prstGeom prst="rect">
              <a:avLst/>
            </a:prstGeom>
            <a:solidFill>
              <a:schemeClr val="bg1"/>
            </a:solidFill>
          </p:spPr>
        </p:pic>
      </p:grpSp>
      <p:sp>
        <p:nvSpPr>
          <p:cNvPr id="6" name="CustomShape 2">
            <a:extLst>
              <a:ext uri="{FF2B5EF4-FFF2-40B4-BE49-F238E27FC236}">
                <a16:creationId xmlns:a16="http://schemas.microsoft.com/office/drawing/2014/main" id="{CC4DFC93-7523-47BA-80FD-E452D2914C65}"/>
              </a:ext>
            </a:extLst>
          </p:cNvPr>
          <p:cNvSpPr/>
          <p:nvPr/>
        </p:nvSpPr>
        <p:spPr>
          <a:xfrm>
            <a:off x="2157412" y="1787371"/>
            <a:ext cx="7924800" cy="26463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0000"/>
                </a:solidFill>
                <a:latin typeface="Times new roman" panose="02020603050405020304" pitchFamily="18" charset="0"/>
                <a:ea typeface="DejaVu Sans"/>
                <a:cs typeface="DejaVu Sans"/>
              </a:rPr>
              <a:t>Since </a:t>
            </a:r>
            <a:r>
              <a:rPr lang="en-US" altLang="en-US" dirty="0" err="1">
                <a:solidFill>
                  <a:srgbClr val="000000"/>
                </a:solidFill>
                <a:latin typeface="Times new roman" panose="02020603050405020304" pitchFamily="18" charset="0"/>
                <a:ea typeface="DejaVu Sans"/>
                <a:cs typeface="DejaVu Sans"/>
              </a:rPr>
              <a:t>rasters</a:t>
            </a:r>
            <a:r>
              <a:rPr lang="en-US" altLang="en-US" dirty="0">
                <a:solidFill>
                  <a:srgbClr val="000000"/>
                </a:solidFill>
                <a:latin typeface="Times new roman" panose="02020603050405020304" pitchFamily="18" charset="0"/>
                <a:ea typeface="DejaVu Sans"/>
                <a:cs typeface="DejaVu Sans"/>
              </a:rPr>
              <a:t> are essentially grids, many types of files can be plotted as </a:t>
            </a:r>
            <a:r>
              <a:rPr lang="en-US" altLang="en-US" dirty="0" err="1">
                <a:solidFill>
                  <a:srgbClr val="000000"/>
                </a:solidFill>
                <a:latin typeface="Times new roman" panose="02020603050405020304" pitchFamily="18" charset="0"/>
                <a:ea typeface="DejaVu Sans"/>
                <a:cs typeface="DejaVu Sans"/>
              </a:rPr>
              <a:t>rasters</a:t>
            </a:r>
            <a:r>
              <a:rPr lang="en-US" altLang="en-US" dirty="0">
                <a:solidFill>
                  <a:srgbClr val="000000"/>
                </a:solidFill>
                <a:latin typeface="Times new roman" panose="02020603050405020304" pitchFamily="18" charset="0"/>
                <a:ea typeface="DejaVu Sans"/>
                <a:cs typeface="DejaVu Sans"/>
              </a:rPr>
              <a:t>.</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The most popular are:</a:t>
            </a:r>
            <a:endParaRPr lang="en-US" altLang="en-US" dirty="0"/>
          </a:p>
          <a:p>
            <a:pPr eaLnBrk="1" hangingPunct="1"/>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1. </a:t>
            </a:r>
            <a:r>
              <a:rPr lang="en-US" altLang="en-US" dirty="0" err="1">
                <a:solidFill>
                  <a:srgbClr val="000000"/>
                </a:solidFill>
                <a:latin typeface="Times new roman" panose="02020603050405020304" pitchFamily="18" charset="0"/>
                <a:ea typeface="DejaVu Sans"/>
                <a:cs typeface="DejaVu Sans"/>
              </a:rPr>
              <a:t>GeoTiff</a:t>
            </a:r>
            <a:r>
              <a:rPr lang="en-US" altLang="en-US" dirty="0">
                <a:solidFill>
                  <a:srgbClr val="000000"/>
                </a:solidFill>
                <a:latin typeface="Times new roman" panose="02020603050405020304" pitchFamily="18" charset="0"/>
                <a:ea typeface="DejaVu Sans"/>
                <a:cs typeface="DejaVu Sans"/>
              </a:rPr>
              <a:t> – .</a:t>
            </a:r>
            <a:r>
              <a:rPr lang="en-US" altLang="en-US" dirty="0" err="1">
                <a:solidFill>
                  <a:srgbClr val="000000"/>
                </a:solidFill>
                <a:latin typeface="Times new roman" panose="02020603050405020304" pitchFamily="18" charset="0"/>
                <a:ea typeface="DejaVu Sans"/>
                <a:cs typeface="DejaVu Sans"/>
              </a:rPr>
              <a:t>tif</a:t>
            </a:r>
            <a:r>
              <a:rPr lang="en-US" altLang="en-US" dirty="0">
                <a:solidFill>
                  <a:srgbClr val="000000"/>
                </a:solidFill>
                <a:latin typeface="Times new roman" panose="02020603050405020304" pitchFamily="18" charset="0"/>
                <a:ea typeface="DejaVu Sans"/>
                <a:cs typeface="DejaVu Sans"/>
              </a:rPr>
              <a:t> files with geography metadata associated (origin, x, y, information) </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		These are by far the most popular in biology</a:t>
            </a:r>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2. Ascii – .</a:t>
            </a:r>
            <a:r>
              <a:rPr lang="en-US" altLang="en-US" dirty="0" err="1">
                <a:solidFill>
                  <a:srgbClr val="000000"/>
                </a:solidFill>
                <a:latin typeface="Times new roman" panose="02020603050405020304" pitchFamily="18" charset="0"/>
                <a:ea typeface="DejaVu Sans"/>
                <a:cs typeface="DejaVu Sans"/>
              </a:rPr>
              <a:t>asc</a:t>
            </a:r>
            <a:r>
              <a:rPr lang="en-US" altLang="en-US" dirty="0">
                <a:solidFill>
                  <a:srgbClr val="000000"/>
                </a:solidFill>
                <a:latin typeface="Times new roman" panose="02020603050405020304" pitchFamily="18" charset="0"/>
                <a:ea typeface="DejaVu Sans"/>
                <a:cs typeface="DejaVu Sans"/>
              </a:rPr>
              <a:t> files are text files with geography metadata in the header</a:t>
            </a:r>
            <a:endParaRPr lang="en-US" altLang="en-US" dirty="0"/>
          </a:p>
          <a:p>
            <a:pPr eaLnBrk="1" hangingPunct="1"/>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3. </a:t>
            </a:r>
            <a:r>
              <a:rPr lang="en-US" altLang="en-US" dirty="0" err="1">
                <a:solidFill>
                  <a:srgbClr val="000000"/>
                </a:solidFill>
                <a:latin typeface="Times new roman" panose="02020603050405020304" pitchFamily="18" charset="0"/>
                <a:ea typeface="DejaVu Sans"/>
                <a:cs typeface="DejaVu Sans"/>
              </a:rPr>
              <a:t>netCDF</a:t>
            </a:r>
            <a:r>
              <a:rPr lang="en-US" altLang="en-US" dirty="0">
                <a:solidFill>
                  <a:srgbClr val="000000"/>
                </a:solidFill>
                <a:latin typeface="Times new roman" panose="02020603050405020304" pitchFamily="18" charset="0"/>
                <a:ea typeface="DejaVu Sans"/>
                <a:cs typeface="DejaVu Sans"/>
              </a:rPr>
              <a:t> – .</a:t>
            </a:r>
            <a:r>
              <a:rPr lang="en-US" altLang="en-US" dirty="0" err="1">
                <a:solidFill>
                  <a:srgbClr val="000000"/>
                </a:solidFill>
                <a:latin typeface="Times new roman" panose="02020603050405020304" pitchFamily="18" charset="0"/>
                <a:ea typeface="DejaVu Sans"/>
                <a:cs typeface="DejaVu Sans"/>
              </a:rPr>
              <a:t>cdf</a:t>
            </a:r>
            <a:r>
              <a:rPr lang="en-US" altLang="en-US" dirty="0">
                <a:solidFill>
                  <a:srgbClr val="000000"/>
                </a:solidFill>
                <a:latin typeface="Times new roman" panose="02020603050405020304" pitchFamily="18" charset="0"/>
                <a:ea typeface="DejaVu Sans"/>
                <a:cs typeface="DejaVu Sans"/>
              </a:rPr>
              <a:t> files are popular with some older datasets</a:t>
            </a:r>
            <a:endParaRPr lang="en-US" altLang="en-US" dirty="0"/>
          </a:p>
          <a:p>
            <a:pPr eaLnBrk="1" hangingPunct="1"/>
            <a:endParaRPr lang="en-US" altLang="en-US" dirty="0"/>
          </a:p>
          <a:p>
            <a:pPr eaLnBrk="1" hangingPunct="1"/>
            <a:r>
              <a:rPr lang="en-US" altLang="en-US" dirty="0">
                <a:solidFill>
                  <a:srgbClr val="000000"/>
                </a:solidFill>
                <a:latin typeface="Times new roman" panose="02020603050405020304" pitchFamily="18" charset="0"/>
                <a:ea typeface="DejaVu Sans"/>
                <a:cs typeface="DejaVu Sans"/>
              </a:rPr>
              <a:t>There are many more, but you are most likely to come across these. Since </a:t>
            </a:r>
            <a:r>
              <a:rPr lang="en-US" altLang="en-US" dirty="0" err="1">
                <a:solidFill>
                  <a:srgbClr val="000000"/>
                </a:solidFill>
                <a:latin typeface="Times new roman" panose="02020603050405020304" pitchFamily="18" charset="0"/>
                <a:ea typeface="DejaVu Sans"/>
                <a:cs typeface="DejaVu Sans"/>
              </a:rPr>
              <a:t>rasters</a:t>
            </a:r>
            <a:r>
              <a:rPr lang="en-US" altLang="en-US" dirty="0">
                <a:solidFill>
                  <a:srgbClr val="000000"/>
                </a:solidFill>
                <a:latin typeface="Times new roman" panose="02020603050405020304" pitchFamily="18" charset="0"/>
                <a:ea typeface="DejaVu Sans"/>
                <a:cs typeface="DejaVu Sans"/>
              </a:rPr>
              <a:t> are essentially image files, even .jpg or .jpeg files can be used.</a:t>
            </a:r>
            <a:endParaRPr lang="en-US" altLang="en-US" dirty="0"/>
          </a:p>
          <a:p>
            <a:pPr eaLnBrk="1" hangingPunct="1"/>
            <a:endParaRPr lang="en-US" altLang="en-US" dirty="0"/>
          </a:p>
        </p:txBody>
      </p:sp>
    </p:spTree>
    <p:extLst>
      <p:ext uri="{BB962C8B-B14F-4D97-AF65-F5344CB8AC3E}">
        <p14:creationId xmlns:p14="http://schemas.microsoft.com/office/powerpoint/2010/main" val="517874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952</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AnjaliOldLipi</vt:lpstr>
      <vt:lpstr>Arial</vt:lpstr>
      <vt:lpstr>Bitstream Vera Sans Mono</vt:lpstr>
      <vt:lpstr>Calibri</vt:lpstr>
      <vt:lpstr>Calibri Light</vt:lpstr>
      <vt:lpstr>OpenSymbol</vt:lpstr>
      <vt:lpstr>Symbol</vt:lpstr>
      <vt:lpstr>Times new roman</vt:lpstr>
      <vt:lpstr>Office Theme</vt:lpstr>
      <vt:lpstr>Using QGIS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Galante</dc:creator>
  <cp:lastModifiedBy>Peter Galante</cp:lastModifiedBy>
  <cp:revision>5</cp:revision>
  <dcterms:created xsi:type="dcterms:W3CDTF">2021-05-21T14:30:47Z</dcterms:created>
  <dcterms:modified xsi:type="dcterms:W3CDTF">2021-05-24T21:41:07Z</dcterms:modified>
</cp:coreProperties>
</file>