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50-C589-4158-9C82-C582BB23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CDF1-EAEC-4E2D-9B81-791121D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151-A228-45FF-862E-1F62005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885-150C-421C-9FCF-B8522A0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CF69-266D-4BBB-8F41-338F62C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76E-4FBC-41B2-BC7C-95B99D7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8D4F-560C-4A2B-A860-4C8DBC5F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C5E9-55EA-41B8-80E3-2AC5841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D679-18E8-4B68-8CD5-2E99E27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BF04-ADA7-4D0E-AFB2-03D1321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3B14-8B4F-4907-A772-DE43388A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FCEC-EC05-4511-90E9-0D6A128B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EBED-B2A6-49AB-BD39-D907D5F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E7A-64CC-423D-8365-75F6DD7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3807-7EAA-4CF7-8C2B-49F644A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562-6B85-408A-98C2-5DC7B60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084-162C-4218-8334-E50BA92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EBD4-57FD-4D95-9213-132CD01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D8F-3ECA-4577-8F43-1A001F9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53F-D54C-466A-B711-6D0C279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32D-C397-4D36-8AA7-1CFF1D4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536D-AD4E-4284-9E09-1987EA7D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5936-E89B-4F7E-A9D3-3C23856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828-4186-42F8-9495-9A4BD6C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325-D1F6-4456-BC94-38E96D6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8A9-5F9D-4D0F-B67F-2B4C9A40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20D-9C0C-4C06-AC0C-2F61DC00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5E79-01E8-4C10-A388-77912E54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B3B-815A-4492-94F0-CB0D2DD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2432-2C0C-458D-969B-9CD0BE7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8FC4-BC93-4AAA-9D89-0C51214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4407-D21C-43D5-B5F0-2C652B5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9BC-94DE-4AF0-8F6A-EDDBADA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3A03-46A9-49D8-BA40-DEE0749F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5B87-D17A-4B0E-AE84-961BF761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963-8D06-4295-9B7B-3B9A8FBA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3E70-BA9F-4CEE-901B-D39F8B4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C6AC-223E-4491-82F4-209E186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3D76-DF6E-4DBD-AAB8-17CAB38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2F6-86CA-4445-B359-760E84A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2AD3-5294-43F6-A1DF-81D089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5575-D12E-45C2-83CE-A4ECA9A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362B-FB6D-4BE0-ACDF-B49EFC0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AE23-07E7-4237-A45B-B2C2BA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13883-6559-45EC-8FB4-ECD4D36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6B1F-8267-4DF1-AA86-C8F9656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96-FDEB-4D4B-B9DF-04648FF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033-9053-497A-A5FE-495EEFB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A6CD-4AE8-4C10-990D-69A96A5C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ACA-938C-4045-8A52-F7A4DA1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670C-88A2-40E6-A886-45F9E57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150-2339-489D-A941-DE93D576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A43-5FC8-44F3-9E27-0EA0038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B3F3-90F2-4529-82E2-0E367A48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EF12-79CD-4059-AF3B-8234C8E8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21FC-91F1-4F4B-8623-62FA540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D01D-D8C2-46E2-B5A3-D3FC904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2A69-3948-4CDE-BA7E-D5923E0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6B7A-9F93-4400-9529-BB432D4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A8D2-62FE-4D27-8F7A-956BE4CC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CF8-5BC3-443C-97F0-BBB32ACC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8FC1-A78F-4CD5-9ACE-037E1EDF388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AA47-08A5-45EC-AF20-D82BB76E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3E7-D51E-4C34-BC85-95AC263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List_of_U.S._stat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6C-7072-405C-A1AC-C95F87C1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5335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dive: vector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B7AD-9E4E-4FE2-B805-818BE47D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4478338"/>
            <a:ext cx="9144000" cy="1884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Peter Galante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Biodiversity Informatics Scientist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Center for Biodiversity and Conservation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American Museum of Natural History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5355240-4886-40BC-B174-FF894094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4" y="2368694"/>
            <a:ext cx="7278072" cy="16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" name="CustomShape 2">
            <a:extLst>
              <a:ext uri="{FF2B5EF4-FFF2-40B4-BE49-F238E27FC236}">
                <a16:creationId xmlns:a16="http://schemas.microsoft.com/office/drawing/2014/main" id="{8BA6CC58-E5C1-4B67-BF58-0A8D4A0E2859}"/>
              </a:ext>
            </a:extLst>
          </p:cNvPr>
          <p:cNvSpPr/>
          <p:nvPr/>
        </p:nvSpPr>
        <p:spPr>
          <a:xfrm>
            <a:off x="2920184" y="1221419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Classifying vector data by attributes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Attribute tables show categories of values (usually)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Some columns are necessary for making useful maps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Attribute data can also be used for labeling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Many artistic options for adding labels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>
              <a:defRPr/>
            </a:pPr>
            <a:endParaRPr lang="en-US" sz="2200" spc="-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67BD718-35D8-4D8C-988E-471B0795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84" y="3415344"/>
            <a:ext cx="479425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" name="CustomShape 2">
            <a:extLst>
              <a:ext uri="{FF2B5EF4-FFF2-40B4-BE49-F238E27FC236}">
                <a16:creationId xmlns:a16="http://schemas.microsoft.com/office/drawing/2014/main" id="{8BA6CC58-E5C1-4B67-BF58-0A8D4A0E2859}"/>
              </a:ext>
            </a:extLst>
          </p:cNvPr>
          <p:cNvSpPr/>
          <p:nvPr/>
        </p:nvSpPr>
        <p:spPr>
          <a:xfrm>
            <a:off x="2920184" y="1221419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Classifying vector data by attributes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Attribute tables show categories of values (usually)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Some columns are necessary for making useful maps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Attribute data can also be used for labeling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Many artistic options for adding labels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>
              <a:defRPr/>
            </a:pPr>
            <a:endParaRPr lang="en-US" sz="2200" spc="-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67BD718-35D8-4D8C-988E-471B0795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84" y="3415344"/>
            <a:ext cx="479425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2C7C3B4-D441-4586-828A-6AAB56A5B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65" y="3415344"/>
            <a:ext cx="39227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B405548-EF22-4FC1-9773-50102D365CCB}"/>
              </a:ext>
            </a:extLst>
          </p:cNvPr>
          <p:cNvSpPr/>
          <p:nvPr/>
        </p:nvSpPr>
        <p:spPr>
          <a:xfrm>
            <a:off x="1753393" y="1248052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Vector data types:</a:t>
            </a:r>
            <a:endParaRPr lang="en-US" sz="26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1. Whole number (integer) (1,2,3)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2. Whole number (64 bit integer) (1,2,3)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3. Decimal number (real) (1.00, 2.00, 3.00)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4. Text (string) (One, Two, Three)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5. Date (2/1/21, 2-1-21, 1 February 2021)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6. Date &amp; Time (2/1/21 18:10)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Set the length (number of significant digits, etc.)</a:t>
            </a:r>
            <a:endParaRPr lang="en-US" sz="2600" spc="-1" dirty="0"/>
          </a:p>
          <a:p>
            <a:pPr>
              <a:defRPr/>
            </a:pPr>
            <a:endParaRPr lang="en-US" sz="2600" spc="-1" dirty="0"/>
          </a:p>
          <a:p>
            <a:pPr>
              <a:defRPr/>
            </a:pPr>
            <a:endParaRPr lang="en-US" sz="2600" spc="-1" dirty="0"/>
          </a:p>
        </p:txBody>
      </p:sp>
    </p:spTree>
    <p:extLst>
      <p:ext uri="{BB962C8B-B14F-4D97-AF65-F5344CB8AC3E}">
        <p14:creationId xmlns:p14="http://schemas.microsoft.com/office/powerpoint/2010/main" val="35520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B405548-EF22-4FC1-9773-50102D365CCB}"/>
              </a:ext>
            </a:extLst>
          </p:cNvPr>
          <p:cNvSpPr/>
          <p:nvPr/>
        </p:nvSpPr>
        <p:spPr>
          <a:xfrm>
            <a:off x="1753393" y="1248052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Vector data types:</a:t>
            </a:r>
            <a:endParaRPr lang="en-US" sz="26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1. Whole number (integer) (1,2,3)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2. Whole number (64 bit integer) (1,2,3)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3. Decimal number (real) (1.00, 2.00, 3.00)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4. Text (string) (One, Two, Three)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5. Date (2/1/21, 2-1-21, 1 February 2021)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6. Date &amp; Time (2/1/21 18:10)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Set the length (number of significant digits, etc.)</a:t>
            </a:r>
            <a:endParaRPr lang="en-US" sz="2600" spc="-1" dirty="0"/>
          </a:p>
          <a:p>
            <a:pPr>
              <a:defRPr/>
            </a:pPr>
            <a:endParaRPr lang="en-US" sz="2600" spc="-1" dirty="0"/>
          </a:p>
          <a:p>
            <a:pPr>
              <a:defRPr/>
            </a:pPr>
            <a:endParaRPr lang="en-US" sz="2600" spc="-1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C58D380-9863-4A96-8769-5A2D75B6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10" y="1416297"/>
            <a:ext cx="7989887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6267DB5-F613-427C-AB6E-62321263FE31}"/>
              </a:ext>
            </a:extLst>
          </p:cNvPr>
          <p:cNvSpPr/>
          <p:nvPr/>
        </p:nvSpPr>
        <p:spPr>
          <a:xfrm>
            <a:off x="5159360" y="1513135"/>
            <a:ext cx="820737" cy="455612"/>
          </a:xfrm>
          <a:prstGeom prst="ellipse">
            <a:avLst/>
          </a:prstGeom>
          <a:noFill/>
          <a:ln w="7308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2935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A5DBC80D-B6FD-4211-9E8F-D2CB56857F88}"/>
              </a:ext>
            </a:extLst>
          </p:cNvPr>
          <p:cNvSpPr/>
          <p:nvPr/>
        </p:nvSpPr>
        <p:spPr>
          <a:xfrm>
            <a:off x="2147827" y="1115677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Field calculator</a:t>
            </a:r>
            <a:endParaRPr lang="en-US" sz="26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Create/ edit fields using SQL (or the GUI)</a:t>
            </a:r>
            <a:endParaRPr lang="en-US" sz="2200" spc="-1" dirty="0"/>
          </a:p>
          <a:p>
            <a:pPr>
              <a:defRPr/>
            </a:pPr>
            <a:endParaRPr lang="en-US" sz="2200" spc="-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87333F8-2335-4DB7-88ED-A8ECE9A8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64" y="1923715"/>
            <a:ext cx="5743575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3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 – follow along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8A8F8670-F892-4671-82F9-792EA4E331FA}"/>
              </a:ext>
            </a:extLst>
          </p:cNvPr>
          <p:cNvSpPr/>
          <p:nvPr/>
        </p:nvSpPr>
        <p:spPr>
          <a:xfrm>
            <a:off x="1753393" y="1766657"/>
            <a:ext cx="8685212" cy="5027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Joining Tables</a:t>
            </a:r>
            <a:endParaRPr lang="en-US" sz="26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The United States shapefile does not have an attribute for population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Open the population data downloaded</a:t>
            </a:r>
            <a:r>
              <a:rPr lang="en-US" sz="2200" spc="-1" dirty="0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from the website. Data are from</a:t>
            </a:r>
            <a:r>
              <a:rPr lang="en-US" sz="2200" spc="-1" dirty="0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lang="en-US" sz="2200" u="sng" spc="-1" dirty="0">
                <a:solidFill>
                  <a:srgbClr val="0000FF"/>
                </a:solidFill>
                <a:latin typeface="Times new roman"/>
                <a:ea typeface="DejaVu Sans"/>
                <a:hlinkClick r:id="rId3"/>
              </a:rPr>
              <a:t>Wikipedia</a:t>
            </a:r>
            <a:endParaRPr lang="en-US" sz="2200" u="sng" spc="-1" dirty="0">
              <a:solidFill>
                <a:srgbClr val="0000FF"/>
              </a:solidFill>
              <a:latin typeface="Times new roman"/>
              <a:ea typeface="DejaVu Sans"/>
            </a:endParaRPr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endParaRPr lang="en-US" sz="2200" u="sng" spc="-1" dirty="0">
              <a:solidFill>
                <a:srgbClr val="0000FF"/>
              </a:solidFill>
              <a:latin typeface="Times new roman"/>
            </a:endParaRPr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latin typeface="Times new roman"/>
              </a:rPr>
              <a:t>Add population file as layer to QGIS</a:t>
            </a:r>
            <a:endParaRPr lang="en-US" sz="2200" spc="-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BC5EBA7-EB6A-4992-AB8D-8B6730B9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57" y="3217415"/>
            <a:ext cx="2846388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34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Vector data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CustomShape 2">
            <a:extLst>
              <a:ext uri="{FF2B5EF4-FFF2-40B4-BE49-F238E27FC236}">
                <a16:creationId xmlns:a16="http://schemas.microsoft.com/office/drawing/2014/main" id="{453480DB-5740-485F-8BF8-650B1CF3D7C6}"/>
              </a:ext>
            </a:extLst>
          </p:cNvPr>
          <p:cNvSpPr/>
          <p:nvPr/>
        </p:nvSpPr>
        <p:spPr>
          <a:xfrm>
            <a:off x="1777206" y="1609954"/>
            <a:ext cx="8685212" cy="5027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DejaVu Sans"/>
              </a:rPr>
              <a:t>Joining Tables</a:t>
            </a:r>
            <a:endParaRPr lang="en-US" sz="26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In the layer properties of USA layer, go to Joins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+ sign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Select layer, Join field (State), and target field (name)</a:t>
            </a:r>
            <a:endParaRPr lang="en-US" sz="2200" spc="-1" dirty="0"/>
          </a:p>
          <a:p>
            <a:pPr marL="648000" lvl="2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VERY important to have </a:t>
            </a:r>
            <a:r>
              <a:rPr lang="en-US" sz="2200" b="1" u="sng" spc="-1" dirty="0">
                <a:solidFill>
                  <a:srgbClr val="000000"/>
                </a:solidFill>
                <a:latin typeface="Times new roman"/>
                <a:ea typeface="DejaVu Sans"/>
              </a:rPr>
              <a:t>exactly the same 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strings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Create new integer field based on new joined field (field calculator)</a:t>
            </a:r>
            <a:endParaRPr lang="en-US" sz="2200" spc="-1" dirty="0"/>
          </a:p>
          <a:p>
            <a:pPr marL="648000" lvl="2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Joined as string instead of integer without .csv file</a:t>
            </a:r>
            <a:endParaRPr lang="en-US" sz="2200" spc="-1" dirty="0"/>
          </a:p>
          <a:p>
            <a:pPr marL="432000" lvl="1" indent="-214560"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en-US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Edit state colors showing population (choropleth)</a:t>
            </a:r>
            <a:endParaRPr lang="en-US" sz="2200" spc="-1" dirty="0"/>
          </a:p>
        </p:txBody>
      </p:sp>
    </p:spTree>
    <p:extLst>
      <p:ext uri="{BB962C8B-B14F-4D97-AF65-F5344CB8AC3E}">
        <p14:creationId xmlns:p14="http://schemas.microsoft.com/office/powerpoint/2010/main" val="24843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393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Deep dive: vector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Galante</dc:creator>
  <cp:lastModifiedBy>Peter Galante</cp:lastModifiedBy>
  <cp:revision>3</cp:revision>
  <dcterms:created xsi:type="dcterms:W3CDTF">2021-05-21T14:30:47Z</dcterms:created>
  <dcterms:modified xsi:type="dcterms:W3CDTF">2021-05-21T20:48:52Z</dcterms:modified>
</cp:coreProperties>
</file>