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50-C589-4158-9C82-C582BB23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CDF1-EAEC-4E2D-9B81-791121D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151-A228-45FF-862E-1F62005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885-150C-421C-9FCF-B8522A0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CF69-266D-4BBB-8F41-338F62C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76E-4FBC-41B2-BC7C-95B99D7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8D4F-560C-4A2B-A860-4C8DBC5F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C5E9-55EA-41B8-80E3-2AC5841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D679-18E8-4B68-8CD5-2E99E27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BF04-ADA7-4D0E-AFB2-03D1321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3B14-8B4F-4907-A772-DE43388A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FCEC-EC05-4511-90E9-0D6A128B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EBED-B2A6-49AB-BD39-D907D5F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E7A-64CC-423D-8365-75F6DD7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3807-7EAA-4CF7-8C2B-49F644A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562-6B85-408A-98C2-5DC7B60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084-162C-4218-8334-E50BA92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EBD4-57FD-4D95-9213-132CD01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D8F-3ECA-4577-8F43-1A001F9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53F-D54C-466A-B711-6D0C279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32D-C397-4D36-8AA7-1CFF1D4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536D-AD4E-4284-9E09-1987EA7D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5936-E89B-4F7E-A9D3-3C23856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828-4186-42F8-9495-9A4BD6C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325-D1F6-4456-BC94-38E96D6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8A9-5F9D-4D0F-B67F-2B4C9A40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20D-9C0C-4C06-AC0C-2F61DC00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5E79-01E8-4C10-A388-77912E54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B3B-815A-4492-94F0-CB0D2DD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2432-2C0C-458D-969B-9CD0BE7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8FC4-BC93-4AAA-9D89-0C51214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4407-D21C-43D5-B5F0-2C652B5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9BC-94DE-4AF0-8F6A-EDDBADA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3A03-46A9-49D8-BA40-DEE0749F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5B87-D17A-4B0E-AE84-961BF761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963-8D06-4295-9B7B-3B9A8FBA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3E70-BA9F-4CEE-901B-D39F8B4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C6AC-223E-4491-82F4-209E186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3D76-DF6E-4DBD-AAB8-17CAB38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2F6-86CA-4445-B359-760E84A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2AD3-5294-43F6-A1DF-81D089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5575-D12E-45C2-83CE-A4ECA9A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362B-FB6D-4BE0-ACDF-B49EFC0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AE23-07E7-4237-A45B-B2C2BA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13883-6559-45EC-8FB4-ECD4D36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6B1F-8267-4DF1-AA86-C8F9656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96-FDEB-4D4B-B9DF-04648FF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033-9053-497A-A5FE-495EEFB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A6CD-4AE8-4C10-990D-69A96A5C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ACA-938C-4045-8A52-F7A4DA1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670C-88A2-40E6-A886-45F9E57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150-2339-489D-A941-DE93D576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A43-5FC8-44F3-9E27-0EA0038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B3F3-90F2-4529-82E2-0E367A48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EF12-79CD-4059-AF3B-8234C8E8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21FC-91F1-4F4B-8623-62FA540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D01D-D8C2-46E2-B5A3-D3FC904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2A69-3948-4CDE-BA7E-D5923E0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6B7A-9F93-4400-9529-BB432D4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A8D2-62FE-4D27-8F7A-956BE4CC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CF8-5BC3-443C-97F0-BBB32ACC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AA47-08A5-45EC-AF20-D82BB76E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3E7-D51E-4C34-BC85-95AC263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6C-7072-405C-A1AC-C95F87C1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5335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dive: raster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B7AD-9E4E-4FE2-B805-818BE47D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4478338"/>
            <a:ext cx="9144000" cy="1884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Peter Galante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Biodiversity Informatics Scientist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Center for Biodiversity and Conservation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American Museum of Natural History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5355240-4886-40BC-B174-FF894094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4" y="2368694"/>
            <a:ext cx="7278072" cy="16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" name="CustomShape 2">
            <a:extLst>
              <a:ext uri="{FF2B5EF4-FFF2-40B4-BE49-F238E27FC236}">
                <a16:creationId xmlns:a16="http://schemas.microsoft.com/office/drawing/2014/main" id="{BBD10007-85B6-43C3-8BA8-90A9346E7BD4}"/>
              </a:ext>
            </a:extLst>
          </p:cNvPr>
          <p:cNvSpPr/>
          <p:nvPr/>
        </p:nvSpPr>
        <p:spPr>
          <a:xfrm>
            <a:off x="603112" y="1225118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Rasters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 can be rendered to have custom colors </a:t>
            </a:r>
            <a:endParaRPr lang="en-US" sz="26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No attribute table</a:t>
            </a:r>
            <a:endParaRPr lang="en-US" sz="2600" spc="-1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2735C23-B754-4130-8FBC-28C3E530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2" y="2322081"/>
            <a:ext cx="52736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3667F2C-745B-47A4-8CC5-9F8178D1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74" y="2736418"/>
            <a:ext cx="530225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085E8561-1FC8-482D-BC79-5A054DA6DE8E}"/>
              </a:ext>
            </a:extLst>
          </p:cNvPr>
          <p:cNvSpPr/>
          <p:nvPr/>
        </p:nvSpPr>
        <p:spPr>
          <a:xfrm>
            <a:off x="492519" y="1115677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Elevation </a:t>
            </a:r>
            <a:r>
              <a:rPr lang="en-US" sz="26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rasters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 can be used to create </a:t>
            </a:r>
            <a:r>
              <a:rPr lang="en-US" sz="26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hillshade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 layers</a:t>
            </a:r>
            <a:endParaRPr lang="en-US" sz="26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Viewshed analyses</a:t>
            </a:r>
            <a:endParaRPr lang="en-US" sz="26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Slope</a:t>
            </a:r>
            <a:endParaRPr lang="en-US" sz="26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Aspect</a:t>
            </a:r>
            <a:endParaRPr lang="en-US" sz="26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Raster Calculator</a:t>
            </a:r>
            <a:endParaRPr lang="en-US" sz="2600" spc="-1" dirty="0"/>
          </a:p>
          <a:p>
            <a:pPr>
              <a:defRPr/>
            </a:pPr>
            <a:endParaRPr lang="en-US" sz="2600" spc="-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C7A5394-EBF4-4807-9827-D11FCFC9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69" y="3062862"/>
            <a:ext cx="4872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A17950C-D54A-415B-A567-0D7BC831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93" y="1633973"/>
            <a:ext cx="4802188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E53EAFE7-E003-4D45-AAD2-DE487C72B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423227"/>
              </p:ext>
            </p:extLst>
          </p:nvPr>
        </p:nvGraphicFramePr>
        <p:xfrm>
          <a:off x="1560512" y="1303871"/>
          <a:ext cx="9070975" cy="1951038"/>
        </p:xfrm>
        <a:graphic>
          <a:graphicData uri="http://schemas.openxmlformats.org/drawingml/2006/table">
            <a:tbl>
              <a:tblPr/>
              <a:tblGrid>
                <a:gridCol w="386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RASTER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 marL="91437" marR="91437" marT="45727" marB="45727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VECTOR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 marL="91437" marR="91437" marT="45727" marB="45727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Resolution is explicit in the size of the grid cells / pixels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1437" marR="91437" marT="45727" marB="45727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Resolution is difficult to define and therefore typically poorly defined (not rigorous)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1437" marR="91437" marT="45727" marB="45727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799E1724-22F0-43B8-9F3D-8CAA2922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3467634"/>
            <a:ext cx="31591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97F9B82-B20A-41BA-B5AA-A353C5FD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4" y="3499384"/>
            <a:ext cx="31496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6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B2A91E09-59E0-40D9-825C-12507117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61" y="1284858"/>
            <a:ext cx="64928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FAC4BEDD-0DAA-4601-93E2-EB986DD1A09D}"/>
              </a:ext>
            </a:extLst>
          </p:cNvPr>
          <p:cNvSpPr/>
          <p:nvPr/>
        </p:nvSpPr>
        <p:spPr>
          <a:xfrm>
            <a:off x="1052574" y="4009008"/>
            <a:ext cx="3617912" cy="146367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endParaRPr lang="en-US" spc="-1"/>
          </a:p>
          <a:p>
            <a:pPr marL="343080" indent="-341280">
              <a:buClr>
                <a:srgbClr val="000000"/>
              </a:buClr>
              <a:buFont typeface="StarSymbol"/>
              <a:buAutoNum type="alphaUcParenR"/>
              <a:defRPr/>
            </a:pPr>
            <a:r>
              <a:rPr lang="en-US" sz="2000" b="1" spc="-1">
                <a:solidFill>
                  <a:srgbClr val="000000"/>
                </a:solidFill>
                <a:latin typeface="Calibri"/>
                <a:ea typeface="DejaVu Sans"/>
              </a:rPr>
              <a:t>the largest share rule</a:t>
            </a:r>
            <a:endParaRPr lang="en-US" sz="2000" spc="-1"/>
          </a:p>
          <a:p>
            <a:pPr>
              <a:defRPr/>
            </a:pPr>
            <a:endParaRPr lang="en-US" sz="2000" spc="-1"/>
          </a:p>
          <a:p>
            <a:pPr marL="343080" indent="-341280">
              <a:defRPr/>
            </a:pPr>
            <a:r>
              <a:rPr lang="en-US" sz="2000" b="1" spc="-1">
                <a:solidFill>
                  <a:srgbClr val="000000"/>
                </a:solidFill>
                <a:latin typeface="Calibri"/>
                <a:ea typeface="DejaVu Sans"/>
              </a:rPr>
              <a:t>(B) the central point rule</a:t>
            </a:r>
            <a:endParaRPr lang="en-US" sz="2000" spc="-1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2CEDFCB-0B8B-4023-BCD3-18F9894DAC00}"/>
              </a:ext>
            </a:extLst>
          </p:cNvPr>
          <p:cNvSpPr/>
          <p:nvPr/>
        </p:nvSpPr>
        <p:spPr>
          <a:xfrm>
            <a:off x="870011" y="1977008"/>
            <a:ext cx="1985963" cy="148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/>
          <a:lstStyle/>
          <a:p>
            <a:pPr algn="ctr"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Conversion from vector to raster data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338849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The nature of spatial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1">
            <a:extLst>
              <a:ext uri="{FF2B5EF4-FFF2-40B4-BE49-F238E27FC236}">
                <a16:creationId xmlns:a16="http://schemas.microsoft.com/office/drawing/2014/main" id="{E5F79B93-B8A4-4B6B-AD1D-2227BF876936}"/>
              </a:ext>
            </a:extLst>
          </p:cNvPr>
          <p:cNvSpPr/>
          <p:nvPr/>
        </p:nvSpPr>
        <p:spPr>
          <a:xfrm>
            <a:off x="1481930" y="1427009"/>
            <a:ext cx="9228138" cy="4291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Tobler’s First Law of Geography:</a:t>
            </a:r>
            <a:endParaRPr lang="en-US" sz="3200" spc="-1" dirty="0"/>
          </a:p>
          <a:p>
            <a:pPr>
              <a:defRPr/>
            </a:pPr>
            <a:r>
              <a:rPr lang="en-US" sz="3000" i="1" spc="-1" dirty="0">
                <a:solidFill>
                  <a:srgbClr val="1F497D"/>
                </a:solidFill>
                <a:latin typeface="Times new roman"/>
                <a:ea typeface="ＭＳ Ｐゴシック"/>
              </a:rPr>
              <a:t>Everything is related to everything else, but near things are more related than distant things.</a:t>
            </a:r>
            <a:endParaRPr lang="en-US" sz="3000" spc="-1" dirty="0"/>
          </a:p>
          <a:p>
            <a:pPr>
              <a:defRPr/>
            </a:pPr>
            <a:endParaRPr lang="en-US" sz="3000" spc="-1" dirty="0"/>
          </a:p>
          <a:p>
            <a:pPr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Most of the things we are interested in are not randomly distributed in space.</a:t>
            </a:r>
            <a:endParaRPr lang="en-US" sz="3200" spc="-1" dirty="0"/>
          </a:p>
          <a:p>
            <a:pPr>
              <a:defRPr/>
            </a:pPr>
            <a:r>
              <a:rPr lang="en-US" sz="2800" spc="-1" dirty="0">
                <a:solidFill>
                  <a:srgbClr val="1F497D"/>
                </a:solidFill>
                <a:latin typeface="Times new roman"/>
                <a:ea typeface="ＭＳ Ｐゴシック"/>
              </a:rPr>
              <a:t>Con: Need to correct for spatial autocorrelation and bias in analyses</a:t>
            </a:r>
            <a:endParaRPr lang="en-US" sz="2800" spc="-1" dirty="0"/>
          </a:p>
          <a:p>
            <a:pPr>
              <a:defRPr/>
            </a:pPr>
            <a:r>
              <a:rPr lang="en-US" sz="2800" spc="-1" dirty="0">
                <a:solidFill>
                  <a:srgbClr val="1F497D"/>
                </a:solidFill>
                <a:latin typeface="Times new roman"/>
                <a:ea typeface="ＭＳ Ｐゴシック"/>
              </a:rPr>
              <a:t>Pro: Allows for interpolation</a:t>
            </a:r>
            <a:endParaRPr lang="en-US" sz="2800" spc="-1" dirty="0"/>
          </a:p>
          <a:p>
            <a:pPr>
              <a:defRPr/>
            </a:pP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71947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Raster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1">
            <a:extLst>
              <a:ext uri="{FF2B5EF4-FFF2-40B4-BE49-F238E27FC236}">
                <a16:creationId xmlns:a16="http://schemas.microsoft.com/office/drawing/2014/main" id="{14352C97-29C3-4B0B-BCA4-15461EE256BC}"/>
              </a:ext>
            </a:extLst>
          </p:cNvPr>
          <p:cNvSpPr/>
          <p:nvPr/>
        </p:nvSpPr>
        <p:spPr>
          <a:xfrm>
            <a:off x="6703242" y="1411734"/>
            <a:ext cx="3354387" cy="1120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/>
          <a:lstStyle/>
          <a:p>
            <a:pPr algn="ctr"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Conversion from vector to raster data</a:t>
            </a:r>
            <a:endParaRPr lang="en-US" sz="2400" spc="-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61ECE11-B738-49D0-A221-BED65442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2" y="1619697"/>
            <a:ext cx="472281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60C0447-8A59-43D9-9CF6-5DAD7D34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04" y="2996059"/>
            <a:ext cx="4443413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42722BBA-C002-403D-A835-75F507927C75}"/>
              </a:ext>
            </a:extLst>
          </p:cNvPr>
          <p:cNvSpPr/>
          <p:nvPr/>
        </p:nvSpPr>
        <p:spPr>
          <a:xfrm>
            <a:off x="1572442" y="3472309"/>
            <a:ext cx="2538412" cy="6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defRPr/>
            </a:pPr>
            <a:r>
              <a:rPr lang="en-US" sz="1600" spc="-1">
                <a:solidFill>
                  <a:srgbClr val="000000"/>
                </a:solidFill>
                <a:latin typeface="Times New Roman"/>
                <a:ea typeface="ＭＳ Ｐゴシック"/>
              </a:rPr>
              <a:t>Weather station records </a:t>
            </a:r>
            <a:endParaRPr lang="en-US" sz="1600" spc="-1"/>
          </a:p>
          <a:p>
            <a:pPr algn="ctr">
              <a:defRPr/>
            </a:pPr>
            <a:r>
              <a:rPr lang="en-US" sz="1600" spc="-1">
                <a:solidFill>
                  <a:srgbClr val="000000"/>
                </a:solidFill>
                <a:latin typeface="Times New Roman"/>
                <a:ea typeface="ＭＳ Ｐゴシック"/>
              </a:rPr>
              <a:t>(vector point data;</a:t>
            </a:r>
            <a:endParaRPr lang="en-US" sz="1600" spc="-1"/>
          </a:p>
          <a:p>
            <a:pPr algn="ctr">
              <a:defRPr/>
            </a:pPr>
            <a:r>
              <a:rPr lang="en-US" sz="1600" spc="-1">
                <a:solidFill>
                  <a:srgbClr val="000000"/>
                </a:solidFill>
                <a:latin typeface="Times New Roman"/>
                <a:ea typeface="ＭＳ Ｐゴシック"/>
              </a:rPr>
              <a:t>Hijmans et al. 2005)</a:t>
            </a:r>
            <a:endParaRPr lang="en-US" sz="1600" spc="-1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FB6EFC06-FCF9-43CD-80D3-853A2EB7423C}"/>
              </a:ext>
            </a:extLst>
          </p:cNvPr>
          <p:cNvSpPr/>
          <p:nvPr/>
        </p:nvSpPr>
        <p:spPr>
          <a:xfrm>
            <a:off x="5542779" y="5894834"/>
            <a:ext cx="4365625" cy="260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defRPr/>
            </a:pPr>
            <a:r>
              <a:rPr lang="en-US" sz="1600" spc="-1">
                <a:solidFill>
                  <a:srgbClr val="000000"/>
                </a:solidFill>
                <a:latin typeface="Times New Roman"/>
                <a:ea typeface="ＭＳ Ｐゴシック"/>
              </a:rPr>
              <a:t>Interpolated raster climate surfaces (WorldClim)</a:t>
            </a:r>
            <a:endParaRPr lang="en-US" sz="1600" spc="-1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E688F6BA-F24A-4CDA-9B7E-688DE7905DBC}"/>
              </a:ext>
            </a:extLst>
          </p:cNvPr>
          <p:cNvSpPr/>
          <p:nvPr/>
        </p:nvSpPr>
        <p:spPr>
          <a:xfrm>
            <a:off x="4191817" y="4366072"/>
            <a:ext cx="1112837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21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StarSymbol</vt:lpstr>
      <vt:lpstr>Symbol</vt:lpstr>
      <vt:lpstr>Times New Roman</vt:lpstr>
      <vt:lpstr>Times New Roman</vt:lpstr>
      <vt:lpstr>Times New Roman</vt:lpstr>
      <vt:lpstr>Office Theme</vt:lpstr>
      <vt:lpstr>Deep dive: raster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Galante</dc:creator>
  <cp:lastModifiedBy>Peter Galante</cp:lastModifiedBy>
  <cp:revision>3</cp:revision>
  <dcterms:created xsi:type="dcterms:W3CDTF">2021-05-21T14:30:47Z</dcterms:created>
  <dcterms:modified xsi:type="dcterms:W3CDTF">2021-05-21T21:09:55Z</dcterms:modified>
</cp:coreProperties>
</file>