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50-C589-4158-9C82-C582BB23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CDF1-EAEC-4E2D-9B81-791121D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151-A228-45FF-862E-1F62005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885-150C-421C-9FCF-B8522A0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CF69-266D-4BBB-8F41-338F62C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76E-4FBC-41B2-BC7C-95B99D7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8D4F-560C-4A2B-A860-4C8DBC5F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C5E9-55EA-41B8-80E3-2AC5841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D679-18E8-4B68-8CD5-2E99E27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BF04-ADA7-4D0E-AFB2-03D1321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3B14-8B4F-4907-A772-DE43388A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FCEC-EC05-4511-90E9-0D6A128B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EBED-B2A6-49AB-BD39-D907D5F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E7A-64CC-423D-8365-75F6DD7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3807-7EAA-4CF7-8C2B-49F644A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562-6B85-408A-98C2-5DC7B60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084-162C-4218-8334-E50BA92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EBD4-57FD-4D95-9213-132CD01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D8F-3ECA-4577-8F43-1A001F9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53F-D54C-466A-B711-6D0C279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32D-C397-4D36-8AA7-1CFF1D4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536D-AD4E-4284-9E09-1987EA7D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5936-E89B-4F7E-A9D3-3C23856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828-4186-42F8-9495-9A4BD6C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325-D1F6-4456-BC94-38E96D6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8A9-5F9D-4D0F-B67F-2B4C9A40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20D-9C0C-4C06-AC0C-2F61DC00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5E79-01E8-4C10-A388-77912E54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B3B-815A-4492-94F0-CB0D2DD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2432-2C0C-458D-969B-9CD0BE7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8FC4-BC93-4AAA-9D89-0C51214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4407-D21C-43D5-B5F0-2C652B5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9BC-94DE-4AF0-8F6A-EDDBADA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3A03-46A9-49D8-BA40-DEE0749F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5B87-D17A-4B0E-AE84-961BF761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963-8D06-4295-9B7B-3B9A8FBA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3E70-BA9F-4CEE-901B-D39F8B4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C6AC-223E-4491-82F4-209E186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3D76-DF6E-4DBD-AAB8-17CAB38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2F6-86CA-4445-B359-760E84A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2AD3-5294-43F6-A1DF-81D089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5575-D12E-45C2-83CE-A4ECA9A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362B-FB6D-4BE0-ACDF-B49EFC0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AE23-07E7-4237-A45B-B2C2BA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13883-6559-45EC-8FB4-ECD4D36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6B1F-8267-4DF1-AA86-C8F9656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96-FDEB-4D4B-B9DF-04648FF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033-9053-497A-A5FE-495EEFB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A6CD-4AE8-4C10-990D-69A96A5C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ACA-938C-4045-8A52-F7A4DA1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670C-88A2-40E6-A886-45F9E57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150-2339-489D-A941-DE93D576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A43-5FC8-44F3-9E27-0EA0038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B3F3-90F2-4529-82E2-0E367A48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EF12-79CD-4059-AF3B-8234C8E8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21FC-91F1-4F4B-8623-62FA540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D01D-D8C2-46E2-B5A3-D3FC904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2A69-3948-4CDE-BA7E-D5923E0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6B7A-9F93-4400-9529-BB432D4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A8D2-62FE-4D27-8F7A-956BE4CC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CF8-5BC3-443C-97F0-BBB32ACC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AA47-08A5-45EC-AF20-D82BB76E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3E7-D51E-4C34-BC85-95AC263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6C-7072-405C-A1AC-C95F87C1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283" y="1"/>
            <a:ext cx="9614517" cy="15335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Raster calculator and follow-along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B7AD-9E4E-4FE2-B805-818BE47D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4478338"/>
            <a:ext cx="9144000" cy="1884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Peter Galante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Biodiversity Informatics Scientist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Center for Biodiversity and Conservation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American Museum of Natural History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5355240-4886-40BC-B174-FF894094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4" y="2368694"/>
            <a:ext cx="7278072" cy="16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97892760-0E10-4255-962A-DA91872949DB}"/>
              </a:ext>
            </a:extLst>
          </p:cNvPr>
          <p:cNvSpPr/>
          <p:nvPr/>
        </p:nvSpPr>
        <p:spPr>
          <a:xfrm>
            <a:off x="2122334" y="1868750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A raster is a grid of pixels</a:t>
            </a:r>
          </a:p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 - Each pixel is given a value</a:t>
            </a:r>
            <a:endParaRPr lang="en-US" sz="2600" spc="-1" dirty="0"/>
          </a:p>
        </p:txBody>
      </p:sp>
    </p:spTree>
    <p:extLst>
      <p:ext uri="{BB962C8B-B14F-4D97-AF65-F5344CB8AC3E}">
        <p14:creationId xmlns:p14="http://schemas.microsoft.com/office/powerpoint/2010/main" val="6667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" name="CustomShape 2">
            <a:extLst>
              <a:ext uri="{FF2B5EF4-FFF2-40B4-BE49-F238E27FC236}">
                <a16:creationId xmlns:a16="http://schemas.microsoft.com/office/drawing/2014/main" id="{9317561E-C647-42DC-9EB5-273FB1A63ED7}"/>
              </a:ext>
            </a:extLst>
          </p:cNvPr>
          <p:cNvSpPr/>
          <p:nvPr/>
        </p:nvSpPr>
        <p:spPr>
          <a:xfrm>
            <a:off x="2601118" y="1922015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If a raster is a fancy spreadsheet:</a:t>
            </a:r>
          </a:p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	- Perform math on values</a:t>
            </a:r>
          </a:p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	- values are reflected visually as color</a:t>
            </a:r>
            <a:endParaRPr lang="en-US" sz="2600" spc="-1" dirty="0"/>
          </a:p>
        </p:txBody>
      </p:sp>
    </p:spTree>
    <p:extLst>
      <p:ext uri="{BB962C8B-B14F-4D97-AF65-F5344CB8AC3E}">
        <p14:creationId xmlns:p14="http://schemas.microsoft.com/office/powerpoint/2010/main" val="1727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262C1BEC-02AD-479F-8B14-153170A562E1}"/>
              </a:ext>
            </a:extLst>
          </p:cNvPr>
          <p:cNvSpPr/>
          <p:nvPr/>
        </p:nvSpPr>
        <p:spPr>
          <a:xfrm>
            <a:off x="2577305" y="1850994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Simple raster evaluations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Conversions</a:t>
            </a:r>
          </a:p>
          <a:p>
            <a:pPr marL="916200" lvl="1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Changing units</a:t>
            </a:r>
          </a:p>
          <a:p>
            <a:pPr marL="1373400" lvl="2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Meters to feet = “elevation@1” * 3.28</a:t>
            </a:r>
          </a:p>
          <a:p>
            <a:pPr marL="1373400" lvl="2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baseline="30000" dirty="0">
                <a:latin typeface="Times new roman"/>
              </a:rPr>
              <a:t>0</a:t>
            </a:r>
            <a:r>
              <a:rPr lang="en-US" sz="2600" spc="-1" dirty="0">
                <a:latin typeface="Times new roman"/>
              </a:rPr>
              <a:t>F to </a:t>
            </a:r>
            <a:r>
              <a:rPr lang="en-US" sz="2600" spc="-1" baseline="30000" dirty="0">
                <a:latin typeface="Times new roman"/>
              </a:rPr>
              <a:t>0</a:t>
            </a:r>
            <a:r>
              <a:rPr lang="en-US" sz="2600" spc="-1" dirty="0">
                <a:latin typeface="Times new roman"/>
              </a:rPr>
              <a:t>C = (“temp@1” – 32)*(5/9)</a:t>
            </a:r>
            <a:br>
              <a:rPr lang="en-US" sz="2600" spc="-1" dirty="0">
                <a:latin typeface="Times new roman"/>
              </a:rPr>
            </a:br>
            <a:endParaRPr lang="en-US" sz="2600" spc="-1" baseline="30000" dirty="0"/>
          </a:p>
        </p:txBody>
      </p:sp>
    </p:spTree>
    <p:extLst>
      <p:ext uri="{BB962C8B-B14F-4D97-AF65-F5344CB8AC3E}">
        <p14:creationId xmlns:p14="http://schemas.microsoft.com/office/powerpoint/2010/main" val="31756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8F18210-5807-4CD3-8C95-FCC389AA8FCD}"/>
              </a:ext>
            </a:extLst>
          </p:cNvPr>
          <p:cNvSpPr/>
          <p:nvPr/>
        </p:nvSpPr>
        <p:spPr>
          <a:xfrm>
            <a:off x="1500897" y="1332141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For example: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 err="1">
                <a:latin typeface="Times new roman"/>
              </a:rPr>
              <a:t>Worldclim</a:t>
            </a:r>
            <a:endParaRPr lang="en-US" sz="2600" spc="-1" dirty="0">
              <a:latin typeface="Times new roman"/>
            </a:endParaRP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Converting to </a:t>
            </a:r>
          </a:p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	actual values</a:t>
            </a:r>
          </a:p>
          <a:p>
            <a:pPr marL="916200" lvl="1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Save as </a:t>
            </a:r>
          </a:p>
          <a:p>
            <a:pPr marL="459000" lvl="1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	new layer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A14D53E-81C2-4E2A-B429-D5404C86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34" y="2203679"/>
            <a:ext cx="5005388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66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012851E3-C091-4A9E-903B-966153FEBEB1}"/>
              </a:ext>
            </a:extLst>
          </p:cNvPr>
          <p:cNvSpPr/>
          <p:nvPr/>
        </p:nvSpPr>
        <p:spPr>
          <a:xfrm>
            <a:off x="2139950" y="1324203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For example: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Double-click to add raster to expression box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Best to use operator buttons (rather than type)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Can change output CRS</a:t>
            </a:r>
          </a:p>
          <a:p>
            <a:pPr marL="459000" indent="-4572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spc="-1" dirty="0">
                <a:latin typeface="Times new roman"/>
              </a:rPr>
              <a:t>Can select new extent, </a:t>
            </a:r>
          </a:p>
          <a:p>
            <a:pPr marL="1800" eaLnBrk="1" hangingPunct="1">
              <a:buClr>
                <a:srgbClr val="000000"/>
              </a:buClr>
              <a:defRPr/>
            </a:pPr>
            <a:r>
              <a:rPr lang="en-US" sz="2600" spc="-1" dirty="0">
                <a:latin typeface="Times new roman"/>
              </a:rPr>
              <a:t>	resolution</a:t>
            </a:r>
            <a:endParaRPr lang="en-US" sz="2600" spc="-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3B7ABC1-71A2-4A6A-9E2E-C865276C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0603"/>
            <a:ext cx="4105275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54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Follow-along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BF0786AA-6177-4829-A28A-B8FA53F51877}"/>
              </a:ext>
            </a:extLst>
          </p:cNvPr>
          <p:cNvSpPr/>
          <p:nvPr/>
        </p:nvSpPr>
        <p:spPr>
          <a:xfrm>
            <a:off x="2836463" y="1486693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Import </a:t>
            </a:r>
            <a:r>
              <a:rPr lang="en-US" sz="2600" spc="-1" dirty="0" err="1">
                <a:latin typeface="Times new roman"/>
              </a:rPr>
              <a:t>GWLOrangeCounty</a:t>
            </a:r>
            <a:r>
              <a:rPr lang="en-US" sz="2600" spc="-1" dirty="0">
                <a:latin typeface="Times new roman"/>
              </a:rPr>
              <a:t> layer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Zoom to the layer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Add Google maps imagery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Zoom to fire tower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East of large lake 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 find the marsh east of the marsh, locate the fire tower.</a:t>
            </a:r>
            <a:r>
              <a:rPr lang="en-US" sz="2600" spc="-1" dirty="0">
                <a:latin typeface="Times new roman"/>
              </a:rPr>
              <a:t> </a:t>
            </a:r>
            <a:endParaRPr lang="en-US" sz="2600" spc="-1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9238783A-9610-450F-8E4E-EF098CA9F370}"/>
              </a:ext>
            </a:extLst>
          </p:cNvPr>
          <p:cNvGrpSpPr>
            <a:grpSpLocks/>
          </p:cNvGrpSpPr>
          <p:nvPr/>
        </p:nvGrpSpPr>
        <p:grpSpPr bwMode="auto">
          <a:xfrm>
            <a:off x="2958700" y="4077493"/>
            <a:ext cx="3021013" cy="2286000"/>
            <a:chOff x="762000" y="3962400"/>
            <a:chExt cx="3020630" cy="2285998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06363B71-77EA-4541-A2F6-B33775CBA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962400"/>
              <a:ext cx="3020630" cy="2285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56434B-AD8D-4538-8197-0FFA63A11CBF}"/>
                </a:ext>
              </a:extLst>
            </p:cNvPr>
            <p:cNvSpPr/>
            <p:nvPr/>
          </p:nvSpPr>
          <p:spPr>
            <a:xfrm>
              <a:off x="1981045" y="4800599"/>
              <a:ext cx="1371426" cy="12191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C2D9E8EB-8C65-4F9F-87EC-84D38D0B1903}"/>
              </a:ext>
            </a:extLst>
          </p:cNvPr>
          <p:cNvGrpSpPr>
            <a:grpSpLocks/>
          </p:cNvGrpSpPr>
          <p:nvPr/>
        </p:nvGrpSpPr>
        <p:grpSpPr bwMode="auto">
          <a:xfrm>
            <a:off x="7038575" y="4534693"/>
            <a:ext cx="3049588" cy="1828800"/>
            <a:chOff x="4842417" y="4419598"/>
            <a:chExt cx="3049648" cy="1828800"/>
          </a:xfrm>
        </p:grpSpPr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9649E1A0-A487-4FA8-A7E4-D2F5DC797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7" y="4419598"/>
              <a:ext cx="304964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586152-8E47-4FCD-9A4C-2F2848D662EC}"/>
                </a:ext>
              </a:extLst>
            </p:cNvPr>
            <p:cNvSpPr/>
            <p:nvPr/>
          </p:nvSpPr>
          <p:spPr>
            <a:xfrm>
              <a:off x="6477574" y="5256211"/>
              <a:ext cx="533410" cy="522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FAEAB2-A161-4CCC-AD4F-2C72950296C3}"/>
              </a:ext>
            </a:extLst>
          </p:cNvPr>
          <p:cNvCxnSpPr>
            <a:stCxn id="9" idx="0"/>
          </p:cNvCxnSpPr>
          <p:nvPr/>
        </p:nvCxnSpPr>
        <p:spPr>
          <a:xfrm flipV="1">
            <a:off x="4863700" y="4534693"/>
            <a:ext cx="217487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3551C-6E80-4F72-BC48-1EB35EB25E6E}"/>
              </a:ext>
            </a:extLst>
          </p:cNvPr>
          <p:cNvCxnSpPr/>
          <p:nvPr/>
        </p:nvCxnSpPr>
        <p:spPr>
          <a:xfrm>
            <a:off x="5016100" y="6134893"/>
            <a:ext cx="202247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6">
            <a:extLst>
              <a:ext uri="{FF2B5EF4-FFF2-40B4-BE49-F238E27FC236}">
                <a16:creationId xmlns:a16="http://schemas.microsoft.com/office/drawing/2014/main" id="{24C3B555-53EA-443A-B71C-6E646945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963" y="5058568"/>
            <a:ext cx="106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accent1"/>
                </a:solidFill>
              </a:rPr>
              <a:t>Fire tower</a:t>
            </a:r>
          </a:p>
        </p:txBody>
      </p:sp>
    </p:spTree>
    <p:extLst>
      <p:ext uri="{BB962C8B-B14F-4D97-AF65-F5344CB8AC3E}">
        <p14:creationId xmlns:p14="http://schemas.microsoft.com/office/powerpoint/2010/main" val="271073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Follow-along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" name="CustomShape 2">
            <a:extLst>
              <a:ext uri="{FF2B5EF4-FFF2-40B4-BE49-F238E27FC236}">
                <a16:creationId xmlns:a16="http://schemas.microsoft.com/office/drawing/2014/main" id="{10A8FD04-84A6-4899-9818-68F93376286E}"/>
              </a:ext>
            </a:extLst>
          </p:cNvPr>
          <p:cNvSpPr/>
          <p:nvPr/>
        </p:nvSpPr>
        <p:spPr>
          <a:xfrm>
            <a:off x="2379786" y="1824361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Use the New Shapefile Layer tool to add point layer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Name the layer </a:t>
            </a:r>
            <a:r>
              <a:rPr lang="en-US" sz="2600" spc="-1" dirty="0" err="1">
                <a:latin typeface="Times new roman"/>
              </a:rPr>
              <a:t>firetower</a:t>
            </a:r>
            <a:r>
              <a:rPr lang="en-US" sz="2600" spc="-1" dirty="0">
                <a:latin typeface="Times new roman"/>
              </a:rPr>
              <a:t>. Then enable editing 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 Add Point Feature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Click on the </a:t>
            </a:r>
            <a:r>
              <a:rPr lang="en-US" sz="2600" spc="-1" dirty="0" err="1">
                <a:latin typeface="Times new roman"/>
                <a:sym typeface="Wingdings" panose="05000000000000000000" pitchFamily="2" charset="2"/>
              </a:rPr>
              <a:t>firetower</a:t>
            </a:r>
            <a:endParaRPr lang="en-US" sz="2600" spc="-1" dirty="0">
              <a:latin typeface="Times new roman"/>
              <a:sym typeface="Wingdings" panose="05000000000000000000" pitchFamily="2" charset="2"/>
            </a:endParaRPr>
          </a:p>
          <a:p>
            <a:pPr marL="1430550" lvl="2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Id = 1. End editing and save.</a:t>
            </a:r>
          </a:p>
          <a:p>
            <a:pPr marL="1430550" lvl="2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endParaRPr lang="en-US" sz="2600" spc="-1" dirty="0">
              <a:latin typeface="Times new roman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612F6C8-B72F-4B96-8EA6-5D4EC7B2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23" y="2281561"/>
            <a:ext cx="514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DC418BD-EB4D-4BA1-A4DC-961AF04A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036" y="2738761"/>
            <a:ext cx="36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804105-D8D5-41F1-B6A1-773330D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86" y="3053086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5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Follow-along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54E9A91D-51AD-401F-9EFD-4AE05D4F7B4B}"/>
              </a:ext>
            </a:extLst>
          </p:cNvPr>
          <p:cNvSpPr/>
          <p:nvPr/>
        </p:nvSpPr>
        <p:spPr>
          <a:xfrm>
            <a:off x="2601118" y="1639627"/>
            <a:ext cx="7037387" cy="388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</a:rPr>
              <a:t>Plugins 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 Install Visibility Analysis plugin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Create Viewpoints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Observer height = 15m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 err="1">
                <a:latin typeface="Times new roman"/>
                <a:sym typeface="Wingdings" panose="05000000000000000000" pitchFamily="2" charset="2"/>
              </a:rPr>
              <a:t>GWLOrangeCounty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 as DEM</a:t>
            </a: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Viewshed tool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Create binary viewshed from </a:t>
            </a:r>
            <a:r>
              <a:rPr lang="en-US" sz="2600" spc="-1" dirty="0" err="1">
                <a:latin typeface="Times new roman"/>
                <a:sym typeface="Wingdings" panose="05000000000000000000" pitchFamily="2" charset="2"/>
              </a:rPr>
              <a:t>firetower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 observer location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endParaRPr lang="en-US" sz="2600" spc="-1" dirty="0">
              <a:latin typeface="Times new roman"/>
              <a:sym typeface="Wingdings" panose="05000000000000000000" pitchFamily="2" charset="2"/>
            </a:endParaRPr>
          </a:p>
          <a:p>
            <a:pPr marL="516150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Any better areas for </a:t>
            </a:r>
            <a:r>
              <a:rPr lang="en-US" sz="2600" spc="-1" dirty="0" err="1">
                <a:latin typeface="Times new roman"/>
                <a:sym typeface="Wingdings" panose="05000000000000000000" pitchFamily="2" charset="2"/>
              </a:rPr>
              <a:t>firetower</a:t>
            </a:r>
            <a:r>
              <a:rPr lang="en-US" sz="2600" spc="-1" dirty="0">
                <a:latin typeface="Times new roman"/>
                <a:sym typeface="Wingdings" panose="05000000000000000000" pitchFamily="2" charset="2"/>
              </a:rPr>
              <a:t>?</a:t>
            </a: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endParaRPr lang="en-US" sz="2600" spc="-1" dirty="0">
              <a:latin typeface="Times new roman"/>
              <a:sym typeface="Wingdings" panose="05000000000000000000" pitchFamily="2" charset="2"/>
            </a:endParaRPr>
          </a:p>
          <a:p>
            <a:pPr marL="973350" lvl="1" indent="-514350" eaLnBrk="1" hangingPunct="1">
              <a:buClr>
                <a:srgbClr val="000000"/>
              </a:buClr>
              <a:buFont typeface="+mj-lt"/>
              <a:buAutoNum type="arabicPeriod"/>
              <a:defRPr/>
            </a:pPr>
            <a:endParaRPr lang="en-US" sz="26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13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247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Raster calculator and follow-along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Galante</dc:creator>
  <cp:lastModifiedBy>Peter Galante</cp:lastModifiedBy>
  <cp:revision>3</cp:revision>
  <dcterms:created xsi:type="dcterms:W3CDTF">2021-05-21T14:30:47Z</dcterms:created>
  <dcterms:modified xsi:type="dcterms:W3CDTF">2021-05-24T20:55:06Z</dcterms:modified>
</cp:coreProperties>
</file>