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50-C589-4158-9C82-C582BB23C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CDF1-EAEC-4E2D-9B81-791121DE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0151-A228-45FF-862E-1F62005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3885-150C-421C-9FCF-B8522A0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CF69-266D-4BBB-8F41-338F62CF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76E-4FBC-41B2-BC7C-95B99D76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8D4F-560C-4A2B-A860-4C8DBC5FF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C5E9-55EA-41B8-80E3-2AC5841C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D679-18E8-4B68-8CD5-2E99E272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BF04-ADA7-4D0E-AFB2-03D1321D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3B14-8B4F-4907-A772-DE43388A7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FCEC-EC05-4511-90E9-0D6A128B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EBED-B2A6-49AB-BD39-D907D5F0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5E7A-64CC-423D-8365-75F6DD7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3807-7EAA-4CF7-8C2B-49F644A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3562-6B85-408A-98C2-5DC7B60C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D084-162C-4218-8334-E50BA92F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EBD4-57FD-4D95-9213-132CD014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8D8F-3ECA-4577-8F43-1A001F9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153F-D54C-466A-B711-6D0C279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32D-C397-4D36-8AA7-1CFF1D47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536D-AD4E-4284-9E09-1987EA7D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5936-E89B-4F7E-A9D3-3C23856B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4828-4186-42F8-9495-9A4BD6C2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A325-D1F6-4456-BC94-38E96D6E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8A9-5F9D-4D0F-B67F-2B4C9A40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320D-9C0C-4C06-AC0C-2F61DC003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5E79-01E8-4C10-A388-77912E54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57B3B-815A-4492-94F0-CB0D2DDB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2432-2C0C-458D-969B-9CD0BE7F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8FC4-BC93-4AAA-9D89-0C512140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4407-D21C-43D5-B5F0-2C652B58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9BC-94DE-4AF0-8F6A-EDDBADA7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3A03-46A9-49D8-BA40-DEE0749F0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5B87-D17A-4B0E-AE84-961BF761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6963-8D06-4295-9B7B-3B9A8FBA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43E70-BA9F-4CEE-901B-D39F8B4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1C6AC-223E-4491-82F4-209E186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3D76-DF6E-4DBD-AAB8-17CAB38F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12F6-86CA-4445-B359-760E84A4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2AD3-5294-43F6-A1DF-81D08988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5575-D12E-45C2-83CE-A4ECA9AC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2362B-FB6D-4BE0-ACDF-B49EFC04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AE23-07E7-4237-A45B-B2C2BA2E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13883-6559-45EC-8FB4-ECD4D36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6B1F-8267-4DF1-AA86-C8F9656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7996-FDEB-4D4B-B9DF-04648FFE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033-9053-497A-A5FE-495EEFBD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A6CD-4AE8-4C10-990D-69A96A5C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BEACA-938C-4045-8A52-F7A4DA1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670C-88A2-40E6-A886-45F9E57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6150-2339-489D-A941-DE93D576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A43-5FC8-44F3-9E27-0EA0038F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0B3F3-90F2-4529-82E2-0E367A48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3EF12-79CD-4059-AF3B-8234C8E8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E21FC-91F1-4F4B-8623-62FA540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D01D-D8C2-46E2-B5A3-D3FC904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2A69-3948-4CDE-BA7E-D5923E0A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26B7A-9F93-4400-9529-BB432D47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A8D2-62FE-4D27-8F7A-956BE4CC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DCF8-5BC3-443C-97F0-BBB32ACC2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8FC1-A78F-4CD5-9ACE-037E1EDF388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AA47-08A5-45EC-AF20-D82BB76E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A3E7-D51E-4C34-BC85-95AC26340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FE29-5ED7-4DEC-9706-86B7A6C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596C-7072-405C-A1AC-C95F87C1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31" y="1"/>
            <a:ext cx="9889724" cy="15335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Georeferencing a map follow-along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B7AD-9E4E-4FE2-B805-818BE47D2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4478338"/>
            <a:ext cx="9144000" cy="18843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Peter Galante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Biodiversity Informatics Scientist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Center for Biodiversity and Conservation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American Museum of Natural History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85355240-4886-40BC-B174-FF894094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64" y="2368694"/>
            <a:ext cx="7278072" cy="165576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269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Georeferencing a map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7" name="CustomShape 3">
            <a:extLst>
              <a:ext uri="{FF2B5EF4-FFF2-40B4-BE49-F238E27FC236}">
                <a16:creationId xmlns:a16="http://schemas.microsoft.com/office/drawing/2014/main" id="{5DEC23DF-F04C-4DB6-8E89-55E67AFB3A0D}"/>
              </a:ext>
            </a:extLst>
          </p:cNvPr>
          <p:cNvSpPr/>
          <p:nvPr/>
        </p:nvSpPr>
        <p:spPr>
          <a:xfrm>
            <a:off x="2410288" y="1816100"/>
            <a:ext cx="8534400" cy="1612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eaLnBrk="1" hangingPunct="1">
              <a:lnSpc>
                <a:spcPct val="125000"/>
              </a:lnSpc>
              <a:buClr>
                <a:srgbClr val="000000"/>
              </a:buClr>
              <a:defRPr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GIS has the ability to assign coordinates to a map that has no spatial information</a:t>
            </a:r>
          </a:p>
          <a:p>
            <a:pPr marL="1440" eaLnBrk="1" hangingPunct="1">
              <a:lnSpc>
                <a:spcPct val="125000"/>
              </a:lnSpc>
              <a:buClr>
                <a:srgbClr val="000000"/>
              </a:buClr>
              <a:defRPr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	- e.g., paper map scans</a:t>
            </a:r>
          </a:p>
          <a:p>
            <a:pPr marL="1440" eaLnBrk="1" hangingPunct="1">
              <a:lnSpc>
                <a:spcPct val="125000"/>
              </a:lnSpc>
              <a:buClr>
                <a:srgbClr val="000000"/>
              </a:buClr>
              <a:defRPr/>
            </a:pPr>
            <a:endParaRPr lang="en-US" sz="2800" spc="-1" dirty="0">
              <a:solidFill>
                <a:srgbClr val="000000"/>
              </a:solidFill>
              <a:latin typeface="Times New Roman"/>
              <a:ea typeface="ＭＳ Ｐゴシック"/>
            </a:endParaRPr>
          </a:p>
          <a:p>
            <a:pPr marL="1440" eaLnBrk="1" hangingPunct="1">
              <a:lnSpc>
                <a:spcPct val="125000"/>
              </a:lnSpc>
              <a:buClr>
                <a:srgbClr val="000000"/>
              </a:buClr>
              <a:defRPr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Images can be warped through mathematical transformations to fit within the coordinate system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727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Georeferencing a map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6" name="Picture 4" descr="Diagram, map&#10;&#10;Description automatically generated">
            <a:extLst>
              <a:ext uri="{FF2B5EF4-FFF2-40B4-BE49-F238E27FC236}">
                <a16:creationId xmlns:a16="http://schemas.microsoft.com/office/drawing/2014/main" id="{2A9B59CB-5D42-4DB5-8E15-3FFEC83D8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43" y="1115677"/>
            <a:ext cx="79248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4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Georeferencing a map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CF33A8C6-656C-43FB-95A4-6F6B0511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57" y="1004887"/>
            <a:ext cx="4391025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D8BC9BE3-2D42-42C3-9D2C-2D9F73A9F46F}"/>
              </a:ext>
            </a:extLst>
          </p:cNvPr>
          <p:cNvSpPr/>
          <p:nvPr/>
        </p:nvSpPr>
        <p:spPr>
          <a:xfrm>
            <a:off x="1761620" y="1774594"/>
            <a:ext cx="4122738" cy="31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eaLnBrk="1" hangingPunct="1">
              <a:lnSpc>
                <a:spcPct val="125000"/>
              </a:lnSpc>
              <a:buClr>
                <a:srgbClr val="000000"/>
              </a:buClr>
              <a:defRPr/>
            </a:pPr>
            <a:r>
              <a:rPr lang="en-US" sz="40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USGS Quadrangle</a:t>
            </a:r>
          </a:p>
          <a:p>
            <a:pPr marL="1440" eaLnBrk="1" hangingPunct="1">
              <a:lnSpc>
                <a:spcPct val="125000"/>
              </a:lnSpc>
              <a:buClr>
                <a:srgbClr val="000000"/>
              </a:buClr>
              <a:defRPr/>
            </a:pPr>
            <a:r>
              <a:rPr lang="en-US" sz="28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1954 “Quad map”</a:t>
            </a:r>
          </a:p>
          <a:p>
            <a:pPr marL="287190" indent="-285750" eaLnBrk="1" hangingPunct="1">
              <a:lnSpc>
                <a:spcPct val="125000"/>
              </a:lnSpc>
              <a:buClr>
                <a:srgbClr val="000000"/>
              </a:buClr>
              <a:buFontTx/>
              <a:buChar char="-"/>
              <a:defRPr/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7.5 minute = between 49 – 70 square miles</a:t>
            </a:r>
          </a:p>
          <a:p>
            <a:pPr marL="344340" indent="-342900" eaLnBrk="1" hangingPunct="1">
              <a:lnSpc>
                <a:spcPct val="125000"/>
              </a:lnSpc>
              <a:buClr>
                <a:srgbClr val="000000"/>
              </a:buClr>
              <a:buFontTx/>
              <a:buChar char="-"/>
              <a:defRPr/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ＭＳ Ｐゴシック"/>
              </a:rPr>
              <a:t>Image normally has thick border, but was cropped out</a:t>
            </a:r>
            <a:endParaRPr lang="en-US" sz="2400" spc="-1" dirty="0"/>
          </a:p>
        </p:txBody>
      </p:sp>
    </p:spTree>
    <p:extLst>
      <p:ext uri="{BB962C8B-B14F-4D97-AF65-F5344CB8AC3E}">
        <p14:creationId xmlns:p14="http://schemas.microsoft.com/office/powerpoint/2010/main" val="257908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Georeferencing a map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189917BB-B808-476E-AC18-187213019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286" y="2890043"/>
            <a:ext cx="8763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OpenLayers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lvl="1"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useful map showing the region of interest</a:t>
            </a:r>
          </a:p>
          <a:p>
            <a:pPr lvl="2"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at least as detailed as the map you want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georeference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2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Georeferencing a map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CCEDDB-DEA3-41C4-82ED-D08AF80A4079}"/>
              </a:ext>
            </a:extLst>
          </p:cNvPr>
          <p:cNvSpPr txBox="1"/>
          <p:nvPr/>
        </p:nvSpPr>
        <p:spPr>
          <a:xfrm>
            <a:off x="2229775" y="1381918"/>
            <a:ext cx="8763000" cy="409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Char char="-"/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Georeferencer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raster toolbar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gwlquad.jpg raster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“Add point”</a:t>
            </a:r>
          </a:p>
          <a:p>
            <a:pPr marL="1371600" lvl="2" indent="-457200">
              <a:buFontTx/>
              <a:buChar char="-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add a georeferencing point</a:t>
            </a:r>
          </a:p>
          <a:p>
            <a:pPr marL="1714500" lvl="3" indent="-342900">
              <a:buFontTx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between maps</a:t>
            </a:r>
          </a:p>
          <a:p>
            <a:pPr marL="1714500" lvl="3" indent="-342900">
              <a:buFontTx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known coordinates for point</a:t>
            </a:r>
          </a:p>
          <a:p>
            <a:pPr marL="1200150" lvl="2" indent="-285750">
              <a:buFontTx/>
              <a:buChar char="-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as many points as you can in a large area</a:t>
            </a:r>
          </a:p>
          <a:p>
            <a:pPr marL="1200150" lvl="2" indent="-285750">
              <a:buFontTx/>
              <a:buChar char="-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transformation settings to match 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7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473-C4F9-42D5-B327-8206519C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211016"/>
            <a:ext cx="10264697" cy="885825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889B1-1FFD-4E50-843F-31E1C5B82099}"/>
              </a:ext>
            </a:extLst>
          </p:cNvPr>
          <p:cNvGrpSpPr/>
          <p:nvPr/>
        </p:nvGrpSpPr>
        <p:grpSpPr>
          <a:xfrm>
            <a:off x="219075" y="220434"/>
            <a:ext cx="11801475" cy="6432631"/>
            <a:chOff x="219075" y="220434"/>
            <a:chExt cx="11801475" cy="64326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97D65-3CC2-439A-B397-82430EC3523C}"/>
                </a:ext>
              </a:extLst>
            </p:cNvPr>
            <p:cNvSpPr/>
            <p:nvPr/>
          </p:nvSpPr>
          <p:spPr>
            <a:xfrm>
              <a:off x="219075" y="220434"/>
              <a:ext cx="11801475" cy="885825"/>
            </a:xfrm>
            <a:prstGeom prst="rect">
              <a:avLst/>
            </a:prstGeom>
            <a:solidFill>
              <a:srgbClr val="9000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Georeferencing a map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F9D3FA2-8C76-4F38-B12F-A00E48C27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75" y="6057609"/>
              <a:ext cx="2617388" cy="595456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D80F45A0-C446-468F-8D45-E37DC79F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934" y="2736850"/>
            <a:ext cx="8763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Flicker the layer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layer in the table of contents and hit space bar to turn the layer on and off to check against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openlayer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6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202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Georeferencing a map follow-along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Galante</dc:creator>
  <cp:lastModifiedBy>Peter Galante</cp:lastModifiedBy>
  <cp:revision>3</cp:revision>
  <dcterms:created xsi:type="dcterms:W3CDTF">2021-05-21T14:30:47Z</dcterms:created>
  <dcterms:modified xsi:type="dcterms:W3CDTF">2021-05-24T20:58:21Z</dcterms:modified>
</cp:coreProperties>
</file>