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sli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E157971-0E1A-4FF8-AD89-06FC6A8DC15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For those of </a:t>
            </a:r>
            <a:r>
              <a:rPr b="0" lang="en-US" sz="2000" spc="-1" strike="noStrike">
                <a:latin typeface="Arial"/>
              </a:rPr>
              <a:t>you who </a:t>
            </a:r>
            <a:r>
              <a:rPr b="0" lang="en-US" sz="2000" spc="-1" strike="noStrike">
                <a:latin typeface="Arial"/>
              </a:rPr>
              <a:t>took my </a:t>
            </a:r>
            <a:r>
              <a:rPr b="0" lang="en-US" sz="2000" spc="-1" strike="noStrike">
                <a:latin typeface="Arial"/>
              </a:rPr>
              <a:t>other </a:t>
            </a:r>
            <a:r>
              <a:rPr b="0" lang="en-US" sz="2000" spc="-1" strike="noStrike">
                <a:latin typeface="Arial"/>
              </a:rPr>
              <a:t>class – </a:t>
            </a:r>
            <a:r>
              <a:rPr b="0" lang="en-US" sz="2000" spc="-1" strike="noStrike">
                <a:latin typeface="Arial"/>
              </a:rPr>
              <a:t>this is </a:t>
            </a:r>
            <a:r>
              <a:rPr b="0" lang="en-US" sz="2000" spc="-1" strike="noStrike">
                <a:latin typeface="Arial"/>
              </a:rPr>
              <a:t>different  - </a:t>
            </a:r>
            <a:r>
              <a:rPr b="0" lang="en-US" sz="2000" spc="-1" strike="noStrike">
                <a:latin typeface="Arial"/>
              </a:rPr>
              <a:t>you might </a:t>
            </a:r>
            <a:r>
              <a:rPr b="0" lang="en-US" sz="2000" spc="-1" strike="noStrike">
                <a:latin typeface="Arial"/>
              </a:rPr>
              <a:t>have </a:t>
            </a:r>
            <a:r>
              <a:rPr b="0" lang="en-US" sz="2000" spc="-1" strike="noStrike">
                <a:latin typeface="Arial"/>
              </a:rPr>
              <a:t>some slide </a:t>
            </a:r>
            <a:r>
              <a:rPr b="0" lang="en-US" sz="2000" spc="-1" strike="noStrike">
                <a:latin typeface="Arial"/>
              </a:rPr>
              <a:t>repetitions</a:t>
            </a:r>
            <a:r>
              <a:rPr b="0" lang="en-US" sz="2000" spc="-1" strike="noStrike">
                <a:latin typeface="Arial"/>
              </a:rPr>
              <a:t>. But </a:t>
            </a:r>
            <a:r>
              <a:rPr b="0" lang="en-US" sz="2000" spc="-1" strike="noStrike">
                <a:latin typeface="Arial"/>
              </a:rPr>
              <a:t>overall, 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This is includes </a:t>
            </a: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both more basic </a:t>
            </a: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and more </a:t>
            </a: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advanced info, - </a:t>
            </a: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its broader </a:t>
            </a: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coverage of </a:t>
            </a: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topics, and </a:t>
            </a: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more intensive </a:t>
            </a: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because its in a </a:t>
            </a: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smaller amount </a:t>
            </a:r>
            <a:r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of time! </a:t>
            </a: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3D47F6B-BE7F-4226-A466-7DA55950BFBB}" type="slidenum">
              <a:rPr b="0" lang="en-US" sz="1200" spc="-1" strike="noStrike">
                <a:solidFill>
                  <a:srgbClr val="000000"/>
                </a:solidFill>
                <a:latin typeface="Myriad Pro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5D7448-859F-460C-8FA7-A5C227234E3B}" type="slidenum">
              <a:rPr b="0" lang="en-US" sz="1200" spc="-1" strike="noStrike">
                <a:solidFill>
                  <a:srgbClr val="000000"/>
                </a:solidFill>
                <a:latin typeface="Myriad Pro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28600" indent="-2271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 lot of the power of GIS has to do with layering – or being able to stack </a:t>
            </a:r>
            <a:r>
              <a:rPr b="0" lang="en-US" sz="2000" spc="-1" strike="noStrike">
                <a:latin typeface="Arial"/>
              </a:rPr>
              <a:t>several datasets on top of one another, related by geography.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NOTES: The figure shows how gap analysis was applied to identify </a:t>
            </a:r>
            <a:r>
              <a:rPr b="0" lang="en-US" sz="2000" spc="-1" strike="noStrike">
                <a:latin typeface="Arial"/>
              </a:rPr>
              <a:t>biodiversity conservation gaps at the Podocarpus National Park in the </a:t>
            </a:r>
            <a:r>
              <a:rPr b="0" lang="en-US" sz="2000" spc="-1" strike="noStrike">
                <a:latin typeface="Arial"/>
              </a:rPr>
              <a:t>southern Andes, Ecuador (</a:t>
            </a:r>
            <a:r>
              <a:rPr b="1" i="1" lang="en-US" sz="2000" spc="-1" strike="noStrike">
                <a:latin typeface="Arial"/>
              </a:rPr>
              <a:t>Echavarria et al. 1994</a:t>
            </a:r>
            <a:r>
              <a:rPr b="0" lang="en-US" sz="2000" spc="-1" strike="noStrike">
                <a:latin typeface="Arial"/>
              </a:rPr>
              <a:t>). As shown in the figure, </a:t>
            </a:r>
            <a:r>
              <a:rPr b="0" lang="en-US" sz="2000" spc="-1" strike="noStrike">
                <a:latin typeface="Arial"/>
              </a:rPr>
              <a:t>gap analysis consists of four basic steps: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Map natural assemblages of biotic communities (such as plant or coral </a:t>
            </a:r>
            <a:r>
              <a:rPr b="0" lang="en-US" sz="2000" spc="-1" strike="noStrike">
                <a:latin typeface="Arial"/>
              </a:rPr>
              <a:t>cover).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Map the predicted distributions of key biodiversity elements, such as </a:t>
            </a:r>
            <a:r>
              <a:rPr b="0" lang="en-US" sz="2000" spc="-1" strike="noStrike">
                <a:latin typeface="Arial"/>
              </a:rPr>
              <a:t>species that breed or use the habitat for an important part of their life </a:t>
            </a:r>
            <a:r>
              <a:rPr b="0" lang="en-US" sz="2000" spc="-1" strike="noStrike">
                <a:latin typeface="Arial"/>
              </a:rPr>
              <a:t>history.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800" spc="-1" strike="noStrike">
                <a:latin typeface="Arial"/>
              </a:rPr>
              <a:t> </a:t>
            </a:r>
            <a:r>
              <a:rPr b="0" lang="en-US" sz="800" spc="-1" strike="noStrike">
                <a:latin typeface="Arial"/>
              </a:rPr>
              <a:t>Map the managed areas</a:t>
            </a:r>
            <a:endParaRPr b="0" lang="en-US" sz="800" spc="-1" strike="noStrike">
              <a:latin typeface="Arial"/>
            </a:endParaRPr>
          </a:p>
          <a:p>
            <a:pPr marL="685800" indent="-22716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Permanence of protection</a:t>
            </a:r>
            <a:endParaRPr b="0" lang="en-US" sz="1000" spc="-1" strike="noStrike">
              <a:latin typeface="Arial"/>
            </a:endParaRPr>
          </a:p>
          <a:p>
            <a:pPr marL="685800" indent="-22716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Amount of the tract protected</a:t>
            </a:r>
            <a:endParaRPr b="0" lang="en-US" sz="1000" spc="-1" strike="noStrike">
              <a:latin typeface="Arial"/>
            </a:endParaRPr>
          </a:p>
          <a:p>
            <a:pPr marL="685800" indent="-22716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Inclusiveness of the protection</a:t>
            </a:r>
            <a:endParaRPr b="0" lang="en-US" sz="1000" spc="-1" strike="noStrike">
              <a:latin typeface="Arial"/>
            </a:endParaRPr>
          </a:p>
          <a:p>
            <a:pPr marL="685800" indent="-227160"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- Type of management program</a:t>
            </a:r>
            <a:endParaRPr b="0" lang="en-US" sz="1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en-US" sz="3200" spc="-1" strike="noStrike">
                <a:latin typeface="Times New Roman"/>
              </a:rPr>
              <a:t> </a:t>
            </a:r>
            <a:r>
              <a:rPr b="0" lang="en-US" sz="3200" spc="-1" strike="noStrike">
                <a:latin typeface="Times New Roman"/>
              </a:rPr>
              <a:t>Identify gaps in existing biodiversity protection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DISCUSSION POINTS: After going over the process, students are encouraged to </a:t>
            </a:r>
            <a:r>
              <a:rPr b="0" lang="en-US" sz="2000" spc="-1" strike="noStrike">
                <a:latin typeface="Times New Roman"/>
              </a:rPr>
              <a:t>consider some potential limitations of gap analysis. 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POTENTIAL RESPONSES: These could include: The analysis p</a:t>
            </a:r>
            <a:r>
              <a:rPr b="0" lang="en-US" sz="1400" spc="-1" strike="noStrike">
                <a:latin typeface="Times New Roman"/>
              </a:rPr>
              <a:t>resumes that vegetation </a:t>
            </a:r>
            <a:r>
              <a:rPr b="0" lang="en-US" sz="1400" spc="-1" strike="noStrike">
                <a:latin typeface="Times New Roman"/>
              </a:rPr>
              <a:t>cover can predict vertebrate distribution accurately. It also assumes predicted vertebrate distribution will be a good </a:t>
            </a:r>
            <a:r>
              <a:rPr b="0" lang="en-US" sz="1400" spc="-1" strike="noStrike">
                <a:latin typeface="Times New Roman"/>
              </a:rPr>
              <a:t>surrogate for diversity in other groups. </a:t>
            </a:r>
            <a:endParaRPr b="0" lang="en-US" sz="1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1" i="1" lang="en-US" sz="2000" spc="-1" strike="noStrike">
                <a:latin typeface="Times New Roman"/>
              </a:rPr>
              <a:t>REFERENCE: Fernando R. Echavarria, Ph.D.Sunil Narumalani, </a:t>
            </a:r>
            <a:r>
              <a:rPr b="1" i="1" lang="en-US" sz="2000" spc="-1" strike="noStrike">
                <a:latin typeface="Times New Roman"/>
              </a:rPr>
              <a:t>Ph.D.Yingchun Zhou, M.S. 1994. </a:t>
            </a:r>
            <a:r>
              <a:rPr b="1" lang="en-US" sz="2000" spc="-1" strike="noStrike">
                <a:latin typeface="Times New Roman"/>
              </a:rPr>
              <a:t>GAP ANALYSIS OF THE MONTANA </a:t>
            </a:r>
            <a:r>
              <a:rPr b="1" lang="en-US" sz="2000" spc="-1" strike="noStrike">
                <a:latin typeface="Times New Roman"/>
              </a:rPr>
              <a:t>FORESTS OF PODOCARPUS NATIONAL PARK, ECUADOR.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i="1" lang="en-US" sz="2000" spc="-1" strike="noStrike">
                <a:latin typeface="Times New Roman"/>
              </a:rPr>
              <a:t>GIS/LIS (1994): 235-244.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rcRect l="1854" t="0" r="0" b="0"/>
          <a:stretch/>
        </p:blipFill>
        <p:spPr>
          <a:xfrm>
            <a:off x="0" y="0"/>
            <a:ext cx="9142560" cy="63828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" descr=""/>
          <p:cNvPicPr/>
          <p:nvPr/>
        </p:nvPicPr>
        <p:blipFill>
          <a:blip r:embed="rId2"/>
          <a:srcRect l="1854" t="0" r="0" b="0"/>
          <a:stretch/>
        </p:blipFill>
        <p:spPr>
          <a:xfrm>
            <a:off x="0" y="0"/>
            <a:ext cx="9142560" cy="638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2"/>
          <a:srcRect l="1854" t="0" r="0" b="0"/>
          <a:stretch/>
        </p:blipFill>
        <p:spPr>
          <a:xfrm>
            <a:off x="0" y="0"/>
            <a:ext cx="9142920" cy="6386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" descr=""/>
          <p:cNvPicPr/>
          <p:nvPr/>
        </p:nvPicPr>
        <p:blipFill>
          <a:blip r:embed="rId2"/>
          <a:srcRect l="1854" t="0" r="0" b="0"/>
          <a:stretch/>
        </p:blipFill>
        <p:spPr>
          <a:xfrm>
            <a:off x="0" y="0"/>
            <a:ext cx="9142560" cy="63828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8" descr=""/>
          <p:cNvPicPr/>
          <p:nvPr/>
        </p:nvPicPr>
        <p:blipFill>
          <a:blip r:embed="rId2"/>
          <a:stretch/>
        </p:blipFill>
        <p:spPr>
          <a:xfrm>
            <a:off x="0" y="1440"/>
            <a:ext cx="9142200" cy="617400"/>
          </a:xfrm>
          <a:prstGeom prst="rect">
            <a:avLst/>
          </a:prstGeom>
          <a:ln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7" descr=""/>
          <p:cNvPicPr/>
          <p:nvPr/>
        </p:nvPicPr>
        <p:blipFill>
          <a:blip r:embed="rId2"/>
          <a:stretch/>
        </p:blipFill>
        <p:spPr>
          <a:xfrm>
            <a:off x="0" y="6369120"/>
            <a:ext cx="9142920" cy="502200"/>
          </a:xfrm>
          <a:prstGeom prst="rect">
            <a:avLst/>
          </a:prstGeom>
          <a:ln>
            <a:noFill/>
          </a:ln>
        </p:spPr>
      </p:pic>
      <p:pic>
        <p:nvPicPr>
          <p:cNvPr id="197" name="Picture 8" descr=""/>
          <p:cNvPicPr/>
          <p:nvPr/>
        </p:nvPicPr>
        <p:blipFill>
          <a:blip r:embed="rId3"/>
          <a:stretch/>
        </p:blipFill>
        <p:spPr>
          <a:xfrm>
            <a:off x="0" y="1440"/>
            <a:ext cx="9142920" cy="618120"/>
          </a:xfrm>
          <a:prstGeom prst="rect">
            <a:avLst/>
          </a:prstGeom>
          <a:ln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7" descr=""/>
          <p:cNvPicPr/>
          <p:nvPr/>
        </p:nvPicPr>
        <p:blipFill>
          <a:blip r:embed="rId2"/>
          <a:stretch/>
        </p:blipFill>
        <p:spPr>
          <a:xfrm>
            <a:off x="0" y="6369120"/>
            <a:ext cx="9142920" cy="502200"/>
          </a:xfrm>
          <a:prstGeom prst="rect">
            <a:avLst/>
          </a:prstGeom>
          <a:ln>
            <a:noFill/>
          </a:ln>
        </p:spPr>
      </p:pic>
      <p:pic>
        <p:nvPicPr>
          <p:cNvPr id="237" name="Picture 8" descr=""/>
          <p:cNvPicPr/>
          <p:nvPr/>
        </p:nvPicPr>
        <p:blipFill>
          <a:blip r:embed="rId3"/>
          <a:stretch/>
        </p:blipFill>
        <p:spPr>
          <a:xfrm>
            <a:off x="0" y="1440"/>
            <a:ext cx="9142920" cy="618120"/>
          </a:xfrm>
          <a:prstGeom prst="rect">
            <a:avLst/>
          </a:prstGeom>
          <a:ln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235520" y="4230360"/>
            <a:ext cx="737568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Peter Galante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Biodiversity Informatics Specialist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Center for Biodiversity and Conservation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American Museum of Natural History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235520" y="2157480"/>
            <a:ext cx="75567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Using QGIS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783720"/>
            <a:ext cx="822816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QGIS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40080" y="1735920"/>
            <a:ext cx="704016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QGIS is a powerful software built by many developers as a free, open-source tool to perform GIS tasks.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Open-source indicates that it’s programming, content, and design are open to use and modification by anybody*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 Some terms apply: Some licenses do not allow commercial use.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783720"/>
            <a:ext cx="822816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GIS operations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640080" y="1735920"/>
            <a:ext cx="704016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important way to perform analyses in GIS are by spatial analysis.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Buffers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Dissolves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Differences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Centroids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Masks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5486400" y="2194560"/>
            <a:ext cx="2575080" cy="1919880"/>
          </a:xfrm>
          <a:prstGeom prst="rect">
            <a:avLst/>
          </a:prstGeom>
          <a:ln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3474720" y="2560320"/>
            <a:ext cx="268380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42120" y="274320"/>
            <a:ext cx="9010440" cy="6126480"/>
          </a:xfrm>
          <a:prstGeom prst="rect">
            <a:avLst/>
          </a:prstGeom>
          <a:ln>
            <a:noFill/>
          </a:ln>
        </p:spPr>
      </p:pic>
      <p:sp>
        <p:nvSpPr>
          <p:cNvPr id="292" name="Line 1"/>
          <p:cNvSpPr/>
          <p:nvPr/>
        </p:nvSpPr>
        <p:spPr>
          <a:xfrm flipH="1" flipV="1">
            <a:off x="1463040" y="2560320"/>
            <a:ext cx="164592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2"/>
          <p:cNvSpPr/>
          <p:nvPr/>
        </p:nvSpPr>
        <p:spPr>
          <a:xfrm flipH="1" flipV="1">
            <a:off x="2103120" y="1097280"/>
            <a:ext cx="10058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3"/>
          <p:cNvSpPr/>
          <p:nvPr/>
        </p:nvSpPr>
        <p:spPr>
          <a:xfrm>
            <a:off x="6035040" y="5248800"/>
            <a:ext cx="457200" cy="877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4"/>
          <p:cNvSpPr/>
          <p:nvPr/>
        </p:nvSpPr>
        <p:spPr>
          <a:xfrm flipV="1">
            <a:off x="5669280" y="1463040"/>
            <a:ext cx="1737360" cy="146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"/>
          <p:cNvSpPr/>
          <p:nvPr/>
        </p:nvSpPr>
        <p:spPr>
          <a:xfrm>
            <a:off x="1097280" y="572400"/>
            <a:ext cx="5120640" cy="274320"/>
          </a:xfrm>
          <a:prstGeom prst="rect">
            <a:avLst/>
          </a:prstGeom>
          <a:noFill/>
          <a:ln w="54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6"/>
          <p:cNvSpPr/>
          <p:nvPr/>
        </p:nvSpPr>
        <p:spPr>
          <a:xfrm flipH="1" flipV="1">
            <a:off x="4663440" y="822960"/>
            <a:ext cx="91440" cy="1645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TextShape 7"/>
          <p:cNvSpPr txBox="1"/>
          <p:nvPr/>
        </p:nvSpPr>
        <p:spPr>
          <a:xfrm>
            <a:off x="2743200" y="2342160"/>
            <a:ext cx="99468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Times New Roman"/>
              </a:rPr>
              <a:t>T</a:t>
            </a:r>
            <a:r>
              <a:rPr b="0" lang="en-US" sz="1800" spc="-1" strike="noStrike">
                <a:latin typeface="Times New Roman"/>
              </a:rPr>
              <a:t>a</a:t>
            </a:r>
            <a:r>
              <a:rPr b="0" lang="en-US" sz="1800" spc="-1" strike="noStrike">
                <a:latin typeface="Times New Roman"/>
              </a:rPr>
              <a:t>b</a:t>
            </a:r>
            <a:r>
              <a:rPr b="0" lang="en-US" sz="1800" spc="-1" strike="noStrike">
                <a:latin typeface="Times New Roman"/>
              </a:rPr>
              <a:t>l</a:t>
            </a:r>
            <a:r>
              <a:rPr b="0" lang="en-US" sz="1800" spc="-1" strike="noStrike">
                <a:latin typeface="Times New Roman"/>
              </a:rPr>
              <a:t>e</a:t>
            </a:r>
            <a:r>
              <a:rPr b="0" lang="en-US" sz="1800" spc="-1" strike="noStrike">
                <a:latin typeface="Times New Roman"/>
              </a:rPr>
              <a:t> </a:t>
            </a:r>
            <a:endParaRPr b="0" lang="en-US" sz="1800" spc="-1" strike="noStrike">
              <a:latin typeface="Times New Roman"/>
            </a:endParaRPr>
          </a:p>
          <a:p>
            <a:pPr algn="ctr"/>
            <a:r>
              <a:rPr b="0" lang="en-US" sz="1800" spc="-1" strike="noStrike">
                <a:latin typeface="Times New Roman"/>
              </a:rPr>
              <a:t>o</a:t>
            </a:r>
            <a:r>
              <a:rPr b="0" lang="en-US" sz="1800" spc="-1" strike="noStrike">
                <a:latin typeface="Times New Roman"/>
              </a:rPr>
              <a:t>f</a:t>
            </a:r>
            <a:r>
              <a:rPr b="0" lang="en-US" sz="1800" spc="-1" strike="noStrike">
                <a:latin typeface="Times New Roman"/>
              </a:rPr>
              <a:t> </a:t>
            </a:r>
            <a:endParaRPr b="0" lang="en-US" sz="1800" spc="-1" strike="noStrike">
              <a:latin typeface="Times New Roman"/>
            </a:endParaRPr>
          </a:p>
          <a:p>
            <a:pPr algn="ctr"/>
            <a:r>
              <a:rPr b="0" lang="en-US" sz="1800" spc="-1" strike="noStrike">
                <a:latin typeface="Times New Roman"/>
              </a:rPr>
              <a:t>C</a:t>
            </a:r>
            <a:r>
              <a:rPr b="0" lang="en-US" sz="1800" spc="-1" strike="noStrike">
                <a:latin typeface="Times New Roman"/>
              </a:rPr>
              <a:t>o</a:t>
            </a:r>
            <a:r>
              <a:rPr b="0" lang="en-US" sz="1800" spc="-1" strike="noStrike">
                <a:latin typeface="Times New Roman"/>
              </a:rPr>
              <a:t>n</a:t>
            </a:r>
            <a:r>
              <a:rPr b="0" lang="en-US" sz="1800" spc="-1" strike="noStrike">
                <a:latin typeface="Times New Roman"/>
              </a:rPr>
              <a:t>t</a:t>
            </a:r>
            <a:r>
              <a:rPr b="0" lang="en-US" sz="1800" spc="-1" strike="noStrike">
                <a:latin typeface="Times New Roman"/>
              </a:rPr>
              <a:t>e</a:t>
            </a:r>
            <a:r>
              <a:rPr b="0" lang="en-US" sz="1800" spc="-1" strike="noStrike">
                <a:latin typeface="Times New Roman"/>
              </a:rPr>
              <a:t>n</a:t>
            </a:r>
            <a:r>
              <a:rPr b="0" lang="en-US" sz="1800" spc="-1" strike="noStrike">
                <a:latin typeface="Times New Roman"/>
              </a:rPr>
              <a:t>t</a:t>
            </a:r>
            <a:r>
              <a:rPr b="0" lang="en-US" sz="1800" spc="-1" strike="noStrike">
                <a:latin typeface="Times New Roman"/>
              </a:rPr>
              <a:t>s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99" name="TextShape 8"/>
          <p:cNvSpPr txBox="1"/>
          <p:nvPr/>
        </p:nvSpPr>
        <p:spPr>
          <a:xfrm>
            <a:off x="5055120" y="4722480"/>
            <a:ext cx="183744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Times New Roman"/>
              </a:rPr>
              <a:t>Coordina</a:t>
            </a:r>
            <a:r>
              <a:rPr b="0" lang="en-US" sz="1800" spc="-1" strike="noStrike">
                <a:latin typeface="Times New Roman"/>
              </a:rPr>
              <a:t>te and</a:t>
            </a:r>
            <a:endParaRPr b="0" lang="en-US" sz="1800" spc="-1" strike="noStrike">
              <a:latin typeface="Times New Roman"/>
            </a:endParaRPr>
          </a:p>
          <a:p>
            <a:pPr algn="ctr"/>
            <a:r>
              <a:rPr b="0" lang="en-US" sz="1800" spc="-1" strike="noStrike">
                <a:latin typeface="Times New Roman"/>
              </a:rPr>
              <a:t> </a:t>
            </a:r>
            <a:r>
              <a:rPr b="0" lang="en-US" sz="1800" spc="-1" strike="noStrike">
                <a:latin typeface="Times New Roman"/>
              </a:rPr>
              <a:t>scale </a:t>
            </a:r>
            <a:r>
              <a:rPr b="0" lang="en-US" sz="1800" spc="-1" strike="noStrike">
                <a:latin typeface="Times New Roman"/>
              </a:rPr>
              <a:t>informati</a:t>
            </a:r>
            <a:r>
              <a:rPr b="0" lang="en-US" sz="1800" spc="-1" strike="noStrike">
                <a:latin typeface="Times New Roman"/>
              </a:rPr>
              <a:t>on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4663440" y="6162480"/>
            <a:ext cx="4389120" cy="274320"/>
          </a:xfrm>
          <a:prstGeom prst="rect">
            <a:avLst/>
          </a:prstGeom>
          <a:noFill/>
          <a:ln w="54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0"/>
          <p:cNvSpPr/>
          <p:nvPr/>
        </p:nvSpPr>
        <p:spPr>
          <a:xfrm>
            <a:off x="-7920" y="1065600"/>
            <a:ext cx="1470960" cy="4786560"/>
          </a:xfrm>
          <a:prstGeom prst="rect">
            <a:avLst/>
          </a:prstGeom>
          <a:noFill/>
          <a:ln w="54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1"/>
          <p:cNvSpPr/>
          <p:nvPr/>
        </p:nvSpPr>
        <p:spPr>
          <a:xfrm>
            <a:off x="16560" y="822960"/>
            <a:ext cx="2651760" cy="274320"/>
          </a:xfrm>
          <a:prstGeom prst="rect">
            <a:avLst/>
          </a:prstGeom>
          <a:noFill/>
          <a:ln w="54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TextShape 12"/>
          <p:cNvSpPr txBox="1"/>
          <p:nvPr/>
        </p:nvSpPr>
        <p:spPr>
          <a:xfrm>
            <a:off x="2926080" y="1683720"/>
            <a:ext cx="92448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Times New Roman"/>
              </a:rPr>
              <a:t>Adding </a:t>
            </a:r>
            <a:endParaRPr b="0" lang="en-US" sz="1800" spc="-1" strike="noStrike">
              <a:latin typeface="Times New Roman"/>
            </a:endParaRPr>
          </a:p>
          <a:p>
            <a:pPr algn="ctr"/>
            <a:r>
              <a:rPr b="0" lang="en-US" sz="1800" spc="-1" strike="noStrike">
                <a:latin typeface="Times New Roman"/>
              </a:rPr>
              <a:t>data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04" name="TextShape 13"/>
          <p:cNvSpPr txBox="1"/>
          <p:nvPr/>
        </p:nvSpPr>
        <p:spPr>
          <a:xfrm>
            <a:off x="4114080" y="2377440"/>
            <a:ext cx="12294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Times New Roman"/>
              </a:rPr>
              <a:t>Processin</a:t>
            </a:r>
            <a:r>
              <a:rPr b="0" lang="en-US" sz="1800" spc="-1" strike="noStrike">
                <a:latin typeface="Times New Roman"/>
              </a:rPr>
              <a:t>g </a:t>
            </a:r>
            <a:endParaRPr b="0" lang="en-US" sz="1800" spc="-1" strike="noStrike">
              <a:latin typeface="Times New Roman"/>
            </a:endParaRPr>
          </a:p>
          <a:p>
            <a:pPr algn="ctr"/>
            <a:r>
              <a:rPr b="0" lang="en-US" sz="1800" spc="-1" strike="noStrike">
                <a:latin typeface="Times New Roman"/>
              </a:rPr>
              <a:t>Toolbar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05" name="TextShape 14"/>
          <p:cNvSpPr txBox="1"/>
          <p:nvPr/>
        </p:nvSpPr>
        <p:spPr>
          <a:xfrm>
            <a:off x="5124240" y="2834640"/>
            <a:ext cx="117144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Times New Roman"/>
              </a:rPr>
              <a:t>Processin</a:t>
            </a:r>
            <a:r>
              <a:rPr b="0" lang="en-US" sz="1800" spc="-1" strike="noStrike">
                <a:latin typeface="Times New Roman"/>
              </a:rPr>
              <a:t>g</a:t>
            </a:r>
            <a:endParaRPr b="0" lang="en-US" sz="1800" spc="-1" strike="noStrike">
              <a:latin typeface="Times New Roman"/>
            </a:endParaRPr>
          </a:p>
          <a:p>
            <a:pPr algn="ctr"/>
            <a:r>
              <a:rPr b="0" lang="en-US" sz="1800" spc="-1" strike="noStrike">
                <a:latin typeface="Times New Roman"/>
              </a:rPr>
              <a:t>Toolbox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06" name="TextShape 15"/>
          <p:cNvSpPr txBox="1"/>
          <p:nvPr/>
        </p:nvSpPr>
        <p:spPr>
          <a:xfrm>
            <a:off x="2560320" y="4754880"/>
            <a:ext cx="117144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Times New Roman"/>
              </a:rPr>
              <a:t>Status of </a:t>
            </a:r>
            <a:endParaRPr b="0" lang="en-US" sz="1800" spc="-1" strike="noStrike">
              <a:latin typeface="Times New Roman"/>
            </a:endParaRPr>
          </a:p>
          <a:p>
            <a:pPr algn="ctr"/>
            <a:r>
              <a:rPr b="0" lang="en-US" sz="1800" spc="-1" strike="noStrike">
                <a:latin typeface="Times New Roman"/>
              </a:rPr>
              <a:t>Processing</a:t>
            </a:r>
            <a:endParaRPr b="0" lang="en-US" sz="1800" spc="-1" strike="noStrike">
              <a:latin typeface="Times New Roman"/>
            </a:endParaRPr>
          </a:p>
          <a:p>
            <a:pPr algn="ctr"/>
            <a:r>
              <a:rPr b="0" lang="en-US" sz="1800" spc="-1" strike="noStrike">
                <a:latin typeface="Times New Roman"/>
              </a:rPr>
              <a:t>Operation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07" name="Line 16"/>
          <p:cNvSpPr/>
          <p:nvPr/>
        </p:nvSpPr>
        <p:spPr>
          <a:xfrm>
            <a:off x="3383280" y="5523120"/>
            <a:ext cx="822960" cy="694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7"/>
          <p:cNvSpPr/>
          <p:nvPr/>
        </p:nvSpPr>
        <p:spPr>
          <a:xfrm>
            <a:off x="548640" y="548640"/>
            <a:ext cx="257760" cy="274320"/>
          </a:xfrm>
          <a:prstGeom prst="rect">
            <a:avLst/>
          </a:prstGeom>
          <a:noFill/>
          <a:ln w="54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18"/>
          <p:cNvSpPr/>
          <p:nvPr/>
        </p:nvSpPr>
        <p:spPr>
          <a:xfrm flipH="1" flipV="1">
            <a:off x="806400" y="731520"/>
            <a:ext cx="166248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TextShape 19"/>
          <p:cNvSpPr txBox="1"/>
          <p:nvPr/>
        </p:nvSpPr>
        <p:spPr>
          <a:xfrm>
            <a:off x="2172240" y="1864800"/>
            <a:ext cx="75384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Times New Roman"/>
              </a:rPr>
              <a:t>Print </a:t>
            </a:r>
            <a:endParaRPr b="0" lang="en-US" sz="1800" spc="-1" strike="noStrike">
              <a:latin typeface="Times New Roman"/>
            </a:endParaRPr>
          </a:p>
          <a:p>
            <a:pPr algn="ctr"/>
            <a:r>
              <a:rPr b="0" lang="en-US" sz="1800" spc="-1" strike="noStrike">
                <a:latin typeface="Times New Roman"/>
              </a:rPr>
              <a:t>layout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11" name="TextShape 20"/>
          <p:cNvSpPr txBox="1"/>
          <p:nvPr/>
        </p:nvSpPr>
        <p:spPr>
          <a:xfrm>
            <a:off x="2377440" y="3585600"/>
            <a:ext cx="34146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Hover over buttons </a:t>
            </a:r>
            <a:r>
              <a:rPr b="0" lang="en-US" sz="1800" spc="-1" strike="noStrike">
                <a:latin typeface="Times New Roman"/>
              </a:rPr>
              <a:t>to see function 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2732400" y="731520"/>
            <a:ext cx="310680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Times New Roman"/>
              </a:rPr>
              <a:t>C</a:t>
            </a:r>
            <a:r>
              <a:rPr b="0" lang="en-US" sz="2400" spc="-1" strike="noStrike">
                <a:latin typeface="Times New Roman"/>
              </a:rPr>
              <a:t>r</a:t>
            </a:r>
            <a:r>
              <a:rPr b="0" lang="en-US" sz="2400" spc="-1" strike="noStrike">
                <a:latin typeface="Times New Roman"/>
              </a:rPr>
              <a:t>e</a:t>
            </a:r>
            <a:r>
              <a:rPr b="0" lang="en-US" sz="2400" spc="-1" strike="noStrike">
                <a:latin typeface="Times New Roman"/>
              </a:rPr>
              <a:t>a</a:t>
            </a:r>
            <a:r>
              <a:rPr b="0" lang="en-US" sz="2400" spc="-1" strike="noStrike">
                <a:latin typeface="Times New Roman"/>
              </a:rPr>
              <a:t>t</a:t>
            </a:r>
            <a:r>
              <a:rPr b="0" lang="en-US" sz="2400" spc="-1" strike="noStrike">
                <a:latin typeface="Times New Roman"/>
              </a:rPr>
              <a:t>i</a:t>
            </a:r>
            <a:r>
              <a:rPr b="0" lang="en-US" sz="2400" spc="-1" strike="noStrike">
                <a:latin typeface="Times New Roman"/>
              </a:rPr>
              <a:t>n</a:t>
            </a:r>
            <a:r>
              <a:rPr b="0" lang="en-US" sz="2400" spc="-1" strike="noStrike">
                <a:latin typeface="Times New Roman"/>
              </a:rPr>
              <a:t>g</a:t>
            </a:r>
            <a:r>
              <a:rPr b="0" lang="en-US" sz="2400" spc="-1" strike="noStrike">
                <a:latin typeface="Times New Roman"/>
              </a:rPr>
              <a:t> </a:t>
            </a:r>
            <a:r>
              <a:rPr b="0" lang="en-US" sz="2400" spc="-1" strike="noStrike">
                <a:latin typeface="Times New Roman"/>
              </a:rPr>
              <a:t>a</a:t>
            </a:r>
            <a:r>
              <a:rPr b="0" lang="en-US" sz="2400" spc="-1" strike="noStrike">
                <a:latin typeface="Times New Roman"/>
              </a:rPr>
              <a:t> </a:t>
            </a:r>
            <a:r>
              <a:rPr b="0" lang="en-US" sz="2400" spc="-1" strike="noStrike">
                <a:latin typeface="Times New Roman"/>
              </a:rPr>
              <a:t>f</a:t>
            </a:r>
            <a:r>
              <a:rPr b="0" lang="en-US" sz="2400" spc="-1" strike="noStrike">
                <a:latin typeface="Times New Roman"/>
              </a:rPr>
              <a:t>i</a:t>
            </a:r>
            <a:r>
              <a:rPr b="0" lang="en-US" sz="2400" spc="-1" strike="noStrike">
                <a:latin typeface="Times New Roman"/>
              </a:rPr>
              <a:t>n</a:t>
            </a:r>
            <a:r>
              <a:rPr b="0" lang="en-US" sz="2400" spc="-1" strike="noStrike">
                <a:latin typeface="Times New Roman"/>
              </a:rPr>
              <a:t>i</a:t>
            </a:r>
            <a:r>
              <a:rPr b="0" lang="en-US" sz="2400" spc="-1" strike="noStrike">
                <a:latin typeface="Times New Roman"/>
              </a:rPr>
              <a:t>s</a:t>
            </a:r>
            <a:r>
              <a:rPr b="0" lang="en-US" sz="2400" spc="-1" strike="noStrike">
                <a:latin typeface="Times New Roman"/>
              </a:rPr>
              <a:t>h</a:t>
            </a:r>
            <a:r>
              <a:rPr b="0" lang="en-US" sz="2400" spc="-1" strike="noStrike">
                <a:latin typeface="Times New Roman"/>
              </a:rPr>
              <a:t>e</a:t>
            </a:r>
            <a:r>
              <a:rPr b="0" lang="en-US" sz="2400" spc="-1" strike="noStrike">
                <a:latin typeface="Times New Roman"/>
              </a:rPr>
              <a:t>d</a:t>
            </a:r>
            <a:r>
              <a:rPr b="0" lang="en-US" sz="2400" spc="-1" strike="noStrike">
                <a:latin typeface="Times New Roman"/>
              </a:rPr>
              <a:t> </a:t>
            </a:r>
            <a:r>
              <a:rPr b="0" lang="en-US" sz="2400" spc="-1" strike="noStrike">
                <a:latin typeface="Times New Roman"/>
              </a:rPr>
              <a:t>m</a:t>
            </a:r>
            <a:r>
              <a:rPr b="0" lang="en-US" sz="2400" spc="-1" strike="noStrike">
                <a:latin typeface="Times New Roman"/>
              </a:rPr>
              <a:t>a</a:t>
            </a:r>
            <a:r>
              <a:rPr b="0" lang="en-US" sz="2400" spc="-1" strike="noStrike">
                <a:latin typeface="Times New Roman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731520" y="1554480"/>
            <a:ext cx="79272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Using the “Print </a:t>
            </a:r>
            <a:r>
              <a:rPr b="0" lang="en-US" sz="1800" spc="-1" strike="noStrike">
                <a:latin typeface="Arial"/>
              </a:rPr>
              <a:t>Composer” tool, </a:t>
            </a:r>
            <a:r>
              <a:rPr b="0" lang="en-US" sz="1800" spc="-1" strike="noStrike">
                <a:latin typeface="Arial"/>
              </a:rPr>
              <a:t>you will create final </a:t>
            </a:r>
            <a:r>
              <a:rPr b="0" lang="en-US" sz="1800" spc="-1" strike="noStrike">
                <a:latin typeface="Arial"/>
              </a:rPr>
              <a:t>publication quality </a:t>
            </a:r>
            <a:r>
              <a:rPr b="0" lang="en-US" sz="1800" spc="-1" strike="noStrike">
                <a:latin typeface="Arial"/>
              </a:rPr>
              <a:t>maps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All maps should </a:t>
            </a:r>
            <a:r>
              <a:rPr b="0" lang="en-US" sz="1800" spc="-1" strike="noStrike">
                <a:latin typeface="Arial"/>
              </a:rPr>
              <a:t>include: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1. Map Contents – </a:t>
            </a:r>
            <a:r>
              <a:rPr b="0" lang="en-US" sz="1800" spc="-1" strike="noStrike">
                <a:latin typeface="Arial"/>
              </a:rPr>
              <a:t>what are you </a:t>
            </a:r>
            <a:r>
              <a:rPr b="0" lang="en-US" sz="1800" spc="-1" strike="noStrike">
                <a:latin typeface="Arial"/>
              </a:rPr>
              <a:t>showing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Legend – how </a:t>
            </a:r>
            <a:r>
              <a:rPr b="0" lang="en-US" sz="1800" spc="-1" strike="noStrike">
                <a:latin typeface="Arial"/>
              </a:rPr>
              <a:t>does the viewer </a:t>
            </a:r>
            <a:r>
              <a:rPr b="0" lang="en-US" sz="1800" spc="-1" strike="noStrike">
                <a:latin typeface="Arial"/>
              </a:rPr>
              <a:t>interpret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Title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Scale bar – </a:t>
            </a:r>
            <a:r>
              <a:rPr b="0" lang="en-US" sz="1800" spc="-1" strike="noStrike">
                <a:latin typeface="Arial"/>
              </a:rPr>
              <a:t>usually in km, but </a:t>
            </a:r>
            <a:r>
              <a:rPr b="0" lang="en-US" sz="1800" spc="-1" strike="noStrike">
                <a:latin typeface="Arial"/>
              </a:rPr>
              <a:t>depends on </a:t>
            </a:r>
            <a:r>
              <a:rPr b="0" lang="en-US" sz="1800" spc="-1" strike="noStrike">
                <a:latin typeface="Arial"/>
              </a:rPr>
              <a:t>context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North Arrow – </a:t>
            </a:r>
            <a:r>
              <a:rPr b="0" lang="en-US" sz="1800" spc="-1" strike="noStrike">
                <a:latin typeface="Arial"/>
              </a:rPr>
              <a:t>for orientation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6. Data source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CBC PPT template.thmx</Template>
  <TotalTime>6989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2016-09-16T15:49:54Z</dcterms:created>
  <dc:creator>Reviewer comments</dc:creator>
  <dc:description/>
  <dc:language>en-US</dc:language>
  <cp:lastModifiedBy/>
  <dcterms:modified xsi:type="dcterms:W3CDTF">2019-04-24T16:08:28Z</dcterms:modified>
  <cp:revision>134</cp:revision>
  <dc:subject/>
  <dc:title>Reflections on Interdisciplinarity: Research and Action in Biodiversity Conservation from Local to Global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</Properties>
</file>