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60BA34-32E6-42DE-B018-7CF18C95F92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For those of you who took my other class – this is different  - you might have some slide repetitions. But overall, 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This is includes both more basic and more advanced info, - its broader coverage of topics, and more intensive because its in a smaller amount of time! 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FB2290-BE88-4B61-A069-350848E8B3AC}" type="slidenum"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4BA7E3-91E1-49A0-98C1-C7B0144F2CB3}" type="slidenum">
              <a:rPr b="0" lang="en-US" sz="1200" spc="-1" strike="noStrike">
                <a:solidFill>
                  <a:srgbClr val="000000"/>
                </a:solidFill>
                <a:latin typeface="Myriad Pro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 lot of the power of GIS has to do with layering – or being able to stack several datasets on top of one another, related by geography.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NOTES: The figure shows how gap analysis was applied to identify biodiversity conservation gaps at the Podocarpus National Park in the southern Andes, Ecuador (</a:t>
            </a:r>
            <a:r>
              <a:rPr b="1" i="1" lang="en-US" sz="2000" spc="-1" strike="noStrike">
                <a:latin typeface="Arial"/>
              </a:rPr>
              <a:t>Echavarria et al. 1994</a:t>
            </a:r>
            <a:r>
              <a:rPr b="0" lang="en-US" sz="2000" spc="-1" strike="noStrike">
                <a:latin typeface="Arial"/>
              </a:rPr>
              <a:t>). As shown in the figure, gap analysis consists of four basic steps: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Map natural assemblages of biotic communities (such as plant or coral cover).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Map the predicted distributions of key biodiversity elements, such as species that breed or use the habitat for an important part of their life history.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800" spc="-1" strike="noStrike">
                <a:latin typeface="Arial"/>
              </a:rPr>
              <a:t> </a:t>
            </a:r>
            <a:r>
              <a:rPr b="0" lang="en-US" sz="800" spc="-1" strike="noStrike">
                <a:latin typeface="Arial"/>
              </a:rPr>
              <a:t>Map the managed areas</a:t>
            </a:r>
            <a:endParaRPr b="0" lang="en-US" sz="8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Permanence of protection</a:t>
            </a:r>
            <a:endParaRPr b="0" lang="en-US" sz="10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Amount of the tract protected</a:t>
            </a:r>
            <a:endParaRPr b="0" lang="en-US" sz="10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Inclusiveness of the protection</a:t>
            </a:r>
            <a:endParaRPr b="0" lang="en-US" sz="10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Type of management program</a:t>
            </a:r>
            <a:endParaRPr b="0" lang="en-US" sz="1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Identify gaps in existing biodiversity protection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DISCUSSION POINTS: After going over the process, students are encouraged to consider some potential limitations of gap analysis. 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POTENTIAL RESPONSES: These could include: The analysis p</a:t>
            </a:r>
            <a:r>
              <a:rPr b="0" lang="en-US" sz="1400" spc="-1" strike="noStrike">
                <a:latin typeface="Times New Roman"/>
              </a:rPr>
              <a:t>resumes that vegetation cover can predict vertebrate distribution accurately. It also assumes predicted vertebrate distribution will be a good surrogate for diversity in other groups. 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1" i="1" lang="en-US" sz="2000" spc="-1" strike="noStrike">
                <a:latin typeface="Times New Roman"/>
              </a:rPr>
              <a:t>REFERENCE: Fernando R. Echavarria, Ph.D.Sunil Narumalani, Ph.D.Yingchun Zhou, M.S. 1994. </a:t>
            </a:r>
            <a:r>
              <a:rPr b="1" lang="en-US" sz="2000" spc="-1" strike="noStrike">
                <a:latin typeface="Times New Roman"/>
              </a:rPr>
              <a:t>GAP ANALYSIS OF THE MONTANA FORESTS OF PODOCARPUS NATIONAL PARK, ECUADOR.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i="1" lang="en-US" sz="2000" spc="-1" strike="noStrike">
                <a:latin typeface="Times New Roman"/>
              </a:rPr>
              <a:t>GIS/LIS (1994): 235-244.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09458B-5B9A-4673-9086-3D1AA9E6E182}" type="slidenum">
              <a:rPr b="0" lang="en-US" sz="1200" spc="-1" strike="noStrike">
                <a:solidFill>
                  <a:srgbClr val="000000"/>
                </a:solidFill>
                <a:latin typeface="Myriad Pro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 lot of the power of GIS has to do with layering – or being able to stack several datasets on top of one another, related by geography.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NOTES: The figure shows how gap analysis was applied to identify biodiversity conservation gaps at the Podocarpus National Park in the southern Andes, Ecuador (</a:t>
            </a:r>
            <a:r>
              <a:rPr b="1" i="1" lang="en-US" sz="2000" spc="-1" strike="noStrike">
                <a:latin typeface="Arial"/>
              </a:rPr>
              <a:t>Echavarria et al. 1994</a:t>
            </a:r>
            <a:r>
              <a:rPr b="0" lang="en-US" sz="2000" spc="-1" strike="noStrike">
                <a:latin typeface="Arial"/>
              </a:rPr>
              <a:t>). As shown in the figure, gap analysis consists of four basic steps: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Map natural assemblages of biotic communities (such as plant or coral cover).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Map the predicted distributions of key biodiversity elements, such as species that breed or use the habitat for an important part of their life history.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800" spc="-1" strike="noStrike">
                <a:latin typeface="Arial"/>
              </a:rPr>
              <a:t> </a:t>
            </a:r>
            <a:r>
              <a:rPr b="0" lang="en-US" sz="800" spc="-1" strike="noStrike">
                <a:latin typeface="Arial"/>
              </a:rPr>
              <a:t>Map the managed areas</a:t>
            </a:r>
            <a:endParaRPr b="0" lang="en-US" sz="8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Permanence of protection</a:t>
            </a:r>
            <a:endParaRPr b="0" lang="en-US" sz="10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Amount of the tract protected</a:t>
            </a:r>
            <a:endParaRPr b="0" lang="en-US" sz="10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Inclusiveness of the protection</a:t>
            </a:r>
            <a:endParaRPr b="0" lang="en-US" sz="1000" spc="-1" strike="noStrike">
              <a:latin typeface="Arial"/>
            </a:endParaRPr>
          </a:p>
          <a:p>
            <a:pPr marL="685800" indent="-22680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Type of management program</a:t>
            </a:r>
            <a:endParaRPr b="0" lang="en-US" sz="1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Identify gaps in existing biodiversity protection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DISCUSSION POINTS: After going over the process, students are encouraged to consider some potential limitations of gap analysis. 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POTENTIAL RESPONSES: These could include: The analysis p</a:t>
            </a:r>
            <a:r>
              <a:rPr b="0" lang="en-US" sz="1400" spc="-1" strike="noStrike">
                <a:latin typeface="Times New Roman"/>
              </a:rPr>
              <a:t>resumes that vegetation cover can predict vertebrate distribution accurately. It also assumes predicted vertebrate distribution will be a good surrogate for diversity in other groups. 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1" i="1" lang="en-US" sz="2000" spc="-1" strike="noStrike">
                <a:latin typeface="Times New Roman"/>
              </a:rPr>
              <a:t>REFERENCE: Fernando R. Echavarria, Ph.D.Sunil Narumalani, Ph.D.Yingchun Zhou, M.S. 1994. </a:t>
            </a:r>
            <a:r>
              <a:rPr b="1" lang="en-US" sz="2000" spc="-1" strike="noStrike">
                <a:latin typeface="Times New Roman"/>
              </a:rPr>
              <a:t>GAP ANALYSIS OF THE MONTANA FORESTS OF PODOCARPUS NATIONAL PARK, ECUADOR.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r>
              <a:rPr b="0" i="1" lang="en-US" sz="2000" spc="-1" strike="noStrike">
                <a:latin typeface="Times New Roman"/>
              </a:rPr>
              <a:t>GIS/LIS (1994): 235-244.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200" cy="63792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200" cy="6379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35520" y="4230360"/>
            <a:ext cx="73753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Peter Galante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Biodiversity Informatics Specialist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Center for Biodiversity and Conservation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American Museum of Natural History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35520" y="2157480"/>
            <a:ext cx="75564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Using QGIS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732400" y="731520"/>
            <a:ext cx="31064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Creating a finished map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31520" y="1554480"/>
            <a:ext cx="79268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Using the “Print Composer” tool, you will create final publication quality maps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All maps should include: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1. Map Contents – what are you showing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2. Legend – how does the viewer interpret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3. Title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4. Scale bar – usually in km, but depends on context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5. North Arrow – for orientation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6. Data source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32400" y="731520"/>
            <a:ext cx="31064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GIS Projects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31520" y="1554480"/>
            <a:ext cx="79268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The majority of your grade for this course will be based on a comprehensive final project. Ideally, your project will represent some aspect of your graduate research. It should be of sufficient quality to be used in a publication, whether as just a map (or series of maps), supporting documentation, or values generated as part of an analysis.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If you do not have a project, or an interesting spatial aspect of a project, we can chat and come up with one.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783720"/>
            <a:ext cx="82278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QGIS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40080" y="1735920"/>
            <a:ext cx="703980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QGIS is a powerful software built by many developers as a free, open-source tool to perform GIS tasks.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Open-source indicates that it’s programming, content, and design are open to use and modification by anybody*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 Some terms apply: Some licenses do not allow commercial use.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783720"/>
            <a:ext cx="82278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GIS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40080" y="1735920"/>
            <a:ext cx="703980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While other open-source GIS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 exist (e.g. DIVA-GIS),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QGIS is the most popular and best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supported.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Another software that is important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know about is ArcGIS,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developed by ESRI. All of the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principles and techniques learned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QGIS are able to translate over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ArcGIS. Fortunately, there is no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cost for QGIS. Some of the higher-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 tools are less elegant in QGIS,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but there is a lot of overlap.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783720"/>
            <a:ext cx="82278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GIS operations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0080" y="1735920"/>
            <a:ext cx="703980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important way to perform analyses in GIS are by spatial analysis.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Buffers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Dissolves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Differences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Centroids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Masks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394160" y="2252160"/>
            <a:ext cx="4312080" cy="32148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150720" y="3579840"/>
            <a:ext cx="456372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2120" y="274320"/>
            <a:ext cx="9010080" cy="6126120"/>
          </a:xfrm>
          <a:prstGeom prst="rect">
            <a:avLst/>
          </a:prstGeom>
          <a:ln>
            <a:noFill/>
          </a:ln>
        </p:spPr>
      </p:pic>
      <p:sp>
        <p:nvSpPr>
          <p:cNvPr id="98" name="Line 1"/>
          <p:cNvSpPr/>
          <p:nvPr/>
        </p:nvSpPr>
        <p:spPr>
          <a:xfrm flipH="1" flipV="1">
            <a:off x="1463040" y="2560320"/>
            <a:ext cx="164592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"/>
          <p:cNvSpPr/>
          <p:nvPr/>
        </p:nvSpPr>
        <p:spPr>
          <a:xfrm flipH="1" flipV="1">
            <a:off x="2103120" y="1097280"/>
            <a:ext cx="10058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3"/>
          <p:cNvSpPr/>
          <p:nvPr/>
        </p:nvSpPr>
        <p:spPr>
          <a:xfrm>
            <a:off x="6035040" y="5248800"/>
            <a:ext cx="457200" cy="877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"/>
          <p:cNvSpPr/>
          <p:nvPr/>
        </p:nvSpPr>
        <p:spPr>
          <a:xfrm flipV="1">
            <a:off x="5669280" y="1463040"/>
            <a:ext cx="173736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1097280" y="572400"/>
            <a:ext cx="5120280" cy="27396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6"/>
          <p:cNvSpPr/>
          <p:nvPr/>
        </p:nvSpPr>
        <p:spPr>
          <a:xfrm flipH="1" flipV="1">
            <a:off x="4663440" y="822960"/>
            <a:ext cx="91440" cy="164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2743200" y="2342160"/>
            <a:ext cx="9943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Table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of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Contents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5055120" y="4722480"/>
            <a:ext cx="18370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Coordinate and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 </a:t>
            </a:r>
            <a:r>
              <a:rPr b="0" lang="en-US" sz="1800" spc="-1" strike="noStrike">
                <a:latin typeface="Times New Roman"/>
              </a:rPr>
              <a:t>scale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4663440" y="6162480"/>
            <a:ext cx="4388760" cy="27396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-7920" y="1065600"/>
            <a:ext cx="1470600" cy="478620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16560" y="822960"/>
            <a:ext cx="2651400" cy="27396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2926080" y="1683720"/>
            <a:ext cx="9241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Adding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4114080" y="2377440"/>
            <a:ext cx="12290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Processing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Toolbar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5124240" y="2834640"/>
            <a:ext cx="11710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Processing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Toolbox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5"/>
          <p:cNvSpPr/>
          <p:nvPr/>
        </p:nvSpPr>
        <p:spPr>
          <a:xfrm>
            <a:off x="2560320" y="4754880"/>
            <a:ext cx="117108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Status of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Processing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Operation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Line 16"/>
          <p:cNvSpPr/>
          <p:nvPr/>
        </p:nvSpPr>
        <p:spPr>
          <a:xfrm>
            <a:off x="3383280" y="5523120"/>
            <a:ext cx="822960" cy="694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548640" y="548640"/>
            <a:ext cx="257400" cy="27396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8"/>
          <p:cNvSpPr/>
          <p:nvPr/>
        </p:nvSpPr>
        <p:spPr>
          <a:xfrm flipH="1" flipV="1">
            <a:off x="806400" y="731520"/>
            <a:ext cx="166248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2172240" y="1864800"/>
            <a:ext cx="7534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Print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layout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0"/>
          <p:cNvSpPr/>
          <p:nvPr/>
        </p:nvSpPr>
        <p:spPr>
          <a:xfrm>
            <a:off x="2377440" y="3585600"/>
            <a:ext cx="34142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Hover over buttons to see function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732400" y="731520"/>
            <a:ext cx="31064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Vector Data Files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31520" y="1554480"/>
            <a:ext cx="79268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The most </a:t>
            </a:r>
            <a:r>
              <a:rPr b="0" lang="en-US" sz="1800" spc="-1" strike="noStrike">
                <a:latin typeface="Times new roman"/>
              </a:rPr>
              <a:t>common </a:t>
            </a:r>
            <a:r>
              <a:rPr b="0" lang="en-US" sz="1800" spc="-1" strike="noStrike">
                <a:latin typeface="Times new roman"/>
              </a:rPr>
              <a:t>type of </a:t>
            </a:r>
            <a:r>
              <a:rPr b="0" lang="en-US" sz="1800" spc="-1" strike="noStrike">
                <a:latin typeface="Times new roman"/>
              </a:rPr>
              <a:t>vector </a:t>
            </a:r>
            <a:r>
              <a:rPr b="0" lang="en-US" sz="1800" spc="-1" strike="noStrike">
                <a:latin typeface="Times new roman"/>
              </a:rPr>
              <a:t>data </a:t>
            </a:r>
            <a:r>
              <a:rPr b="0" lang="en-US" sz="1800" spc="-1" strike="noStrike">
                <a:latin typeface="Times new roman"/>
              </a:rPr>
              <a:t>(polygon, </a:t>
            </a:r>
            <a:r>
              <a:rPr b="0" lang="en-US" sz="1800" spc="-1" strike="noStrike">
                <a:latin typeface="Times new roman"/>
              </a:rPr>
              <a:t>point, </a:t>
            </a:r>
            <a:r>
              <a:rPr b="0" lang="en-US" sz="1800" spc="-1" strike="noStrike">
                <a:latin typeface="Times new roman"/>
              </a:rPr>
              <a:t>line) you </a:t>
            </a:r>
            <a:r>
              <a:rPr b="0" lang="en-US" sz="1800" spc="-1" strike="noStrike">
                <a:latin typeface="Times new roman"/>
              </a:rPr>
              <a:t>will come </a:t>
            </a:r>
            <a:r>
              <a:rPr b="0" lang="en-US" sz="1800" spc="-1" strike="noStrike">
                <a:latin typeface="Times new roman"/>
              </a:rPr>
              <a:t>across are </a:t>
            </a:r>
            <a:r>
              <a:rPr b="0" lang="en-US" sz="1800" spc="-1" strike="noStrike">
                <a:latin typeface="Times new roman"/>
              </a:rPr>
              <a:t>“shapefile</a:t>
            </a:r>
            <a:r>
              <a:rPr b="0" lang="en-US" sz="1800" spc="-1" strike="noStrike">
                <a:latin typeface="Times new roman"/>
              </a:rPr>
              <a:t>s”. These </a:t>
            </a:r>
            <a:r>
              <a:rPr b="0" lang="en-US" sz="1800" spc="-1" strike="noStrike">
                <a:latin typeface="Times new roman"/>
              </a:rPr>
              <a:t>data are </a:t>
            </a:r>
            <a:r>
              <a:rPr b="0" lang="en-US" sz="1800" spc="-1" strike="noStrike">
                <a:latin typeface="Times new roman"/>
              </a:rPr>
              <a:t>usually </a:t>
            </a:r>
            <a:r>
              <a:rPr b="0" lang="en-US" sz="1800" spc="-1" strike="noStrike">
                <a:latin typeface="Times new roman"/>
              </a:rPr>
              <a:t>broken up </a:t>
            </a:r>
            <a:r>
              <a:rPr b="0" lang="en-US" sz="1800" spc="-1" strike="noStrike">
                <a:latin typeface="Times new roman"/>
              </a:rPr>
              <a:t>into many </a:t>
            </a:r>
            <a:r>
              <a:rPr b="0" lang="en-US" sz="1800" spc="-1" strike="noStrike">
                <a:latin typeface="Times new roman"/>
              </a:rPr>
              <a:t>ancillary </a:t>
            </a:r>
            <a:r>
              <a:rPr b="0" lang="en-US" sz="1800" spc="-1" strike="noStrike">
                <a:latin typeface="Times new roman"/>
              </a:rPr>
              <a:t>files that </a:t>
            </a:r>
            <a:r>
              <a:rPr b="0" lang="en-US" sz="1800" spc="-1" strike="noStrike">
                <a:latin typeface="Times new roman"/>
              </a:rPr>
              <a:t>are </a:t>
            </a:r>
            <a:r>
              <a:rPr b="1" lang="en-US" sz="1800" spc="-1" strike="noStrike">
                <a:latin typeface="Times new roman"/>
              </a:rPr>
              <a:t>necessary </a:t>
            </a:r>
            <a:r>
              <a:rPr b="0" lang="en-US" sz="1800" spc="-1" strike="noStrike">
                <a:latin typeface="Times new roman"/>
              </a:rPr>
              <a:t>to plot the </a:t>
            </a:r>
            <a:r>
              <a:rPr b="0" lang="en-US" sz="1800" spc="-1" strike="noStrike">
                <a:latin typeface="Times new roman"/>
              </a:rPr>
              <a:t>data.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These file </a:t>
            </a:r>
            <a:r>
              <a:rPr b="0" lang="en-US" sz="1800" spc="-1" strike="noStrike">
                <a:latin typeface="Times new roman"/>
              </a:rPr>
              <a:t>types were </a:t>
            </a:r>
            <a:r>
              <a:rPr b="0" lang="en-US" sz="1800" spc="-1" strike="noStrike">
                <a:latin typeface="Times new roman"/>
              </a:rPr>
              <a:t>developed </a:t>
            </a:r>
            <a:r>
              <a:rPr b="0" lang="en-US" sz="1800" spc="-1" strike="noStrike">
                <a:latin typeface="Times new roman"/>
              </a:rPr>
              <a:t>by ESRI, </a:t>
            </a:r>
            <a:r>
              <a:rPr b="0" lang="en-US" sz="1800" spc="-1" strike="noStrike">
                <a:latin typeface="Times new roman"/>
              </a:rPr>
              <a:t>the </a:t>
            </a:r>
            <a:r>
              <a:rPr b="0" lang="en-US" sz="1800" spc="-1" strike="noStrike">
                <a:latin typeface="Times new roman"/>
              </a:rPr>
              <a:t>developer </a:t>
            </a:r>
            <a:r>
              <a:rPr b="0" lang="en-US" sz="1800" spc="-1" strike="noStrike">
                <a:latin typeface="Times new roman"/>
              </a:rPr>
              <a:t>of </a:t>
            </a:r>
            <a:r>
              <a:rPr b="0" lang="en-US" sz="1800" spc="-1" strike="noStrike">
                <a:latin typeface="Times new roman"/>
              </a:rPr>
              <a:t>arguable </a:t>
            </a:r>
            <a:r>
              <a:rPr b="0" lang="en-US" sz="1800" spc="-1" strike="noStrike">
                <a:latin typeface="Times new roman"/>
              </a:rPr>
              <a:t>the most </a:t>
            </a:r>
            <a:r>
              <a:rPr b="0" lang="en-US" sz="1800" spc="-1" strike="noStrike">
                <a:latin typeface="Times new roman"/>
              </a:rPr>
              <a:t>popular </a:t>
            </a:r>
            <a:r>
              <a:rPr b="0" lang="en-US" sz="1800" spc="-1" strike="noStrike">
                <a:latin typeface="Times new roman"/>
              </a:rPr>
              <a:t>GIS </a:t>
            </a:r>
            <a:r>
              <a:rPr b="0" lang="en-US" sz="1800" spc="-1" strike="noStrike">
                <a:latin typeface="Times new roman"/>
              </a:rPr>
              <a:t>software: </a:t>
            </a:r>
            <a:r>
              <a:rPr b="0" lang="en-US" sz="1800" spc="-1" strike="noStrike">
                <a:latin typeface="Times new roman"/>
              </a:rPr>
              <a:t>ArcGIS.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.shp file is </a:t>
            </a:r>
            <a:r>
              <a:rPr b="0" lang="en-US" sz="1800" spc="-1" strike="noStrike">
                <a:latin typeface="Times new roman"/>
              </a:rPr>
              <a:t>the </a:t>
            </a:r>
            <a:r>
              <a:rPr b="0" lang="en-US" sz="1800" spc="-1" strike="noStrike">
                <a:latin typeface="Times new roman"/>
              </a:rPr>
              <a:t>geometry </a:t>
            </a:r>
            <a:r>
              <a:rPr b="0" lang="en-US" sz="1800" spc="-1" strike="noStrike">
                <a:latin typeface="Times new roman"/>
              </a:rPr>
              <a:t>file that </a:t>
            </a:r>
            <a:r>
              <a:rPr b="0" lang="en-US" sz="1800" spc="-1" strike="noStrike">
                <a:latin typeface="Times new roman"/>
              </a:rPr>
              <a:t>described </a:t>
            </a:r>
            <a:r>
              <a:rPr b="0" lang="en-US" sz="1800" spc="-1" strike="noStrike">
                <a:latin typeface="Times new roman"/>
              </a:rPr>
              <a:t>the shapes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.shx file is </a:t>
            </a:r>
            <a:r>
              <a:rPr b="0" lang="en-US" sz="1800" spc="-1" strike="noStrike">
                <a:latin typeface="Times new roman"/>
              </a:rPr>
              <a:t>the </a:t>
            </a:r>
            <a:r>
              <a:rPr b="0" lang="en-US" sz="1800" spc="-1" strike="noStrike">
                <a:latin typeface="Times new roman"/>
              </a:rPr>
              <a:t>“index” </a:t>
            </a:r>
            <a:r>
              <a:rPr b="0" lang="en-US" sz="1800" spc="-1" strike="noStrike">
                <a:latin typeface="Times new roman"/>
              </a:rPr>
              <a:t>file used </a:t>
            </a:r>
            <a:r>
              <a:rPr b="0" lang="en-US" sz="1800" spc="-1" strike="noStrike">
                <a:latin typeface="Times new roman"/>
              </a:rPr>
              <a:t>for </a:t>
            </a:r>
            <a:r>
              <a:rPr b="0" lang="en-US" sz="1800" spc="-1" strike="noStrike">
                <a:latin typeface="Times new roman"/>
              </a:rPr>
              <a:t>plotting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.dbf file </a:t>
            </a:r>
            <a:r>
              <a:rPr b="0" lang="en-US" sz="1800" spc="-1" strike="noStrike">
                <a:latin typeface="Times new roman"/>
              </a:rPr>
              <a:t>contains </a:t>
            </a:r>
            <a:r>
              <a:rPr b="0" lang="en-US" sz="1800" spc="-1" strike="noStrike">
                <a:latin typeface="Times new roman"/>
              </a:rPr>
              <a:t>the </a:t>
            </a:r>
            <a:r>
              <a:rPr b="0" lang="en-US" sz="1800" spc="-1" strike="noStrike">
                <a:latin typeface="Times new roman"/>
              </a:rPr>
              <a:t>database </a:t>
            </a:r>
            <a:r>
              <a:rPr b="0" lang="en-US" sz="1800" spc="-1" strike="noStrike">
                <a:latin typeface="Times new roman"/>
              </a:rPr>
              <a:t>that is </a:t>
            </a:r>
            <a:r>
              <a:rPr b="0" lang="en-US" sz="1800" spc="-1" strike="noStrike">
                <a:latin typeface="Times new roman"/>
              </a:rPr>
              <a:t>paired </a:t>
            </a:r>
            <a:r>
              <a:rPr b="0" lang="en-US" sz="1800" spc="-1" strike="noStrike">
                <a:latin typeface="Times new roman"/>
              </a:rPr>
              <a:t>with each </a:t>
            </a:r>
            <a:r>
              <a:rPr b="0" lang="en-US" sz="1800" spc="-1" strike="noStrike">
                <a:latin typeface="Times new roman"/>
              </a:rPr>
              <a:t>shape. </a:t>
            </a:r>
            <a:r>
              <a:rPr b="0" lang="en-US" sz="1800" spc="-1" strike="noStrike">
                <a:latin typeface="Times new roman"/>
              </a:rPr>
              <a:t>This is </a:t>
            </a:r>
            <a:r>
              <a:rPr b="0" lang="en-US" sz="1800" spc="-1" strike="noStrike">
                <a:latin typeface="Times new roman"/>
              </a:rPr>
              <a:t>where the </a:t>
            </a: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shape’s </a:t>
            </a:r>
            <a:r>
              <a:rPr b="0" lang="en-US" sz="1800" spc="-1" strike="noStrike">
                <a:latin typeface="Times new roman"/>
              </a:rPr>
              <a:t>attribute </a:t>
            </a:r>
            <a:r>
              <a:rPr b="0" lang="en-US" sz="1800" spc="-1" strike="noStrike">
                <a:latin typeface="Times new roman"/>
              </a:rPr>
              <a:t>table is </a:t>
            </a:r>
            <a:r>
              <a:rPr b="0" lang="en-US" sz="1800" spc="-1" strike="noStrike">
                <a:latin typeface="Times new roman"/>
              </a:rPr>
              <a:t>found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Times new roman"/>
              </a:rPr>
              <a:t>Other </a:t>
            </a:r>
            <a:r>
              <a:rPr b="0" i="1" lang="en-US" sz="1800" spc="-1" strike="noStrike">
                <a:latin typeface="Times new roman"/>
              </a:rPr>
              <a:t>files: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.prj </a:t>
            </a:r>
            <a:r>
              <a:rPr b="0" lang="en-US" sz="1800" spc="-1" strike="noStrike">
                <a:latin typeface="Times new roman"/>
              </a:rPr>
              <a:t>contains </a:t>
            </a:r>
            <a:r>
              <a:rPr b="0" lang="en-US" sz="1800" spc="-1" strike="noStrike">
                <a:latin typeface="Times new roman"/>
              </a:rPr>
              <a:t>informatio</a:t>
            </a:r>
            <a:r>
              <a:rPr b="0" lang="en-US" sz="1800" spc="-1" strike="noStrike">
                <a:latin typeface="Times new roman"/>
              </a:rPr>
              <a:t>n relating </a:t>
            </a:r>
            <a:r>
              <a:rPr b="0" lang="en-US" sz="1800" spc="-1" strike="noStrike">
                <a:latin typeface="Times new roman"/>
              </a:rPr>
              <a:t>to the </a:t>
            </a:r>
            <a:r>
              <a:rPr b="0" lang="en-US" sz="1800" spc="-1" strike="noStrike">
                <a:latin typeface="Times new roman"/>
              </a:rPr>
              <a:t>projection </a:t>
            </a:r>
            <a:r>
              <a:rPr b="0" lang="en-US" sz="1800" spc="-1" strike="noStrike">
                <a:latin typeface="Times new roman"/>
              </a:rPr>
              <a:t>of the </a:t>
            </a:r>
            <a:r>
              <a:rPr b="0" lang="en-US" sz="1800" spc="-1" strike="noStrike">
                <a:latin typeface="Times new roman"/>
              </a:rPr>
              <a:t>shape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When </a:t>
            </a:r>
            <a:r>
              <a:rPr b="0" lang="en-US" sz="1800" spc="-1" strike="noStrike">
                <a:latin typeface="Times new roman"/>
              </a:rPr>
              <a:t>managing </a:t>
            </a:r>
            <a:r>
              <a:rPr b="0" lang="en-US" sz="1800" spc="-1" strike="noStrike">
                <a:latin typeface="Times new roman"/>
              </a:rPr>
              <a:t>your GIS </a:t>
            </a:r>
            <a:r>
              <a:rPr b="0" lang="en-US" sz="1800" spc="-1" strike="noStrike">
                <a:latin typeface="Times new roman"/>
              </a:rPr>
              <a:t>data, you </a:t>
            </a:r>
            <a:r>
              <a:rPr b="1" lang="en-US" sz="1800" spc="-1" strike="noStrike">
                <a:latin typeface="Times new roman"/>
              </a:rPr>
              <a:t>MUST</a:t>
            </a:r>
            <a:r>
              <a:rPr b="0" lang="en-US" sz="1800" spc="-1" strike="noStrike">
                <a:latin typeface="Times new roman"/>
              </a:rPr>
              <a:t> </a:t>
            </a:r>
            <a:r>
              <a:rPr b="0" lang="en-US" sz="1800" spc="-1" strike="noStrike">
                <a:latin typeface="Times new roman"/>
              </a:rPr>
              <a:t>keep all </a:t>
            </a:r>
            <a:r>
              <a:rPr b="0" lang="en-US" sz="1800" spc="-1" strike="noStrike">
                <a:latin typeface="Times new roman"/>
              </a:rPr>
              <a:t>shapefiles </a:t>
            </a:r>
            <a:r>
              <a:rPr b="0" lang="en-US" sz="1800" spc="-1" strike="noStrike">
                <a:latin typeface="Times new roman"/>
              </a:rPr>
              <a:t>ancillary </a:t>
            </a:r>
            <a:r>
              <a:rPr b="0" lang="en-US" sz="1800" spc="-1" strike="noStrike">
                <a:latin typeface="Times new roman"/>
              </a:rPr>
              <a:t>files </a:t>
            </a:r>
            <a:r>
              <a:rPr b="0" lang="en-US" sz="1800" spc="-1" strike="noStrike">
                <a:latin typeface="Times new roman"/>
              </a:rPr>
              <a:t>together </a:t>
            </a:r>
            <a:r>
              <a:rPr b="0" lang="en-US" sz="1800" spc="-1" strike="noStrike">
                <a:latin typeface="Times new roman"/>
              </a:rPr>
              <a:t>in the </a:t>
            </a:r>
            <a:r>
              <a:rPr b="0" lang="en-US" sz="1800" spc="-1" strike="noStrike">
                <a:latin typeface="Times new roman"/>
              </a:rPr>
              <a:t>same </a:t>
            </a:r>
            <a:r>
              <a:rPr b="0" lang="en-US" sz="1800" spc="-1" strike="noStrike">
                <a:latin typeface="Times new roman"/>
              </a:rPr>
              <a:t>directory.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The </a:t>
            </a:r>
            <a:r>
              <a:rPr b="0" lang="en-US" sz="1800" spc="-1" strike="noStrike">
                <a:latin typeface="Times new roman"/>
              </a:rPr>
              <a:t>easiest </a:t>
            </a:r>
            <a:r>
              <a:rPr b="0" lang="en-US" sz="1800" spc="-1" strike="noStrike">
                <a:latin typeface="Times new roman"/>
              </a:rPr>
              <a:t>way to do </a:t>
            </a:r>
            <a:r>
              <a:rPr b="0" lang="en-US" sz="1800" spc="-1" strike="noStrike">
                <a:latin typeface="Times new roman"/>
              </a:rPr>
              <a:t>this </a:t>
            </a:r>
            <a:r>
              <a:rPr b="0" lang="en-US" sz="1800" spc="-1" strike="noStrike">
                <a:latin typeface="Times new roman"/>
              </a:rPr>
              <a:t>without </a:t>
            </a:r>
            <a:r>
              <a:rPr b="0" lang="en-US" sz="1800" spc="-1" strike="noStrike">
                <a:latin typeface="Times new roman"/>
              </a:rPr>
              <a:t>using a </a:t>
            </a:r>
            <a:r>
              <a:rPr b="0" lang="en-US" sz="1800" spc="-1" strike="noStrike">
                <a:latin typeface="Times new roman"/>
              </a:rPr>
              <a:t>databasing </a:t>
            </a:r>
            <a:r>
              <a:rPr b="0" lang="en-US" sz="1800" spc="-1" strike="noStrike">
                <a:latin typeface="Times new roman"/>
              </a:rPr>
              <a:t>software </a:t>
            </a:r>
            <a:r>
              <a:rPr b="0" lang="en-US" sz="1800" spc="-1" strike="noStrike">
                <a:latin typeface="Times new roman"/>
              </a:rPr>
              <a:t>(e.g., </a:t>
            </a:r>
            <a:r>
              <a:rPr b="0" lang="en-US" sz="1800" spc="-1" strike="noStrike">
                <a:latin typeface="Times new roman"/>
              </a:rPr>
              <a:t>ArcCatalo</a:t>
            </a:r>
            <a:r>
              <a:rPr b="0" lang="en-US" sz="1800" spc="-1" strike="noStrike">
                <a:latin typeface="Times new roman"/>
              </a:rPr>
              <a:t>g, DB </a:t>
            </a:r>
            <a:r>
              <a:rPr b="0" lang="en-US" sz="1800" spc="-1" strike="noStrike">
                <a:latin typeface="Times new roman"/>
              </a:rPr>
              <a:t>Manager) </a:t>
            </a:r>
            <a:r>
              <a:rPr b="0" lang="en-US" sz="1800" spc="-1" strike="noStrike">
                <a:latin typeface="Times new roman"/>
              </a:rPr>
              <a:t>is to save </a:t>
            </a:r>
            <a:r>
              <a:rPr b="0" lang="en-US" sz="1800" spc="-1" strike="noStrike">
                <a:latin typeface="Times new roman"/>
              </a:rPr>
              <a:t>shapefiles </a:t>
            </a:r>
            <a:r>
              <a:rPr b="0" lang="en-US" sz="1800" spc="-1" strike="noStrike">
                <a:latin typeface="Times new roman"/>
              </a:rPr>
              <a:t>into their </a:t>
            </a:r>
            <a:r>
              <a:rPr b="0" lang="en-US" sz="1800" spc="-1" strike="noStrike">
                <a:latin typeface="Times new roman"/>
              </a:rPr>
              <a:t>own </a:t>
            </a:r>
            <a:r>
              <a:rPr b="0" lang="en-US" sz="1800" spc="-1" strike="noStrike">
                <a:latin typeface="Times new roman"/>
              </a:rPr>
              <a:t>directory.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1480" y="707760"/>
            <a:ext cx="9042480" cy="469296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3429720" y="5642640"/>
            <a:ext cx="2331000" cy="4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Times new roman"/>
              </a:rPr>
              <a:t>Attribute Table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4920" y="1076040"/>
            <a:ext cx="9143640" cy="4728960"/>
          </a:xfrm>
          <a:prstGeom prst="rect">
            <a:avLst/>
          </a:prstGeom>
          <a:ln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182880" y="5825520"/>
            <a:ext cx="8645040" cy="87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Times new roman"/>
              </a:rPr>
              <a:t>The table is paired with geographic data and can be queried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Times new roman"/>
              </a:rPr>
              <a:t>graphically, and through basic SQL.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732400" y="731520"/>
            <a:ext cx="31064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Raster </a:t>
            </a:r>
            <a:r>
              <a:rPr b="0" lang="en-US" sz="2400" spc="-1" strike="noStrike">
                <a:latin typeface="Times New Roman"/>
              </a:rPr>
              <a:t>Data </a:t>
            </a:r>
            <a:r>
              <a:rPr b="0" lang="en-US" sz="2400" spc="-1" strike="noStrike">
                <a:latin typeface="Times New Roman"/>
              </a:rPr>
              <a:t>Files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31520" y="1554480"/>
            <a:ext cx="79268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Since </a:t>
            </a:r>
            <a:r>
              <a:rPr b="0" lang="en-US" sz="1800" spc="-1" strike="noStrike">
                <a:latin typeface="Times new roman"/>
              </a:rPr>
              <a:t>rasters are </a:t>
            </a:r>
            <a:r>
              <a:rPr b="0" lang="en-US" sz="1800" spc="-1" strike="noStrike">
                <a:latin typeface="Times new roman"/>
              </a:rPr>
              <a:t>essentially </a:t>
            </a:r>
            <a:r>
              <a:rPr b="0" lang="en-US" sz="1800" spc="-1" strike="noStrike">
                <a:latin typeface="Times new roman"/>
              </a:rPr>
              <a:t>grids, </a:t>
            </a:r>
            <a:r>
              <a:rPr b="0" lang="en-US" sz="1800" spc="-1" strike="noStrike">
                <a:latin typeface="Times new roman"/>
              </a:rPr>
              <a:t>many </a:t>
            </a:r>
            <a:r>
              <a:rPr b="0" lang="en-US" sz="1800" spc="-1" strike="noStrike">
                <a:latin typeface="Times new roman"/>
              </a:rPr>
              <a:t>types of </a:t>
            </a:r>
            <a:r>
              <a:rPr b="0" lang="en-US" sz="1800" spc="-1" strike="noStrike">
                <a:latin typeface="Times new roman"/>
              </a:rPr>
              <a:t>files can </a:t>
            </a:r>
            <a:r>
              <a:rPr b="0" lang="en-US" sz="1800" spc="-1" strike="noStrike">
                <a:latin typeface="Times new roman"/>
              </a:rPr>
              <a:t>be plotted </a:t>
            </a:r>
            <a:r>
              <a:rPr b="0" lang="en-US" sz="1800" spc="-1" strike="noStrike">
                <a:latin typeface="Times new roman"/>
              </a:rPr>
              <a:t>as rasters.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The most </a:t>
            </a:r>
            <a:r>
              <a:rPr b="0" lang="en-US" sz="1800" spc="-1" strike="noStrike">
                <a:latin typeface="Times new roman"/>
              </a:rPr>
              <a:t>popular </a:t>
            </a:r>
            <a:r>
              <a:rPr b="0" lang="en-US" sz="1800" spc="-1" strike="noStrike">
                <a:latin typeface="Times new roman"/>
              </a:rPr>
              <a:t>are: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1. GeoTiff </a:t>
            </a:r>
            <a:r>
              <a:rPr b="0" lang="en-US" sz="1800" spc="-1" strike="noStrike">
                <a:latin typeface="Times new roman"/>
              </a:rPr>
              <a:t>– .tif files </a:t>
            </a:r>
            <a:r>
              <a:rPr b="0" lang="en-US" sz="1800" spc="-1" strike="noStrike">
                <a:latin typeface="Times new roman"/>
              </a:rPr>
              <a:t>with </a:t>
            </a:r>
            <a:r>
              <a:rPr b="0" lang="en-US" sz="1800" spc="-1" strike="noStrike">
                <a:latin typeface="Times new roman"/>
              </a:rPr>
              <a:t>geography </a:t>
            </a:r>
            <a:r>
              <a:rPr b="0" lang="en-US" sz="1800" spc="-1" strike="noStrike">
                <a:latin typeface="Times new roman"/>
              </a:rPr>
              <a:t>metadata </a:t>
            </a:r>
            <a:r>
              <a:rPr b="0" lang="en-US" sz="1800" spc="-1" strike="noStrike">
                <a:latin typeface="Times new roman"/>
              </a:rPr>
              <a:t>associated </a:t>
            </a:r>
            <a:r>
              <a:rPr b="0" lang="en-US" sz="1800" spc="-1" strike="noStrike">
                <a:latin typeface="Times new roman"/>
              </a:rPr>
              <a:t>(origin, x, </a:t>
            </a:r>
            <a:r>
              <a:rPr b="0" lang="en-US" sz="1800" spc="-1" strike="noStrike">
                <a:latin typeface="Times new roman"/>
              </a:rPr>
              <a:t>y, </a:t>
            </a:r>
            <a:r>
              <a:rPr b="0" lang="en-US" sz="1800" spc="-1" strike="noStrike">
                <a:latin typeface="Times new roman"/>
              </a:rPr>
              <a:t>informatio</a:t>
            </a:r>
            <a:r>
              <a:rPr b="0" lang="en-US" sz="1800" spc="-1" strike="noStrike">
                <a:latin typeface="Times new roman"/>
              </a:rPr>
              <a:t>n)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These are </a:t>
            </a:r>
            <a:r>
              <a:rPr b="0" lang="en-US" sz="1800" spc="-1" strike="noStrike">
                <a:latin typeface="Times new roman"/>
              </a:rPr>
              <a:t>by far the </a:t>
            </a:r>
            <a:r>
              <a:rPr b="0" lang="en-US" sz="1800" spc="-1" strike="noStrike">
                <a:latin typeface="Times new roman"/>
              </a:rPr>
              <a:t>most </a:t>
            </a:r>
            <a:r>
              <a:rPr b="0" lang="en-US" sz="1800" spc="-1" strike="noStrike">
                <a:latin typeface="Times new roman"/>
              </a:rPr>
              <a:t>popular in </a:t>
            </a:r>
            <a:r>
              <a:rPr b="0" lang="en-US" sz="1800" spc="-1" strike="noStrike">
                <a:latin typeface="Times new roman"/>
              </a:rPr>
              <a:t>biology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2. Ascii </a:t>
            </a:r>
            <a:r>
              <a:rPr b="0" lang="en-US" sz="1800" spc="-1" strike="noStrike">
                <a:latin typeface="Times new roman"/>
              </a:rPr>
              <a:t>– .asc files </a:t>
            </a:r>
            <a:r>
              <a:rPr b="0" lang="en-US" sz="1800" spc="-1" strike="noStrike">
                <a:latin typeface="Times new roman"/>
              </a:rPr>
              <a:t>are text </a:t>
            </a:r>
            <a:r>
              <a:rPr b="0" lang="en-US" sz="1800" spc="-1" strike="noStrike">
                <a:latin typeface="Times new roman"/>
              </a:rPr>
              <a:t>files with </a:t>
            </a:r>
            <a:r>
              <a:rPr b="0" lang="en-US" sz="1800" spc="-1" strike="noStrike">
                <a:latin typeface="Times new roman"/>
              </a:rPr>
              <a:t>geography </a:t>
            </a:r>
            <a:r>
              <a:rPr b="0" lang="en-US" sz="1800" spc="-1" strike="noStrike">
                <a:latin typeface="Times new roman"/>
              </a:rPr>
              <a:t>metadata </a:t>
            </a:r>
            <a:r>
              <a:rPr b="0" lang="en-US" sz="1800" spc="-1" strike="noStrike">
                <a:latin typeface="Times new roman"/>
              </a:rPr>
              <a:t>in the </a:t>
            </a:r>
            <a:r>
              <a:rPr b="0" lang="en-US" sz="1800" spc="-1" strike="noStrike">
                <a:latin typeface="Times new roman"/>
              </a:rPr>
              <a:t>header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3. netCDF </a:t>
            </a:r>
            <a:r>
              <a:rPr b="0" lang="en-US" sz="1800" spc="-1" strike="noStrike">
                <a:latin typeface="Times new roman"/>
              </a:rPr>
              <a:t>– .cdf files </a:t>
            </a:r>
            <a:r>
              <a:rPr b="0" lang="en-US" sz="1800" spc="-1" strike="noStrike">
                <a:latin typeface="Times new roman"/>
              </a:rPr>
              <a:t>are popular </a:t>
            </a:r>
            <a:r>
              <a:rPr b="0" lang="en-US" sz="1800" spc="-1" strike="noStrike">
                <a:latin typeface="Times new roman"/>
              </a:rPr>
              <a:t>with some </a:t>
            </a:r>
            <a:r>
              <a:rPr b="0" lang="en-US" sz="1800" spc="-1" strike="noStrike">
                <a:latin typeface="Times new roman"/>
              </a:rPr>
              <a:t>older </a:t>
            </a:r>
            <a:r>
              <a:rPr b="0" lang="en-US" sz="1800" spc="-1" strike="noStrike">
                <a:latin typeface="Times new roman"/>
              </a:rPr>
              <a:t>datasets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There are </a:t>
            </a:r>
            <a:r>
              <a:rPr b="0" lang="en-US" sz="1800" spc="-1" strike="noStrike">
                <a:latin typeface="Times new roman"/>
              </a:rPr>
              <a:t>many </a:t>
            </a:r>
            <a:r>
              <a:rPr b="0" lang="en-US" sz="1800" spc="-1" strike="noStrike">
                <a:latin typeface="Times new roman"/>
              </a:rPr>
              <a:t>more, but </a:t>
            </a:r>
            <a:r>
              <a:rPr b="0" lang="en-US" sz="1800" spc="-1" strike="noStrike">
                <a:latin typeface="Times new roman"/>
              </a:rPr>
              <a:t>you are </a:t>
            </a:r>
            <a:r>
              <a:rPr b="0" lang="en-US" sz="1800" spc="-1" strike="noStrike">
                <a:latin typeface="Times new roman"/>
              </a:rPr>
              <a:t>most likely </a:t>
            </a:r>
            <a:r>
              <a:rPr b="0" lang="en-US" sz="1800" spc="-1" strike="noStrike">
                <a:latin typeface="Times new roman"/>
              </a:rPr>
              <a:t>to come </a:t>
            </a:r>
            <a:r>
              <a:rPr b="0" lang="en-US" sz="1800" spc="-1" strike="noStrike">
                <a:latin typeface="Times new roman"/>
              </a:rPr>
              <a:t>across </a:t>
            </a:r>
            <a:r>
              <a:rPr b="0" lang="en-US" sz="1800" spc="-1" strike="noStrike">
                <a:latin typeface="Times new roman"/>
              </a:rPr>
              <a:t>these. </a:t>
            </a:r>
            <a:r>
              <a:rPr b="0" lang="en-US" sz="1800" spc="-1" strike="noStrike">
                <a:latin typeface="Times new roman"/>
              </a:rPr>
              <a:t>Since </a:t>
            </a:r>
            <a:r>
              <a:rPr b="0" lang="en-US" sz="1800" spc="-1" strike="noStrike">
                <a:latin typeface="Times new roman"/>
              </a:rPr>
              <a:t>rasters are </a:t>
            </a:r>
            <a:r>
              <a:rPr b="0" lang="en-US" sz="1800" spc="-1" strike="noStrike">
                <a:latin typeface="Times new roman"/>
              </a:rPr>
              <a:t>essentially </a:t>
            </a:r>
            <a:r>
              <a:rPr b="0" lang="en-US" sz="1800" spc="-1" strike="noStrike">
                <a:latin typeface="Times new roman"/>
              </a:rPr>
              <a:t>image </a:t>
            </a:r>
            <a:r>
              <a:rPr b="0" lang="en-US" sz="1800" spc="-1" strike="noStrike">
                <a:latin typeface="Times new roman"/>
              </a:rPr>
              <a:t>files, </a:t>
            </a:r>
            <a:r>
              <a:rPr b="0" lang="en-US" sz="1800" spc="-1" strike="noStrike">
                <a:latin typeface="Times new roman"/>
              </a:rPr>
              <a:t>even .jpg </a:t>
            </a:r>
            <a:r>
              <a:rPr b="0" lang="en-US" sz="1800" spc="-1" strike="noStrike">
                <a:latin typeface="Times new roman"/>
              </a:rPr>
              <a:t>or .jpeg </a:t>
            </a:r>
            <a:r>
              <a:rPr b="0" lang="en-US" sz="1800" spc="-1" strike="noStrike">
                <a:latin typeface="Times new roman"/>
              </a:rPr>
              <a:t>files can </a:t>
            </a:r>
            <a:r>
              <a:rPr b="0" lang="en-US" sz="1800" spc="-1" strike="noStrike">
                <a:latin typeface="Times new roman"/>
              </a:rPr>
              <a:t>be used.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CBC PPT template.thmx</Template>
  <TotalTime>7165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2016-09-16T15:49:54Z</dcterms:created>
  <dc:creator>Reviewer comments</dc:creator>
  <dc:description/>
  <dc:language>en-US</dc:language>
  <cp:lastModifiedBy/>
  <dcterms:modified xsi:type="dcterms:W3CDTF">2019-04-25T13:52:31Z</dcterms:modified>
  <cp:revision>137</cp:revision>
  <dc:subject/>
  <dc:title>Reflections on Interdisciplinarity: Research and Action in Biodiversity Conservation from Local to Global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