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5"/>
  </p:notesMasterIdLst>
  <p:sldIdLst>
    <p:sldId id="256" r:id="rId2"/>
    <p:sldId id="270" r:id="rId3"/>
    <p:sldId id="320" r:id="rId4"/>
    <p:sldId id="305" r:id="rId5"/>
    <p:sldId id="308" r:id="rId6"/>
    <p:sldId id="310" r:id="rId7"/>
    <p:sldId id="309" r:id="rId8"/>
    <p:sldId id="316" r:id="rId9"/>
    <p:sldId id="317" r:id="rId10"/>
    <p:sldId id="319" r:id="rId11"/>
    <p:sldId id="313" r:id="rId12"/>
    <p:sldId id="314" r:id="rId13"/>
    <p:sldId id="306" r:id="rId14"/>
    <p:sldId id="318" r:id="rId15"/>
    <p:sldId id="321" r:id="rId16"/>
    <p:sldId id="322" r:id="rId17"/>
    <p:sldId id="324" r:id="rId18"/>
    <p:sldId id="300" r:id="rId19"/>
    <p:sldId id="296" r:id="rId20"/>
    <p:sldId id="315" r:id="rId21"/>
    <p:sldId id="325" r:id="rId22"/>
    <p:sldId id="326" r:id="rId23"/>
    <p:sldId id="327" r:id="rId24"/>
    <p:sldId id="328" r:id="rId25"/>
    <p:sldId id="332" r:id="rId26"/>
    <p:sldId id="335" r:id="rId27"/>
    <p:sldId id="330" r:id="rId28"/>
    <p:sldId id="334" r:id="rId29"/>
    <p:sldId id="331" r:id="rId30"/>
    <p:sldId id="284" r:id="rId31"/>
    <p:sldId id="304" r:id="rId32"/>
    <p:sldId id="287" r:id="rId33"/>
    <p:sldId id="303" r:id="rId34"/>
  </p:sldIdLst>
  <p:sldSz cx="6858000" cy="51435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5E355"/>
    <a:srgbClr val="B70101"/>
    <a:srgbClr val="5CA830"/>
    <a:srgbClr val="32A824"/>
    <a:srgbClr val="AB9F3C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83420"/>
  </p:normalViewPr>
  <p:slideViewPr>
    <p:cSldViewPr snapToGrid="0">
      <p:cViewPr>
        <p:scale>
          <a:sx n="123" d="100"/>
          <a:sy n="123" d="100"/>
        </p:scale>
        <p:origin x="144" y="-240"/>
      </p:cViewPr>
      <p:guideLst>
        <p:guide orient="horz" pos="1620"/>
        <p:guide pos="216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>
        <p:scale>
          <a:sx n="147" d="100"/>
          <a:sy n="147" d="100"/>
        </p:scale>
        <p:origin x="-128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E8C9-7224-40F0-BAF0-9931F660BC99}" type="datetimeFigureOut">
              <a:rPr lang="en-US"/>
              <a:t>6/9/17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A0182-B5C4-4778-9995-84871EC762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(9/22/15 18:58) -----</a:t>
            </a:r>
          </a:p>
          <a:p>
            <a:r>
              <a:rPr lang="en-US"/>
              <a:t>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Groovy is used in Gradle, and Jenkins,</a:t>
            </a:r>
            <a:r>
              <a:rPr lang="en-US" baseline="0" dirty="0" smtClean="0"/>
              <a:t> Spock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in the console how this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Java vs Groovy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4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bookgroovy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bookgroovy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and </a:t>
            </a:r>
            <a:r>
              <a:rPr lang="en-US" dirty="0" err="1" smtClean="0"/>
              <a:t>uncoment</a:t>
            </a:r>
            <a:r>
              <a:rPr lang="en-US" dirty="0" smtClean="0"/>
              <a:t> your code as you are explaining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and </a:t>
            </a:r>
            <a:r>
              <a:rPr lang="en-US" dirty="0" err="1" smtClean="0"/>
              <a:t>uncoment</a:t>
            </a:r>
            <a:r>
              <a:rPr lang="en-US" dirty="0" smtClean="0"/>
              <a:t> your code as you are explaining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correct </a:t>
            </a:r>
            <a:r>
              <a:rPr lang="en-US" dirty="0" err="1" smtClean="0"/>
              <a:t>url</a:t>
            </a:r>
            <a:r>
              <a:rPr lang="en-US" dirty="0" smtClean="0"/>
              <a:t> reference from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r>
              <a:rPr lang="en-US" dirty="0" smtClean="0"/>
              <a:t>jdbc:h2:mem:mydb</a:t>
            </a:r>
          </a:p>
          <a:p>
            <a:r>
              <a:rPr lang="en-US" dirty="0" smtClean="0"/>
              <a:t>loading data using </a:t>
            </a:r>
            <a:r>
              <a:rPr lang="en-US" dirty="0" err="1" smtClean="0"/>
              <a:t>data.sql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correct </a:t>
            </a:r>
            <a:r>
              <a:rPr lang="en-US" dirty="0" err="1" smtClean="0"/>
              <a:t>url</a:t>
            </a:r>
            <a:r>
              <a:rPr lang="en-US" dirty="0" smtClean="0"/>
              <a:t> reference from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r>
              <a:rPr lang="en-US" dirty="0" smtClean="0"/>
              <a:t>jdbc:h2:mem:mydb</a:t>
            </a:r>
          </a:p>
          <a:p>
            <a:r>
              <a:rPr lang="en-US" dirty="0" smtClean="0"/>
              <a:t>loading data using </a:t>
            </a:r>
            <a:r>
              <a:rPr lang="en-US" dirty="0" err="1" smtClean="0"/>
              <a:t>data.sql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6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group</a:t>
            </a:r>
          </a:p>
          <a:p>
            <a:r>
              <a:rPr lang="en-US" dirty="0" smtClean="0"/>
              <a:t>Meetup</a:t>
            </a:r>
            <a:r>
              <a:rPr lang="en-US" baseline="0" dirty="0" smtClean="0"/>
              <a:t> Monthly</a:t>
            </a:r>
          </a:p>
          <a:p>
            <a:r>
              <a:rPr lang="en-US" dirty="0" smtClean="0"/>
              <a:t>Things we discuss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8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many have</a:t>
            </a:r>
            <a:r>
              <a:rPr lang="en-US" baseline="0" dirty="0" smtClean="0"/>
              <a:t> worked with Spring Applications?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support for dependency injection,</a:t>
            </a:r>
          </a:p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although you get a ’baked cake’, you can still determine whether you want chocolate, vanilla, vegan, flourless cake, the filling, icing , etc.!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= Non=Enthusiast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spring to build prototypes rapidly</a:t>
            </a:r>
          </a:p>
          <a:p>
            <a:r>
              <a:rPr lang="en-US" baseline="0" dirty="0" smtClean="0"/>
              <a:t>create restful services to be consumed by the front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Advance Rest</a:t>
            </a:r>
            <a:r>
              <a:rPr lang="en-US" baseline="0" dirty="0" smtClean="0"/>
              <a:t> client to  make this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A0182-B5C4-4778-9995-84871EC76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569214"/>
            <a:ext cx="565785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3341716"/>
            <a:ext cx="565785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325755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8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09226"/>
            <a:ext cx="1478756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09226"/>
            <a:ext cx="4350544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569214"/>
            <a:ext cx="565785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3339846"/>
            <a:ext cx="565785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325755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214953"/>
            <a:ext cx="565785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384302"/>
            <a:ext cx="2777490" cy="30175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1384301"/>
            <a:ext cx="277749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214953"/>
            <a:ext cx="565785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384539"/>
            <a:ext cx="277749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1936751"/>
            <a:ext cx="2777490" cy="2465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1384539"/>
            <a:ext cx="277749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936751"/>
            <a:ext cx="2777490" cy="2465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4800600"/>
            <a:ext cx="6856214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475073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445769"/>
            <a:ext cx="1800225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338" y="548640"/>
            <a:ext cx="3651885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2194560"/>
            <a:ext cx="1800225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4844840"/>
            <a:ext cx="1472912" cy="273844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4844840"/>
            <a:ext cx="2614613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714750"/>
            <a:ext cx="68562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3686307"/>
            <a:ext cx="68562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3806190"/>
            <a:ext cx="5692140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" y="4430268"/>
            <a:ext cx="5692140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00600"/>
            <a:ext cx="6858001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6858001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14953"/>
            <a:ext cx="565785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1384301"/>
            <a:ext cx="565785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4844840"/>
            <a:ext cx="13906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4844840"/>
            <a:ext cx="27128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4844840"/>
            <a:ext cx="7380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1303384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3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dkman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tart.spring.i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localhost:8080/h2-consol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meetup.com/Pittsburgh-Groovy-Programming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jpg"/><Relationship Id="rId10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.stpring.io/" TargetMode="External"/><Relationship Id="rId4" Type="http://schemas.openxmlformats.org/officeDocument/2006/relationships/hyperlink" Target="https://spring.io/docs" TargetMode="External"/><Relationship Id="rId5" Type="http://schemas.openxmlformats.org/officeDocument/2006/relationships/hyperlink" Target="https://spring.io/guid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llyconnerjr/springboot4nonenthusiast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53034"/>
            <a:ext cx="5657850" cy="2490799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 smtClean="0"/>
              <a:t>Practical Spring Boot:</a:t>
            </a:r>
            <a:br>
              <a:rPr lang="en-US" sz="4800" dirty="0" smtClean="0"/>
            </a:br>
            <a:r>
              <a:rPr lang="en-US" sz="3200" dirty="0" smtClean="0"/>
              <a:t>For the Non-Enthusiast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51435" tIns="25718" rIns="51435" bIns="25718" rtlCol="0" anchor="t"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Groovypgh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13318" y="3818435"/>
            <a:ext cx="3061752" cy="756319"/>
            <a:chOff x="3664495" y="1573440"/>
            <a:chExt cx="3061752" cy="756319"/>
          </a:xfrm>
        </p:grpSpPr>
        <p:pic>
          <p:nvPicPr>
            <p:cNvPr id="6" name="Picture 5" descr="springboot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2" r="25294"/>
            <a:stretch/>
          </p:blipFill>
          <p:spPr>
            <a:xfrm>
              <a:off x="3664495" y="1573440"/>
              <a:ext cx="826053" cy="7563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422731" y="1666429"/>
              <a:ext cx="2303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-140" dirty="0" smtClean="0">
                  <a:solidFill>
                    <a:srgbClr val="5CA830"/>
                  </a:solidFill>
                  <a:latin typeface="Avenir Black"/>
                  <a:cs typeface="Avenir Black"/>
                </a:rPr>
                <a:t>Spring Boot</a:t>
              </a:r>
              <a:endParaRPr lang="en-US" sz="3200" spc="-140" dirty="0">
                <a:solidFill>
                  <a:srgbClr val="5CA830"/>
                </a:solidFill>
                <a:latin typeface="Avenir Black"/>
                <a:cs typeface="Avenir Blac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5"/>
    </mc:Choice>
    <mc:Fallback xmlns="">
      <p:transition spd="slow" advTm="509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Diving 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7393" lvl="1" indent="0">
              <a:buNone/>
            </a:pPr>
            <a:r>
              <a:rPr lang="en-US" sz="1850" b="1" dirty="0" smtClean="0"/>
              <a:t>Requirement</a:t>
            </a:r>
            <a:r>
              <a:rPr lang="en-US" sz="1850" dirty="0" smtClean="0"/>
              <a:t>:  </a:t>
            </a:r>
            <a:r>
              <a:rPr lang="en-US" sz="1600" dirty="0"/>
              <a:t>Java Development Kit 1.6+ (1.8 recommended</a:t>
            </a:r>
            <a:r>
              <a:rPr lang="en-US" sz="1600" dirty="0" smtClean="0"/>
              <a:t>)</a:t>
            </a:r>
            <a:endParaRPr lang="en-US" sz="1850" dirty="0" smtClean="0"/>
          </a:p>
          <a:p>
            <a:pPr marL="227393" lvl="1" indent="0">
              <a:buNone/>
            </a:pPr>
            <a:endParaRPr lang="en-US" sz="1850" dirty="0"/>
          </a:p>
          <a:p>
            <a:pPr marL="227393" lvl="1" indent="0">
              <a:buNone/>
            </a:pPr>
            <a:r>
              <a:rPr lang="en-US" sz="1850" u="sng" dirty="0" smtClean="0"/>
              <a:t>Via Software Version </a:t>
            </a:r>
            <a:r>
              <a:rPr lang="en-US" sz="1850" u="sng" dirty="0"/>
              <a:t>M</a:t>
            </a:r>
            <a:r>
              <a:rPr lang="en-US" sz="1850" u="sng" dirty="0" smtClean="0"/>
              <a:t>anager</a:t>
            </a:r>
            <a:endParaRPr lang="en-US" sz="1850" u="sng" dirty="0"/>
          </a:p>
          <a:p>
            <a:pPr marL="630238" indent="-395288">
              <a:buFont typeface="Wingdings" charset="2"/>
              <a:buChar char="Ø"/>
            </a:pPr>
            <a:r>
              <a:rPr lang="en-US" sz="2000" dirty="0" smtClean="0"/>
              <a:t>*</a:t>
            </a:r>
            <a:r>
              <a:rPr lang="en-US" sz="2000" dirty="0" err="1" smtClean="0"/>
              <a:t>sdkman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a software development kit manager</a:t>
            </a:r>
          </a:p>
          <a:p>
            <a:pPr marL="630238" lvl="1" indent="-395288">
              <a:buNone/>
            </a:pPr>
            <a:r>
              <a:rPr lang="en-US" sz="1850" dirty="0" smtClean="0"/>
              <a:t>	 </a:t>
            </a:r>
            <a:r>
              <a:rPr lang="en-US" sz="1850" dirty="0">
                <a:hlinkClick r:id="rId2"/>
              </a:rPr>
              <a:t>http://sdkman.io</a:t>
            </a:r>
            <a:r>
              <a:rPr lang="en-US" sz="1850" dirty="0" smtClean="0">
                <a:hlinkClick r:id="rId2"/>
              </a:rPr>
              <a:t>/</a:t>
            </a:r>
            <a:endParaRPr lang="en-US" sz="1850" dirty="0" smtClean="0"/>
          </a:p>
          <a:p>
            <a:pPr marL="630238" lvl="1" indent="-395288">
              <a:buNone/>
            </a:pPr>
            <a:endParaRPr lang="en-US" sz="1850" dirty="0"/>
          </a:p>
          <a:p>
            <a:pPr marL="630238" lvl="1" indent="-395288">
              <a:buNone/>
            </a:pPr>
            <a:r>
              <a:rPr lang="en-US" sz="1850" u="sng" dirty="0" smtClean="0"/>
              <a:t>Via Dependency Management System:</a:t>
            </a:r>
            <a:endParaRPr lang="en-US" sz="1850" u="sng" dirty="0"/>
          </a:p>
          <a:p>
            <a:pPr marL="630238" indent="-395288">
              <a:buFont typeface="Wingdings" charset="2"/>
              <a:buChar char="Ø"/>
            </a:pPr>
            <a:r>
              <a:rPr lang="en-US" sz="2000" dirty="0"/>
              <a:t>Gradle build </a:t>
            </a:r>
            <a:r>
              <a:rPr lang="en-US" sz="2000" dirty="0" smtClean="0"/>
              <a:t> -  included as a dependency</a:t>
            </a:r>
          </a:p>
          <a:p>
            <a:pPr marL="630238" indent="-395288">
              <a:buFont typeface="Wingdings" charset="2"/>
              <a:buChar char="Ø"/>
            </a:pPr>
            <a:r>
              <a:rPr lang="en-US" sz="2000" dirty="0" smtClean="0"/>
              <a:t>Maven build </a:t>
            </a:r>
            <a:r>
              <a:rPr lang="mr-IN" sz="2000" dirty="0" smtClean="0"/>
              <a:t>–</a:t>
            </a:r>
            <a:r>
              <a:rPr lang="en-US" sz="2000" dirty="0" smtClean="0"/>
              <a:t> included as a dependency</a:t>
            </a:r>
          </a:p>
          <a:p>
            <a:pPr marL="630238" indent="-395288">
              <a:buFont typeface="Wingdings" charset="2"/>
              <a:buChar char="Ø"/>
            </a:pPr>
            <a:endParaRPr lang="en-US" sz="2000" dirty="0" smtClean="0"/>
          </a:p>
          <a:p>
            <a:pPr marL="234950" indent="0" algn="r">
              <a:buNone/>
            </a:pPr>
            <a:r>
              <a:rPr lang="en-US" sz="1400" dirty="0" smtClean="0"/>
              <a:t>*my personal recommendation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4699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Spring </a:t>
            </a:r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52438">
              <a:buFont typeface="Wingdings" charset="2"/>
              <a:buChar char="Ø"/>
            </a:pPr>
            <a:r>
              <a:rPr lang="en-US" sz="2000" dirty="0" smtClean="0"/>
              <a:t>Using Gradle build</a:t>
            </a:r>
            <a:endParaRPr lang="en-US" sz="2000" dirty="0"/>
          </a:p>
          <a:p>
            <a:pPr marL="460375" indent="-452438">
              <a:buFont typeface="Wingdings" charset="2"/>
              <a:buChar char="Ø"/>
            </a:pPr>
            <a:r>
              <a:rPr lang="en-US" sz="2000" dirty="0" smtClean="0"/>
              <a:t>Using Maven </a:t>
            </a:r>
            <a:r>
              <a:rPr lang="en-US" sz="2000" dirty="0"/>
              <a:t>build </a:t>
            </a:r>
            <a:endParaRPr lang="en-US" sz="2000" dirty="0" smtClean="0"/>
          </a:p>
          <a:p>
            <a:pPr marL="460375" indent="-452438">
              <a:buFont typeface="Wingdings" charset="2"/>
              <a:buChar char="Ø"/>
            </a:pPr>
            <a:r>
              <a:rPr lang="en-US" sz="2000" dirty="0"/>
              <a:t>Spring boot itself ships with a Command Line Interface (CLI</a:t>
            </a:r>
            <a:r>
              <a:rPr lang="en-US" sz="2000" dirty="0" smtClean="0"/>
              <a:t>)</a:t>
            </a:r>
          </a:p>
          <a:p>
            <a:pPr marL="460375" indent="-452438">
              <a:buFont typeface="Wingdings" charset="2"/>
              <a:buChar char="Ø"/>
            </a:pPr>
            <a:r>
              <a:rPr lang="en-US" sz="2000" dirty="0" smtClean="0"/>
              <a:t>Add the spring-boot.*.jar to your Java Class path</a:t>
            </a:r>
            <a:br>
              <a:rPr lang="en-US" sz="2000" dirty="0" smtClean="0"/>
            </a:br>
            <a:r>
              <a:rPr lang="en-US" sz="2000" dirty="0" smtClean="0"/>
              <a:t>	Spring Boot is simply a java library</a:t>
            </a:r>
          </a:p>
          <a:p>
            <a:pPr marL="460375" indent="-452438">
              <a:buFont typeface="Wingdings" charset="2"/>
              <a:buChar char="Ø"/>
            </a:pPr>
            <a:r>
              <a:rPr lang="en-US" sz="2000" dirty="0" smtClean="0"/>
              <a:t>Using an IDE such as </a:t>
            </a:r>
            <a:r>
              <a:rPr lang="en-US" sz="2000" dirty="0" err="1" smtClean="0"/>
              <a:t>Intellij</a:t>
            </a:r>
            <a:r>
              <a:rPr lang="en-US" sz="2000" dirty="0"/>
              <a:t> </a:t>
            </a:r>
            <a:r>
              <a:rPr lang="en-US" sz="2000" dirty="0" smtClean="0"/>
              <a:t>or Eclipse</a:t>
            </a:r>
            <a:endParaRPr lang="en-US" sz="2000" dirty="0"/>
          </a:p>
          <a:p>
            <a:pPr marL="460375" indent="-452438">
              <a:buFont typeface="Wingdings" charset="2"/>
              <a:buChar char="Ø"/>
            </a:pPr>
            <a:endParaRPr lang="en-US" sz="2000" dirty="0"/>
          </a:p>
          <a:p>
            <a:endParaRPr lang="en-US" dirty="0" smtClean="0"/>
          </a:p>
        </p:txBody>
      </p:sp>
      <p:sp>
        <p:nvSpPr>
          <p:cNvPr id="4" name="5-Point Star 3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137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Supported Languages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Officially supported: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b="1" dirty="0" smtClean="0"/>
              <a:t>Groovy</a:t>
            </a:r>
          </a:p>
          <a:p>
            <a:pPr lvl="1"/>
            <a:r>
              <a:rPr lang="en-US" dirty="0" err="1"/>
              <a:t>Kotlin</a:t>
            </a:r>
            <a:endParaRPr lang="en-US" dirty="0"/>
          </a:p>
          <a:p>
            <a:r>
              <a:rPr lang="en-US" dirty="0" smtClean="0"/>
              <a:t>Plugins and modules allow: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02009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Bare Minimum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7219" y="1649691"/>
            <a:ext cx="5657851" cy="3082565"/>
          </a:xfrm>
        </p:spPr>
        <p:txBody>
          <a:bodyPr>
            <a:normAutofit/>
          </a:bodyPr>
          <a:lstStyle/>
          <a:p>
            <a:r>
              <a:rPr lang="en-US" b="1" dirty="0" smtClean="0"/>
              <a:t>Using Groovy:</a:t>
            </a: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@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RestController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App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{	</a:t>
            </a:r>
          </a:p>
          <a:p>
            <a:pPr marL="150876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@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RequestMapping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(‘/’)</a:t>
            </a:r>
          </a:p>
          <a:p>
            <a:pPr marL="150876" lvl="1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home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(){</a:t>
            </a:r>
          </a:p>
          <a:p>
            <a:pPr marL="150876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‘Hello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I am a Spring Boot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Web Application!’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//  Using the spring boot CLI and groovy, run:</a:t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// spring run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app.groovy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34" y="1497425"/>
            <a:ext cx="1636336" cy="1636336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53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Demystified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384302"/>
            <a:ext cx="5802434" cy="3017519"/>
          </a:xfrm>
        </p:spPr>
        <p:txBody>
          <a:bodyPr/>
          <a:lstStyle/>
          <a:p>
            <a:pPr marL="234950" indent="-234950">
              <a:buFont typeface="Wingdings" charset="2"/>
              <a:buChar char="Ø"/>
            </a:pPr>
            <a:r>
              <a:rPr lang="en-US" dirty="0" smtClean="0"/>
              <a:t>Embedded Apache Server Started</a:t>
            </a:r>
          </a:p>
          <a:p>
            <a:pPr marL="234950" indent="-23495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RestController</a:t>
            </a:r>
            <a:r>
              <a:rPr lang="en-US" dirty="0" smtClean="0"/>
              <a:t> - signifies Spring MVC to look for web routes and write the results to an HTTP response</a:t>
            </a:r>
          </a:p>
          <a:p>
            <a:pPr marL="234950" indent="-23495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maps the method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home()</a:t>
            </a:r>
            <a:r>
              <a:rPr lang="en-US" dirty="0" smtClean="0"/>
              <a:t>to the default route “/”</a:t>
            </a:r>
          </a:p>
          <a:p>
            <a:pPr marL="234950" indent="-234950">
              <a:buFont typeface="Wingdings" charset="2"/>
              <a:buChar char="Ø"/>
            </a:pPr>
            <a:r>
              <a:rPr lang="en-US" dirty="0" smtClean="0"/>
              <a:t>In this example the </a:t>
            </a:r>
            <a:r>
              <a:rPr lang="en-US" b="1" dirty="0" smtClean="0"/>
              <a:t>Groovy</a:t>
            </a:r>
            <a:r>
              <a:rPr lang="en-US" dirty="0" smtClean="0"/>
              <a:t> syntax allows the exclusion of a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return</a:t>
            </a:r>
            <a:r>
              <a:rPr lang="en-US" dirty="0" smtClean="0"/>
              <a:t> statement and semi-colons  ”;”</a:t>
            </a:r>
          </a:p>
          <a:p>
            <a:pPr marL="234950" indent="-234950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more interesting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19" y="1384302"/>
            <a:ext cx="6009823" cy="30175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Including another route:</a:t>
            </a:r>
            <a:endParaRPr lang="en-US" b="1" dirty="0"/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@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RequestMapping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(‘/create/{</a:t>
            </a:r>
            <a:r>
              <a:rPr lang="en-US" sz="1400" b="1" dirty="0">
                <a:latin typeface="Arial Rounded MT Bold" charset="0"/>
                <a:ea typeface="Arial Rounded MT Bold" charset="0"/>
                <a:cs typeface="Arial Rounded MT Bold" charset="0"/>
              </a:rPr>
              <a:t>name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}’)</a:t>
            </a: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nameDoesntMatter</a:t>
            </a:r>
            <a:r>
              <a:rPr lang="en-US" sz="1400" b="1" dirty="0">
                <a:latin typeface="Andale Mono" charset="0"/>
                <a:ea typeface="Andale Mono" charset="0"/>
                <a:cs typeface="Andale Mono" charset="0"/>
              </a:rPr>
              <a:t>(@</a:t>
            </a:r>
            <a:r>
              <a:rPr lang="en-US" sz="1400" b="1" dirty="0" err="1">
                <a:latin typeface="Andale Mono" charset="0"/>
                <a:ea typeface="Andale Mono" charset="0"/>
                <a:cs typeface="Andale Mono" charset="0"/>
              </a:rPr>
              <a:t>PathVariable</a:t>
            </a:r>
            <a:r>
              <a:rPr lang="en-US" sz="14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name){</a:t>
            </a:r>
          </a:p>
          <a:p>
            <a:pPr marL="150876" lvl="1" indent="0">
              <a:buNone/>
            </a:pP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“Hello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${name},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Your account has been created”</a:t>
            </a: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// @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PathVariable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binds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‘name’ to URI template variable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//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Groovy provides the string interpolation for ${name}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// alternate: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Hello” + name + “thank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you for visiting"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29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384302"/>
            <a:ext cx="5657850" cy="3017519"/>
          </a:xfrm>
        </p:spPr>
        <p:txBody>
          <a:bodyPr>
            <a:normAutofit/>
          </a:bodyPr>
          <a:lstStyle/>
          <a:p>
            <a:r>
              <a:rPr lang="en-US" b="1" dirty="0" smtClean="0"/>
              <a:t>A route with this context implies a POST request.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@</a:t>
            </a:r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RequestMapping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(value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 "/account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/{</a:t>
            </a:r>
            <a:r>
              <a:rPr lang="en-US" sz="1400" b="1" dirty="0">
                <a:latin typeface="Arial Rounded MT Bold" charset="0"/>
                <a:ea typeface="Arial Rounded MT Bold" charset="0"/>
                <a:cs typeface="Arial Rounded MT Bold" charset="0"/>
              </a:rPr>
              <a:t>name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}", 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method=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RequestMethod.POST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	</a:t>
            </a:r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nameDoesntMatter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(@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PathVariable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name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){</a:t>
            </a: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"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Hello ${name}, Your account has been </a:t>
            </a:r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created"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algn="ctr"/>
            <a:r>
              <a:rPr lang="en-US" sz="1800" b="1" dirty="0">
                <a:solidFill>
                  <a:srgbClr val="0070C0"/>
                </a:solidFill>
                <a:ea typeface="Andale Mono" charset="0"/>
                <a:cs typeface="Andale Mono" charset="0"/>
              </a:rPr>
              <a:t>S</a:t>
            </a:r>
            <a:r>
              <a:rPr lang="en-US" sz="1800" b="1" dirty="0" smtClean="0">
                <a:solidFill>
                  <a:srgbClr val="0070C0"/>
                </a:solidFill>
                <a:ea typeface="Andale Mono" charset="0"/>
                <a:cs typeface="Andale Mono" charset="0"/>
              </a:rPr>
              <a:t>tarting to look like a basic rest service!</a:t>
            </a:r>
          </a:p>
          <a:p>
            <a:endParaRPr lang="en-US" sz="1400" dirty="0" smtClean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682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Groovy?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617220" y="1303021"/>
            <a:ext cx="4788131" cy="30175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Sits on top of the Java platform</a:t>
            </a:r>
          </a:p>
          <a:p>
            <a:pPr marL="0" indent="0">
              <a:buNone/>
            </a:pPr>
            <a:r>
              <a:rPr lang="en-US" sz="1800" dirty="0" smtClean="0"/>
              <a:t>	‘</a:t>
            </a:r>
            <a:r>
              <a:rPr lang="en-US" sz="1800" dirty="0"/>
              <a:t>J</a:t>
            </a:r>
            <a:r>
              <a:rPr lang="en-US" sz="1800" dirty="0" smtClean="0"/>
              <a:t>ava plus</a:t>
            </a:r>
            <a:r>
              <a:rPr lang="en-US" sz="1800" dirty="0"/>
              <a:t> </a:t>
            </a:r>
            <a:r>
              <a:rPr lang="en-US" sz="1800" dirty="0" smtClean="0"/>
              <a:t>more’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Compiles to Java </a:t>
            </a:r>
            <a:r>
              <a:rPr lang="en-US" sz="1800" dirty="0" err="1" smtClean="0"/>
              <a:t>bytecode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Groovy can run Java classes!</a:t>
            </a:r>
          </a:p>
          <a:p>
            <a:pPr marL="0" indent="0">
              <a:buNone/>
            </a:pPr>
            <a:r>
              <a:rPr lang="en-US" sz="1800" dirty="0" smtClean="0"/>
              <a:t>Groovy can run all Java libraries!</a:t>
            </a:r>
          </a:p>
        </p:txBody>
      </p:sp>
      <p:pic>
        <p:nvPicPr>
          <p:cNvPr id="11" name="Picture 10" descr="Screen Shot 2015-09-18 at 11.00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90" y="1885205"/>
            <a:ext cx="1464541" cy="23607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17923" y="1940785"/>
            <a:ext cx="2813082" cy="1889469"/>
            <a:chOff x="5020330" y="1843162"/>
            <a:chExt cx="3474682" cy="2229742"/>
          </a:xfrm>
        </p:grpSpPr>
        <p:sp>
          <p:nvSpPr>
            <p:cNvPr id="13" name="TextBox 12"/>
            <p:cNvSpPr txBox="1"/>
            <p:nvPr/>
          </p:nvSpPr>
          <p:spPr>
            <a:xfrm>
              <a:off x="6730982" y="3382817"/>
              <a:ext cx="1764030" cy="690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.groovy</a:t>
              </a:r>
              <a:endParaRPr lang="en-US" sz="3200" dirty="0"/>
            </a:p>
          </p:txBody>
        </p:sp>
        <p:pic>
          <p:nvPicPr>
            <p:cNvPr id="14" name="Picture 13" descr="MD00208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0330" y="1843162"/>
              <a:ext cx="3121152" cy="1624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76924" y="815932"/>
            <a:ext cx="2778125" cy="414338"/>
          </a:xfrm>
        </p:spPr>
        <p:txBody>
          <a:bodyPr/>
          <a:lstStyle/>
          <a:p>
            <a:r>
              <a:rPr lang="en-US" b="1" u="sng" dirty="0" smtClean="0"/>
              <a:t>Java</a:t>
            </a:r>
            <a:endParaRPr lang="en-US" b="1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779963" y="1362075"/>
            <a:ext cx="2078037" cy="414338"/>
          </a:xfrm>
        </p:spPr>
        <p:txBody>
          <a:bodyPr/>
          <a:lstStyle/>
          <a:p>
            <a:r>
              <a:rPr lang="en-US" b="1" u="sng" dirty="0" smtClean="0"/>
              <a:t>Groovy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346864" y="1879784"/>
            <a:ext cx="2203953" cy="1206100"/>
          </a:xfrm>
          <a:prstGeom prst="rect">
            <a:avLst/>
          </a:prstGeom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class Person {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String name</a:t>
            </a:r>
          </a:p>
          <a:p>
            <a:r>
              <a:rPr lang="en-US" sz="1500" b="1" dirty="0">
                <a:latin typeface="Courier New"/>
                <a:cs typeface="Courier New"/>
              </a:rPr>
              <a:t>   </a:t>
            </a:r>
            <a:r>
              <a:rPr lang="en-US" sz="1500" b="1" dirty="0" err="1">
                <a:latin typeface="Courier New"/>
                <a:cs typeface="Courier New"/>
              </a:rPr>
              <a:t>int</a:t>
            </a:r>
            <a:r>
              <a:rPr lang="en-US" sz="1500" b="1" dirty="0">
                <a:latin typeface="Courier New"/>
                <a:cs typeface="Courier New"/>
              </a:rPr>
              <a:t> age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  <a:p>
            <a:endParaRPr lang="en-US" sz="1500" b="1" dirty="0"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6924" y="1230270"/>
            <a:ext cx="2885182" cy="2821927"/>
          </a:xfrm>
          <a:prstGeom prst="rect">
            <a:avLst/>
          </a:prstGeom>
        </p:spPr>
        <p:txBody>
          <a:bodyPr lIns="51435" tIns="25718" rIns="51435" bIns="25718" rtlCol="0">
            <a:spAutoFit/>
          </a:bodyPr>
          <a:lstStyle/>
          <a:p>
            <a:r>
              <a:rPr lang="en-US" sz="900" b="1" dirty="0">
                <a:latin typeface="Courier New"/>
                <a:cs typeface="Courier New"/>
              </a:rPr>
              <a:t>public class Person {</a:t>
            </a:r>
          </a:p>
          <a:p>
            <a:r>
              <a:rPr lang="en-US" sz="900" b="1" dirty="0">
                <a:latin typeface="Courier New"/>
                <a:cs typeface="Courier New"/>
              </a:rPr>
              <a:t>   private String name;</a:t>
            </a:r>
          </a:p>
          <a:p>
            <a:r>
              <a:rPr lang="en-US" sz="900" b="1" dirty="0">
                <a:latin typeface="Courier New"/>
                <a:cs typeface="Courier New"/>
              </a:rPr>
              <a:t>   private int age</a:t>
            </a:r>
            <a:r>
              <a:rPr lang="en-US" sz="900" b="1" dirty="0" smtClean="0">
                <a:latin typeface="Courier New"/>
                <a:cs typeface="Courier New"/>
              </a:rPr>
              <a:t>;</a:t>
            </a:r>
          </a:p>
          <a:p>
            <a:endParaRPr lang="en-US" sz="900" b="1" dirty="0">
              <a:latin typeface="Courier New"/>
              <a:cs typeface="Courier New"/>
            </a:endParaRPr>
          </a:p>
          <a:p>
            <a:r>
              <a:rPr lang="en-US" sz="900" b="1" dirty="0">
                <a:latin typeface="Courier New"/>
                <a:cs typeface="Courier New"/>
              </a:rPr>
              <a:t>   public </a:t>
            </a:r>
            <a:r>
              <a:rPr lang="en-US" sz="900" b="1" dirty="0" smtClean="0">
                <a:latin typeface="Courier New"/>
                <a:cs typeface="Courier New"/>
              </a:rPr>
              <a:t>Person(){}</a:t>
            </a:r>
          </a:p>
          <a:p>
            <a:endParaRPr lang="en-US" sz="900" b="1" dirty="0" smtClean="0">
              <a:latin typeface="Courier New"/>
              <a:cs typeface="Courier New"/>
            </a:endParaRPr>
          </a:p>
          <a:p>
            <a:r>
              <a:rPr lang="en-US" sz="900" b="1" dirty="0" smtClean="0">
                <a:latin typeface="Courier New"/>
                <a:cs typeface="Courier New"/>
              </a:rPr>
              <a:t>   </a:t>
            </a:r>
            <a:r>
              <a:rPr lang="en-US" sz="900" b="1" dirty="0">
                <a:latin typeface="Courier New"/>
                <a:cs typeface="Courier New"/>
              </a:rPr>
              <a:t>public String getName(){</a:t>
            </a:r>
          </a:p>
          <a:p>
            <a:r>
              <a:rPr lang="en-US" sz="900" b="1" dirty="0">
                <a:latin typeface="Courier New"/>
                <a:cs typeface="Courier New"/>
              </a:rPr>
              <a:t>      return name;</a:t>
            </a:r>
          </a:p>
          <a:p>
            <a:r>
              <a:rPr lang="en-US" sz="900" b="1" dirty="0">
                <a:latin typeface="Courier New"/>
                <a:cs typeface="Courier New"/>
              </a:rPr>
              <a:t>   }</a:t>
            </a:r>
          </a:p>
          <a:p>
            <a:r>
              <a:rPr lang="en-US" sz="900" b="1" dirty="0">
                <a:latin typeface="Courier New"/>
                <a:cs typeface="Courier New"/>
              </a:rPr>
              <a:t>   public </a:t>
            </a:r>
            <a:r>
              <a:rPr lang="en-US" sz="900" b="1" dirty="0" err="1">
                <a:latin typeface="Courier New"/>
                <a:cs typeface="Courier New"/>
              </a:rPr>
              <a:t>int</a:t>
            </a:r>
            <a:r>
              <a:rPr lang="en-US" sz="900" b="1" dirty="0">
                <a:latin typeface="Courier New"/>
                <a:cs typeface="Courier New"/>
              </a:rPr>
              <a:t> </a:t>
            </a:r>
            <a:r>
              <a:rPr lang="en-US" sz="900" b="1" dirty="0" err="1">
                <a:latin typeface="Courier New"/>
                <a:cs typeface="Courier New"/>
              </a:rPr>
              <a:t>getAge</a:t>
            </a:r>
            <a:r>
              <a:rPr lang="en-US" sz="900" b="1" dirty="0">
                <a:latin typeface="Courier New"/>
                <a:cs typeface="Courier New"/>
              </a:rPr>
              <a:t>(){</a:t>
            </a:r>
          </a:p>
          <a:p>
            <a:r>
              <a:rPr lang="en-US" sz="900" b="1" dirty="0">
                <a:latin typeface="Courier New"/>
                <a:cs typeface="Courier New"/>
              </a:rPr>
              <a:t>      return age;</a:t>
            </a:r>
          </a:p>
          <a:p>
            <a:r>
              <a:rPr lang="en-US" sz="900" b="1" dirty="0">
                <a:latin typeface="Courier New"/>
                <a:cs typeface="Courier New"/>
              </a:rPr>
              <a:t>   }</a:t>
            </a:r>
          </a:p>
          <a:p>
            <a:r>
              <a:rPr lang="en-US" sz="900" b="1" dirty="0">
                <a:latin typeface="Courier New"/>
                <a:cs typeface="Courier New"/>
              </a:rPr>
              <a:t>   public void </a:t>
            </a:r>
            <a:r>
              <a:rPr lang="en-US" sz="900" b="1" dirty="0" err="1">
                <a:latin typeface="Courier New"/>
                <a:cs typeface="Courier New"/>
              </a:rPr>
              <a:t>setName</a:t>
            </a:r>
            <a:r>
              <a:rPr lang="en-US" sz="900" b="1" dirty="0">
                <a:latin typeface="Courier New"/>
                <a:cs typeface="Courier New"/>
              </a:rPr>
              <a:t>(String name){</a:t>
            </a:r>
          </a:p>
          <a:p>
            <a:r>
              <a:rPr lang="en-US" sz="900" b="1" dirty="0">
                <a:latin typeface="Courier New"/>
                <a:cs typeface="Courier New"/>
              </a:rPr>
              <a:t>      </a:t>
            </a:r>
            <a:r>
              <a:rPr lang="en-US" sz="900" b="1" dirty="0" err="1">
                <a:latin typeface="Courier New"/>
                <a:cs typeface="Courier New"/>
              </a:rPr>
              <a:t>this.name</a:t>
            </a:r>
            <a:r>
              <a:rPr lang="en-US" sz="900" b="1" dirty="0">
                <a:latin typeface="Courier New"/>
                <a:cs typeface="Courier New"/>
              </a:rPr>
              <a:t> = name;</a:t>
            </a:r>
          </a:p>
          <a:p>
            <a:r>
              <a:rPr lang="en-US" sz="900" b="1" dirty="0">
                <a:latin typeface="Courier New"/>
                <a:cs typeface="Courier New"/>
              </a:rPr>
              <a:t>   }</a:t>
            </a:r>
          </a:p>
          <a:p>
            <a:r>
              <a:rPr lang="en-US" sz="900" b="1" dirty="0">
                <a:latin typeface="Courier New"/>
                <a:cs typeface="Courier New"/>
              </a:rPr>
              <a:t>   public void </a:t>
            </a:r>
            <a:r>
              <a:rPr lang="en-US" sz="900" b="1" dirty="0" err="1">
                <a:latin typeface="Courier New"/>
                <a:cs typeface="Courier New"/>
              </a:rPr>
              <a:t>setAge</a:t>
            </a:r>
            <a:r>
              <a:rPr lang="en-US" sz="900" b="1" dirty="0">
                <a:latin typeface="Courier New"/>
                <a:cs typeface="Courier New"/>
              </a:rPr>
              <a:t>(</a:t>
            </a:r>
            <a:r>
              <a:rPr lang="en-US" sz="900" b="1" dirty="0" err="1">
                <a:latin typeface="Courier New"/>
                <a:cs typeface="Courier New"/>
              </a:rPr>
              <a:t>int</a:t>
            </a:r>
            <a:r>
              <a:rPr lang="en-US" sz="900" b="1" dirty="0">
                <a:latin typeface="Courier New"/>
                <a:cs typeface="Courier New"/>
              </a:rPr>
              <a:t> age){</a:t>
            </a:r>
          </a:p>
          <a:p>
            <a:r>
              <a:rPr lang="en-US" sz="900" b="1" dirty="0">
                <a:latin typeface="Courier New"/>
                <a:cs typeface="Courier New"/>
              </a:rPr>
              <a:t>      </a:t>
            </a:r>
            <a:r>
              <a:rPr lang="en-US" sz="900" b="1" dirty="0" err="1">
                <a:latin typeface="Courier New"/>
                <a:cs typeface="Courier New"/>
              </a:rPr>
              <a:t>this.age</a:t>
            </a:r>
            <a:r>
              <a:rPr lang="en-US" sz="900" b="1" dirty="0">
                <a:latin typeface="Courier New"/>
                <a:cs typeface="Courier New"/>
              </a:rPr>
              <a:t> = age;</a:t>
            </a:r>
          </a:p>
          <a:p>
            <a:r>
              <a:rPr lang="en-US" sz="900" b="1" dirty="0">
                <a:latin typeface="Courier New"/>
                <a:cs typeface="Courier New"/>
              </a:rPr>
              <a:t>   }</a:t>
            </a:r>
          </a:p>
          <a:p>
            <a:r>
              <a:rPr lang="en-US" sz="900" b="1" dirty="0">
                <a:latin typeface="Courier New"/>
                <a:cs typeface="Courier New"/>
              </a:rPr>
              <a:t>}</a:t>
            </a:r>
          </a:p>
          <a:p>
            <a:endParaRPr lang="en-US" sz="900" b="1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6686" y="2035002"/>
            <a:ext cx="39658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5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smtClean="0"/>
              <a:t>me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488144"/>
            <a:ext cx="5657850" cy="2949387"/>
          </a:xfrm>
          <a:solidFill>
            <a:srgbClr val="181818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6600"/>
                </a:solidFill>
              </a:rPr>
              <a:t>	</a:t>
            </a:r>
            <a:r>
              <a:rPr lang="en-US" sz="1600" dirty="0" smtClean="0">
                <a:solidFill>
                  <a:srgbClr val="FF6600"/>
                </a:solidFill>
              </a:rPr>
              <a:t>name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rgbClr val="32A824"/>
                </a:solidFill>
              </a:rPr>
              <a:t>'Billy Conner, Jr.'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6600"/>
                </a:solidFill>
              </a:rPr>
              <a:t>	</a:t>
            </a:r>
            <a:r>
              <a:rPr lang="en-US" sz="1600" dirty="0" smtClean="0">
                <a:solidFill>
                  <a:srgbClr val="FF6600"/>
                </a:solidFill>
              </a:rPr>
              <a:t>title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rgbClr val="32A824"/>
                </a:solidFill>
              </a:rPr>
              <a:t>’Software </a:t>
            </a:r>
            <a:r>
              <a:rPr lang="en-US" sz="1600" dirty="0" smtClean="0">
                <a:solidFill>
                  <a:srgbClr val="32A824"/>
                </a:solidFill>
              </a:rPr>
              <a:t>Engineer, Alpha Technologies’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6600"/>
                </a:solidFill>
              </a:rPr>
              <a:t>	</a:t>
            </a:r>
            <a:r>
              <a:rPr lang="en-US" sz="1600" dirty="0" smtClean="0">
                <a:solidFill>
                  <a:srgbClr val="FF6600"/>
                </a:solidFill>
              </a:rPr>
              <a:t>affiliation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smtClean="0">
                <a:solidFill>
                  <a:srgbClr val="32A824"/>
                </a:solidFill>
              </a:rPr>
              <a:t>‘Pittsburgh Groovy Meetup (</a:t>
            </a:r>
            <a:r>
              <a:rPr lang="en-US" sz="1600" dirty="0" err="1" smtClean="0">
                <a:solidFill>
                  <a:srgbClr val="32A824"/>
                </a:solidFill>
              </a:rPr>
              <a:t>GroovyPGH</a:t>
            </a:r>
            <a:r>
              <a:rPr lang="en-US" sz="1600" dirty="0" smtClean="0">
                <a:solidFill>
                  <a:srgbClr val="32A824"/>
                </a:solidFill>
              </a:rPr>
              <a:t>)’</a:t>
            </a:r>
            <a:r>
              <a:rPr lang="en-US" sz="1600" dirty="0" smtClean="0">
                <a:solidFill>
                  <a:schemeClr val="bg1"/>
                </a:solidFill>
              </a:rPr>
              <a:t>,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rgbClr val="FF6600"/>
                </a:solidFill>
              </a:rPr>
              <a:t>email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  <a:r>
              <a:rPr lang="en-US" sz="1600" dirty="0">
                <a:solidFill>
                  <a:srgbClr val="32A824"/>
                </a:solidFill>
              </a:rPr>
              <a:t>'</a:t>
            </a:r>
            <a:r>
              <a:rPr lang="en-US" sz="1600" dirty="0" err="1">
                <a:solidFill>
                  <a:srgbClr val="32A824"/>
                </a:solidFill>
              </a:rPr>
              <a:t>billyconnerjr@groovypgh.org</a:t>
            </a:r>
            <a:r>
              <a:rPr lang="en-US" sz="1600" dirty="0">
                <a:solidFill>
                  <a:srgbClr val="32A824"/>
                </a:solidFill>
              </a:rPr>
              <a:t>'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6600"/>
                </a:solidFill>
              </a:rPr>
              <a:t>	twitter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  <a:r>
              <a:rPr lang="en-US" sz="1600" dirty="0">
                <a:solidFill>
                  <a:srgbClr val="32A824"/>
                </a:solidFill>
              </a:rPr>
              <a:t>'@</a:t>
            </a:r>
            <a:r>
              <a:rPr lang="en-US" sz="1600" dirty="0" err="1">
                <a:solidFill>
                  <a:srgbClr val="32A824"/>
                </a:solidFill>
              </a:rPr>
              <a:t>billyconnerjr</a:t>
            </a:r>
            <a:r>
              <a:rPr lang="en-US" sz="1600" dirty="0">
                <a:solidFill>
                  <a:srgbClr val="32A824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rgbClr val="F5E355"/>
                </a:solidFill>
              </a:rPr>
              <a:t>print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</a:t>
            </a:r>
            <a:r>
              <a:rPr lang="en-US" sz="1600" dirty="0" err="1">
                <a:solidFill>
                  <a:srgbClr val="F5E355"/>
                </a:solidFill>
              </a:rPr>
              <a:t>.</a:t>
            </a:r>
            <a:r>
              <a:rPr lang="en-US" sz="1600" dirty="0" err="1">
                <a:solidFill>
                  <a:schemeClr val="bg1"/>
                </a:solidFill>
              </a:rPr>
              <a:t>values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  <a:r>
              <a:rPr lang="en-US" sz="1600" dirty="0">
                <a:solidFill>
                  <a:srgbClr val="F5E355"/>
                </a:solidFill>
              </a:rPr>
              <a:t>.</a:t>
            </a:r>
            <a:r>
              <a:rPr lang="en-US" sz="1600" dirty="0">
                <a:solidFill>
                  <a:schemeClr val="bg1"/>
                </a:solidFill>
              </a:rPr>
              <a:t>each{ </a:t>
            </a:r>
            <a:r>
              <a:rPr lang="en-US" sz="1600" dirty="0" err="1">
                <a:solidFill>
                  <a:srgbClr val="F5E355"/>
                </a:solidFill>
              </a:rPr>
              <a:t>println</a:t>
            </a:r>
            <a:r>
              <a:rPr lang="en-US" sz="1600" dirty="0">
                <a:solidFill>
                  <a:srgbClr val="F5E355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it 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"/>
    </mc:Choice>
    <mc:Fallback xmlns="">
      <p:transition spd="slow" advTm="54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Initializer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http://start.spring.io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Allows you to create the skeleton Spring Boot application</a:t>
            </a:r>
          </a:p>
          <a:p>
            <a:pPr lvl="1"/>
            <a:r>
              <a:rPr lang="en-US" dirty="0" smtClean="0"/>
              <a:t>Gradle build script and wrapper</a:t>
            </a:r>
          </a:p>
          <a:p>
            <a:pPr lvl="1"/>
            <a:r>
              <a:rPr lang="en-US" dirty="0" smtClean="0"/>
              <a:t>Folder structure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46419" y="3279009"/>
            <a:ext cx="2199448" cy="707886"/>
          </a:xfrm>
          <a:prstGeom prst="rect">
            <a:avLst/>
          </a:prstGeom>
          <a:noFill/>
          <a:ln w="38100">
            <a:solidFill>
              <a:srgbClr val="B7010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C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IMPORTANT</a:t>
            </a:r>
            <a:endParaRPr lang="en-US" sz="4000" b="1" cap="none" spc="0" dirty="0">
              <a:ln w="0"/>
              <a:solidFill>
                <a:srgbClr val="C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173182" y="4212522"/>
            <a:ext cx="268431" cy="230677"/>
          </a:xfrm>
          <a:prstGeom prst="star5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39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847" y="3714750"/>
            <a:ext cx="6856286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" y="3679632"/>
            <a:ext cx="6856286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173" y="3840480"/>
            <a:ext cx="5657850" cy="6172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700" spc="-50" dirty="0">
                <a:solidFill>
                  <a:srgbClr val="FFFFFF"/>
                </a:solidFill>
              </a:rPr>
              <a:t>Formal Application folder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" y="84499"/>
            <a:ext cx="7681770" cy="3009570"/>
          </a:xfrm>
        </p:spPr>
      </p:pic>
      <p:sp>
        <p:nvSpPr>
          <p:cNvPr id="6" name="Left Arrow 5"/>
          <p:cNvSpPr/>
          <p:nvPr/>
        </p:nvSpPr>
        <p:spPr>
          <a:xfrm>
            <a:off x="2855384" y="1517693"/>
            <a:ext cx="964305" cy="26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2821" y="1148361"/>
            <a:ext cx="2599236" cy="738664"/>
          </a:xfrm>
          <a:prstGeom prst="rect">
            <a:avLst/>
          </a:prstGeom>
          <a:solidFill>
            <a:srgbClr val="F5E355">
              <a:alpha val="5098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For </a:t>
            </a:r>
            <a:r>
              <a:rPr lang="en-US" smtClean="0"/>
              <a:t>Groovy </a:t>
            </a:r>
            <a:r>
              <a:rPr lang="en-US" dirty="0" smtClean="0"/>
              <a:t>applications </a:t>
            </a:r>
            <a:r>
              <a:rPr lang="en-US" dirty="0" smtClean="0"/>
              <a:t>this folder will be titled </a:t>
            </a:r>
            <a:r>
              <a:rPr lang="en-US" b="1" dirty="0" smtClean="0"/>
              <a:t>groovy. </a:t>
            </a:r>
            <a:r>
              <a:rPr lang="en-US" dirty="0"/>
              <a:t>F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dirty="0" err="1" smtClean="0"/>
              <a:t>Kotlin</a:t>
            </a:r>
            <a:r>
              <a:rPr lang="en-US" dirty="0" smtClean="0"/>
              <a:t> it will be </a:t>
            </a:r>
            <a:r>
              <a:rPr lang="en-US" b="1" dirty="0" err="1" smtClean="0"/>
              <a:t>kotlin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book service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6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book service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three files( Main, Model, Controller)</a:t>
            </a:r>
          </a:p>
          <a:p>
            <a:r>
              <a:rPr lang="en-US" dirty="0" smtClean="0"/>
              <a:t>Specifying acceptable method</a:t>
            </a:r>
          </a:p>
          <a:p>
            <a:r>
              <a:rPr lang="en-US" dirty="0" smtClean="0"/>
              <a:t>Automatic </a:t>
            </a:r>
            <a:r>
              <a:rPr lang="en-US" dirty="0"/>
              <a:t>Jackson marshalling and </a:t>
            </a:r>
            <a:r>
              <a:rPr lang="en-US" dirty="0" smtClean="0"/>
              <a:t>un-marshalling</a:t>
            </a:r>
          </a:p>
          <a:p>
            <a:r>
              <a:rPr lang="en-US" dirty="0" smtClean="0"/>
              <a:t>http codes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book service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data </a:t>
            </a:r>
            <a:r>
              <a:rPr lang="en-US" dirty="0" err="1" smtClean="0"/>
              <a:t>jpa</a:t>
            </a:r>
            <a:r>
              <a:rPr lang="en-US" dirty="0" smtClean="0"/>
              <a:t> as a dependency</a:t>
            </a:r>
          </a:p>
          <a:p>
            <a:r>
              <a:rPr lang="en-US" dirty="0" smtClean="0"/>
              <a:t>Defining entities and repository</a:t>
            </a:r>
          </a:p>
          <a:p>
            <a:r>
              <a:rPr lang="en-US" dirty="0" smtClean="0"/>
              <a:t>Free methods</a:t>
            </a:r>
          </a:p>
          <a:p>
            <a:pPr lvl="1"/>
            <a:r>
              <a:rPr lang="en-US" dirty="0" err="1" smtClean="0"/>
              <a:t>findOne</a:t>
            </a:r>
            <a:r>
              <a:rPr lang="en-US" dirty="0" smtClean="0"/>
              <a:t>(ID id)</a:t>
            </a:r>
          </a:p>
          <a:p>
            <a:pPr lvl="1"/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save(</a:t>
            </a:r>
            <a:r>
              <a:rPr lang="en-US" dirty="0" err="1" smtClean="0"/>
              <a:t>Iterable</a:t>
            </a:r>
            <a:r>
              <a:rPr lang="en-US" dirty="0" smtClean="0"/>
              <a:t>&lt;S&gt; entities</a:t>
            </a:r>
          </a:p>
          <a:p>
            <a:pPr lvl="1"/>
            <a:r>
              <a:rPr lang="en-US" dirty="0" smtClean="0"/>
              <a:t>save(S entity)</a:t>
            </a:r>
          </a:p>
          <a:p>
            <a:pPr lvl="1"/>
            <a:r>
              <a:rPr lang="en-US" dirty="0" smtClean="0"/>
              <a:t>exists(ID id)</a:t>
            </a:r>
          </a:p>
          <a:p>
            <a:pPr lvl="1"/>
            <a:r>
              <a:rPr lang="en-US" dirty="0" smtClean="0"/>
              <a:t>count()</a:t>
            </a:r>
          </a:p>
          <a:p>
            <a:pPr lvl="1"/>
            <a:r>
              <a:rPr lang="en-US" dirty="0" smtClean="0"/>
              <a:t>multiple delete methods</a:t>
            </a:r>
          </a:p>
        </p:txBody>
      </p:sp>
    </p:spTree>
    <p:extLst>
      <p:ext uri="{BB962C8B-B14F-4D97-AF65-F5344CB8AC3E}">
        <p14:creationId xmlns:p14="http://schemas.microsoft.com/office/powerpoint/2010/main" val="3151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book </a:t>
            </a:r>
            <a:r>
              <a:rPr lang="en-US" dirty="0" smtClean="0"/>
              <a:t>service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loading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endpoints for books and authors</a:t>
            </a:r>
          </a:p>
          <a:p>
            <a:r>
              <a:rPr lang="en-US" dirty="0" smtClean="0"/>
              <a:t>query methods</a:t>
            </a:r>
          </a:p>
          <a:p>
            <a:r>
              <a:rPr lang="en-US" dirty="0" smtClean="0"/>
              <a:t>CORS </a:t>
            </a:r>
            <a:r>
              <a:rPr lang="en-US" dirty="0"/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11377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Method Keywords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0149" y="1849026"/>
            <a:ext cx="11138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dirty="0" smtClean="0"/>
              <a:t>Like</a:t>
            </a:r>
            <a:endParaRPr lang="en-US" dirty="0"/>
          </a:p>
          <a:p>
            <a:pPr fontAlgn="ctr"/>
            <a:r>
              <a:rPr lang="en-US" dirty="0" err="1"/>
              <a:t>NotLike</a:t>
            </a:r>
            <a:endParaRPr lang="en-US" dirty="0"/>
          </a:p>
          <a:p>
            <a:pPr fontAlgn="ctr"/>
            <a:r>
              <a:rPr lang="en-US" dirty="0" err="1" smtClean="0"/>
              <a:t>StartingWith</a:t>
            </a:r>
            <a:endParaRPr lang="en-US" dirty="0"/>
          </a:p>
          <a:p>
            <a:pPr fontAlgn="ctr"/>
            <a:r>
              <a:rPr lang="en-US" dirty="0" err="1"/>
              <a:t>EndingWith</a:t>
            </a:r>
            <a:endParaRPr lang="en-US" dirty="0"/>
          </a:p>
          <a:p>
            <a:pPr fontAlgn="ctr"/>
            <a:r>
              <a:rPr lang="en-US" dirty="0"/>
              <a:t>Containing</a:t>
            </a:r>
          </a:p>
          <a:p>
            <a:pPr fontAlgn="ctr"/>
            <a:r>
              <a:rPr lang="en-US" dirty="0" err="1"/>
              <a:t>OrderBy</a:t>
            </a:r>
            <a:endParaRPr lang="en-US" dirty="0"/>
          </a:p>
          <a:p>
            <a:pPr fontAlgn="ctr"/>
            <a:r>
              <a:rPr lang="en-US" dirty="0"/>
              <a:t>Not</a:t>
            </a:r>
          </a:p>
          <a:p>
            <a:pPr fontAlgn="ctr"/>
            <a:r>
              <a:rPr lang="en-US" dirty="0"/>
              <a:t>In</a:t>
            </a:r>
          </a:p>
          <a:p>
            <a:pPr fontAlgn="ctr"/>
            <a:r>
              <a:rPr lang="en-US" dirty="0" err="1"/>
              <a:t>NotIn</a:t>
            </a:r>
            <a:endParaRPr lang="en-US" dirty="0"/>
          </a:p>
          <a:p>
            <a:pPr fontAlgn="ctr"/>
            <a:r>
              <a:rPr lang="en-US" dirty="0"/>
              <a:t>True</a:t>
            </a:r>
          </a:p>
          <a:p>
            <a:pPr fontAlgn="ctr"/>
            <a:r>
              <a:rPr lang="en-US" dirty="0"/>
              <a:t>False</a:t>
            </a:r>
          </a:p>
          <a:p>
            <a:pPr fontAlgn="ctr"/>
            <a:r>
              <a:rPr lang="en-US" dirty="0" err="1" smtClean="0"/>
              <a:t>IgnoreCase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8816" y="1869252"/>
            <a:ext cx="15117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US" dirty="0"/>
              <a:t>And</a:t>
            </a:r>
          </a:p>
          <a:p>
            <a:pPr fontAlgn="ctr"/>
            <a:r>
              <a:rPr lang="en-US" dirty="0"/>
              <a:t>Or</a:t>
            </a:r>
          </a:p>
          <a:p>
            <a:pPr fontAlgn="ctr"/>
            <a:r>
              <a:rPr lang="en-US" dirty="0" err="1"/>
              <a:t>Is,Equals</a:t>
            </a:r>
            <a:endParaRPr lang="en-US" dirty="0"/>
          </a:p>
          <a:p>
            <a:pPr fontAlgn="ctr"/>
            <a:r>
              <a:rPr lang="en-US" dirty="0"/>
              <a:t>Between</a:t>
            </a:r>
          </a:p>
          <a:p>
            <a:pPr fontAlgn="ctr"/>
            <a:r>
              <a:rPr lang="en-US" dirty="0" err="1"/>
              <a:t>LessThan</a:t>
            </a:r>
            <a:endParaRPr lang="en-US" dirty="0"/>
          </a:p>
          <a:p>
            <a:pPr fontAlgn="ctr"/>
            <a:r>
              <a:rPr lang="en-US" dirty="0" err="1"/>
              <a:t>LessThanEqual</a:t>
            </a:r>
            <a:endParaRPr lang="en-US" dirty="0"/>
          </a:p>
          <a:p>
            <a:pPr fontAlgn="ctr"/>
            <a:r>
              <a:rPr lang="en-US" dirty="0" err="1"/>
              <a:t>GreaterThan</a:t>
            </a:r>
            <a:endParaRPr lang="en-US" dirty="0"/>
          </a:p>
          <a:p>
            <a:pPr fontAlgn="ctr"/>
            <a:r>
              <a:rPr lang="en-US" dirty="0" err="1"/>
              <a:t>GreaterThanEqual</a:t>
            </a:r>
            <a:endParaRPr lang="en-US" dirty="0"/>
          </a:p>
          <a:p>
            <a:pPr fontAlgn="ctr"/>
            <a:r>
              <a:rPr lang="en-US" dirty="0"/>
              <a:t>After</a:t>
            </a:r>
          </a:p>
          <a:p>
            <a:pPr fontAlgn="ctr"/>
            <a:r>
              <a:rPr lang="en-US" dirty="0" smtClean="0"/>
              <a:t>Before</a:t>
            </a:r>
          </a:p>
          <a:p>
            <a:pPr fontAlgn="ctr"/>
            <a:r>
              <a:rPr lang="en-US" dirty="0" err="1"/>
              <a:t>IsNull</a:t>
            </a:r>
            <a:endParaRPr lang="en-US" dirty="0"/>
          </a:p>
          <a:p>
            <a:pPr fontAlgn="ctr"/>
            <a:r>
              <a:rPr lang="en-US" dirty="0" err="1" smtClean="0"/>
              <a:t>IsNotNull,NotNull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" y="1480008"/>
            <a:ext cx="565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  <a:r>
              <a:rPr lang="en-US" b="1" dirty="0" err="1" smtClean="0">
                <a:solidFill>
                  <a:srgbClr val="0070C0"/>
                </a:solidFill>
              </a:rPr>
              <a:t>findByAgeGreaterThan</a:t>
            </a:r>
            <a:r>
              <a:rPr lang="en-US" b="1" dirty="0" smtClean="0">
                <a:solidFill>
                  <a:srgbClr val="0070C0"/>
                </a:solidFill>
              </a:rPr>
              <a:t>(21)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Persisted Data: Using H2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using in memory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View in web </a:t>
            </a:r>
            <a:r>
              <a:rPr lang="en-US" dirty="0"/>
              <a:t>console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localhost:8080/h2-console</a:t>
            </a:r>
            <a:endParaRPr lang="en-US" dirty="0" smtClean="0"/>
          </a:p>
          <a:p>
            <a:r>
              <a:rPr lang="en-US" dirty="0"/>
              <a:t>use correct </a:t>
            </a:r>
            <a:r>
              <a:rPr lang="en-US" dirty="0" err="1"/>
              <a:t>url</a:t>
            </a:r>
            <a:r>
              <a:rPr lang="en-US" dirty="0"/>
              <a:t> reference from </a:t>
            </a:r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US" dirty="0" smtClean="0"/>
              <a:t>jdbc:h2:mem:mydb</a:t>
            </a:r>
          </a:p>
        </p:txBody>
      </p:sp>
    </p:spTree>
    <p:extLst>
      <p:ext uri="{BB962C8B-B14F-4D97-AF65-F5344CB8AC3E}">
        <p14:creationId xmlns:p14="http://schemas.microsoft.com/office/powerpoint/2010/main" val="13568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Persisted Data: Using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19" y="1384301"/>
            <a:ext cx="5657851" cy="3366808"/>
          </a:xfrm>
        </p:spPr>
        <p:txBody>
          <a:bodyPr>
            <a:normAutofit/>
          </a:bodyPr>
          <a:lstStyle/>
          <a:p>
            <a:r>
              <a:rPr lang="en-US" dirty="0" smtClean="0"/>
              <a:t>Include </a:t>
            </a:r>
            <a:r>
              <a:rPr lang="en-US" dirty="0"/>
              <a:t>the </a:t>
            </a:r>
            <a:r>
              <a:rPr lang="en-US" dirty="0" err="1"/>
              <a:t>MySql</a:t>
            </a:r>
            <a:r>
              <a:rPr lang="en-US" dirty="0"/>
              <a:t> driver as a </a:t>
            </a:r>
            <a:r>
              <a:rPr lang="en-US" dirty="0" smtClean="0"/>
              <a:t>dependency (Gradle example below):</a:t>
            </a:r>
          </a:p>
          <a:p>
            <a:pPr marL="460375" lvl="1" indent="0">
              <a:buNone/>
            </a:pPr>
            <a:r>
              <a:rPr lang="en-US" sz="1400" dirty="0"/>
              <a:t>dependencies {</a:t>
            </a:r>
            <a:br>
              <a:rPr lang="en-US" sz="1400" dirty="0"/>
            </a:br>
            <a:r>
              <a:rPr lang="en-US" sz="1400" dirty="0"/>
              <a:t>   compile(</a:t>
            </a:r>
            <a:r>
              <a:rPr lang="en-US" sz="1400" b="1" dirty="0"/>
              <a:t>"</a:t>
            </a:r>
            <a:r>
              <a:rPr lang="en-US" sz="1400" b="1" dirty="0" err="1"/>
              <a:t>org.springframework.boot:spring-boot-starter-data-jpa</a:t>
            </a:r>
            <a:r>
              <a:rPr lang="en-US" sz="1400" b="1" dirty="0" smtClean="0"/>
              <a:t>"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strike="sngStrike" dirty="0" smtClean="0"/>
              <a:t>compile(</a:t>
            </a:r>
            <a:r>
              <a:rPr lang="en-US" sz="1400" b="1" strike="sngStrike" dirty="0" smtClean="0"/>
              <a:t>"com.h2database:h2"</a:t>
            </a:r>
            <a:r>
              <a:rPr lang="en-US" sz="1400" strike="sngStrike" dirty="0" smtClean="0"/>
              <a:t>) </a:t>
            </a:r>
            <a:r>
              <a:rPr lang="en-US" sz="1400" i="1" dirty="0" smtClean="0"/>
              <a:t>// remove the in memory database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compile (</a:t>
            </a:r>
            <a:r>
              <a:rPr lang="en-US" sz="1400" b="1" dirty="0" smtClean="0">
                <a:solidFill>
                  <a:srgbClr val="0070C0"/>
                </a:solidFill>
              </a:rPr>
              <a:t>“</a:t>
            </a:r>
            <a:r>
              <a:rPr lang="en-US" sz="1400" b="1" dirty="0" err="1" smtClean="0">
                <a:solidFill>
                  <a:srgbClr val="0070C0"/>
                </a:solidFill>
              </a:rPr>
              <a:t>mysql:mysql-connector-java</a:t>
            </a:r>
            <a:r>
              <a:rPr lang="en-US" sz="1400" b="1" dirty="0" smtClean="0"/>
              <a:t>”</a:t>
            </a:r>
            <a:r>
              <a:rPr lang="en-US" sz="1400" dirty="0" smtClean="0"/>
              <a:t>)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smtClean="0"/>
              <a:t>   </a:t>
            </a:r>
            <a:r>
              <a:rPr lang="en-US" sz="1400" dirty="0" smtClean="0"/>
              <a:t>. . .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dirty="0" smtClean="0"/>
              <a:t>Update the </a:t>
            </a:r>
            <a:r>
              <a:rPr lang="en-US" dirty="0" err="1" smtClean="0"/>
              <a:t>applications.properties</a:t>
            </a:r>
            <a:r>
              <a:rPr lang="en-US" dirty="0" smtClean="0"/>
              <a:t> file with database information</a:t>
            </a:r>
          </a:p>
          <a:p>
            <a:pPr marL="460375" lvl="1" indent="0"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spring.datasource.url</a:t>
            </a:r>
            <a:r>
              <a:rPr lang="en-US" sz="1400" dirty="0" smtClean="0">
                <a:solidFill>
                  <a:srgbClr val="0070C0"/>
                </a:solidFill>
              </a:rPr>
              <a:t>=jdbc:h2:mysql</a:t>
            </a:r>
            <a:r>
              <a:rPr lang="en-US" sz="1400" dirty="0">
                <a:solidFill>
                  <a:srgbClr val="0070C0"/>
                </a:solidFill>
              </a:rPr>
              <a:t>://hostname/</a:t>
            </a:r>
            <a:r>
              <a:rPr lang="en-US" sz="1400" dirty="0" err="1">
                <a:solidFill>
                  <a:srgbClr val="0070C0"/>
                </a:solidFill>
              </a:rPr>
              <a:t>dbname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>
                <a:solidFill>
                  <a:srgbClr val="0070C0"/>
                </a:solidFill>
              </a:rPr>
              <a:t>spring.datasource.username</a:t>
            </a:r>
            <a:r>
              <a:rPr lang="en-US" sz="1400" dirty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yourDbUsername</a:t>
            </a:r>
            <a:r>
              <a:rPr lang="en-US" sz="1400" dirty="0" smtClean="0">
                <a:solidFill>
                  <a:srgbClr val="0070C0"/>
                </a:solidFill>
              </a:rPr>
              <a:t/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err="1" smtClean="0">
                <a:solidFill>
                  <a:srgbClr val="0070C0"/>
                </a:solidFill>
              </a:rPr>
              <a:t>spring.datasource.password</a:t>
            </a:r>
            <a:r>
              <a:rPr lang="en-US" sz="1400" dirty="0">
                <a:solidFill>
                  <a:srgbClr val="0070C0"/>
                </a:solidFill>
              </a:rPr>
              <a:t>: </a:t>
            </a:r>
            <a:r>
              <a:rPr lang="en-US" sz="1400" dirty="0" err="1" smtClean="0">
                <a:solidFill>
                  <a:srgbClr val="0070C0"/>
                </a:solidFill>
              </a:rPr>
              <a:t>yourDbPassword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 smtClean="0">
                <a:solidFill>
                  <a:srgbClr val="0070C0"/>
                </a:solidFill>
              </a:rPr>
              <a:t>spring.jpa.database</a:t>
            </a:r>
            <a:r>
              <a:rPr lang="en-US" sz="1400" dirty="0" smtClean="0">
                <a:solidFill>
                  <a:srgbClr val="0070C0"/>
                </a:solidFill>
              </a:rPr>
              <a:t>-platform=org.hibernate.dialect.MySQL5Dialect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err="1" smtClean="0">
                <a:solidFill>
                  <a:srgbClr val="0070C0"/>
                </a:solidFill>
              </a:rPr>
              <a:t>spring.jpa.hibernate.ddl</a:t>
            </a:r>
            <a:r>
              <a:rPr lang="en-US" sz="1400" dirty="0" smtClean="0">
                <a:solidFill>
                  <a:srgbClr val="0070C0"/>
                </a:solidFill>
              </a:rPr>
              <a:t>-auto=none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697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service for development simulations</a:t>
            </a:r>
          </a:p>
          <a:p>
            <a:r>
              <a:rPr lang="en-US" dirty="0" smtClean="0"/>
              <a:t>You can begin build this into production level application</a:t>
            </a:r>
          </a:p>
          <a:p>
            <a:r>
              <a:rPr lang="en-US" dirty="0" smtClean="0"/>
              <a:t>provide executable jar for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13318" y="3818435"/>
            <a:ext cx="3061752" cy="756319"/>
            <a:chOff x="3664495" y="1573440"/>
            <a:chExt cx="3061752" cy="756319"/>
          </a:xfrm>
        </p:grpSpPr>
        <p:pic>
          <p:nvPicPr>
            <p:cNvPr id="7" name="Picture 6" descr="springboo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2" r="25294"/>
            <a:stretch/>
          </p:blipFill>
          <p:spPr>
            <a:xfrm>
              <a:off x="3664495" y="1573440"/>
              <a:ext cx="826053" cy="75631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22731" y="1666429"/>
              <a:ext cx="2303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-140" dirty="0" smtClean="0">
                  <a:solidFill>
                    <a:srgbClr val="5CA830"/>
                  </a:solidFill>
                  <a:latin typeface="Avenir Black"/>
                  <a:cs typeface="Avenir Black"/>
                </a:rPr>
                <a:t>Spring Boot</a:t>
              </a:r>
              <a:endParaRPr lang="en-US" sz="3200" spc="-140" dirty="0">
                <a:solidFill>
                  <a:srgbClr val="5CA830"/>
                </a:solidFill>
                <a:latin typeface="Avenir Black"/>
                <a:cs typeface="Avenir Blac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49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"/>
    </mc:Choice>
    <mc:Fallback xmlns="">
      <p:transition spd="slow" advTm="124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GroovyPGH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1" y="1491703"/>
            <a:ext cx="5657849" cy="2580234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Pittsburgh Groovy Programming Meetup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://www.meetup.com/Pittsburgh-Groovy-Programming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4" name="Picture 3" descr="gr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07" y="3845036"/>
            <a:ext cx="1777622" cy="80167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43027" y="2558776"/>
            <a:ext cx="1912080" cy="496248"/>
            <a:chOff x="3948545" y="1833511"/>
            <a:chExt cx="1912080" cy="496248"/>
          </a:xfrm>
        </p:grpSpPr>
        <p:pic>
          <p:nvPicPr>
            <p:cNvPr id="7" name="Picture 6" descr="springboot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2" r="25294"/>
            <a:stretch/>
          </p:blipFill>
          <p:spPr>
            <a:xfrm>
              <a:off x="3948545" y="1833511"/>
              <a:ext cx="542003" cy="49624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22731" y="1881580"/>
              <a:ext cx="1437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pc="-140" dirty="0" smtClean="0">
                  <a:solidFill>
                    <a:srgbClr val="5CA830"/>
                  </a:solidFill>
                  <a:latin typeface="Avenir Black"/>
                  <a:cs typeface="Avenir Black"/>
                </a:rPr>
                <a:t>Spring Boot</a:t>
              </a:r>
              <a:endParaRPr lang="en-US" sz="2000" spc="-140" dirty="0">
                <a:solidFill>
                  <a:srgbClr val="5CA830"/>
                </a:solidFill>
                <a:latin typeface="Avenir Black"/>
                <a:cs typeface="Avenir Black"/>
              </a:endParaRPr>
            </a:p>
          </p:txBody>
        </p:sp>
      </p:grpSp>
      <p:pic>
        <p:nvPicPr>
          <p:cNvPr id="9" name="Picture 8" descr="gradl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8" y="2542459"/>
            <a:ext cx="1824617" cy="501770"/>
          </a:xfrm>
          <a:prstGeom prst="rect">
            <a:avLst/>
          </a:prstGeom>
        </p:spPr>
      </p:pic>
      <p:pic>
        <p:nvPicPr>
          <p:cNvPr id="11" name="Picture 10" descr="geb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5" b="30240"/>
          <a:stretch/>
        </p:blipFill>
        <p:spPr>
          <a:xfrm>
            <a:off x="566603" y="3281683"/>
            <a:ext cx="942349" cy="373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55" y="2414318"/>
            <a:ext cx="1580168" cy="15801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9355" y="3565838"/>
            <a:ext cx="150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Spock Framework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35" y="3397946"/>
            <a:ext cx="1599511" cy="876300"/>
          </a:xfrm>
          <a:prstGeom prst="rect">
            <a:avLst/>
          </a:prstGeom>
        </p:spPr>
      </p:pic>
      <p:pic>
        <p:nvPicPr>
          <p:cNvPr id="5" name="Picture 4" descr="groovy-logo-mediu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1468" y="2974957"/>
            <a:ext cx="1849788" cy="9230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87" y="382878"/>
            <a:ext cx="829383" cy="82938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005238" y="709744"/>
            <a:ext cx="1904117" cy="608023"/>
            <a:chOff x="4230693" y="4391742"/>
            <a:chExt cx="2538823" cy="810697"/>
          </a:xfrm>
        </p:grpSpPr>
        <p:pic>
          <p:nvPicPr>
            <p:cNvPr id="18" name="Picture 17" descr="TwitterLogo_#55acee.png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693" y="4391742"/>
              <a:ext cx="810697" cy="81069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924751" y="4522329"/>
              <a:ext cx="184476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@</a:t>
              </a:r>
              <a:r>
                <a:rPr lang="en-US" sz="1800" dirty="0" err="1"/>
                <a:t>groovypgh</a:t>
              </a:r>
              <a:endParaRPr lang="en-US" sz="1800" dirty="0"/>
            </a:p>
          </p:txBody>
        </p:sp>
      </p:grpSp>
      <p:pic>
        <p:nvPicPr>
          <p:cNvPr id="20" name="Picture 19" descr="ratpack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12" y="4126631"/>
            <a:ext cx="1394399" cy="4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19" y="214953"/>
            <a:ext cx="5900121" cy="1088068"/>
          </a:xfrm>
        </p:spPr>
        <p:txBody>
          <a:bodyPr/>
          <a:lstStyle/>
          <a:p>
            <a:r>
              <a:rPr lang="en-US" dirty="0" smtClean="0"/>
              <a:t>Welcome other JVM Languages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62" y="2448389"/>
            <a:ext cx="1692955" cy="5120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62" y="1785433"/>
            <a:ext cx="1830535" cy="406786"/>
          </a:xfrm>
          <a:prstGeom prst="rect">
            <a:avLst/>
          </a:prstGeom>
        </p:spPr>
      </p:pic>
      <p:pic>
        <p:nvPicPr>
          <p:cNvPr id="8" name="Picture 7" descr="Screen Shot 2015-09-18 at 11.00.57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6"/>
          <a:stretch/>
        </p:blipFill>
        <p:spPr>
          <a:xfrm>
            <a:off x="917217" y="2712339"/>
            <a:ext cx="1117772" cy="17041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147" y="3130803"/>
            <a:ext cx="2122731" cy="621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9249" y="4081806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a</a:t>
            </a:r>
            <a:r>
              <a:rPr lang="en-US" sz="1800" b="1" dirty="0" smtClean="0"/>
              <a:t>nd more...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57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7219" y="1384300"/>
            <a:ext cx="5657851" cy="3289299"/>
          </a:xfrm>
        </p:spPr>
        <p:txBody>
          <a:bodyPr>
            <a:normAutofit/>
          </a:bodyPr>
          <a:lstStyle/>
          <a:p>
            <a:r>
              <a:rPr lang="en-US" dirty="0" smtClean="0"/>
              <a:t>Code for this demo: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github.com/billyconnerjr/springboot4nonenthusiast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smtClean="0"/>
              <a:t>Boot Initializer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start.stpring.io</a:t>
            </a:r>
            <a:endParaRPr lang="en-US" dirty="0"/>
          </a:p>
          <a:p>
            <a:r>
              <a:rPr lang="en-US" dirty="0" smtClean="0"/>
              <a:t>Spring Boot Documentation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spring.io/docs</a:t>
            </a:r>
            <a:endParaRPr lang="en-US" dirty="0" smtClean="0"/>
          </a:p>
          <a:p>
            <a:r>
              <a:rPr lang="en-US" dirty="0" smtClean="0"/>
              <a:t>Spring Boot Guides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spring.io/guides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172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19" y="1640263"/>
            <a:ext cx="5657851" cy="2761557"/>
          </a:xfrm>
        </p:spPr>
        <p:txBody>
          <a:bodyPr/>
          <a:lstStyle/>
          <a:p>
            <a:r>
              <a:rPr lang="en-US" dirty="0" smtClean="0"/>
              <a:t>Java-based Framework</a:t>
            </a:r>
          </a:p>
          <a:p>
            <a:r>
              <a:rPr lang="en-US" dirty="0" smtClean="0"/>
              <a:t>Designed to get you up and running quickly</a:t>
            </a:r>
          </a:p>
          <a:p>
            <a:r>
              <a:rPr lang="en-US" dirty="0" smtClean="0"/>
              <a:t>Simplifies the </a:t>
            </a:r>
            <a:r>
              <a:rPr lang="en-US" b="1" dirty="0" smtClean="0">
                <a:solidFill>
                  <a:srgbClr val="0070C0"/>
                </a:solidFill>
              </a:rPr>
              <a:t>bootstrapping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u="sng" dirty="0" smtClean="0"/>
              <a:t>Spring Applications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7"/>
    </mc:Choice>
    <mc:Fallback xmlns="">
      <p:transition spd="slow" advTm="1687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on...What is Spring?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19" y="1545996"/>
            <a:ext cx="5657851" cy="316943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Includes many different features for Java-based Enterprise Applications:</a:t>
            </a:r>
          </a:p>
          <a:p>
            <a:endParaRPr lang="en-US" sz="1400" dirty="0" smtClean="0"/>
          </a:p>
          <a:p>
            <a:pPr marL="865188" lvl="1" indent="-179388"/>
            <a:r>
              <a:rPr lang="en-US" sz="1400" dirty="0"/>
              <a:t>Spring </a:t>
            </a:r>
            <a:r>
              <a:rPr lang="en-US" sz="1400" dirty="0" smtClean="0"/>
              <a:t>MVC Web applications</a:t>
            </a:r>
            <a:endParaRPr lang="en-US" sz="1400" dirty="0" smtClean="0"/>
          </a:p>
          <a:p>
            <a:pPr marL="865188" lvl="1" indent="-179388"/>
            <a:r>
              <a:rPr lang="en-US" sz="1400" dirty="0" smtClean="0"/>
              <a:t>Data </a:t>
            </a:r>
            <a:r>
              <a:rPr lang="en-US" sz="1400" dirty="0" smtClean="0"/>
              <a:t>Access</a:t>
            </a:r>
          </a:p>
          <a:p>
            <a:pPr marL="865188" lvl="1" indent="-179388"/>
            <a:r>
              <a:rPr lang="en-US" sz="1400" dirty="0" smtClean="0"/>
              <a:t>Security (Authorization and Authentication)</a:t>
            </a:r>
          </a:p>
          <a:p>
            <a:pPr marL="865188" lvl="1" indent="-179388"/>
            <a:r>
              <a:rPr lang="en-US" sz="1400" dirty="0" smtClean="0"/>
              <a:t>Transaction </a:t>
            </a:r>
            <a:r>
              <a:rPr lang="en-US" sz="1400" dirty="0" smtClean="0"/>
              <a:t>Management</a:t>
            </a:r>
          </a:p>
          <a:p>
            <a:pPr marL="865188" lvl="1" indent="-179388"/>
            <a:r>
              <a:rPr lang="en-US" sz="1400" dirty="0"/>
              <a:t>Messaging</a:t>
            </a:r>
          </a:p>
          <a:p>
            <a:pPr marL="865188" lvl="1" indent="-179388"/>
            <a:r>
              <a:rPr lang="en-US" sz="1400" dirty="0" smtClean="0"/>
              <a:t>Testing support</a:t>
            </a:r>
          </a:p>
          <a:p>
            <a:pPr marL="865188" lvl="1" indent="-179388"/>
            <a:r>
              <a:rPr lang="en-US" sz="1400" dirty="0" smtClean="0"/>
              <a:t>many </a:t>
            </a:r>
            <a:r>
              <a:rPr lang="en-US" sz="1400" dirty="0" smtClean="0"/>
              <a:t>more...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51" y="3744102"/>
            <a:ext cx="2372203" cy="7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So...What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/>
              <a:t>No need for abundant XML configuration</a:t>
            </a:r>
          </a:p>
          <a:p>
            <a:pPr marL="290513" lvl="1" indent="0">
              <a:buNone/>
            </a:pPr>
            <a:r>
              <a:rPr lang="en-US" dirty="0"/>
              <a:t>This was a big criticism of Spring applications. </a:t>
            </a:r>
            <a:endParaRPr lang="en-US" dirty="0" smtClean="0"/>
          </a:p>
          <a:p>
            <a:pPr marL="290513" lvl="1" indent="0">
              <a:buNone/>
            </a:pP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Boot takes an opinionated approach to the </a:t>
            </a:r>
            <a:r>
              <a:rPr lang="en-US" dirty="0" smtClean="0"/>
              <a:t>configuration</a:t>
            </a:r>
          </a:p>
          <a:p>
            <a:pPr lvl="1"/>
            <a:r>
              <a:rPr lang="en-US" dirty="0"/>
              <a:t>Spring Boot favors </a:t>
            </a:r>
            <a:r>
              <a:rPr lang="en-US" b="1" dirty="0"/>
              <a:t>annotations</a:t>
            </a:r>
            <a:r>
              <a:rPr lang="en-US" dirty="0"/>
              <a:t> over </a:t>
            </a:r>
            <a:r>
              <a:rPr lang="en-US" dirty="0" smtClean="0"/>
              <a:t>XML</a:t>
            </a:r>
            <a:endParaRPr lang="en-US" dirty="0"/>
          </a:p>
          <a:p>
            <a:pPr lvl="1"/>
            <a:r>
              <a:rPr lang="en-US" b="1" dirty="0" smtClean="0"/>
              <a:t>No war </a:t>
            </a:r>
            <a:r>
              <a:rPr lang="en-US" dirty="0" smtClean="0"/>
              <a:t>files to configure</a:t>
            </a:r>
          </a:p>
          <a:p>
            <a:pPr lvl="1"/>
            <a:r>
              <a:rPr lang="en-US" dirty="0" smtClean="0"/>
              <a:t>Embedded </a:t>
            </a:r>
            <a:r>
              <a:rPr lang="en-US" dirty="0" smtClean="0"/>
              <a:t>Apache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9792" y="3286928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latin typeface="Arial Rounded MT Bold" charset="0"/>
                <a:ea typeface="Arial Rounded MT Bold" charset="0"/>
                <a:cs typeface="Arial Rounded MT Bold" charset="0"/>
              </a:rPr>
              <a:t>XML</a:t>
            </a:r>
            <a:endParaRPr lang="en-US" sz="6600" b="1" dirty="0"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743198" y="3286928"/>
            <a:ext cx="1251705" cy="1196173"/>
          </a:xfrm>
          <a:prstGeom prst="noSmoking">
            <a:avLst>
              <a:gd name="adj" fmla="val 11827"/>
            </a:avLst>
          </a:prstGeom>
          <a:solidFill>
            <a:srgbClr val="C00000">
              <a:alpha val="72941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4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" y="1940538"/>
            <a:ext cx="2444749" cy="1623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012" y="1949965"/>
            <a:ext cx="2869404" cy="1614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425" y="1470581"/>
            <a:ext cx="517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described in his blog, Phil Webb, the </a:t>
            </a:r>
            <a:r>
              <a:rPr lang="en-US" dirty="0" smtClean="0"/>
              <a:t>Project </a:t>
            </a:r>
            <a:r>
              <a:rPr lang="en-US" dirty="0"/>
              <a:t>L</a:t>
            </a:r>
            <a:r>
              <a:rPr lang="en-US" dirty="0" smtClean="0"/>
              <a:t>ead </a:t>
            </a:r>
            <a:r>
              <a:rPr lang="en-US" dirty="0"/>
              <a:t>for </a:t>
            </a:r>
            <a:r>
              <a:rPr lang="en-US" dirty="0" smtClean="0"/>
              <a:t>Spring </a:t>
            </a:r>
            <a:r>
              <a:rPr lang="en-US" dirty="0"/>
              <a:t>B</a:t>
            </a:r>
            <a:r>
              <a:rPr lang="en-US" dirty="0" smtClean="0"/>
              <a:t>oot..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‘I’ use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0">
              <a:buNone/>
            </a:pPr>
            <a:r>
              <a:rPr lang="en-US" sz="3200" b="1" dirty="0" smtClean="0"/>
              <a:t>IF:</a:t>
            </a:r>
          </a:p>
          <a:p>
            <a:pPr marL="914400" indent="-454025">
              <a:buFont typeface="Wingdings" charset="2"/>
              <a:buChar char="Ø"/>
            </a:pPr>
            <a:r>
              <a:rPr lang="en-US" sz="2400" dirty="0" smtClean="0"/>
              <a:t>I don’t work in a Spring Environment</a:t>
            </a:r>
          </a:p>
          <a:p>
            <a:pPr marL="914400" indent="-454025">
              <a:buFont typeface="Wingdings" charset="2"/>
              <a:buChar char="Ø"/>
            </a:pPr>
            <a:r>
              <a:rPr lang="en-US" sz="2400" dirty="0" smtClean="0"/>
              <a:t>I’m strictly a Front-end Developer</a:t>
            </a:r>
          </a:p>
          <a:p>
            <a:pPr marL="914400" indent="-454025">
              <a:buFont typeface="Wingdings" charset="2"/>
              <a:buChar char="Ø"/>
            </a:pPr>
            <a:r>
              <a:rPr lang="en-US" sz="2400" dirty="0" smtClean="0"/>
              <a:t>I don’t have the resources to create a full-stack (such as a server or database)</a:t>
            </a:r>
          </a:p>
          <a:p>
            <a:pPr marL="407988" indent="-407988"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7219" y="1384301"/>
            <a:ext cx="5657851" cy="3017520"/>
          </a:xfrm>
        </p:spPr>
        <p:txBody>
          <a:bodyPr/>
          <a:lstStyle/>
          <a:p>
            <a:pPr marL="914400" indent="-454025">
              <a:buFont typeface="Wingdings" charset="2"/>
              <a:buChar char="Ø"/>
            </a:pPr>
            <a:r>
              <a:rPr lang="en-US" sz="2400" dirty="0"/>
              <a:t>B</a:t>
            </a:r>
            <a:r>
              <a:rPr lang="en-US" sz="2400" dirty="0" smtClean="0"/>
              <a:t>uild prototypes applications quickly</a:t>
            </a:r>
          </a:p>
          <a:p>
            <a:pPr marL="914400" indent="-454025">
              <a:buFont typeface="Wingdings" charset="2"/>
              <a:buChar char="Ø"/>
            </a:pPr>
            <a:r>
              <a:rPr lang="en-US" sz="2400" dirty="0" smtClean="0"/>
              <a:t>Build an API for your front-end to consume</a:t>
            </a:r>
          </a:p>
          <a:p>
            <a:pPr marL="914400" indent="-454025">
              <a:buFont typeface="Wingdings" charset="2"/>
              <a:buChar char="Ø"/>
            </a:pPr>
            <a:r>
              <a:rPr lang="en-US" sz="2400" dirty="0" smtClean="0"/>
              <a:t>Build full blown MVC application quickly</a:t>
            </a:r>
          </a:p>
          <a:p>
            <a:pPr marL="407988" indent="-407988"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25946</TotalTime>
  <Words>980</Words>
  <Application>Microsoft Macintosh PowerPoint</Application>
  <PresentationFormat>Custom</PresentationFormat>
  <Paragraphs>282</Paragraphs>
  <Slides>33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Abadi MT Condensed Light</vt:lpstr>
      <vt:lpstr>Andale Mono</vt:lpstr>
      <vt:lpstr>Arial Rounded MT Bold</vt:lpstr>
      <vt:lpstr>Avenir Black</vt:lpstr>
      <vt:lpstr>Calibri</vt:lpstr>
      <vt:lpstr>Calibri Light</vt:lpstr>
      <vt:lpstr>Courier New</vt:lpstr>
      <vt:lpstr>Mangal</vt:lpstr>
      <vt:lpstr>Wingdings</vt:lpstr>
      <vt:lpstr>Retrospect</vt:lpstr>
      <vt:lpstr>Practical Spring Boot: For the Non-Enthusiast</vt:lpstr>
      <vt:lpstr>def me =</vt:lpstr>
      <vt:lpstr>Introduction</vt:lpstr>
      <vt:lpstr>What is Spring Boot?</vt:lpstr>
      <vt:lpstr>Hold on...What is Spring?</vt:lpstr>
      <vt:lpstr>So...What is Spring Boot?</vt:lpstr>
      <vt:lpstr>In other words...</vt:lpstr>
      <vt:lpstr>How Can ‘I’ use Spring Boot?</vt:lpstr>
      <vt:lpstr>Use cases</vt:lpstr>
      <vt:lpstr>Diving in</vt:lpstr>
      <vt:lpstr>Getting Spring Boot</vt:lpstr>
      <vt:lpstr>Running Spring Boot</vt:lpstr>
      <vt:lpstr>Supported Languages</vt:lpstr>
      <vt:lpstr>Bare Minimum Application</vt:lpstr>
      <vt:lpstr>Demystified</vt:lpstr>
      <vt:lpstr>Lets get more interesting</vt:lpstr>
      <vt:lpstr>Further more</vt:lpstr>
      <vt:lpstr>What is Groovy?</vt:lpstr>
      <vt:lpstr>PowerPoint Presentation</vt:lpstr>
      <vt:lpstr>Spring Initializer</vt:lpstr>
      <vt:lpstr>Formal Application folder Structure</vt:lpstr>
      <vt:lpstr>Demo: book service 1</vt:lpstr>
      <vt:lpstr>Demo: book service 2</vt:lpstr>
      <vt:lpstr>Demo: book service 3</vt:lpstr>
      <vt:lpstr>Demo: book service 4</vt:lpstr>
      <vt:lpstr>Query Method Keywords</vt:lpstr>
      <vt:lpstr>Persisted Data: Using H2</vt:lpstr>
      <vt:lpstr>Persisted Data: Using MySQL</vt:lpstr>
      <vt:lpstr>Where to go now</vt:lpstr>
      <vt:lpstr>GroovyPGH</vt:lpstr>
      <vt:lpstr>Welcome other JVM Languages</vt:lpstr>
      <vt:lpstr>Resources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Pittsburgh Groovy Programming Meetup</dc:title>
  <dc:creator/>
  <cp:lastModifiedBy>Billy Conner</cp:lastModifiedBy>
  <cp:revision>279</cp:revision>
  <cp:lastPrinted>2016-06-13T00:29:35Z</cp:lastPrinted>
  <dcterms:created xsi:type="dcterms:W3CDTF">2012-07-27T01:16:44Z</dcterms:created>
  <dcterms:modified xsi:type="dcterms:W3CDTF">2017-06-10T16:07:48Z</dcterms:modified>
</cp:coreProperties>
</file>