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8" r:id="rId1"/>
  </p:sldMasterIdLst>
  <p:sldIdLst>
    <p:sldId id="257" r:id="rId2"/>
    <p:sldId id="258" r:id="rId3"/>
    <p:sldId id="259" r:id="rId4"/>
    <p:sldId id="260" r:id="rId5"/>
    <p:sldId id="261" r:id="rId6"/>
    <p:sldId id="262" r:id="rId7"/>
    <p:sldId id="274" r:id="rId8"/>
    <p:sldId id="263" r:id="rId9"/>
    <p:sldId id="264" r:id="rId10"/>
    <p:sldId id="268" r:id="rId11"/>
    <p:sldId id="272" r:id="rId12"/>
    <p:sldId id="266" r:id="rId13"/>
    <p:sldId id="271" r:id="rId14"/>
    <p:sldId id="267"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2096"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E30E2307-1E40-4E12-8716-25BFDA8E7013}" type="datetime1">
              <a:rPr lang="en-US" smtClean="0"/>
              <a:pPr/>
              <a:t>9/18/18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45FC41A1-9820-8443-83C6-826A17ECE9A2}" type="datetimeFigureOut">
              <a:rPr lang="en-US" smtClean="0"/>
              <a:t>9/18/18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5FC41A1-9820-8443-83C6-826A17ECE9A2}"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5FC41A1-9820-8443-83C6-826A17ECE9A2}" type="datetimeFigureOut">
              <a:rPr lang="en-US" smtClean="0"/>
              <a:t>9/18/18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9BB74-3F4F-B54C-AE38-CFA50644D54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5FC41A1-9820-8443-83C6-826A17ECE9A2}"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9BB74-3F4F-B54C-AE38-CFA50644D54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5FC41A1-9820-8443-83C6-826A17ECE9A2}" type="datetimeFigureOut">
              <a:rPr lang="en-US" smtClean="0"/>
              <a:t>9/18/18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9BB74-3F4F-B54C-AE38-CFA50644D5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45FC41A1-9820-8443-83C6-826A17ECE9A2}" type="datetimeFigureOut">
              <a:rPr lang="en-US" smtClean="0"/>
              <a:t>9/18/18</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1029BB74-3F4F-B54C-AE38-CFA50644D5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montgomerycountymd.gov/api/views/4mse-ku6q/rows.csv?accessType=DOWNLOAD" TargetMode="External"/><Relationship Id="rId3" Type="http://schemas.openxmlformats.org/officeDocument/2006/relationships/hyperlink" Target="https://www.census.gov/quickfacts/fact/table/US/PST0452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template_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544331" y="4378200"/>
            <a:ext cx="8134720" cy="923330"/>
          </a:xfrm>
          <a:prstGeom prst="rect">
            <a:avLst/>
          </a:prstGeom>
        </p:spPr>
        <p:txBody>
          <a:bodyPr wrap="square">
            <a:spAutoFit/>
          </a:bodyPr>
          <a:lstStyle/>
          <a:p>
            <a:pPr algn="ctr"/>
            <a:r>
              <a:rPr lang="en-US" sz="5400" b="1" dirty="0">
                <a:solidFill>
                  <a:schemeClr val="bg1"/>
                </a:solidFill>
              </a:rPr>
              <a:t>Traffic Violations Analysis</a:t>
            </a:r>
          </a:p>
        </p:txBody>
      </p:sp>
      <p:sp>
        <p:nvSpPr>
          <p:cNvPr id="6" name="Title 1"/>
          <p:cNvSpPr txBox="1">
            <a:spLocks/>
          </p:cNvSpPr>
          <p:nvPr/>
        </p:nvSpPr>
        <p:spPr>
          <a:xfrm>
            <a:off x="120962" y="6314528"/>
            <a:ext cx="8737172" cy="6198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600" b="1" dirty="0">
                <a:solidFill>
                  <a:srgbClr val="FFFFFF"/>
                </a:solidFill>
              </a:rPr>
              <a:t>UCI Data Analytics Boot Camp - September 2018 </a:t>
            </a:r>
            <a:br>
              <a:rPr lang="en-US" sz="1600" b="1" dirty="0">
                <a:solidFill>
                  <a:srgbClr val="FFFFFF"/>
                </a:solidFill>
              </a:rPr>
            </a:br>
            <a:r>
              <a:rPr lang="en-US" sz="1600" b="1" dirty="0">
                <a:solidFill>
                  <a:srgbClr val="FFFFFF"/>
                </a:solidFill>
              </a:rPr>
              <a:t>Team 6: Simon, </a:t>
            </a:r>
            <a:r>
              <a:rPr lang="en-US" sz="1600" b="1" dirty="0" err="1">
                <a:solidFill>
                  <a:srgbClr val="FFFFFF"/>
                </a:solidFill>
              </a:rPr>
              <a:t>Parno</a:t>
            </a:r>
            <a:r>
              <a:rPr lang="en-US" sz="1600" b="1" dirty="0">
                <a:solidFill>
                  <a:srgbClr val="FFFFFF"/>
                </a:solidFill>
              </a:rPr>
              <a:t>, </a:t>
            </a:r>
            <a:r>
              <a:rPr lang="en-US" sz="1600" b="1" dirty="0" err="1">
                <a:solidFill>
                  <a:srgbClr val="FFFFFF"/>
                </a:solidFill>
              </a:rPr>
              <a:t>Lalita</a:t>
            </a:r>
            <a:r>
              <a:rPr lang="en-US" sz="1600" b="1" dirty="0">
                <a:solidFill>
                  <a:srgbClr val="FFFFFF"/>
                </a:solidFill>
              </a:rPr>
              <a:t>, Michael</a:t>
            </a:r>
            <a:br>
              <a:rPr lang="en-US" sz="1600" b="1" dirty="0">
                <a:solidFill>
                  <a:srgbClr val="FFFFFF"/>
                </a:solidFill>
              </a:rPr>
            </a:br>
            <a:endParaRPr lang="en-US" sz="1600" dirty="0">
              <a:solidFill>
                <a:srgbClr val="FFFFFF"/>
              </a:solidFill>
            </a:endParaRPr>
          </a:p>
        </p:txBody>
      </p:sp>
    </p:spTree>
    <p:extLst>
      <p:ext uri="{BB962C8B-B14F-4D97-AF65-F5344CB8AC3E}">
        <p14:creationId xmlns:p14="http://schemas.microsoft.com/office/powerpoint/2010/main" val="36733623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28250"/>
            <a:ext cx="8265759" cy="1044388"/>
          </a:xfrm>
        </p:spPr>
        <p:txBody>
          <a:bodyPr/>
          <a:lstStyle/>
          <a:p>
            <a:r>
              <a:rPr lang="en-US" dirty="0" smtClean="0"/>
              <a:t>Traffic Charges by </a:t>
            </a:r>
            <a:r>
              <a:rPr lang="en-US" dirty="0"/>
              <a:t>Race and Gender</a:t>
            </a:r>
          </a:p>
        </p:txBody>
      </p:sp>
      <p:pic>
        <p:nvPicPr>
          <p:cNvPr id="4" name="Picture 3">
            <a:extLst>
              <a:ext uri="{FF2B5EF4-FFF2-40B4-BE49-F238E27FC236}">
                <a16:creationId xmlns:a16="http://schemas.microsoft.com/office/drawing/2014/main" xmlns="" id="{82A7E1B1-C2B9-4E3C-AF26-840FFD41F223}"/>
              </a:ext>
            </a:extLst>
          </p:cNvPr>
          <p:cNvPicPr>
            <a:picLocks noChangeAspect="1"/>
          </p:cNvPicPr>
          <p:nvPr/>
        </p:nvPicPr>
        <p:blipFill rotWithShape="1">
          <a:blip r:embed="rId2">
            <a:extLst>
              <a:ext uri="{28A0092B-C50C-407E-A947-70E740481C1C}">
                <a14:useLocalDpi xmlns:a14="http://schemas.microsoft.com/office/drawing/2010/main" val="0"/>
              </a:ext>
            </a:extLst>
          </a:blip>
          <a:srcRect l="853" t="14170"/>
          <a:stretch/>
        </p:blipFill>
        <p:spPr>
          <a:xfrm>
            <a:off x="597120" y="1726077"/>
            <a:ext cx="8283863" cy="1230838"/>
          </a:xfrm>
          <a:prstGeom prst="rect">
            <a:avLst/>
          </a:prstGeom>
        </p:spPr>
      </p:pic>
      <p:pic>
        <p:nvPicPr>
          <p:cNvPr id="5" name="Content Placeholder 19">
            <a:extLst>
              <a:ext uri="{FF2B5EF4-FFF2-40B4-BE49-F238E27FC236}">
                <a16:creationId xmlns:a16="http://schemas.microsoft.com/office/drawing/2014/main" xmlns="" id="{C9FA707A-512A-4E07-980B-725D623F55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5013" y="3070639"/>
            <a:ext cx="5021804" cy="3336005"/>
          </a:xfrm>
        </p:spPr>
      </p:pic>
      <p:sp>
        <p:nvSpPr>
          <p:cNvPr id="7" name="TextBox 6"/>
          <p:cNvSpPr txBox="1"/>
          <p:nvPr/>
        </p:nvSpPr>
        <p:spPr>
          <a:xfrm>
            <a:off x="142172" y="3112227"/>
            <a:ext cx="3639606" cy="1077218"/>
          </a:xfrm>
          <a:prstGeom prst="rect">
            <a:avLst/>
          </a:prstGeom>
          <a:noFill/>
        </p:spPr>
        <p:txBody>
          <a:bodyPr wrap="square" rtlCol="0">
            <a:spAutoFit/>
          </a:bodyPr>
          <a:lstStyle/>
          <a:p>
            <a:pPr marL="342900" indent="-342900">
              <a:buFont typeface="+mj-lt"/>
              <a:buAutoNum type="arabicPeriod" startAt="2"/>
            </a:pPr>
            <a:r>
              <a:rPr lang="en-US" sz="1600" dirty="0">
                <a:solidFill>
                  <a:schemeClr val="bg1"/>
                </a:solidFill>
              </a:rPr>
              <a:t>White male drivers get </a:t>
            </a:r>
            <a:r>
              <a:rPr lang="en-US" sz="1600" dirty="0" smtClean="0">
                <a:solidFill>
                  <a:schemeClr val="bg1"/>
                </a:solidFill>
              </a:rPr>
              <a:t>most of charges followed </a:t>
            </a:r>
            <a:r>
              <a:rPr lang="en-US" sz="1600" dirty="0">
                <a:solidFill>
                  <a:schemeClr val="bg1"/>
                </a:solidFill>
              </a:rPr>
              <a:t>by African Americans</a:t>
            </a:r>
            <a:r>
              <a:rPr lang="en-US" sz="1600" dirty="0" smtClean="0">
                <a:solidFill>
                  <a:schemeClr val="bg1"/>
                </a:solidFill>
              </a:rPr>
              <a:t>.</a:t>
            </a:r>
          </a:p>
          <a:p>
            <a:endParaRPr lang="en-US" sz="1600" dirty="0">
              <a:solidFill>
                <a:schemeClr val="bg1"/>
              </a:solidFill>
            </a:endParaRPr>
          </a:p>
        </p:txBody>
      </p:sp>
      <p:sp>
        <p:nvSpPr>
          <p:cNvPr id="6" name="TextBox 5"/>
          <p:cNvSpPr txBox="1"/>
          <p:nvPr/>
        </p:nvSpPr>
        <p:spPr>
          <a:xfrm>
            <a:off x="177045" y="1297975"/>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Plot bar charts for race and gender, using top 5 </a:t>
            </a:r>
            <a:r>
              <a:rPr lang="en-US" dirty="0" smtClean="0">
                <a:solidFill>
                  <a:schemeClr val="bg1"/>
                </a:solidFill>
              </a:rPr>
              <a:t>traffic charges:</a:t>
            </a:r>
            <a:endParaRPr lang="en-US" dirty="0">
              <a:solidFill>
                <a:schemeClr val="bg1"/>
              </a:solidFill>
            </a:endParaRPr>
          </a:p>
        </p:txBody>
      </p:sp>
    </p:spTree>
    <p:extLst>
      <p:ext uri="{BB962C8B-B14F-4D97-AF65-F5344CB8AC3E}">
        <p14:creationId xmlns:p14="http://schemas.microsoft.com/office/powerpoint/2010/main" val="42217106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ell phone&#10;&#10;Description generated with very high confidence">
            <a:extLst>
              <a:ext uri="{FF2B5EF4-FFF2-40B4-BE49-F238E27FC236}">
                <a16:creationId xmlns="" xmlns:a16="http://schemas.microsoft.com/office/drawing/2014/main" id="{3F5E5140-31D0-474F-835B-FB4052F1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98" y="1488945"/>
            <a:ext cx="2857363" cy="2731519"/>
          </a:xfrm>
          <a:prstGeom prst="rect">
            <a:avLst/>
          </a:prstGeom>
        </p:spPr>
      </p:pic>
      <p:pic>
        <p:nvPicPr>
          <p:cNvPr id="26" name="Picture 25">
            <a:extLst>
              <a:ext uri="{FF2B5EF4-FFF2-40B4-BE49-F238E27FC236}">
                <a16:creationId xmlns="" xmlns:a16="http://schemas.microsoft.com/office/drawing/2014/main" id="{2C5F2125-AC5B-4716-AEFD-C80B7FED3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845" y="4292420"/>
            <a:ext cx="3145569" cy="2314156"/>
          </a:xfrm>
          <a:prstGeom prst="rect">
            <a:avLst/>
          </a:prstGeom>
        </p:spPr>
      </p:pic>
      <p:pic>
        <p:nvPicPr>
          <p:cNvPr id="30" name="Picture 29">
            <a:extLst>
              <a:ext uri="{FF2B5EF4-FFF2-40B4-BE49-F238E27FC236}">
                <a16:creationId xmlns="" xmlns:a16="http://schemas.microsoft.com/office/drawing/2014/main" id="{9505DF59-96C0-4565-B666-B3C303053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271" y="1514688"/>
            <a:ext cx="2879520" cy="2702985"/>
          </a:xfrm>
          <a:prstGeom prst="rect">
            <a:avLst/>
          </a:prstGeom>
        </p:spPr>
      </p:pic>
      <p:pic>
        <p:nvPicPr>
          <p:cNvPr id="5" name="Picture 4" descr="A screenshot of a cell phone&#10;&#10;Description generated with very high confidence">
            <a:extLst>
              <a:ext uri="{FF2B5EF4-FFF2-40B4-BE49-F238E27FC236}">
                <a16:creationId xmlns="" xmlns:a16="http://schemas.microsoft.com/office/drawing/2014/main" id="{BF93170C-30FE-49AA-9D4B-943D46BFA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779" y="4292420"/>
            <a:ext cx="3011209" cy="2314156"/>
          </a:xfrm>
          <a:prstGeom prst="rect">
            <a:avLst/>
          </a:prstGeom>
        </p:spPr>
      </p:pic>
      <p:pic>
        <p:nvPicPr>
          <p:cNvPr id="13" name="Picture 12" descr="A screenshot of a cell phone&#10;&#10;Description generated with very high confidence">
            <a:extLst>
              <a:ext uri="{FF2B5EF4-FFF2-40B4-BE49-F238E27FC236}">
                <a16:creationId xmlns="" xmlns:a16="http://schemas.microsoft.com/office/drawing/2014/main" id="{57CD4B63-F3FC-4E4B-9BA0-368700624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03" y="1506107"/>
            <a:ext cx="2771694" cy="2725192"/>
          </a:xfrm>
          <a:prstGeom prst="rect">
            <a:avLst/>
          </a:prstGeom>
        </p:spPr>
      </p:pic>
      <p:sp>
        <p:nvSpPr>
          <p:cNvPr id="8" name="Title 1"/>
          <p:cNvSpPr>
            <a:spLocks noGrp="1"/>
          </p:cNvSpPr>
          <p:nvPr>
            <p:ph type="title"/>
          </p:nvPr>
        </p:nvSpPr>
        <p:spPr>
          <a:xfrm>
            <a:off x="451299" y="-301284"/>
            <a:ext cx="9246330" cy="1044388"/>
          </a:xfrm>
        </p:spPr>
        <p:txBody>
          <a:bodyPr/>
          <a:lstStyle/>
          <a:p>
            <a:r>
              <a:rPr lang="en-US" sz="3200" dirty="0" smtClean="0"/>
              <a:t>Top Five Traffic  Charges by Race and Gender</a:t>
            </a:r>
            <a:endParaRPr lang="en-US" sz="2800" dirty="0"/>
          </a:p>
        </p:txBody>
      </p:sp>
      <p:sp>
        <p:nvSpPr>
          <p:cNvPr id="9" name="TextBox 8"/>
          <p:cNvSpPr txBox="1"/>
          <p:nvPr/>
        </p:nvSpPr>
        <p:spPr>
          <a:xfrm>
            <a:off x="305758" y="799928"/>
            <a:ext cx="8584033" cy="646331"/>
          </a:xfrm>
          <a:prstGeom prst="rect">
            <a:avLst/>
          </a:prstGeom>
          <a:noFill/>
        </p:spPr>
        <p:txBody>
          <a:bodyPr wrap="square" rtlCol="0">
            <a:spAutoFit/>
          </a:bodyPr>
          <a:lstStyle/>
          <a:p>
            <a:r>
              <a:rPr lang="en-US" sz="1200" dirty="0" smtClean="0">
                <a:solidFill>
                  <a:schemeClr val="bg1"/>
                </a:solidFill>
              </a:rPr>
              <a:t>Limitation: No conclusion can be drawn from the charts below since they are not correlated with the overall population of each demographic.  To address this limitation, we picked DUI and Using Electronic Device and data from Census to make the required correlation. </a:t>
            </a:r>
            <a:endParaRPr lang="en-US" sz="1200" dirty="0">
              <a:solidFill>
                <a:schemeClr val="bg1"/>
              </a:solidFill>
            </a:endParaRPr>
          </a:p>
        </p:txBody>
      </p:sp>
    </p:spTree>
    <p:extLst>
      <p:ext uri="{BB962C8B-B14F-4D97-AF65-F5344CB8AC3E}">
        <p14:creationId xmlns:p14="http://schemas.microsoft.com/office/powerpoint/2010/main" val="2490471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67547"/>
            <a:ext cx="8177344" cy="1044388"/>
          </a:xfrm>
        </p:spPr>
        <p:txBody>
          <a:bodyPr/>
          <a:lstStyle/>
          <a:p>
            <a:r>
              <a:rPr lang="en-US" sz="3200" dirty="0"/>
              <a:t>Electronic Device Use by Race - Normalized</a:t>
            </a:r>
          </a:p>
        </p:txBody>
      </p:sp>
      <p:pic>
        <p:nvPicPr>
          <p:cNvPr id="4" name="Picture 3" descr="Screen Shot 2018-09-17 at 7.2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47" y="1330485"/>
            <a:ext cx="8274689" cy="2780447"/>
          </a:xfrm>
          <a:prstGeom prst="rect">
            <a:avLst/>
          </a:prstGeom>
        </p:spPr>
      </p:pic>
      <p:pic>
        <p:nvPicPr>
          <p:cNvPr id="6" name="Picture 5" descr="Screen Shot 2018-09-17 at 7.3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7" y="4512617"/>
            <a:ext cx="8274689" cy="1421394"/>
          </a:xfrm>
          <a:prstGeom prst="rect">
            <a:avLst/>
          </a:prstGeom>
        </p:spPr>
      </p:pic>
      <p:sp>
        <p:nvSpPr>
          <p:cNvPr id="7" name="TextBox 6"/>
          <p:cNvSpPr txBox="1"/>
          <p:nvPr/>
        </p:nvSpPr>
        <p:spPr>
          <a:xfrm>
            <a:off x="177045" y="984921"/>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race and Electronic Device Use:</a:t>
            </a:r>
          </a:p>
        </p:txBody>
      </p:sp>
      <p:sp>
        <p:nvSpPr>
          <p:cNvPr id="8" name="TextBox 7"/>
          <p:cNvSpPr txBox="1"/>
          <p:nvPr/>
        </p:nvSpPr>
        <p:spPr>
          <a:xfrm>
            <a:off x="329445" y="4145526"/>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9" name="TextBox 8"/>
          <p:cNvSpPr txBox="1"/>
          <p:nvPr/>
        </p:nvSpPr>
        <p:spPr>
          <a:xfrm>
            <a:off x="578773" y="5918264"/>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spTree>
    <p:extLst>
      <p:ext uri="{BB962C8B-B14F-4D97-AF65-F5344CB8AC3E}">
        <p14:creationId xmlns:p14="http://schemas.microsoft.com/office/powerpoint/2010/main" val="41154961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67547"/>
            <a:ext cx="8177344" cy="1044388"/>
          </a:xfrm>
        </p:spPr>
        <p:txBody>
          <a:bodyPr/>
          <a:lstStyle/>
          <a:p>
            <a:r>
              <a:rPr lang="en-US" sz="3200" dirty="0"/>
              <a:t>Electronic Device Use by Race - Normalized</a:t>
            </a:r>
          </a:p>
        </p:txBody>
      </p:sp>
      <p:pic>
        <p:nvPicPr>
          <p:cNvPr id="4" name="Picture 3" descr="Screen Shot 2018-09-17 at 7.2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47" y="1330485"/>
            <a:ext cx="8274689" cy="2780447"/>
          </a:xfrm>
          <a:prstGeom prst="rect">
            <a:avLst/>
          </a:prstGeom>
        </p:spPr>
      </p:pic>
      <p:pic>
        <p:nvPicPr>
          <p:cNvPr id="6" name="Picture 5" descr="Screen Shot 2018-09-17 at 7.3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7" y="4512617"/>
            <a:ext cx="8274689" cy="1421394"/>
          </a:xfrm>
          <a:prstGeom prst="rect">
            <a:avLst/>
          </a:prstGeom>
        </p:spPr>
      </p:pic>
      <p:sp>
        <p:nvSpPr>
          <p:cNvPr id="7" name="TextBox 6"/>
          <p:cNvSpPr txBox="1"/>
          <p:nvPr/>
        </p:nvSpPr>
        <p:spPr>
          <a:xfrm>
            <a:off x="177045" y="984921"/>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race and Electronic Device Use:</a:t>
            </a:r>
          </a:p>
        </p:txBody>
      </p:sp>
      <p:sp>
        <p:nvSpPr>
          <p:cNvPr id="8" name="TextBox 7"/>
          <p:cNvSpPr txBox="1"/>
          <p:nvPr/>
        </p:nvSpPr>
        <p:spPr>
          <a:xfrm>
            <a:off x="329445" y="4145526"/>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9" name="TextBox 8"/>
          <p:cNvSpPr txBox="1"/>
          <p:nvPr/>
        </p:nvSpPr>
        <p:spPr>
          <a:xfrm>
            <a:off x="578773" y="5918264"/>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spTree>
    <p:extLst>
      <p:ext uri="{BB962C8B-B14F-4D97-AF65-F5344CB8AC3E}">
        <p14:creationId xmlns:p14="http://schemas.microsoft.com/office/powerpoint/2010/main" val="41158350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5602"/>
            <a:ext cx="8120306" cy="1044388"/>
          </a:xfrm>
        </p:spPr>
        <p:txBody>
          <a:bodyPr/>
          <a:lstStyle/>
          <a:p>
            <a:r>
              <a:rPr lang="en-US" sz="3200" dirty="0"/>
              <a:t>Electronic Device Use by Race - Conclusion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1462" y="1471928"/>
            <a:ext cx="5636845" cy="2122818"/>
          </a:xfrm>
          <a:prstGeom prst="rect">
            <a:avLst/>
          </a:prstGeom>
          <a:noFill/>
          <a:ln>
            <a:noFill/>
          </a:ln>
        </p:spPr>
      </p:pic>
      <p:sp>
        <p:nvSpPr>
          <p:cNvPr id="5" name="TextBox 4"/>
          <p:cNvSpPr txBox="1"/>
          <p:nvPr/>
        </p:nvSpPr>
        <p:spPr>
          <a:xfrm>
            <a:off x="177045" y="1102595"/>
            <a:ext cx="8546878" cy="369332"/>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Result of race and percentage of violations </a:t>
            </a:r>
            <a:r>
              <a:rPr lang="en-US" dirty="0" err="1">
                <a:solidFill>
                  <a:schemeClr val="bg1"/>
                </a:solidFill>
              </a:rPr>
              <a:t>vis</a:t>
            </a:r>
            <a:r>
              <a:rPr lang="en-US" dirty="0">
                <a:solidFill>
                  <a:schemeClr val="bg1"/>
                </a:solidFill>
              </a:rPr>
              <a:t> population Data Frame:</a:t>
            </a:r>
          </a:p>
        </p:txBody>
      </p:sp>
      <p:sp>
        <p:nvSpPr>
          <p:cNvPr id="7" name="TextBox 6"/>
          <p:cNvSpPr txBox="1"/>
          <p:nvPr/>
        </p:nvSpPr>
        <p:spPr>
          <a:xfrm>
            <a:off x="251291" y="3628916"/>
            <a:ext cx="8546878" cy="923330"/>
          </a:xfrm>
          <a:prstGeom prst="rect">
            <a:avLst/>
          </a:prstGeom>
          <a:noFill/>
        </p:spPr>
        <p:txBody>
          <a:bodyPr wrap="square" rtlCol="0">
            <a:spAutoFit/>
          </a:bodyPr>
          <a:lstStyle/>
          <a:p>
            <a:r>
              <a:rPr lang="en-US" dirty="0">
                <a:solidFill>
                  <a:schemeClr val="bg1"/>
                </a:solidFill>
              </a:rPr>
              <a:t>Conclusions:</a:t>
            </a:r>
          </a:p>
          <a:p>
            <a:endParaRPr lang="en-US" dirty="0">
              <a:solidFill>
                <a:schemeClr val="bg1"/>
              </a:solidFill>
            </a:endParaRPr>
          </a:p>
          <a:p>
            <a:endParaRPr lang="en-US" dirty="0">
              <a:solidFill>
                <a:schemeClr val="bg1"/>
              </a:solidFill>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066693" y="1471928"/>
            <a:ext cx="2833076" cy="2122818"/>
          </a:xfrm>
          <a:prstGeom prst="rect">
            <a:avLst/>
          </a:prstGeom>
          <a:noFill/>
          <a:ln>
            <a:noFill/>
          </a:ln>
        </p:spPr>
      </p:pic>
      <p:sp>
        <p:nvSpPr>
          <p:cNvPr id="10" name="TextBox 9"/>
          <p:cNvSpPr txBox="1"/>
          <p:nvPr/>
        </p:nvSpPr>
        <p:spPr>
          <a:xfrm>
            <a:off x="273540" y="3910482"/>
            <a:ext cx="8626229" cy="2585323"/>
          </a:xfrm>
          <a:prstGeom prst="rect">
            <a:avLst/>
          </a:prstGeom>
          <a:noFill/>
        </p:spPr>
        <p:txBody>
          <a:bodyPr wrap="square" rtlCol="0">
            <a:spAutoFit/>
          </a:bodyPr>
          <a:lstStyle/>
          <a:p>
            <a:pPr marL="342900" indent="-342900">
              <a:buFont typeface="Arial"/>
              <a:buChar char="•"/>
            </a:pPr>
            <a:r>
              <a:rPr lang="en-US" dirty="0">
                <a:solidFill>
                  <a:srgbClr val="FFFFFF"/>
                </a:solidFill>
              </a:rPr>
              <a:t>African Americans are less likely to be cited compared to whites; they are more likely to be pulled over but less likely to be cited.</a:t>
            </a:r>
          </a:p>
          <a:p>
            <a:pPr marL="342900" indent="-342900">
              <a:buFont typeface="Arial"/>
              <a:buChar char="•"/>
            </a:pPr>
            <a:r>
              <a:rPr lang="en-US" dirty="0">
                <a:solidFill>
                  <a:srgbClr val="FFFFFF"/>
                </a:solidFill>
              </a:rPr>
              <a:t>This seems to indicate that police stops African Americans with the intent of finding something else. </a:t>
            </a:r>
          </a:p>
          <a:p>
            <a:pPr marL="342900" indent="-342900">
              <a:buFont typeface="Arial"/>
              <a:buChar char="•"/>
            </a:pPr>
            <a:r>
              <a:rPr lang="en-US" dirty="0">
                <a:solidFill>
                  <a:srgbClr val="FFFFFF"/>
                </a:solidFill>
              </a:rPr>
              <a:t>If true then this may show deliberate harassment of African Americans drivers. </a:t>
            </a:r>
          </a:p>
          <a:p>
            <a:pPr marL="342900" indent="-342900">
              <a:buFont typeface="Arial"/>
              <a:buChar char="•"/>
            </a:pPr>
            <a:r>
              <a:rPr lang="en-US" dirty="0">
                <a:solidFill>
                  <a:srgbClr val="FFFFFF"/>
                </a:solidFill>
              </a:rPr>
              <a:t>Native Americans make up such a small portion of the population. Their citation rates are not as significant but does deserve more in depth attention in future studies. </a:t>
            </a:r>
          </a:p>
          <a:p>
            <a:endParaRPr lang="en-US" dirty="0">
              <a:solidFill>
                <a:srgbClr val="FFFFFF"/>
              </a:solidFill>
            </a:endParaRPr>
          </a:p>
        </p:txBody>
      </p:sp>
    </p:spTree>
    <p:extLst>
      <p:ext uri="{BB962C8B-B14F-4D97-AF65-F5344CB8AC3E}">
        <p14:creationId xmlns:p14="http://schemas.microsoft.com/office/powerpoint/2010/main" val="24625862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9463" y="-120943"/>
            <a:ext cx="8177344" cy="1044388"/>
          </a:xfrm>
        </p:spPr>
        <p:txBody>
          <a:bodyPr/>
          <a:lstStyle/>
          <a:p>
            <a:r>
              <a:rPr lang="en-US" sz="3200" dirty="0"/>
              <a:t>DUI by Race - Normalized</a:t>
            </a:r>
          </a:p>
        </p:txBody>
      </p:sp>
      <p:pic>
        <p:nvPicPr>
          <p:cNvPr id="5" name="Picture 4" descr="Screen Shot 2018-09-17 at 8.14.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31" y="1264607"/>
            <a:ext cx="8255000" cy="2047484"/>
          </a:xfrm>
          <a:prstGeom prst="rect">
            <a:avLst/>
          </a:prstGeom>
        </p:spPr>
      </p:pic>
      <p:sp>
        <p:nvSpPr>
          <p:cNvPr id="6" name="TextBox 5"/>
          <p:cNvSpPr txBox="1"/>
          <p:nvPr/>
        </p:nvSpPr>
        <p:spPr>
          <a:xfrm>
            <a:off x="177045" y="931467"/>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Build Data Frame for DUI:</a:t>
            </a:r>
          </a:p>
        </p:txBody>
      </p:sp>
      <p:sp>
        <p:nvSpPr>
          <p:cNvPr id="7" name="TextBox 6"/>
          <p:cNvSpPr txBox="1"/>
          <p:nvPr/>
        </p:nvSpPr>
        <p:spPr>
          <a:xfrm>
            <a:off x="177045" y="3272080"/>
            <a:ext cx="8580291"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Create Data Frame of percentage of violations </a:t>
            </a:r>
            <a:r>
              <a:rPr lang="en-US" dirty="0" err="1">
                <a:solidFill>
                  <a:schemeClr val="bg1"/>
                </a:solidFill>
              </a:rPr>
              <a:t>vis</a:t>
            </a:r>
            <a:r>
              <a:rPr lang="en-US" dirty="0">
                <a:solidFill>
                  <a:schemeClr val="bg1"/>
                </a:solidFill>
              </a:rPr>
              <a:t> population:</a:t>
            </a:r>
          </a:p>
        </p:txBody>
      </p:sp>
      <p:sp>
        <p:nvSpPr>
          <p:cNvPr id="12" name="TextBox 11"/>
          <p:cNvSpPr txBox="1"/>
          <p:nvPr/>
        </p:nvSpPr>
        <p:spPr>
          <a:xfrm>
            <a:off x="625231" y="5656185"/>
            <a:ext cx="8580291" cy="923330"/>
          </a:xfrm>
          <a:prstGeom prst="rect">
            <a:avLst/>
          </a:prstGeom>
          <a:noFill/>
        </p:spPr>
        <p:txBody>
          <a:bodyPr wrap="square" rtlCol="0">
            <a:spAutoFit/>
          </a:bodyPr>
          <a:lstStyle/>
          <a:p>
            <a:r>
              <a:rPr lang="en-US" u="sng" dirty="0">
                <a:solidFill>
                  <a:schemeClr val="bg1"/>
                </a:solidFill>
              </a:rPr>
              <a:t>Notes</a:t>
            </a:r>
            <a:r>
              <a:rPr lang="en-US" dirty="0">
                <a:solidFill>
                  <a:schemeClr val="bg1"/>
                </a:solidFill>
              </a:rPr>
              <a:t>: Traffic Stops per Demographic = Citations% by race / %Population.</a:t>
            </a:r>
          </a:p>
          <a:p>
            <a:r>
              <a:rPr lang="en-US" dirty="0">
                <a:solidFill>
                  <a:schemeClr val="bg1"/>
                </a:solidFill>
              </a:rPr>
              <a:t>Population percentages are hard coded using Census data </a:t>
            </a:r>
          </a:p>
          <a:p>
            <a:endParaRPr lang="en-US" dirty="0">
              <a:solidFill>
                <a:schemeClr val="bg1"/>
              </a:solidFill>
            </a:endParaRPr>
          </a:p>
        </p:txBody>
      </p:sp>
      <p:pic>
        <p:nvPicPr>
          <p:cNvPr id="2" name="Picture 1" descr="Screen Shot 2018-09-18 at 1.45.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31" y="3643078"/>
            <a:ext cx="8255001" cy="2750926"/>
          </a:xfrm>
          <a:prstGeom prst="rect">
            <a:avLst/>
          </a:prstGeom>
        </p:spPr>
      </p:pic>
    </p:spTree>
    <p:extLst>
      <p:ext uri="{BB962C8B-B14F-4D97-AF65-F5344CB8AC3E}">
        <p14:creationId xmlns:p14="http://schemas.microsoft.com/office/powerpoint/2010/main" val="36680599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79463" y="-128033"/>
            <a:ext cx="8149614" cy="1044388"/>
          </a:xfrm>
        </p:spPr>
        <p:txBody>
          <a:bodyPr/>
          <a:lstStyle/>
          <a:p>
            <a:r>
              <a:rPr lang="en-US" sz="3200" dirty="0">
                <a:solidFill>
                  <a:srgbClr val="FFFFFF"/>
                </a:solidFill>
              </a:rPr>
              <a:t>DUI by Race - Conclusion</a:t>
            </a:r>
          </a:p>
        </p:txBody>
      </p:sp>
      <p:sp>
        <p:nvSpPr>
          <p:cNvPr id="6" name="TextBox 5"/>
          <p:cNvSpPr txBox="1"/>
          <p:nvPr/>
        </p:nvSpPr>
        <p:spPr>
          <a:xfrm>
            <a:off x="177045" y="1229592"/>
            <a:ext cx="8546878" cy="369332"/>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Result DUI and percentage of violations </a:t>
            </a:r>
            <a:r>
              <a:rPr lang="en-US" dirty="0" smtClean="0">
                <a:solidFill>
                  <a:schemeClr val="bg1"/>
                </a:solidFill>
              </a:rPr>
              <a:t>via </a:t>
            </a:r>
            <a:r>
              <a:rPr lang="en-US" dirty="0">
                <a:solidFill>
                  <a:schemeClr val="bg1"/>
                </a:solidFill>
              </a:rPr>
              <a:t>population Data Frame: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42433" y="1653539"/>
            <a:ext cx="8081489" cy="2087577"/>
          </a:xfrm>
          <a:prstGeom prst="rect">
            <a:avLst/>
          </a:prstGeom>
          <a:noFill/>
          <a:ln>
            <a:noFill/>
          </a:ln>
        </p:spPr>
      </p:pic>
      <p:sp>
        <p:nvSpPr>
          <p:cNvPr id="9" name="TextBox 8"/>
          <p:cNvSpPr txBox="1"/>
          <p:nvPr/>
        </p:nvSpPr>
        <p:spPr>
          <a:xfrm>
            <a:off x="273540" y="4133588"/>
            <a:ext cx="8626229" cy="1477328"/>
          </a:xfrm>
          <a:prstGeom prst="rect">
            <a:avLst/>
          </a:prstGeom>
          <a:noFill/>
        </p:spPr>
        <p:txBody>
          <a:bodyPr wrap="square" rtlCol="0">
            <a:spAutoFit/>
          </a:bodyPr>
          <a:lstStyle/>
          <a:p>
            <a:pPr marL="342900" indent="-342900">
              <a:buFont typeface="Arial"/>
              <a:buChar char="•"/>
            </a:pPr>
            <a:r>
              <a:rPr lang="en-US" dirty="0" smtClean="0">
                <a:solidFill>
                  <a:srgbClr val="FFFFFF"/>
                </a:solidFill>
              </a:rPr>
              <a:t>Based on the calculated z-score for each demographic, Hispanics are more likely to be stopped for DUI.</a:t>
            </a:r>
          </a:p>
          <a:p>
            <a:pPr marL="342900" indent="-342900">
              <a:buFont typeface="Arial"/>
              <a:buChar char="•"/>
            </a:pPr>
            <a:r>
              <a:rPr lang="en-US" dirty="0" smtClean="0">
                <a:solidFill>
                  <a:srgbClr val="FFFFFF"/>
                </a:solidFill>
              </a:rPr>
              <a:t>The overall citation rate for each demographic however, is about 99%.  So, the above finding is not conclusive.</a:t>
            </a:r>
          </a:p>
          <a:p>
            <a:pPr marL="342900" indent="-342900">
              <a:buFont typeface="Arial"/>
              <a:buChar char="•"/>
            </a:pPr>
            <a:r>
              <a:rPr lang="en-US" dirty="0" smtClean="0">
                <a:solidFill>
                  <a:srgbClr val="FFFFFF"/>
                </a:solidFill>
              </a:rPr>
              <a:t>Additional analysis will be required to draw any conclusions from the above.</a:t>
            </a:r>
            <a:endParaRPr lang="en-US" dirty="0">
              <a:solidFill>
                <a:srgbClr val="FFFFFF"/>
              </a:solidFill>
            </a:endParaRPr>
          </a:p>
        </p:txBody>
      </p:sp>
      <p:sp>
        <p:nvSpPr>
          <p:cNvPr id="11" name="TextBox 10"/>
          <p:cNvSpPr txBox="1"/>
          <p:nvPr/>
        </p:nvSpPr>
        <p:spPr>
          <a:xfrm>
            <a:off x="177044" y="3741116"/>
            <a:ext cx="8546878" cy="369332"/>
          </a:xfrm>
          <a:prstGeom prst="rect">
            <a:avLst/>
          </a:prstGeom>
          <a:noFill/>
        </p:spPr>
        <p:txBody>
          <a:bodyPr wrap="square" rtlCol="0">
            <a:spAutoFit/>
          </a:bodyPr>
          <a:lstStyle/>
          <a:p>
            <a:r>
              <a:rPr lang="en-US" dirty="0">
                <a:solidFill>
                  <a:schemeClr val="bg1"/>
                </a:solidFill>
              </a:rPr>
              <a:t>Conclusions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710825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72873"/>
            <a:ext cx="7583487" cy="1044388"/>
          </a:xfrm>
        </p:spPr>
        <p:txBody>
          <a:bodyPr/>
          <a:lstStyle/>
          <a:p>
            <a:r>
              <a:rPr lang="en-US" dirty="0"/>
              <a:t>Motivations and Questions</a:t>
            </a:r>
          </a:p>
        </p:txBody>
      </p:sp>
      <p:sp>
        <p:nvSpPr>
          <p:cNvPr id="4" name="Content Placeholder 3"/>
          <p:cNvSpPr>
            <a:spLocks noGrp="1"/>
          </p:cNvSpPr>
          <p:nvPr>
            <p:ph idx="1"/>
          </p:nvPr>
        </p:nvSpPr>
        <p:spPr/>
        <p:txBody>
          <a:bodyPr/>
          <a:lstStyle/>
          <a:p>
            <a:pPr marL="0" indent="0">
              <a:buNone/>
            </a:pPr>
            <a:r>
              <a:rPr lang="en-US" dirty="0"/>
              <a:t>We examined traffic citations data to answer the following questions: </a:t>
            </a:r>
          </a:p>
          <a:p>
            <a:pPr marL="752475" lvl="1" indent="-457200">
              <a:buFont typeface="+mj-lt"/>
              <a:buAutoNum type="arabicPeriod"/>
            </a:pPr>
            <a:r>
              <a:rPr lang="en-US" dirty="0"/>
              <a:t>How does gender impact traffic citations?</a:t>
            </a:r>
          </a:p>
          <a:p>
            <a:pPr marL="752475" lvl="1" indent="-457200">
              <a:buFont typeface="+mj-lt"/>
              <a:buAutoNum type="arabicPeriod"/>
            </a:pPr>
            <a:r>
              <a:rPr lang="en-US" dirty="0"/>
              <a:t>Does police use race profiling to stop drivers of certain race?</a:t>
            </a:r>
          </a:p>
          <a:p>
            <a:pPr marL="752475" lvl="1" indent="-457200">
              <a:buFont typeface="+mj-lt"/>
              <a:buAutoNum type="arabicPeriod"/>
            </a:pPr>
            <a:endParaRPr lang="en-US" dirty="0"/>
          </a:p>
        </p:txBody>
      </p:sp>
    </p:spTree>
    <p:extLst>
      <p:ext uri="{BB962C8B-B14F-4D97-AF65-F5344CB8AC3E}">
        <p14:creationId xmlns:p14="http://schemas.microsoft.com/office/powerpoint/2010/main" val="42233783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47217"/>
            <a:ext cx="7583487" cy="1044388"/>
          </a:xfrm>
        </p:spPr>
        <p:txBody>
          <a:bodyPr/>
          <a:lstStyle/>
          <a:p>
            <a:r>
              <a:rPr lang="en-US" dirty="0"/>
              <a:t>Data Sources</a:t>
            </a:r>
          </a:p>
        </p:txBody>
      </p:sp>
      <p:sp>
        <p:nvSpPr>
          <p:cNvPr id="3" name="Content Placeholder 2"/>
          <p:cNvSpPr>
            <a:spLocks noGrp="1"/>
          </p:cNvSpPr>
          <p:nvPr>
            <p:ph idx="1"/>
          </p:nvPr>
        </p:nvSpPr>
        <p:spPr>
          <a:xfrm>
            <a:off x="293077" y="1314840"/>
            <a:ext cx="8548077" cy="4937467"/>
          </a:xfrm>
        </p:spPr>
        <p:txBody>
          <a:bodyPr>
            <a:normAutofit/>
          </a:bodyPr>
          <a:lstStyle/>
          <a:p>
            <a:pPr marL="0" indent="0">
              <a:buNone/>
            </a:pPr>
            <a:r>
              <a:rPr lang="en-US" dirty="0"/>
              <a:t>Main data source: </a:t>
            </a:r>
            <a:r>
              <a:rPr lang="en-US" dirty="0">
                <a:hlinkClick r:id="rId2"/>
              </a:rPr>
              <a:t>https://data.montgomerycountymd.gov/api/views/4mse-ku6q/rows.csv?accessType=DOWNLOAD</a:t>
            </a:r>
            <a:endParaRPr lang="en-US" dirty="0"/>
          </a:p>
          <a:p>
            <a:pPr lvl="1"/>
            <a:r>
              <a:rPr lang="en-US" dirty="0" err="1"/>
              <a:t>c</a:t>
            </a:r>
            <a:r>
              <a:rPr lang="en-US" dirty="0" err="1" smtClean="0"/>
              <a:t>sv</a:t>
            </a:r>
            <a:r>
              <a:rPr lang="en-US" dirty="0" smtClean="0"/>
              <a:t> file </a:t>
            </a:r>
            <a:r>
              <a:rPr lang="en-US" dirty="0"/>
              <a:t>with </a:t>
            </a:r>
            <a:r>
              <a:rPr lang="en-US" dirty="0" smtClean="0"/>
              <a:t>1,373,693 </a:t>
            </a:r>
            <a:r>
              <a:rPr lang="en-US" dirty="0"/>
              <a:t>rows </a:t>
            </a:r>
          </a:p>
          <a:p>
            <a:pPr lvl="1"/>
            <a:r>
              <a:rPr lang="en-US" dirty="0"/>
              <a:t>Includes data for 50 states from 2012 through August 9</a:t>
            </a:r>
            <a:r>
              <a:rPr lang="en-US" baseline="30000" dirty="0"/>
              <a:t>th</a:t>
            </a:r>
            <a:r>
              <a:rPr lang="en-US" dirty="0"/>
              <a:t>, 2018</a:t>
            </a:r>
          </a:p>
          <a:p>
            <a:pPr lvl="1"/>
            <a:r>
              <a:rPr lang="en-US" dirty="0" smtClean="0"/>
              <a:t>35 </a:t>
            </a:r>
            <a:r>
              <a:rPr lang="en-US" dirty="0"/>
              <a:t>columns taken for entire 50 states across USA </a:t>
            </a:r>
          </a:p>
          <a:p>
            <a:pPr marL="0" indent="0">
              <a:buNone/>
            </a:pPr>
            <a:r>
              <a:rPr lang="en-US" dirty="0"/>
              <a:t>Data source used for normalization: </a:t>
            </a:r>
            <a:r>
              <a:rPr lang="en-US" dirty="0">
                <a:hlinkClick r:id="rId3"/>
              </a:rPr>
              <a:t>https://www.census.gov/quickfacts/fact/table/US/PST045217</a:t>
            </a:r>
            <a:endParaRPr lang="en-US" sz="2000" dirty="0"/>
          </a:p>
          <a:p>
            <a:pPr lvl="1"/>
            <a:r>
              <a:rPr lang="en-US" dirty="0"/>
              <a:t>United States Census </a:t>
            </a:r>
            <a:r>
              <a:rPr lang="en-US" dirty="0" err="1"/>
              <a:t>QuickFacts</a:t>
            </a:r>
            <a:r>
              <a:rPr lang="en-US" dirty="0"/>
              <a:t>, provides statistics for all states and counties, and for cities and towns with a </a:t>
            </a:r>
            <a:r>
              <a:rPr lang="en-US" b="1" i="1" dirty="0"/>
              <a:t>population of 5,000 or more</a:t>
            </a:r>
            <a:r>
              <a:rPr lang="en-US" dirty="0"/>
              <a:t>.</a:t>
            </a:r>
          </a:p>
          <a:p>
            <a:pPr lvl="1"/>
            <a:endParaRPr lang="en-US" dirty="0"/>
          </a:p>
        </p:txBody>
      </p:sp>
    </p:spTree>
    <p:extLst>
      <p:ext uri="{BB962C8B-B14F-4D97-AF65-F5344CB8AC3E}">
        <p14:creationId xmlns:p14="http://schemas.microsoft.com/office/powerpoint/2010/main" val="15980978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89352"/>
            <a:ext cx="7583487" cy="1044388"/>
          </a:xfrm>
        </p:spPr>
        <p:txBody>
          <a:bodyPr/>
          <a:lstStyle/>
          <a:p>
            <a:r>
              <a:rPr lang="en-US" dirty="0"/>
              <a:t>Data Cleaning Steps</a:t>
            </a:r>
          </a:p>
        </p:txBody>
      </p:sp>
      <p:sp>
        <p:nvSpPr>
          <p:cNvPr id="9" name="TextBox 8"/>
          <p:cNvSpPr txBox="1"/>
          <p:nvPr/>
        </p:nvSpPr>
        <p:spPr>
          <a:xfrm>
            <a:off x="189775" y="946838"/>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Original CSV contained 35 columns:</a:t>
            </a:r>
          </a:p>
        </p:txBody>
      </p:sp>
      <p:pic>
        <p:nvPicPr>
          <p:cNvPr id="14" name="Picture 13" descr="Screen Shot 2018-09-17 at 4.20.09 PM.png"/>
          <p:cNvPicPr>
            <a:picLocks noChangeAspect="1"/>
          </p:cNvPicPr>
          <p:nvPr/>
        </p:nvPicPr>
        <p:blipFill rotWithShape="1">
          <a:blip r:embed="rId2">
            <a:extLst>
              <a:ext uri="{28A0092B-C50C-407E-A947-70E740481C1C}">
                <a14:useLocalDpi xmlns:a14="http://schemas.microsoft.com/office/drawing/2010/main" val="0"/>
              </a:ext>
            </a:extLst>
          </a:blip>
          <a:srcRect l="8594" r="4630"/>
          <a:stretch/>
        </p:blipFill>
        <p:spPr>
          <a:xfrm>
            <a:off x="691903" y="1316170"/>
            <a:ext cx="8189080" cy="2493350"/>
          </a:xfrm>
          <a:prstGeom prst="rect">
            <a:avLst/>
          </a:prstGeom>
        </p:spPr>
      </p:pic>
      <p:sp>
        <p:nvSpPr>
          <p:cNvPr id="15" name="TextBox 14"/>
          <p:cNvSpPr txBox="1"/>
          <p:nvPr/>
        </p:nvSpPr>
        <p:spPr>
          <a:xfrm>
            <a:off x="230927" y="4074958"/>
            <a:ext cx="7222829" cy="369332"/>
          </a:xfrm>
          <a:prstGeom prst="rect">
            <a:avLst/>
          </a:prstGeom>
          <a:noFill/>
        </p:spPr>
        <p:txBody>
          <a:bodyPr wrap="square" rtlCol="0">
            <a:spAutoFit/>
          </a:bodyPr>
          <a:lstStyle/>
          <a:p>
            <a:r>
              <a:rPr lang="en-US" dirty="0">
                <a:solidFill>
                  <a:schemeClr val="bg1"/>
                </a:solidFill>
              </a:rPr>
              <a:t>2.  Get the Description for Charge using the search string :</a:t>
            </a:r>
          </a:p>
        </p:txBody>
      </p:sp>
      <p:pic>
        <p:nvPicPr>
          <p:cNvPr id="12" name="Picture 11">
            <a:extLst>
              <a:ext uri="{FF2B5EF4-FFF2-40B4-BE49-F238E27FC236}">
                <a16:creationId xmlns:a16="http://schemas.microsoft.com/office/drawing/2014/main" xmlns="" id="{8084EAA1-734B-49E2-B165-CBD2A4CB094F}"/>
              </a:ext>
            </a:extLst>
          </p:cNvPr>
          <p:cNvPicPr>
            <a:picLocks noChangeAspect="1"/>
          </p:cNvPicPr>
          <p:nvPr/>
        </p:nvPicPr>
        <p:blipFill>
          <a:blip r:embed="rId3"/>
          <a:stretch>
            <a:fillRect/>
          </a:stretch>
        </p:blipFill>
        <p:spPr>
          <a:xfrm>
            <a:off x="691904" y="4499758"/>
            <a:ext cx="8189080" cy="369332"/>
          </a:xfrm>
          <a:prstGeom prst="rect">
            <a:avLst/>
          </a:prstGeom>
        </p:spPr>
      </p:pic>
    </p:spTree>
    <p:extLst>
      <p:ext uri="{BB962C8B-B14F-4D97-AF65-F5344CB8AC3E}">
        <p14:creationId xmlns:p14="http://schemas.microsoft.com/office/powerpoint/2010/main" val="23756696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9463" y="-234447"/>
            <a:ext cx="7583487" cy="1044388"/>
          </a:xfrm>
        </p:spPr>
        <p:txBody>
          <a:bodyPr/>
          <a:lstStyle/>
          <a:p>
            <a:r>
              <a:rPr lang="en-US" dirty="0"/>
              <a:t>Data Cleaning Steps</a:t>
            </a:r>
          </a:p>
        </p:txBody>
      </p:sp>
      <p:sp>
        <p:nvSpPr>
          <p:cNvPr id="6" name="TextBox 5"/>
          <p:cNvSpPr txBox="1"/>
          <p:nvPr/>
        </p:nvSpPr>
        <p:spPr>
          <a:xfrm>
            <a:off x="191261" y="940420"/>
            <a:ext cx="7732878" cy="646331"/>
          </a:xfrm>
          <a:prstGeom prst="rect">
            <a:avLst/>
          </a:prstGeom>
          <a:noFill/>
        </p:spPr>
        <p:txBody>
          <a:bodyPr wrap="square" rtlCol="0">
            <a:spAutoFit/>
          </a:bodyPr>
          <a:lstStyle/>
          <a:p>
            <a:pPr marL="342900" indent="-342900">
              <a:buFont typeface="+mj-lt"/>
              <a:buAutoNum type="arabicPeriod" startAt="3"/>
            </a:pPr>
            <a:r>
              <a:rPr lang="en-US" dirty="0" smtClean="0">
                <a:solidFill>
                  <a:schemeClr val="bg1"/>
                </a:solidFill>
              </a:rPr>
              <a:t>203611 </a:t>
            </a:r>
            <a:r>
              <a:rPr lang="en-US" dirty="0">
                <a:solidFill>
                  <a:schemeClr val="bg1"/>
                </a:solidFill>
              </a:rPr>
              <a:t>Description with unique names where combine with 31</a:t>
            </a:r>
          </a:p>
          <a:p>
            <a:r>
              <a:rPr lang="en-US" dirty="0">
                <a:solidFill>
                  <a:schemeClr val="bg1"/>
                </a:solidFill>
              </a:rPr>
              <a:t>     charges under one Description “SPEEDING”</a:t>
            </a:r>
          </a:p>
        </p:txBody>
      </p:sp>
      <p:pic>
        <p:nvPicPr>
          <p:cNvPr id="10" name="Picture 9" descr="Screen Shot 2018-09-17 at 4.57.29 PM.png"/>
          <p:cNvPicPr>
            <a:picLocks noChangeAspect="1"/>
          </p:cNvPicPr>
          <p:nvPr/>
        </p:nvPicPr>
        <p:blipFill rotWithShape="1">
          <a:blip r:embed="rId2">
            <a:extLst>
              <a:ext uri="{28A0092B-C50C-407E-A947-70E740481C1C}">
                <a14:useLocalDpi xmlns:a14="http://schemas.microsoft.com/office/drawing/2010/main" val="0"/>
              </a:ext>
            </a:extLst>
          </a:blip>
          <a:srcRect l="8373" r="4992"/>
          <a:stretch/>
        </p:blipFill>
        <p:spPr>
          <a:xfrm>
            <a:off x="507519" y="1717230"/>
            <a:ext cx="8243222" cy="1574950"/>
          </a:xfrm>
          <a:prstGeom prst="rect">
            <a:avLst/>
          </a:prstGeom>
        </p:spPr>
      </p:pic>
      <p:sp>
        <p:nvSpPr>
          <p:cNvPr id="11" name="TextBox 10"/>
          <p:cNvSpPr txBox="1"/>
          <p:nvPr/>
        </p:nvSpPr>
        <p:spPr>
          <a:xfrm>
            <a:off x="262056" y="4372706"/>
            <a:ext cx="4072531" cy="369332"/>
          </a:xfrm>
          <a:prstGeom prst="rect">
            <a:avLst/>
          </a:prstGeom>
          <a:noFill/>
        </p:spPr>
        <p:txBody>
          <a:bodyPr wrap="square" rtlCol="0">
            <a:spAutoFit/>
          </a:bodyPr>
          <a:lstStyle/>
          <a:p>
            <a:pPr marL="342900" indent="-342900">
              <a:buFont typeface="+mj-lt"/>
              <a:buAutoNum type="arabicPeriod" startAt="4"/>
            </a:pPr>
            <a:r>
              <a:rPr lang="en-US" dirty="0" smtClean="0">
                <a:solidFill>
                  <a:schemeClr val="bg1"/>
                </a:solidFill>
              </a:rPr>
              <a:t>Repeat </a:t>
            </a:r>
            <a:r>
              <a:rPr lang="en-US" dirty="0">
                <a:solidFill>
                  <a:schemeClr val="bg1"/>
                </a:solidFill>
              </a:rPr>
              <a:t>step 4 for top 20 Charges.</a:t>
            </a:r>
          </a:p>
        </p:txBody>
      </p:sp>
      <p:grpSp>
        <p:nvGrpSpPr>
          <p:cNvPr id="12" name="Group 11">
            <a:extLst>
              <a:ext uri="{FF2B5EF4-FFF2-40B4-BE49-F238E27FC236}">
                <a16:creationId xmlns:a16="http://schemas.microsoft.com/office/drawing/2014/main" xmlns="" id="{53DA2A78-ADF9-46F3-9463-218BD220B463}"/>
              </a:ext>
            </a:extLst>
          </p:cNvPr>
          <p:cNvGrpSpPr/>
          <p:nvPr/>
        </p:nvGrpSpPr>
        <p:grpSpPr>
          <a:xfrm>
            <a:off x="4462761" y="3611801"/>
            <a:ext cx="4287979" cy="2912693"/>
            <a:chOff x="822959" y="2345781"/>
            <a:chExt cx="4305901" cy="3248478"/>
          </a:xfrm>
        </p:grpSpPr>
        <p:pic>
          <p:nvPicPr>
            <p:cNvPr id="13" name="Picture 12">
              <a:extLst>
                <a:ext uri="{FF2B5EF4-FFF2-40B4-BE49-F238E27FC236}">
                  <a16:creationId xmlns:a16="http://schemas.microsoft.com/office/drawing/2014/main" xmlns="" id="{830B94D3-2507-44D2-918A-BDC9555C19E3}"/>
                </a:ext>
              </a:extLst>
            </p:cNvPr>
            <p:cNvPicPr>
              <a:picLocks noChangeAspect="1"/>
            </p:cNvPicPr>
            <p:nvPr/>
          </p:nvPicPr>
          <p:blipFill>
            <a:blip r:embed="rId3"/>
            <a:stretch>
              <a:fillRect/>
            </a:stretch>
          </p:blipFill>
          <p:spPr>
            <a:xfrm>
              <a:off x="3290278" y="2345781"/>
              <a:ext cx="1838582" cy="3229426"/>
            </a:xfrm>
            <a:prstGeom prst="rect">
              <a:avLst/>
            </a:prstGeom>
          </p:spPr>
        </p:pic>
        <p:pic>
          <p:nvPicPr>
            <p:cNvPr id="14" name="Picture 13">
              <a:extLst>
                <a:ext uri="{FF2B5EF4-FFF2-40B4-BE49-F238E27FC236}">
                  <a16:creationId xmlns:a16="http://schemas.microsoft.com/office/drawing/2014/main" xmlns="" id="{56506FA6-C0CC-4920-8FFB-ED363E797F8B}"/>
                </a:ext>
              </a:extLst>
            </p:cNvPr>
            <p:cNvPicPr>
              <a:picLocks noChangeAspect="1"/>
            </p:cNvPicPr>
            <p:nvPr/>
          </p:nvPicPr>
          <p:blipFill>
            <a:blip r:embed="rId4"/>
            <a:stretch>
              <a:fillRect/>
            </a:stretch>
          </p:blipFill>
          <p:spPr>
            <a:xfrm>
              <a:off x="822959" y="2345781"/>
              <a:ext cx="2467319" cy="3248478"/>
            </a:xfrm>
            <a:prstGeom prst="rect">
              <a:avLst/>
            </a:prstGeom>
          </p:spPr>
        </p:pic>
      </p:grpSp>
    </p:spTree>
    <p:extLst>
      <p:ext uri="{BB962C8B-B14F-4D97-AF65-F5344CB8AC3E}">
        <p14:creationId xmlns:p14="http://schemas.microsoft.com/office/powerpoint/2010/main" val="17637723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31863" y="15192"/>
            <a:ext cx="7583487" cy="10443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t>Data Cleaning Steps</a:t>
            </a:r>
          </a:p>
        </p:txBody>
      </p:sp>
      <p:sp>
        <p:nvSpPr>
          <p:cNvPr id="7" name="TextBox 6"/>
          <p:cNvSpPr txBox="1"/>
          <p:nvPr/>
        </p:nvSpPr>
        <p:spPr>
          <a:xfrm>
            <a:off x="269414" y="1242272"/>
            <a:ext cx="8399762" cy="369332"/>
          </a:xfrm>
          <a:prstGeom prst="rect">
            <a:avLst/>
          </a:prstGeom>
          <a:noFill/>
        </p:spPr>
        <p:txBody>
          <a:bodyPr wrap="square" rtlCol="0">
            <a:spAutoFit/>
          </a:bodyPr>
          <a:lstStyle/>
          <a:p>
            <a:pPr marL="342900" indent="-342900">
              <a:buFont typeface="+mj-lt"/>
              <a:buAutoNum type="arabicPeriod" startAt="5"/>
            </a:pPr>
            <a:r>
              <a:rPr lang="en-US" dirty="0" smtClean="0">
                <a:solidFill>
                  <a:schemeClr val="bg1"/>
                </a:solidFill>
              </a:rPr>
              <a:t>Finally</a:t>
            </a:r>
            <a:r>
              <a:rPr lang="en-US" dirty="0">
                <a:solidFill>
                  <a:schemeClr val="bg1"/>
                </a:solidFill>
              </a:rPr>
              <a:t>, create a new csv file to include top 20  Charges and </a:t>
            </a:r>
            <a:r>
              <a:rPr lang="en-US" dirty="0" smtClean="0">
                <a:solidFill>
                  <a:schemeClr val="bg1"/>
                </a:solidFill>
              </a:rPr>
              <a:t>Description</a:t>
            </a:r>
            <a:r>
              <a:rPr lang="en-US" dirty="0">
                <a:solidFill>
                  <a:schemeClr val="bg1"/>
                </a:solidFill>
              </a:rPr>
              <a:t>:</a:t>
            </a:r>
          </a:p>
        </p:txBody>
      </p:sp>
      <p:pic>
        <p:nvPicPr>
          <p:cNvPr id="19" name="Picture 18">
            <a:extLst>
              <a:ext uri="{FF2B5EF4-FFF2-40B4-BE49-F238E27FC236}">
                <a16:creationId xmlns:a16="http://schemas.microsoft.com/office/drawing/2014/main" xmlns="" id="{40945382-1154-4543-BA9C-6C2E6968FFA8}"/>
              </a:ext>
            </a:extLst>
          </p:cNvPr>
          <p:cNvPicPr>
            <a:picLocks noChangeAspect="1"/>
          </p:cNvPicPr>
          <p:nvPr/>
        </p:nvPicPr>
        <p:blipFill>
          <a:blip r:embed="rId2"/>
          <a:stretch>
            <a:fillRect/>
          </a:stretch>
        </p:blipFill>
        <p:spPr>
          <a:xfrm>
            <a:off x="710779" y="1624205"/>
            <a:ext cx="8156483" cy="4618188"/>
          </a:xfrm>
          <a:prstGeom prst="rect">
            <a:avLst/>
          </a:prstGeom>
        </p:spPr>
      </p:pic>
    </p:spTree>
    <p:extLst>
      <p:ext uri="{BB962C8B-B14F-4D97-AF65-F5344CB8AC3E}">
        <p14:creationId xmlns:p14="http://schemas.microsoft.com/office/powerpoint/2010/main" val="1710905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427130F-47F8-4364-9E5E-A0CE441B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889" y="2243658"/>
            <a:ext cx="5997699" cy="4219223"/>
          </a:xfrm>
          <a:prstGeom prst="rect">
            <a:avLst/>
          </a:prstGeom>
        </p:spPr>
      </p:pic>
      <p:sp>
        <p:nvSpPr>
          <p:cNvPr id="6" name="Title 1"/>
          <p:cNvSpPr txBox="1">
            <a:spLocks/>
          </p:cNvSpPr>
          <p:nvPr/>
        </p:nvSpPr>
        <p:spPr>
          <a:xfrm>
            <a:off x="594652" y="-106321"/>
            <a:ext cx="7583487" cy="10443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t>Data Cleaning </a:t>
            </a:r>
            <a:r>
              <a:rPr lang="en-US" dirty="0" smtClean="0"/>
              <a:t>Results</a:t>
            </a:r>
            <a:endParaRPr lang="en-US" dirty="0"/>
          </a:p>
        </p:txBody>
      </p:sp>
      <p:sp>
        <p:nvSpPr>
          <p:cNvPr id="8" name="TextBox 7"/>
          <p:cNvSpPr txBox="1"/>
          <p:nvPr/>
        </p:nvSpPr>
        <p:spPr>
          <a:xfrm>
            <a:off x="439430" y="1073433"/>
            <a:ext cx="8399762" cy="923330"/>
          </a:xfrm>
          <a:prstGeom prst="rect">
            <a:avLst/>
          </a:prstGeom>
          <a:noFill/>
        </p:spPr>
        <p:txBody>
          <a:bodyPr wrap="square" rtlCol="0">
            <a:spAutoFit/>
          </a:bodyPr>
          <a:lstStyle/>
          <a:p>
            <a:pPr marL="285750" indent="-285750">
              <a:buFont typeface="Arial"/>
              <a:buChar char="•"/>
            </a:pPr>
            <a:r>
              <a:rPr lang="en-US" dirty="0" smtClean="0">
                <a:solidFill>
                  <a:schemeClr val="bg1"/>
                </a:solidFill>
              </a:rPr>
              <a:t>The following pie chart is the result of the data cleaning and it depicts most common charges.  </a:t>
            </a:r>
          </a:p>
          <a:p>
            <a:pPr marL="285750" indent="-285750">
              <a:buFont typeface="Arial"/>
              <a:buChar char="•"/>
            </a:pPr>
            <a:r>
              <a:rPr lang="en-US" dirty="0" smtClean="0">
                <a:solidFill>
                  <a:schemeClr val="bg1"/>
                </a:solidFill>
              </a:rPr>
              <a:t>We picked the top five charges.  </a:t>
            </a:r>
          </a:p>
        </p:txBody>
      </p:sp>
    </p:spTree>
    <p:extLst>
      <p:ext uri="{BB962C8B-B14F-4D97-AF65-F5344CB8AC3E}">
        <p14:creationId xmlns:p14="http://schemas.microsoft.com/office/powerpoint/2010/main" val="42616501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95363"/>
            <a:ext cx="7583487" cy="1044388"/>
          </a:xfrm>
        </p:spPr>
        <p:txBody>
          <a:bodyPr/>
          <a:lstStyle/>
          <a:p>
            <a:r>
              <a:rPr lang="en-US" dirty="0" smtClean="0"/>
              <a:t>Traffic Charges </a:t>
            </a:r>
            <a:r>
              <a:rPr lang="en-US" dirty="0"/>
              <a:t>by Gender</a:t>
            </a:r>
          </a:p>
        </p:txBody>
      </p:sp>
      <p:pic>
        <p:nvPicPr>
          <p:cNvPr id="4" name="Picture 3" descr="A screenshot of a cell phone&#10;&#10;Description generated with high confidence">
            <a:extLst>
              <a:ext uri="{FF2B5EF4-FFF2-40B4-BE49-F238E27FC236}">
                <a16:creationId xmlns:a16="http://schemas.microsoft.com/office/drawing/2014/main" xmlns="" id="{EF84D726-1072-42E7-BB78-BADACAC6842E}"/>
              </a:ext>
            </a:extLst>
          </p:cNvPr>
          <p:cNvPicPr>
            <a:picLocks noChangeAspect="1"/>
          </p:cNvPicPr>
          <p:nvPr/>
        </p:nvPicPr>
        <p:blipFill rotWithShape="1">
          <a:blip r:embed="rId2">
            <a:extLst>
              <a:ext uri="{28A0092B-C50C-407E-A947-70E740481C1C}">
                <a14:useLocalDpi xmlns:a14="http://schemas.microsoft.com/office/drawing/2010/main" val="0"/>
              </a:ext>
            </a:extLst>
          </a:blip>
          <a:srcRect t="18787"/>
          <a:stretch/>
        </p:blipFill>
        <p:spPr>
          <a:xfrm>
            <a:off x="625555" y="1686961"/>
            <a:ext cx="8236469" cy="812348"/>
          </a:xfrm>
          <a:prstGeom prst="rect">
            <a:avLst/>
          </a:prstGeom>
        </p:spPr>
      </p:pic>
      <p:pic>
        <p:nvPicPr>
          <p:cNvPr id="5" name="Picture 4">
            <a:extLst>
              <a:ext uri="{FF2B5EF4-FFF2-40B4-BE49-F238E27FC236}">
                <a16:creationId xmlns:a16="http://schemas.microsoft.com/office/drawing/2014/main" xmlns="" id="{F48AF8C1-F70B-4D5E-A688-866B84A6A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02" y="2850444"/>
            <a:ext cx="3582723" cy="3660448"/>
          </a:xfrm>
          <a:prstGeom prst="rect">
            <a:avLst/>
          </a:prstGeom>
        </p:spPr>
      </p:pic>
      <p:sp>
        <p:nvSpPr>
          <p:cNvPr id="6" name="TextBox 5"/>
          <p:cNvSpPr txBox="1"/>
          <p:nvPr/>
        </p:nvSpPr>
        <p:spPr>
          <a:xfrm>
            <a:off x="310290" y="3514295"/>
            <a:ext cx="4694149" cy="1077218"/>
          </a:xfrm>
          <a:prstGeom prst="rect">
            <a:avLst/>
          </a:prstGeom>
          <a:noFill/>
        </p:spPr>
        <p:txBody>
          <a:bodyPr wrap="square" rtlCol="0">
            <a:spAutoFit/>
          </a:bodyPr>
          <a:lstStyle/>
          <a:p>
            <a:pPr marL="342900" indent="-342900">
              <a:spcBef>
                <a:spcPts val="600"/>
              </a:spcBef>
              <a:spcAft>
                <a:spcPts val="600"/>
              </a:spcAft>
              <a:buFont typeface="+mj-lt"/>
              <a:buAutoNum type="arabicPeriod" startAt="2"/>
            </a:pPr>
            <a:r>
              <a:rPr lang="en-US" dirty="0">
                <a:solidFill>
                  <a:schemeClr val="bg1"/>
                </a:solidFill>
              </a:rPr>
              <a:t>Male drivers get most of the </a:t>
            </a:r>
            <a:r>
              <a:rPr lang="en-US" dirty="0" smtClean="0">
                <a:solidFill>
                  <a:schemeClr val="bg1"/>
                </a:solidFill>
              </a:rPr>
              <a:t>charges.</a:t>
            </a:r>
            <a:endParaRPr lang="en-US" dirty="0">
              <a:solidFill>
                <a:schemeClr val="bg1"/>
              </a:solidFill>
            </a:endParaRPr>
          </a:p>
          <a:p>
            <a:pPr marL="342900" indent="-342900">
              <a:spcBef>
                <a:spcPts val="600"/>
              </a:spcBef>
              <a:spcAft>
                <a:spcPts val="600"/>
              </a:spcAft>
              <a:buFont typeface="+mj-lt"/>
              <a:buAutoNum type="arabicPeriod" startAt="2"/>
            </a:pPr>
            <a:r>
              <a:rPr lang="en-US" dirty="0">
                <a:solidFill>
                  <a:schemeClr val="bg1"/>
                </a:solidFill>
              </a:rPr>
              <a:t>Limitation: this could be due to more male drivers on the road.</a:t>
            </a:r>
          </a:p>
        </p:txBody>
      </p:sp>
      <p:sp>
        <p:nvSpPr>
          <p:cNvPr id="7" name="TextBox 6"/>
          <p:cNvSpPr txBox="1"/>
          <p:nvPr/>
        </p:nvSpPr>
        <p:spPr>
          <a:xfrm>
            <a:off x="177045" y="1297975"/>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Plot pie chart for each gender:</a:t>
            </a:r>
          </a:p>
        </p:txBody>
      </p:sp>
    </p:spTree>
    <p:extLst>
      <p:ext uri="{BB962C8B-B14F-4D97-AF65-F5344CB8AC3E}">
        <p14:creationId xmlns:p14="http://schemas.microsoft.com/office/powerpoint/2010/main" val="21642625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71806"/>
            <a:ext cx="8082565" cy="1044388"/>
          </a:xfrm>
        </p:spPr>
        <p:txBody>
          <a:bodyPr/>
          <a:lstStyle/>
          <a:p>
            <a:r>
              <a:rPr lang="en-US" dirty="0" smtClean="0"/>
              <a:t>Traffic Charges </a:t>
            </a:r>
            <a:r>
              <a:rPr lang="en-US" dirty="0"/>
              <a:t>by Race and Gender</a:t>
            </a:r>
          </a:p>
        </p:txBody>
      </p:sp>
      <p:pic>
        <p:nvPicPr>
          <p:cNvPr id="9" name="Picture 8">
            <a:extLst>
              <a:ext uri="{FF2B5EF4-FFF2-40B4-BE49-F238E27FC236}">
                <a16:creationId xmlns:a16="http://schemas.microsoft.com/office/drawing/2014/main" xmlns="" id="{031EC3CC-7A38-4142-9845-DC3C30FE4129}"/>
              </a:ext>
            </a:extLst>
          </p:cNvPr>
          <p:cNvPicPr>
            <a:picLocks noChangeAspect="1"/>
          </p:cNvPicPr>
          <p:nvPr/>
        </p:nvPicPr>
        <p:blipFill rotWithShape="1">
          <a:blip r:embed="rId2">
            <a:extLst>
              <a:ext uri="{28A0092B-C50C-407E-A947-70E740481C1C}">
                <a14:useLocalDpi xmlns:a14="http://schemas.microsoft.com/office/drawing/2010/main" val="0"/>
              </a:ext>
            </a:extLst>
          </a:blip>
          <a:srcRect t="7864" b="1"/>
          <a:stretch/>
        </p:blipFill>
        <p:spPr>
          <a:xfrm>
            <a:off x="606599" y="1630097"/>
            <a:ext cx="8255429" cy="2113429"/>
          </a:xfrm>
          <a:prstGeom prst="rect">
            <a:avLst/>
          </a:prstGeom>
        </p:spPr>
      </p:pic>
      <p:sp>
        <p:nvSpPr>
          <p:cNvPr id="10" name="TextBox 9"/>
          <p:cNvSpPr txBox="1"/>
          <p:nvPr/>
        </p:nvSpPr>
        <p:spPr>
          <a:xfrm>
            <a:off x="205277" y="1259308"/>
            <a:ext cx="7222829"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Function below returns the count of top 5 </a:t>
            </a:r>
            <a:r>
              <a:rPr lang="en-US" dirty="0" smtClean="0">
                <a:solidFill>
                  <a:schemeClr val="bg1"/>
                </a:solidFill>
              </a:rPr>
              <a:t>traffic charges:</a:t>
            </a:r>
            <a:endParaRPr lang="en-US" dirty="0">
              <a:solidFill>
                <a:schemeClr val="bg1"/>
              </a:solidFill>
            </a:endParaRPr>
          </a:p>
        </p:txBody>
      </p:sp>
      <p:pic>
        <p:nvPicPr>
          <p:cNvPr id="12" name="Picture 11">
            <a:extLst>
              <a:ext uri="{FF2B5EF4-FFF2-40B4-BE49-F238E27FC236}">
                <a16:creationId xmlns:a16="http://schemas.microsoft.com/office/drawing/2014/main" xmlns="" id="{4D239A8D-5B94-4D62-B3FD-3781F4995431}"/>
              </a:ext>
            </a:extLst>
          </p:cNvPr>
          <p:cNvPicPr>
            <a:picLocks noChangeAspect="1"/>
          </p:cNvPicPr>
          <p:nvPr/>
        </p:nvPicPr>
        <p:blipFill rotWithShape="1">
          <a:blip r:embed="rId3">
            <a:extLst>
              <a:ext uri="{28A0092B-C50C-407E-A947-70E740481C1C}">
                <a14:useLocalDpi xmlns:a14="http://schemas.microsoft.com/office/drawing/2010/main" val="0"/>
              </a:ext>
            </a:extLst>
          </a:blip>
          <a:srcRect t="4183"/>
          <a:stretch/>
        </p:blipFill>
        <p:spPr>
          <a:xfrm>
            <a:off x="606599" y="4159551"/>
            <a:ext cx="8255429" cy="2474549"/>
          </a:xfrm>
          <a:prstGeom prst="rect">
            <a:avLst/>
          </a:prstGeom>
        </p:spPr>
      </p:pic>
      <p:sp>
        <p:nvSpPr>
          <p:cNvPr id="13" name="TextBox 12"/>
          <p:cNvSpPr txBox="1"/>
          <p:nvPr/>
        </p:nvSpPr>
        <p:spPr>
          <a:xfrm>
            <a:off x="243391" y="3790219"/>
            <a:ext cx="7222829"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Return results: the count of top 5 traffic charges:</a:t>
            </a:r>
          </a:p>
        </p:txBody>
      </p:sp>
    </p:spTree>
    <p:extLst>
      <p:ext uri="{BB962C8B-B14F-4D97-AF65-F5344CB8AC3E}">
        <p14:creationId xmlns:p14="http://schemas.microsoft.com/office/powerpoint/2010/main" val="17680616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792</TotalTime>
  <Words>705</Words>
  <Application>Microsoft Macintosh PowerPoint</Application>
  <PresentationFormat>On-screen Show (4:3)</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Revolution</vt:lpstr>
      <vt:lpstr>PowerPoint Presentation</vt:lpstr>
      <vt:lpstr>Motivations and Questions</vt:lpstr>
      <vt:lpstr>Data Sources</vt:lpstr>
      <vt:lpstr>Data Cleaning Steps</vt:lpstr>
      <vt:lpstr>Data Cleaning Steps</vt:lpstr>
      <vt:lpstr>PowerPoint Presentation</vt:lpstr>
      <vt:lpstr>PowerPoint Presentation</vt:lpstr>
      <vt:lpstr>Traffic Charges by Gender</vt:lpstr>
      <vt:lpstr>Traffic Charges by Race and Gender</vt:lpstr>
      <vt:lpstr>Traffic Charges by Race and Gender</vt:lpstr>
      <vt:lpstr>Top Five Traffic  Charges by Race and Gender</vt:lpstr>
      <vt:lpstr>Electronic Device Use by Race - Normalized</vt:lpstr>
      <vt:lpstr>Electronic Device Use by Race - Normalized</vt:lpstr>
      <vt:lpstr>Electronic Device Use by Race - Conclusion</vt:lpstr>
      <vt:lpstr>DUI by Race - Normalized</vt:lpstr>
      <vt:lpstr>DUI by Race -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Alizadeh</dc:creator>
  <cp:lastModifiedBy>Simon Alizadeh</cp:lastModifiedBy>
  <cp:revision>68</cp:revision>
  <dcterms:created xsi:type="dcterms:W3CDTF">2018-09-17T21:05:08Z</dcterms:created>
  <dcterms:modified xsi:type="dcterms:W3CDTF">2018-09-19T01:11:45Z</dcterms:modified>
</cp:coreProperties>
</file>