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D487-5BCF-502C-86E8-8D99CDB03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484321-E06B-E6B3-A771-FDF360B52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32EDB8-50D7-6A60-61C5-1993EED344DA}"/>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5" name="Footer Placeholder 4">
            <a:extLst>
              <a:ext uri="{FF2B5EF4-FFF2-40B4-BE49-F238E27FC236}">
                <a16:creationId xmlns:a16="http://schemas.microsoft.com/office/drawing/2014/main" id="{43B8F5F6-E58F-B01B-98DB-2E7BB73D5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16907-56CA-297A-2781-78E6EEC3AFFE}"/>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783400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8E10-7648-6726-FF13-B70876430E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BEF0D8-7DF8-4F91-647C-06F066865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C81946-5370-0528-2037-FEA529433376}"/>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5" name="Footer Placeholder 4">
            <a:extLst>
              <a:ext uri="{FF2B5EF4-FFF2-40B4-BE49-F238E27FC236}">
                <a16:creationId xmlns:a16="http://schemas.microsoft.com/office/drawing/2014/main" id="{33DF5E0D-94A4-2C32-7B5D-57E8B33C1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E5137-194C-3D26-B1AF-8E1E4A8552FB}"/>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380127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475083-EFA7-BCD5-864B-9B21652B89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6C8E7B-6001-D574-BD5C-17EAB50A34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3A69EF-9A3F-BAD8-9BD1-8843F1A294EC}"/>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5" name="Footer Placeholder 4">
            <a:extLst>
              <a:ext uri="{FF2B5EF4-FFF2-40B4-BE49-F238E27FC236}">
                <a16:creationId xmlns:a16="http://schemas.microsoft.com/office/drawing/2014/main" id="{D1317F14-F6FB-C621-C222-63DBAF2E77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9A0C11-0FD9-2B55-801B-4943C7E2B54C}"/>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62089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2095-50FD-14EC-B2EC-CD7E05D5F1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0C7167-68A1-FD77-49E0-2611791A5E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40124-DD36-383F-662D-1FC924A2295B}"/>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5" name="Footer Placeholder 4">
            <a:extLst>
              <a:ext uri="{FF2B5EF4-FFF2-40B4-BE49-F238E27FC236}">
                <a16:creationId xmlns:a16="http://schemas.microsoft.com/office/drawing/2014/main" id="{91C3F499-E291-3690-6C54-FC8AA5CAB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98790-B3BB-E87C-94D0-3FE23A839403}"/>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309883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DF7E-8B01-D168-8CFA-D68D738DC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8EA5E8-766F-9128-43BF-D311DBF3C8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E0218-E167-AF32-9F52-236487D2F770}"/>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5" name="Footer Placeholder 4">
            <a:extLst>
              <a:ext uri="{FF2B5EF4-FFF2-40B4-BE49-F238E27FC236}">
                <a16:creationId xmlns:a16="http://schemas.microsoft.com/office/drawing/2014/main" id="{E228AD88-8197-A01C-613C-61CF3C9FB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F19257-532C-D248-FA86-324549D614A6}"/>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369829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9B6B-B659-43E2-9C32-1842361C10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31B6CD-B0FC-C958-BA75-45A590E54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A2ED49-C654-81E8-F8A7-15AD4A72D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EAA486-E9B3-09A2-D416-3116BD0A4BCA}"/>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6" name="Footer Placeholder 5">
            <a:extLst>
              <a:ext uri="{FF2B5EF4-FFF2-40B4-BE49-F238E27FC236}">
                <a16:creationId xmlns:a16="http://schemas.microsoft.com/office/drawing/2014/main" id="{183D4787-D7AC-BE22-00C1-B9225876AB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8B14F-A255-3115-0C5F-BF5DA415A266}"/>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101389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28F9-03DF-CE15-3D1B-6F73DCAFE1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C37069-E4BF-68A3-AF26-D034B97AF8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127B5-D604-6C7D-4F73-7A175887B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1B2129-EB08-323F-502B-495D149FA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5466E-614A-FDCB-9216-10BDE4C6B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24C3D5-1BBB-E60F-FD64-7F1A77ADE8C7}"/>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8" name="Footer Placeholder 7">
            <a:extLst>
              <a:ext uri="{FF2B5EF4-FFF2-40B4-BE49-F238E27FC236}">
                <a16:creationId xmlns:a16="http://schemas.microsoft.com/office/drawing/2014/main" id="{CE8494E9-8D09-73BC-DCA3-9BB140CBBC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85DE88-68ED-2579-EBB9-D902A478568C}"/>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368655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A220-80C8-4B3B-D524-DB6EA8442E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D2C2BC-00E5-B504-B680-4CDEB47D7C3F}"/>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4" name="Footer Placeholder 3">
            <a:extLst>
              <a:ext uri="{FF2B5EF4-FFF2-40B4-BE49-F238E27FC236}">
                <a16:creationId xmlns:a16="http://schemas.microsoft.com/office/drawing/2014/main" id="{367733E2-106C-C230-1694-B696284943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EBD6F5-735C-EDC9-0CE5-C544B3E1BFF8}"/>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87669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7572F-2C23-E0C6-36EC-11A3A1D58B60}"/>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3" name="Footer Placeholder 2">
            <a:extLst>
              <a:ext uri="{FF2B5EF4-FFF2-40B4-BE49-F238E27FC236}">
                <a16:creationId xmlns:a16="http://schemas.microsoft.com/office/drawing/2014/main" id="{8AC72411-6127-2C9B-891D-07AF8EC1BB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0E7BD0-2907-BEB2-CC87-7A1A9CA0ED91}"/>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1123900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658C-D1C0-B26A-D0AF-A619AB768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F90182-CFAF-75CA-151B-6BE37C98E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38BBAD-FA72-D53D-D0C7-10B6F7C5A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C21BD-DABA-83E6-EDB1-9D9DE60B5ECF}"/>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6" name="Footer Placeholder 5">
            <a:extLst>
              <a:ext uri="{FF2B5EF4-FFF2-40B4-BE49-F238E27FC236}">
                <a16:creationId xmlns:a16="http://schemas.microsoft.com/office/drawing/2014/main" id="{EE0A3E49-3A2D-002E-4D47-6CD70F431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4BAD29-061A-9A2F-BE08-84F51818EDC4}"/>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93838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8343-41D8-2BFD-73C0-6EF35DDB4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BF800B-E075-A00C-51FF-F874100674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F2DBCF-AF16-984C-AA00-1875B6C1C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B53E3-9F60-B957-697D-03358005FFB2}"/>
              </a:ext>
            </a:extLst>
          </p:cNvPr>
          <p:cNvSpPr>
            <a:spLocks noGrp="1"/>
          </p:cNvSpPr>
          <p:nvPr>
            <p:ph type="dt" sz="half" idx="10"/>
          </p:nvPr>
        </p:nvSpPr>
        <p:spPr/>
        <p:txBody>
          <a:bodyPr/>
          <a:lstStyle/>
          <a:p>
            <a:fld id="{69C12FBF-6D2E-4FB1-A486-6EED21C46274}" type="datetimeFigureOut">
              <a:rPr lang="en-IN" smtClean="0"/>
              <a:t>07-08-2024</a:t>
            </a:fld>
            <a:endParaRPr lang="en-IN"/>
          </a:p>
        </p:txBody>
      </p:sp>
      <p:sp>
        <p:nvSpPr>
          <p:cNvPr id="6" name="Footer Placeholder 5">
            <a:extLst>
              <a:ext uri="{FF2B5EF4-FFF2-40B4-BE49-F238E27FC236}">
                <a16:creationId xmlns:a16="http://schemas.microsoft.com/office/drawing/2014/main" id="{4E64D585-8DBB-7143-685F-ED4B5AEE33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6A7F9E-9E6B-7AD5-F940-88E4EAF41A25}"/>
              </a:ext>
            </a:extLst>
          </p:cNvPr>
          <p:cNvSpPr>
            <a:spLocks noGrp="1"/>
          </p:cNvSpPr>
          <p:nvPr>
            <p:ph type="sldNum" sz="quarter" idx="12"/>
          </p:nvPr>
        </p:nvSpPr>
        <p:spPr/>
        <p:txBody>
          <a:bodyPr/>
          <a:lstStyle/>
          <a:p>
            <a:fld id="{427DDA2C-E5F5-4497-BFFB-1BC1193EBD3D}" type="slidenum">
              <a:rPr lang="en-IN" smtClean="0"/>
              <a:t>‹#›</a:t>
            </a:fld>
            <a:endParaRPr lang="en-IN"/>
          </a:p>
        </p:txBody>
      </p:sp>
    </p:spTree>
    <p:extLst>
      <p:ext uri="{BB962C8B-B14F-4D97-AF65-F5344CB8AC3E}">
        <p14:creationId xmlns:p14="http://schemas.microsoft.com/office/powerpoint/2010/main" val="3103483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49011-DA2A-AAB1-98D7-CFD2875C90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6D554F-085B-7338-A581-9CFF2E0CF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A47C0-792E-139D-3687-39920CA4F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12FBF-6D2E-4FB1-A486-6EED21C46274}" type="datetimeFigureOut">
              <a:rPr lang="en-IN" smtClean="0"/>
              <a:t>07-08-2024</a:t>
            </a:fld>
            <a:endParaRPr lang="en-IN"/>
          </a:p>
        </p:txBody>
      </p:sp>
      <p:sp>
        <p:nvSpPr>
          <p:cNvPr id="5" name="Footer Placeholder 4">
            <a:extLst>
              <a:ext uri="{FF2B5EF4-FFF2-40B4-BE49-F238E27FC236}">
                <a16:creationId xmlns:a16="http://schemas.microsoft.com/office/drawing/2014/main" id="{33C65C4B-A32D-8C55-4FAF-235A377DE9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7F3472-4A1C-579C-1FDA-50D295A32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DDA2C-E5F5-4497-BFFB-1BC1193EBD3D}" type="slidenum">
              <a:rPr lang="en-IN" smtClean="0"/>
              <a:t>‹#›</a:t>
            </a:fld>
            <a:endParaRPr lang="en-IN"/>
          </a:p>
        </p:txBody>
      </p:sp>
    </p:spTree>
    <p:extLst>
      <p:ext uri="{BB962C8B-B14F-4D97-AF65-F5344CB8AC3E}">
        <p14:creationId xmlns:p14="http://schemas.microsoft.com/office/powerpoint/2010/main" val="255936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D3C5-2265-35B3-AC27-FD1E4F933D4A}"/>
              </a:ext>
            </a:extLst>
          </p:cNvPr>
          <p:cNvSpPr>
            <a:spLocks noGrp="1"/>
          </p:cNvSpPr>
          <p:nvPr>
            <p:ph type="ctrTitle"/>
          </p:nvPr>
        </p:nvSpPr>
        <p:spPr>
          <a:xfrm>
            <a:off x="534255" y="1697716"/>
            <a:ext cx="10890607" cy="2387600"/>
          </a:xfrm>
        </p:spPr>
        <p:txBody>
          <a:bodyPr>
            <a:normAutofit/>
          </a:bodyPr>
          <a:lstStyle/>
          <a:p>
            <a:r>
              <a:rPr lang="en-US" b="1" dirty="0"/>
              <a:t>User Interface Automation:</a:t>
            </a:r>
            <a:br>
              <a:rPr lang="en-US" b="1"/>
            </a:br>
            <a:r>
              <a:rPr lang="en-US" b="1"/>
              <a:t>Invoice </a:t>
            </a:r>
            <a:r>
              <a:rPr lang="en-US" b="1" dirty="0"/>
              <a:t>Extraction</a:t>
            </a:r>
            <a:endParaRPr lang="en-IN" b="1" dirty="0"/>
          </a:p>
        </p:txBody>
      </p:sp>
    </p:spTree>
    <p:extLst>
      <p:ext uri="{BB962C8B-B14F-4D97-AF65-F5344CB8AC3E}">
        <p14:creationId xmlns:p14="http://schemas.microsoft.com/office/powerpoint/2010/main" val="99905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7508B-5672-907C-F9E3-8FB2AEFA54B2}"/>
              </a:ext>
            </a:extLst>
          </p:cNvPr>
          <p:cNvSpPr>
            <a:spLocks noGrp="1"/>
          </p:cNvSpPr>
          <p:nvPr>
            <p:ph idx="1"/>
          </p:nvPr>
        </p:nvSpPr>
        <p:spPr>
          <a:xfrm>
            <a:off x="838200" y="123289"/>
            <a:ext cx="10515600" cy="6339155"/>
          </a:xfrm>
        </p:spPr>
        <p:txBody>
          <a:bodyPr/>
          <a:lstStyle/>
          <a:p>
            <a:pPr marL="0" indent="0">
              <a:buNone/>
            </a:pPr>
            <a:r>
              <a:rPr lang="en-IN" sz="4000" b="1" dirty="0"/>
              <a:t>Problem Statement:</a:t>
            </a:r>
          </a:p>
          <a:p>
            <a:pPr marL="0" indent="0">
              <a:buNone/>
            </a:pPr>
            <a:r>
              <a:rPr lang="en-IN" dirty="0"/>
              <a:t>Extraction and Update of Invoice Details in Excel</a:t>
            </a:r>
          </a:p>
          <a:p>
            <a:pPr marL="0" indent="0">
              <a:buNone/>
            </a:pPr>
            <a:endParaRPr lang="en-IN" b="1" dirty="0"/>
          </a:p>
          <a:p>
            <a:pPr marL="0" indent="0">
              <a:buNone/>
            </a:pPr>
            <a:r>
              <a:rPr lang="en-IN" b="1" dirty="0"/>
              <a:t>Background:</a:t>
            </a:r>
          </a:p>
          <a:p>
            <a:pPr marL="0" indent="0" algn="just">
              <a:buNone/>
            </a:pPr>
            <a:r>
              <a:rPr lang="en-IN" dirty="0"/>
              <a:t>In many business verticals, invoice data is managed in Excel spreadsheets. Typically, these spreadsheets include various fields such as Invoice ID, Invoice Tax-ID, Customer Invoice Item, Item Details, Amount, Invoice Date and Payment Status. However, the management of this data can be cumbersome, especially when needing to extract specific information based on Invoice IDs and update the spreadsheet with additional or modified details.</a:t>
            </a:r>
            <a:endParaRPr lang="en-IN" b="1" dirty="0"/>
          </a:p>
        </p:txBody>
      </p:sp>
    </p:spTree>
    <p:extLst>
      <p:ext uri="{BB962C8B-B14F-4D97-AF65-F5344CB8AC3E}">
        <p14:creationId xmlns:p14="http://schemas.microsoft.com/office/powerpoint/2010/main" val="272767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FE54AF-923F-A90E-6546-095B84DF027B}"/>
              </a:ext>
            </a:extLst>
          </p:cNvPr>
          <p:cNvSpPr txBox="1"/>
          <p:nvPr/>
        </p:nvSpPr>
        <p:spPr>
          <a:xfrm>
            <a:off x="3808049" y="488787"/>
            <a:ext cx="3507971" cy="646331"/>
          </a:xfrm>
          <a:prstGeom prst="rect">
            <a:avLst/>
          </a:prstGeom>
          <a:noFill/>
        </p:spPr>
        <p:txBody>
          <a:bodyPr wrap="square" rtlCol="0">
            <a:spAutoFit/>
          </a:bodyPr>
          <a:lstStyle/>
          <a:p>
            <a:pPr algn="ctr"/>
            <a:r>
              <a:rPr lang="en-IN" sz="3600" b="1" dirty="0"/>
              <a:t>As-Is Workflow</a:t>
            </a:r>
          </a:p>
        </p:txBody>
      </p:sp>
      <p:sp>
        <p:nvSpPr>
          <p:cNvPr id="6" name="Oval 5">
            <a:extLst>
              <a:ext uri="{FF2B5EF4-FFF2-40B4-BE49-F238E27FC236}">
                <a16:creationId xmlns:a16="http://schemas.microsoft.com/office/drawing/2014/main" id="{64B1C874-737A-87D7-6E1F-8A91830ADE0B}"/>
              </a:ext>
            </a:extLst>
          </p:cNvPr>
          <p:cNvSpPr/>
          <p:nvPr/>
        </p:nvSpPr>
        <p:spPr>
          <a:xfrm>
            <a:off x="270074" y="1644585"/>
            <a:ext cx="1413164" cy="8977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10" name="Rectangle 9">
            <a:extLst>
              <a:ext uri="{FF2B5EF4-FFF2-40B4-BE49-F238E27FC236}">
                <a16:creationId xmlns:a16="http://schemas.microsoft.com/office/drawing/2014/main" id="{712F53A2-47C1-20F7-0339-6AD3EA442E5F}"/>
              </a:ext>
            </a:extLst>
          </p:cNvPr>
          <p:cNvSpPr/>
          <p:nvPr/>
        </p:nvSpPr>
        <p:spPr>
          <a:xfrm>
            <a:off x="2797517" y="1478007"/>
            <a:ext cx="2021064" cy="1212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Read the Excel file with Invoice Number</a:t>
            </a:r>
          </a:p>
        </p:txBody>
      </p:sp>
      <p:cxnSp>
        <p:nvCxnSpPr>
          <p:cNvPr id="15" name="Straight Arrow Connector 14">
            <a:extLst>
              <a:ext uri="{FF2B5EF4-FFF2-40B4-BE49-F238E27FC236}">
                <a16:creationId xmlns:a16="http://schemas.microsoft.com/office/drawing/2014/main" id="{2335700D-DA96-FD02-43C2-CA97017BC3B4}"/>
              </a:ext>
            </a:extLst>
          </p:cNvPr>
          <p:cNvCxnSpPr>
            <a:cxnSpLocks/>
          </p:cNvCxnSpPr>
          <p:nvPr/>
        </p:nvCxnSpPr>
        <p:spPr>
          <a:xfrm flipV="1">
            <a:off x="1683238" y="2084183"/>
            <a:ext cx="1114278" cy="9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86BF919E-57AD-2ABE-D8D2-4E4B4847503E}"/>
              </a:ext>
            </a:extLst>
          </p:cNvPr>
          <p:cNvSpPr/>
          <p:nvPr/>
        </p:nvSpPr>
        <p:spPr>
          <a:xfrm>
            <a:off x="9089817" y="1464295"/>
            <a:ext cx="2424089" cy="1212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For Each Invoice Number in the Excel file </a:t>
            </a:r>
            <a:endParaRPr lang="en-IN" dirty="0"/>
          </a:p>
        </p:txBody>
      </p:sp>
      <p:sp>
        <p:nvSpPr>
          <p:cNvPr id="22" name="Rectangle 21">
            <a:extLst>
              <a:ext uri="{FF2B5EF4-FFF2-40B4-BE49-F238E27FC236}">
                <a16:creationId xmlns:a16="http://schemas.microsoft.com/office/drawing/2014/main" id="{0C355A2E-8EB0-1AB0-EE84-34635C7D774C}"/>
              </a:ext>
            </a:extLst>
          </p:cNvPr>
          <p:cNvSpPr/>
          <p:nvPr/>
        </p:nvSpPr>
        <p:spPr>
          <a:xfrm>
            <a:off x="8570666" y="4479533"/>
            <a:ext cx="3462391" cy="1325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Extract Data  For Each Field and Store It In The Excel file</a:t>
            </a:r>
            <a:endParaRPr lang="en-IN" dirty="0"/>
          </a:p>
        </p:txBody>
      </p:sp>
      <p:cxnSp>
        <p:nvCxnSpPr>
          <p:cNvPr id="24" name="Straight Arrow Connector 23">
            <a:extLst>
              <a:ext uri="{FF2B5EF4-FFF2-40B4-BE49-F238E27FC236}">
                <a16:creationId xmlns:a16="http://schemas.microsoft.com/office/drawing/2014/main" id="{C23773FC-C263-212E-B7C2-3AE07E5573FD}"/>
              </a:ext>
            </a:extLst>
          </p:cNvPr>
          <p:cNvCxnSpPr>
            <a:stCxn id="19" idx="2"/>
          </p:cNvCxnSpPr>
          <p:nvPr/>
        </p:nvCxnSpPr>
        <p:spPr>
          <a:xfrm flipH="1">
            <a:off x="10281619" y="2676646"/>
            <a:ext cx="20243" cy="17798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4666DCCF-3010-00A3-12DD-126573713677}"/>
              </a:ext>
            </a:extLst>
          </p:cNvPr>
          <p:cNvSpPr/>
          <p:nvPr/>
        </p:nvSpPr>
        <p:spPr>
          <a:xfrm>
            <a:off x="6025233" y="4693317"/>
            <a:ext cx="1413164" cy="8977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IN" dirty="0"/>
          </a:p>
        </p:txBody>
      </p:sp>
      <p:sp>
        <p:nvSpPr>
          <p:cNvPr id="33" name="Rectangle 32">
            <a:extLst>
              <a:ext uri="{FF2B5EF4-FFF2-40B4-BE49-F238E27FC236}">
                <a16:creationId xmlns:a16="http://schemas.microsoft.com/office/drawing/2014/main" id="{302FFF39-DA9A-8D3F-7D14-4988CAF6E6C7}"/>
              </a:ext>
            </a:extLst>
          </p:cNvPr>
          <p:cNvSpPr/>
          <p:nvPr/>
        </p:nvSpPr>
        <p:spPr>
          <a:xfrm>
            <a:off x="5684411" y="1464294"/>
            <a:ext cx="2344677" cy="1212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 In to the Website and Navigate to Search Invoice page</a:t>
            </a:r>
            <a:endParaRPr lang="en-IN" dirty="0"/>
          </a:p>
        </p:txBody>
      </p:sp>
      <p:cxnSp>
        <p:nvCxnSpPr>
          <p:cNvPr id="37" name="Straight Arrow Connector 36">
            <a:extLst>
              <a:ext uri="{FF2B5EF4-FFF2-40B4-BE49-F238E27FC236}">
                <a16:creationId xmlns:a16="http://schemas.microsoft.com/office/drawing/2014/main" id="{2BFED2A7-294B-7D5F-3FC6-ED265FE3ACDF}"/>
              </a:ext>
            </a:extLst>
          </p:cNvPr>
          <p:cNvCxnSpPr>
            <a:cxnSpLocks/>
            <a:stCxn id="10" idx="3"/>
            <a:endCxn id="33" idx="1"/>
          </p:cNvCxnSpPr>
          <p:nvPr/>
        </p:nvCxnSpPr>
        <p:spPr>
          <a:xfrm flipV="1">
            <a:off x="4818581" y="2070470"/>
            <a:ext cx="865830" cy="13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0CB3160-6409-B819-0EC4-E9471BE7C31D}"/>
              </a:ext>
            </a:extLst>
          </p:cNvPr>
          <p:cNvCxnSpPr>
            <a:stCxn id="33" idx="3"/>
            <a:endCxn id="19" idx="1"/>
          </p:cNvCxnSpPr>
          <p:nvPr/>
        </p:nvCxnSpPr>
        <p:spPr>
          <a:xfrm>
            <a:off x="8029088" y="2070470"/>
            <a:ext cx="106072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CCC2DB9-F228-BFAB-2BA9-490B6A821CD1}"/>
              </a:ext>
            </a:extLst>
          </p:cNvPr>
          <p:cNvCxnSpPr>
            <a:stCxn id="22" idx="1"/>
            <a:endCxn id="28" idx="6"/>
          </p:cNvCxnSpPr>
          <p:nvPr/>
        </p:nvCxnSpPr>
        <p:spPr>
          <a:xfrm flipH="1">
            <a:off x="7438397" y="5142205"/>
            <a:ext cx="11322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419676E-38DF-0B93-EBB9-D81611C0C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50" y="3148536"/>
            <a:ext cx="4894097" cy="3427933"/>
          </a:xfrm>
          <a:prstGeom prst="rect">
            <a:avLst/>
          </a:prstGeom>
        </p:spPr>
      </p:pic>
    </p:spTree>
    <p:extLst>
      <p:ext uri="{BB962C8B-B14F-4D97-AF65-F5344CB8AC3E}">
        <p14:creationId xmlns:p14="http://schemas.microsoft.com/office/powerpoint/2010/main" val="279307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EEED-CDB8-895C-A380-7510679C80DF}"/>
              </a:ext>
            </a:extLst>
          </p:cNvPr>
          <p:cNvSpPr>
            <a:spLocks noGrp="1"/>
          </p:cNvSpPr>
          <p:nvPr>
            <p:ph type="title"/>
          </p:nvPr>
        </p:nvSpPr>
        <p:spPr/>
        <p:txBody>
          <a:bodyPr/>
          <a:lstStyle/>
          <a:p>
            <a:r>
              <a:rPr lang="en-US" b="1" dirty="0"/>
              <a:t>Challenges in As-Is Workflow</a:t>
            </a:r>
            <a:endParaRPr lang="en-IN" b="1" dirty="0"/>
          </a:p>
        </p:txBody>
      </p:sp>
      <p:sp>
        <p:nvSpPr>
          <p:cNvPr id="3" name="Content Placeholder 2">
            <a:extLst>
              <a:ext uri="{FF2B5EF4-FFF2-40B4-BE49-F238E27FC236}">
                <a16:creationId xmlns:a16="http://schemas.microsoft.com/office/drawing/2014/main" id="{BBFFAD8D-7253-24FA-C065-8924E91E559D}"/>
              </a:ext>
            </a:extLst>
          </p:cNvPr>
          <p:cNvSpPr>
            <a:spLocks noGrp="1"/>
          </p:cNvSpPr>
          <p:nvPr>
            <p:ph idx="1"/>
          </p:nvPr>
        </p:nvSpPr>
        <p:spPr/>
        <p:txBody>
          <a:bodyPr/>
          <a:lstStyle/>
          <a:p>
            <a:pPr>
              <a:buFont typeface="Wingdings" panose="05000000000000000000" pitchFamily="2" charset="2"/>
              <a:buChar char="Ø"/>
            </a:pPr>
            <a:r>
              <a:rPr lang="en-US" dirty="0"/>
              <a:t>Time Consuming Process for large data</a:t>
            </a:r>
          </a:p>
          <a:p>
            <a:pPr>
              <a:buFont typeface="Wingdings" panose="05000000000000000000" pitchFamily="2" charset="2"/>
              <a:buChar char="Ø"/>
            </a:pPr>
            <a:r>
              <a:rPr lang="en-US" dirty="0"/>
              <a:t>Error because of human intervention</a:t>
            </a:r>
          </a:p>
          <a:p>
            <a:pPr>
              <a:buFont typeface="Wingdings" panose="05000000000000000000" pitchFamily="2" charset="2"/>
              <a:buChar char="Ø"/>
            </a:pPr>
            <a:r>
              <a:rPr lang="en-US" dirty="0"/>
              <a:t>Data Integrity Issue</a:t>
            </a:r>
          </a:p>
          <a:p>
            <a:pPr>
              <a:buFont typeface="Wingdings" panose="05000000000000000000" pitchFamily="2" charset="2"/>
              <a:buChar char="Ø"/>
            </a:pPr>
            <a:r>
              <a:rPr lang="en-US" dirty="0"/>
              <a:t>Manul Update and Extraction</a:t>
            </a:r>
            <a:endParaRPr lang="en-IN" dirty="0"/>
          </a:p>
        </p:txBody>
      </p:sp>
    </p:spTree>
    <p:extLst>
      <p:ext uri="{BB962C8B-B14F-4D97-AF65-F5344CB8AC3E}">
        <p14:creationId xmlns:p14="http://schemas.microsoft.com/office/powerpoint/2010/main" val="266401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730828-E9C1-24F9-9CEA-3ED6C4BF54A4}"/>
              </a:ext>
            </a:extLst>
          </p:cNvPr>
          <p:cNvSpPr txBox="1"/>
          <p:nvPr/>
        </p:nvSpPr>
        <p:spPr>
          <a:xfrm>
            <a:off x="1500027" y="317285"/>
            <a:ext cx="7284377" cy="646331"/>
          </a:xfrm>
          <a:prstGeom prst="rect">
            <a:avLst/>
          </a:prstGeom>
          <a:noFill/>
        </p:spPr>
        <p:txBody>
          <a:bodyPr wrap="square" rtlCol="0">
            <a:spAutoFit/>
          </a:bodyPr>
          <a:lstStyle/>
          <a:p>
            <a:pPr algn="ctr"/>
            <a:r>
              <a:rPr lang="en-IN" sz="3600" b="1" dirty="0"/>
              <a:t>To-Be Workflow (using UiPath)</a:t>
            </a:r>
          </a:p>
        </p:txBody>
      </p:sp>
      <p:sp>
        <p:nvSpPr>
          <p:cNvPr id="5" name="Oval 4">
            <a:extLst>
              <a:ext uri="{FF2B5EF4-FFF2-40B4-BE49-F238E27FC236}">
                <a16:creationId xmlns:a16="http://schemas.microsoft.com/office/drawing/2014/main" id="{32F400C5-2488-D7CB-357E-BD58A75F28F5}"/>
              </a:ext>
            </a:extLst>
          </p:cNvPr>
          <p:cNvSpPr/>
          <p:nvPr/>
        </p:nvSpPr>
        <p:spPr>
          <a:xfrm>
            <a:off x="270074" y="1644585"/>
            <a:ext cx="1413164" cy="8977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8" name="Rectangle 7">
            <a:extLst>
              <a:ext uri="{FF2B5EF4-FFF2-40B4-BE49-F238E27FC236}">
                <a16:creationId xmlns:a16="http://schemas.microsoft.com/office/drawing/2014/main" id="{13E95F35-5D8B-2043-9225-EAC04B583A5A}"/>
              </a:ext>
            </a:extLst>
          </p:cNvPr>
          <p:cNvSpPr/>
          <p:nvPr/>
        </p:nvSpPr>
        <p:spPr>
          <a:xfrm>
            <a:off x="2892636" y="1306765"/>
            <a:ext cx="2021064" cy="15734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Read the Excel file with Invoice Number </a:t>
            </a:r>
          </a:p>
          <a:p>
            <a:pPr algn="ctr"/>
            <a:r>
              <a:rPr lang="en-US" dirty="0"/>
              <a:t>(Read Workbook)</a:t>
            </a:r>
          </a:p>
        </p:txBody>
      </p:sp>
      <p:sp>
        <p:nvSpPr>
          <p:cNvPr id="9" name="Rectangle 8">
            <a:extLst>
              <a:ext uri="{FF2B5EF4-FFF2-40B4-BE49-F238E27FC236}">
                <a16:creationId xmlns:a16="http://schemas.microsoft.com/office/drawing/2014/main" id="{3647D61B-BC15-81B1-807C-ABAFEEFCAD16}"/>
              </a:ext>
            </a:extLst>
          </p:cNvPr>
          <p:cNvSpPr/>
          <p:nvPr/>
        </p:nvSpPr>
        <p:spPr>
          <a:xfrm>
            <a:off x="5990084" y="1090665"/>
            <a:ext cx="2344677" cy="20056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 In to the Website and Navigate to Search Invoice page </a:t>
            </a:r>
          </a:p>
          <a:p>
            <a:pPr algn="ctr"/>
            <a:r>
              <a:rPr lang="en-US" dirty="0"/>
              <a:t>(Application /Browser Activity)</a:t>
            </a:r>
            <a:endParaRPr lang="en-IN" dirty="0"/>
          </a:p>
          <a:p>
            <a:pPr algn="ctr"/>
            <a:endParaRPr lang="en-IN" dirty="0"/>
          </a:p>
        </p:txBody>
      </p:sp>
      <p:sp>
        <p:nvSpPr>
          <p:cNvPr id="10" name="Rectangle 9">
            <a:extLst>
              <a:ext uri="{FF2B5EF4-FFF2-40B4-BE49-F238E27FC236}">
                <a16:creationId xmlns:a16="http://schemas.microsoft.com/office/drawing/2014/main" id="{C7ED7E1E-FE3A-4362-5F6B-AF38936BF4EA}"/>
              </a:ext>
            </a:extLst>
          </p:cNvPr>
          <p:cNvSpPr/>
          <p:nvPr/>
        </p:nvSpPr>
        <p:spPr>
          <a:xfrm>
            <a:off x="9151081" y="1493812"/>
            <a:ext cx="2443231" cy="1212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For Each Invoice Number in the Excel file</a:t>
            </a:r>
          </a:p>
          <a:p>
            <a:pPr algn="ctr"/>
            <a:r>
              <a:rPr lang="en-US" dirty="0"/>
              <a:t>(Text, Click activity) </a:t>
            </a:r>
            <a:endParaRPr lang="en-IN" dirty="0"/>
          </a:p>
        </p:txBody>
      </p:sp>
      <p:sp>
        <p:nvSpPr>
          <p:cNvPr id="11" name="Rectangle 10">
            <a:extLst>
              <a:ext uri="{FF2B5EF4-FFF2-40B4-BE49-F238E27FC236}">
                <a16:creationId xmlns:a16="http://schemas.microsoft.com/office/drawing/2014/main" id="{46B60A98-35EC-53B3-34DA-416820BE4172}"/>
              </a:ext>
            </a:extLst>
          </p:cNvPr>
          <p:cNvSpPr/>
          <p:nvPr/>
        </p:nvSpPr>
        <p:spPr>
          <a:xfrm>
            <a:off x="8641501" y="4448711"/>
            <a:ext cx="3462391" cy="13253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Extract Data  For Each Field  and Store it in the Excel file</a:t>
            </a:r>
          </a:p>
          <a:p>
            <a:pPr algn="ctr"/>
            <a:r>
              <a:rPr lang="en-US" dirty="0"/>
              <a:t>(Get, Write Workbook )</a:t>
            </a:r>
            <a:endParaRPr lang="en-IN" dirty="0"/>
          </a:p>
        </p:txBody>
      </p:sp>
      <p:sp>
        <p:nvSpPr>
          <p:cNvPr id="12" name="Oval 11">
            <a:extLst>
              <a:ext uri="{FF2B5EF4-FFF2-40B4-BE49-F238E27FC236}">
                <a16:creationId xmlns:a16="http://schemas.microsoft.com/office/drawing/2014/main" id="{6E3C356A-BE45-1CB4-B4DF-EE0DB27039FA}"/>
              </a:ext>
            </a:extLst>
          </p:cNvPr>
          <p:cNvSpPr/>
          <p:nvPr/>
        </p:nvSpPr>
        <p:spPr>
          <a:xfrm>
            <a:off x="5857867" y="4662495"/>
            <a:ext cx="1413164" cy="8977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IN" dirty="0"/>
          </a:p>
        </p:txBody>
      </p:sp>
      <p:cxnSp>
        <p:nvCxnSpPr>
          <p:cNvPr id="14" name="Straight Arrow Connector 13">
            <a:extLst>
              <a:ext uri="{FF2B5EF4-FFF2-40B4-BE49-F238E27FC236}">
                <a16:creationId xmlns:a16="http://schemas.microsoft.com/office/drawing/2014/main" id="{B7967C8F-20E0-5710-F7F5-C1924AC356C6}"/>
              </a:ext>
            </a:extLst>
          </p:cNvPr>
          <p:cNvCxnSpPr>
            <a:cxnSpLocks/>
            <a:stCxn id="5" idx="6"/>
            <a:endCxn id="8" idx="1"/>
          </p:cNvCxnSpPr>
          <p:nvPr/>
        </p:nvCxnSpPr>
        <p:spPr>
          <a:xfrm>
            <a:off x="1683238" y="2093473"/>
            <a:ext cx="120939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6200DB7-698A-7791-077D-543CF6C2096D}"/>
              </a:ext>
            </a:extLst>
          </p:cNvPr>
          <p:cNvCxnSpPr>
            <a:cxnSpLocks/>
            <a:stCxn id="8" idx="3"/>
            <a:endCxn id="9" idx="1"/>
          </p:cNvCxnSpPr>
          <p:nvPr/>
        </p:nvCxnSpPr>
        <p:spPr>
          <a:xfrm flipV="1">
            <a:off x="4913700" y="2093472"/>
            <a:ext cx="1076384"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0125B71-ECE5-5C96-F5E3-99530638F024}"/>
              </a:ext>
            </a:extLst>
          </p:cNvPr>
          <p:cNvCxnSpPr>
            <a:cxnSpLocks/>
            <a:stCxn id="9" idx="3"/>
            <a:endCxn id="10" idx="1"/>
          </p:cNvCxnSpPr>
          <p:nvPr/>
        </p:nvCxnSpPr>
        <p:spPr>
          <a:xfrm>
            <a:off x="8334761" y="2093472"/>
            <a:ext cx="816320" cy="6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D3DD02C-7D76-7479-14A6-890054F5C2F3}"/>
              </a:ext>
            </a:extLst>
          </p:cNvPr>
          <p:cNvCxnSpPr>
            <a:cxnSpLocks/>
            <a:stCxn id="10" idx="2"/>
            <a:endCxn id="11" idx="0"/>
          </p:cNvCxnSpPr>
          <p:nvPr/>
        </p:nvCxnSpPr>
        <p:spPr>
          <a:xfrm>
            <a:off x="10372697" y="2706163"/>
            <a:ext cx="0" cy="1742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8F2513C-480B-0153-00DC-B7E0FB9B80E7}"/>
              </a:ext>
            </a:extLst>
          </p:cNvPr>
          <p:cNvCxnSpPr>
            <a:stCxn id="11" idx="1"/>
            <a:endCxn id="12" idx="6"/>
          </p:cNvCxnSpPr>
          <p:nvPr/>
        </p:nvCxnSpPr>
        <p:spPr>
          <a:xfrm flipH="1">
            <a:off x="7271031" y="5111383"/>
            <a:ext cx="13704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39A6C2C-8069-C9DC-F6B7-2AD2ECAC6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92" y="3106548"/>
            <a:ext cx="5022481" cy="3566513"/>
          </a:xfrm>
          <a:prstGeom prst="rect">
            <a:avLst/>
          </a:prstGeom>
        </p:spPr>
      </p:pic>
    </p:spTree>
    <p:extLst>
      <p:ext uri="{BB962C8B-B14F-4D97-AF65-F5344CB8AC3E}">
        <p14:creationId xmlns:p14="http://schemas.microsoft.com/office/powerpoint/2010/main" val="1116762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F1DA-0FD2-AE4D-6561-6AF570D99DD0}"/>
              </a:ext>
            </a:extLst>
          </p:cNvPr>
          <p:cNvSpPr>
            <a:spLocks noGrp="1"/>
          </p:cNvSpPr>
          <p:nvPr>
            <p:ph type="title"/>
          </p:nvPr>
        </p:nvSpPr>
        <p:spPr>
          <a:xfrm>
            <a:off x="838199" y="365125"/>
            <a:ext cx="8624299" cy="1325563"/>
          </a:xfrm>
        </p:spPr>
        <p:txBody>
          <a:bodyPr/>
          <a:lstStyle/>
          <a:p>
            <a:r>
              <a:rPr lang="en-US" b="1" dirty="0"/>
              <a:t>Benefits in To-Be Workflow                               </a:t>
            </a:r>
            <a:endParaRPr lang="en-IN" b="1" dirty="0"/>
          </a:p>
        </p:txBody>
      </p:sp>
      <p:sp>
        <p:nvSpPr>
          <p:cNvPr id="3" name="Content Placeholder 2">
            <a:extLst>
              <a:ext uri="{FF2B5EF4-FFF2-40B4-BE49-F238E27FC236}">
                <a16:creationId xmlns:a16="http://schemas.microsoft.com/office/drawing/2014/main" id="{25F84B1F-AF33-68C3-5D8D-2392AA45FC38}"/>
              </a:ext>
            </a:extLst>
          </p:cNvPr>
          <p:cNvSpPr>
            <a:spLocks noGrp="1"/>
          </p:cNvSpPr>
          <p:nvPr>
            <p:ph idx="1"/>
          </p:nvPr>
        </p:nvSpPr>
        <p:spPr>
          <a:xfrm>
            <a:off x="838200" y="1599593"/>
            <a:ext cx="9261297" cy="4351338"/>
          </a:xfrm>
        </p:spPr>
        <p:txBody>
          <a:bodyPr/>
          <a:lstStyle/>
          <a:p>
            <a:pPr>
              <a:buFont typeface="Wingdings" panose="05000000000000000000" pitchFamily="2" charset="2"/>
              <a:buChar char="Ø"/>
            </a:pPr>
            <a:r>
              <a:rPr lang="en-US" dirty="0"/>
              <a:t>Time Saving</a:t>
            </a:r>
          </a:p>
          <a:p>
            <a:pPr>
              <a:buFont typeface="Wingdings" panose="05000000000000000000" pitchFamily="2" charset="2"/>
              <a:buChar char="Ø"/>
            </a:pPr>
            <a:r>
              <a:rPr lang="en-US" dirty="0"/>
              <a:t>Increased Efficiency</a:t>
            </a:r>
          </a:p>
          <a:p>
            <a:pPr>
              <a:buFont typeface="Wingdings" panose="05000000000000000000" pitchFamily="2" charset="2"/>
              <a:buChar char="Ø"/>
            </a:pPr>
            <a:r>
              <a:rPr lang="en-US" dirty="0"/>
              <a:t>Enhanced Data Segregation</a:t>
            </a:r>
          </a:p>
          <a:p>
            <a:pPr>
              <a:buFont typeface="Wingdings" panose="05000000000000000000" pitchFamily="2" charset="2"/>
              <a:buChar char="Ø"/>
            </a:pPr>
            <a:r>
              <a:rPr lang="en-US" dirty="0"/>
              <a:t>Scalability</a:t>
            </a:r>
          </a:p>
          <a:p>
            <a:pPr>
              <a:buFont typeface="Wingdings" panose="05000000000000000000" pitchFamily="2" charset="2"/>
              <a:buChar char="Ø"/>
            </a:pPr>
            <a:r>
              <a:rPr lang="en-US" dirty="0"/>
              <a:t>No Human Interaction</a:t>
            </a:r>
            <a:endParaRPr lang="en-IN" dirty="0"/>
          </a:p>
        </p:txBody>
      </p:sp>
      <p:sp>
        <p:nvSpPr>
          <p:cNvPr id="5" name="Content Placeholder 2">
            <a:extLst>
              <a:ext uri="{FF2B5EF4-FFF2-40B4-BE49-F238E27FC236}">
                <a16:creationId xmlns:a16="http://schemas.microsoft.com/office/drawing/2014/main" id="{181F6A58-9D30-B55E-FC39-9D66D9672674}"/>
              </a:ext>
            </a:extLst>
          </p:cNvPr>
          <p:cNvSpPr txBox="1">
            <a:spLocks/>
          </p:cNvSpPr>
          <p:nvPr/>
        </p:nvSpPr>
        <p:spPr>
          <a:xfrm>
            <a:off x="7350304" y="1599593"/>
            <a:ext cx="42988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IN" dirty="0"/>
          </a:p>
        </p:txBody>
      </p:sp>
    </p:spTree>
    <p:extLst>
      <p:ext uri="{BB962C8B-B14F-4D97-AF65-F5344CB8AC3E}">
        <p14:creationId xmlns:p14="http://schemas.microsoft.com/office/powerpoint/2010/main" val="373327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4DB7-F1BA-76C5-E40D-9B71C0CBA928}"/>
              </a:ext>
            </a:extLst>
          </p:cNvPr>
          <p:cNvSpPr>
            <a:spLocks noGrp="1"/>
          </p:cNvSpPr>
          <p:nvPr>
            <p:ph type="title"/>
          </p:nvPr>
        </p:nvSpPr>
        <p:spPr>
          <a:xfrm>
            <a:off x="838200" y="365126"/>
            <a:ext cx="10515600" cy="980790"/>
          </a:xfrm>
        </p:spPr>
        <p:txBody>
          <a:bodyPr/>
          <a:lstStyle/>
          <a:p>
            <a:r>
              <a:rPr lang="en-US" b="1" dirty="0"/>
              <a:t>Application: </a:t>
            </a:r>
            <a:endParaRPr lang="en-IN" b="1" dirty="0"/>
          </a:p>
        </p:txBody>
      </p:sp>
      <p:sp>
        <p:nvSpPr>
          <p:cNvPr id="3" name="Content Placeholder 2">
            <a:extLst>
              <a:ext uri="{FF2B5EF4-FFF2-40B4-BE49-F238E27FC236}">
                <a16:creationId xmlns:a16="http://schemas.microsoft.com/office/drawing/2014/main" id="{E1D8A9C4-930E-A638-F587-910A864539D2}"/>
              </a:ext>
            </a:extLst>
          </p:cNvPr>
          <p:cNvSpPr>
            <a:spLocks noGrp="1"/>
          </p:cNvSpPr>
          <p:nvPr>
            <p:ph idx="1"/>
          </p:nvPr>
        </p:nvSpPr>
        <p:spPr>
          <a:xfrm>
            <a:off x="838200" y="1558497"/>
            <a:ext cx="10515600" cy="4351338"/>
          </a:xfrm>
        </p:spPr>
        <p:txBody>
          <a:bodyPr/>
          <a:lstStyle/>
          <a:p>
            <a:pPr>
              <a:buFont typeface="Wingdings" panose="05000000000000000000" pitchFamily="2" charset="2"/>
              <a:buChar char="Ø"/>
            </a:pPr>
            <a:r>
              <a:rPr lang="en-US" dirty="0"/>
              <a:t>Tax Compliance (Accounts, Inventory and etc.)</a:t>
            </a:r>
          </a:p>
          <a:p>
            <a:pPr>
              <a:buFont typeface="Wingdings" panose="05000000000000000000" pitchFamily="2" charset="2"/>
              <a:buChar char="Ø"/>
            </a:pPr>
            <a:r>
              <a:rPr lang="en-US" dirty="0"/>
              <a:t>Vender Management</a:t>
            </a:r>
          </a:p>
          <a:p>
            <a:pPr>
              <a:buFont typeface="Wingdings" panose="05000000000000000000" pitchFamily="2" charset="2"/>
              <a:buChar char="Ø"/>
            </a:pPr>
            <a:r>
              <a:rPr lang="en-US" dirty="0"/>
              <a:t>Customer Relationship Management </a:t>
            </a:r>
          </a:p>
          <a:p>
            <a:pPr>
              <a:buFont typeface="Wingdings" panose="05000000000000000000" pitchFamily="2" charset="2"/>
              <a:buChar char="Ø"/>
            </a:pPr>
            <a:r>
              <a:rPr lang="en-US" dirty="0"/>
              <a:t>VFSI, Telecom, Supply-chain, Manufacturing etc.</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90126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C4C424-FED3-50A9-293C-7BB8ED15E291}"/>
              </a:ext>
            </a:extLst>
          </p:cNvPr>
          <p:cNvSpPr txBox="1"/>
          <p:nvPr/>
        </p:nvSpPr>
        <p:spPr>
          <a:xfrm>
            <a:off x="4243922" y="2875002"/>
            <a:ext cx="3805016" cy="1107996"/>
          </a:xfrm>
          <a:prstGeom prst="rect">
            <a:avLst/>
          </a:prstGeom>
          <a:noFill/>
        </p:spPr>
        <p:txBody>
          <a:bodyPr wrap="none" rtlCol="0">
            <a:spAutoFit/>
          </a:bodyPr>
          <a:lstStyle/>
          <a:p>
            <a:r>
              <a:rPr lang="en-US" sz="6600" b="1" dirty="0"/>
              <a:t>Thank You</a:t>
            </a:r>
            <a:endParaRPr lang="en-IN" sz="6600" b="1" dirty="0"/>
          </a:p>
        </p:txBody>
      </p:sp>
    </p:spTree>
    <p:extLst>
      <p:ext uri="{BB962C8B-B14F-4D97-AF65-F5344CB8AC3E}">
        <p14:creationId xmlns:p14="http://schemas.microsoft.com/office/powerpoint/2010/main" val="63011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FD9F-E4BE-C0D5-2ED8-77CD22D562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EE58F1-518D-A325-2A87-166C2B2997E9}"/>
              </a:ext>
            </a:extLst>
          </p:cNvPr>
          <p:cNvSpPr>
            <a:spLocks noGrp="1"/>
          </p:cNvSpPr>
          <p:nvPr>
            <p:ph idx="1"/>
          </p:nvPr>
        </p:nvSpPr>
        <p:spPr/>
        <p:txBody>
          <a:bodyPr/>
          <a:lstStyle/>
          <a:p>
            <a:pPr>
              <a:buFont typeface="Wingdings" panose="05000000000000000000" pitchFamily="2" charset="2"/>
              <a:buChar char="Ø"/>
            </a:pPr>
            <a:r>
              <a:rPr lang="en-US"/>
              <a:t>Website Difference</a:t>
            </a:r>
          </a:p>
          <a:p>
            <a:pPr>
              <a:buFont typeface="Wingdings" panose="05000000000000000000" pitchFamily="2" charset="2"/>
              <a:buChar char="Ø"/>
            </a:pPr>
            <a:r>
              <a:rPr lang="en-US"/>
              <a:t>Data Accuracy</a:t>
            </a:r>
          </a:p>
          <a:p>
            <a:pPr>
              <a:buFont typeface="Wingdings" panose="05000000000000000000" pitchFamily="2" charset="2"/>
              <a:buChar char="Ø"/>
            </a:pPr>
            <a:r>
              <a:rPr lang="en-US"/>
              <a:t>Date Security</a:t>
            </a:r>
          </a:p>
          <a:p>
            <a:pPr>
              <a:buFont typeface="Wingdings" panose="05000000000000000000" pitchFamily="2" charset="2"/>
              <a:buChar char="Ø"/>
            </a:pPr>
            <a:r>
              <a:rPr lang="en-US"/>
              <a:t>Complex Layout</a:t>
            </a:r>
          </a:p>
          <a:p>
            <a:pPr>
              <a:buFont typeface="Wingdings" panose="05000000000000000000" pitchFamily="2" charset="2"/>
              <a:buChar char="Ø"/>
            </a:pPr>
            <a:r>
              <a:rPr lang="en-US"/>
              <a:t>Dynamic Content</a:t>
            </a:r>
            <a:endParaRPr lang="en-US" dirty="0"/>
          </a:p>
        </p:txBody>
      </p:sp>
    </p:spTree>
    <p:extLst>
      <p:ext uri="{BB962C8B-B14F-4D97-AF65-F5344CB8AC3E}">
        <p14:creationId xmlns:p14="http://schemas.microsoft.com/office/powerpoint/2010/main" val="2569279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281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User Interface Automation: Invoice Extraction</vt:lpstr>
      <vt:lpstr>PowerPoint Presentation</vt:lpstr>
      <vt:lpstr>PowerPoint Presentation</vt:lpstr>
      <vt:lpstr>Challenges in As-Is Workflow</vt:lpstr>
      <vt:lpstr>PowerPoint Presentation</vt:lpstr>
      <vt:lpstr>Benefits in To-Be Workflow                               </vt:lpstr>
      <vt:lpstr>Application: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S.Umamaheswar Raju</dc:creator>
  <cp:lastModifiedBy>S.Umamaheswar Raju</cp:lastModifiedBy>
  <cp:revision>62</cp:revision>
  <dcterms:created xsi:type="dcterms:W3CDTF">2024-08-05T04:12:28Z</dcterms:created>
  <dcterms:modified xsi:type="dcterms:W3CDTF">2024-08-07T05:21:56Z</dcterms:modified>
</cp:coreProperties>
</file>