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69" r:id="rId6"/>
    <p:sldId id="271" r:id="rId7"/>
    <p:sldId id="270" r:id="rId8"/>
    <p:sldId id="273" r:id="rId9"/>
    <p:sldId id="272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7" r:id="rId23"/>
    <p:sldId id="286" r:id="rId24"/>
    <p:sldId id="288" r:id="rId25"/>
    <p:sldId id="289" r:id="rId26"/>
    <p:sldId id="290" r:id="rId27"/>
    <p:sldId id="291" r:id="rId28"/>
    <p:sldId id="293" r:id="rId29"/>
    <p:sldId id="292" r:id="rId30"/>
    <p:sldId id="294" r:id="rId31"/>
    <p:sldId id="295" r:id="rId32"/>
    <p:sldId id="296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55C6F0-550E-4791-A509-EA0D406A36F3}" v="2" dt="2023-10-24T09:09:18.037"/>
    <p1510:client id="{783747C4-A87E-4976-AD58-242F6FA0BA9E}" v="3" dt="2023-10-22T06:23:59.983"/>
    <p1510:client id="{A3845869-4A3A-4796-946D-E21244F56F8C}" v="2" dt="2023-12-03T13:57:31.348"/>
    <p1510:client id="{EA93C9AA-8F86-4AB0-8AB6-55D76A4C6D00}" v="1" dt="2023-12-03T06:32:09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ranjana A S" userId="S::kh.en.u3cds22055@kh.students.amrita.edu::3d03ecee-e5e5-400a-9440-fccc48ba5c88" providerId="AD" clId="Web-{A3845869-4A3A-4796-946D-E21244F56F8C}"/>
    <pc:docChg chg="modSld">
      <pc:chgData name="Niranjana A S" userId="S::kh.en.u3cds22055@kh.students.amrita.edu::3d03ecee-e5e5-400a-9440-fccc48ba5c88" providerId="AD" clId="Web-{A3845869-4A3A-4796-946D-E21244F56F8C}" dt="2023-12-03T13:57:31.348" v="1" actId="1076"/>
      <pc:docMkLst>
        <pc:docMk/>
      </pc:docMkLst>
      <pc:sldChg chg="modSp">
        <pc:chgData name="Niranjana A S" userId="S::kh.en.u3cds22055@kh.students.amrita.edu::3d03ecee-e5e5-400a-9440-fccc48ba5c88" providerId="AD" clId="Web-{A3845869-4A3A-4796-946D-E21244F56F8C}" dt="2023-12-03T13:57:31.348" v="1" actId="1076"/>
        <pc:sldMkLst>
          <pc:docMk/>
          <pc:sldMk cId="1681373893" sldId="271"/>
        </pc:sldMkLst>
        <pc:picChg chg="mod">
          <ac:chgData name="Niranjana A S" userId="S::kh.en.u3cds22055@kh.students.amrita.edu::3d03ecee-e5e5-400a-9440-fccc48ba5c88" providerId="AD" clId="Web-{A3845869-4A3A-4796-946D-E21244F56F8C}" dt="2023-12-03T13:57:31.348" v="1" actId="1076"/>
          <ac:picMkLst>
            <pc:docMk/>
            <pc:sldMk cId="1681373893" sldId="271"/>
            <ac:picMk id="6" creationId="{DFF088E4-B56F-5EA1-64EE-6BA7B1E72EE1}"/>
          </ac:picMkLst>
        </pc:picChg>
      </pc:sldChg>
    </pc:docChg>
  </pc:docChgLst>
  <pc:docChgLst>
    <pc:chgData name="Meenakshi B" userId="S::kh.en.u3cds22045@kh.students.amrita.edu::f0c7eaaa-fbf2-42a5-a189-42c19a6c6b90" providerId="AD" clId="Web-{6E55C6F0-550E-4791-A509-EA0D406A36F3}"/>
    <pc:docChg chg="sldOrd">
      <pc:chgData name="Meenakshi B" userId="S::kh.en.u3cds22045@kh.students.amrita.edu::f0c7eaaa-fbf2-42a5-a189-42c19a6c6b90" providerId="AD" clId="Web-{6E55C6F0-550E-4791-A509-EA0D406A36F3}" dt="2023-10-24T09:09:18.037" v="1"/>
      <pc:docMkLst>
        <pc:docMk/>
      </pc:docMkLst>
      <pc:sldChg chg="ord">
        <pc:chgData name="Meenakshi B" userId="S::kh.en.u3cds22045@kh.students.amrita.edu::f0c7eaaa-fbf2-42a5-a189-42c19a6c6b90" providerId="AD" clId="Web-{6E55C6F0-550E-4791-A509-EA0D406A36F3}" dt="2023-10-24T09:09:18.037" v="1"/>
        <pc:sldMkLst>
          <pc:docMk/>
          <pc:sldMk cId="974377254" sldId="276"/>
        </pc:sldMkLst>
      </pc:sldChg>
    </pc:docChg>
  </pc:docChgLst>
  <pc:docChgLst>
    <pc:chgData name="Niranjana A S" userId="S::kh.en.u3cds22055@kh.students.amrita.edu::3d03ecee-e5e5-400a-9440-fccc48ba5c88" providerId="AD" clId="Web-{EA93C9AA-8F86-4AB0-8AB6-55D76A4C6D00}"/>
    <pc:docChg chg="sldOrd">
      <pc:chgData name="Niranjana A S" userId="S::kh.en.u3cds22055@kh.students.amrita.edu::3d03ecee-e5e5-400a-9440-fccc48ba5c88" providerId="AD" clId="Web-{EA93C9AA-8F86-4AB0-8AB6-55D76A4C6D00}" dt="2023-12-03T06:32:09.081" v="0"/>
      <pc:docMkLst>
        <pc:docMk/>
      </pc:docMkLst>
      <pc:sldChg chg="ord">
        <pc:chgData name="Niranjana A S" userId="S::kh.en.u3cds22055@kh.students.amrita.edu::3d03ecee-e5e5-400a-9440-fccc48ba5c88" providerId="AD" clId="Web-{EA93C9AA-8F86-4AB0-8AB6-55D76A4C6D00}" dt="2023-12-03T06:32:09.081" v="0"/>
        <pc:sldMkLst>
          <pc:docMk/>
          <pc:sldMk cId="4070752384" sldId="272"/>
        </pc:sldMkLst>
      </pc:sldChg>
    </pc:docChg>
  </pc:docChgLst>
  <pc:docChgLst>
    <pc:chgData name="Parthip R Prasad" userId="S::kh.en.u3cds22057@kh.students.amrita.edu::9eff65bb-c150-4fe1-aeab-f1c94438129e" providerId="AD" clId="Web-{783747C4-A87E-4976-AD58-242F6FA0BA9E}"/>
    <pc:docChg chg="sldOrd">
      <pc:chgData name="Parthip R Prasad" userId="S::kh.en.u3cds22057@kh.students.amrita.edu::9eff65bb-c150-4fe1-aeab-f1c94438129e" providerId="AD" clId="Web-{783747C4-A87E-4976-AD58-242F6FA0BA9E}" dt="2023-10-22T06:23:59.983" v="2"/>
      <pc:docMkLst>
        <pc:docMk/>
      </pc:docMkLst>
      <pc:sldChg chg="ord">
        <pc:chgData name="Parthip R Prasad" userId="S::kh.en.u3cds22057@kh.students.amrita.edu::9eff65bb-c150-4fe1-aeab-f1c94438129e" providerId="AD" clId="Web-{783747C4-A87E-4976-AD58-242F6FA0BA9E}" dt="2023-10-22T06:22:57.373" v="1"/>
        <pc:sldMkLst>
          <pc:docMk/>
          <pc:sldMk cId="2825900999" sldId="270"/>
        </pc:sldMkLst>
      </pc:sldChg>
      <pc:sldChg chg="ord">
        <pc:chgData name="Parthip R Prasad" userId="S::kh.en.u3cds22057@kh.students.amrita.edu::9eff65bb-c150-4fe1-aeab-f1c94438129e" providerId="AD" clId="Web-{783747C4-A87E-4976-AD58-242F6FA0BA9E}" dt="2023-10-22T06:14:59.664" v="0"/>
        <pc:sldMkLst>
          <pc:docMk/>
          <pc:sldMk cId="3747539969" sldId="286"/>
        </pc:sldMkLst>
      </pc:sldChg>
      <pc:sldChg chg="ord">
        <pc:chgData name="Parthip R Prasad" userId="S::kh.en.u3cds22057@kh.students.amrita.edu::9eff65bb-c150-4fe1-aeab-f1c94438129e" providerId="AD" clId="Web-{783747C4-A87E-4976-AD58-242F6FA0BA9E}" dt="2023-10-22T06:23:59.983" v="2"/>
        <pc:sldMkLst>
          <pc:docMk/>
          <pc:sldMk cId="1680327361" sldId="29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6864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49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3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328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699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40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1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34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29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110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83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2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divide-and-conquer-introducti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bstract smoke background">
            <a:extLst>
              <a:ext uri="{FF2B5EF4-FFF2-40B4-BE49-F238E27FC236}">
                <a16:creationId xmlns:a16="http://schemas.microsoft.com/office/drawing/2014/main" id="{00EA6875-8438-8005-87C2-AA3B9663393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11" r="12374" b="9"/>
          <a:stretch/>
        </p:blipFill>
        <p:spPr>
          <a:xfrm>
            <a:off x="20" y="10"/>
            <a:ext cx="866849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en-IN" sz="4800"/>
              <a:t>Analysis of different sorting algorithms</a:t>
            </a:r>
            <a:endParaRPr sz="4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6961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AB74A570-81D7-2D27-CF05-73EE896BC1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443" y="2132560"/>
            <a:ext cx="5829300" cy="18669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958E252-86FF-4392-5FAD-BF20A03B46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insertion sort</a:t>
            </a:r>
            <a:endParaRPr lang="en-US"/>
          </a:p>
        </p:txBody>
      </p:sp>
      <p:pic>
        <p:nvPicPr>
          <p:cNvPr id="11" name="Picture 11">
            <a:extLst>
              <a:ext uri="{FF2B5EF4-FFF2-40B4-BE49-F238E27FC236}">
                <a16:creationId xmlns:a16="http://schemas.microsoft.com/office/drawing/2014/main" id="{E279FB0C-30AE-1B12-936E-90E794295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0830" y="4196335"/>
            <a:ext cx="5724525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231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CF8A5C2-E02A-7354-1060-84D3E5D205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0" y="1479960"/>
            <a:ext cx="5924550" cy="1949039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00743ED-6B92-6417-2430-73779E88C0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insertion sort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F1EF3F58-45F6-5FF7-2B27-5706CBFA4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26" y="3428999"/>
            <a:ext cx="6162858" cy="2118482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5A92574-F863-EDAD-6CBF-03036DD08E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1880" y="5524499"/>
            <a:ext cx="5924550" cy="155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443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C14C1-D33E-D771-D7FF-9E7235430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907037"/>
            <a:ext cx="10168128" cy="4680800"/>
          </a:xfrm>
        </p:spPr>
        <p:txBody>
          <a:bodyPr>
            <a:normAutofit/>
          </a:bodyPr>
          <a:lstStyle/>
          <a:p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If we are given </a:t>
            </a:r>
            <a:r>
              <a:rPr lang="en-IN" b="1" i="0">
                <a:solidFill>
                  <a:srgbClr val="333333"/>
                </a:solidFill>
                <a:effectLst/>
                <a:latin typeface="inter-bold"/>
              </a:rPr>
              <a:t>n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elements, </a:t>
            </a:r>
          </a:p>
          <a:p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then in the </a:t>
            </a:r>
            <a:r>
              <a:rPr lang="en-IN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first pass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 it will make </a:t>
            </a:r>
            <a:r>
              <a:rPr lang="en-IN" b="1" i="0">
                <a:solidFill>
                  <a:srgbClr val="333333"/>
                </a:solidFill>
                <a:effectLst/>
                <a:latin typeface="inter-bold"/>
              </a:rPr>
              <a:t>n-1</a:t>
            </a:r>
            <a:r>
              <a:rPr lang="en-IN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comparisons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; in the </a:t>
            </a:r>
            <a:r>
              <a:rPr lang="en-IN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second pass,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it will do </a:t>
            </a:r>
            <a:r>
              <a:rPr lang="en-IN" b="1" i="0">
                <a:solidFill>
                  <a:srgbClr val="333333"/>
                </a:solidFill>
                <a:effectLst/>
                <a:latin typeface="inter-bold"/>
              </a:rPr>
              <a:t>n-2 comparisons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; in the </a:t>
            </a:r>
            <a:r>
              <a:rPr lang="en-IN" b="1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third pass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, it will do </a:t>
            </a:r>
            <a:r>
              <a:rPr lang="en-IN" b="1" i="0">
                <a:solidFill>
                  <a:srgbClr val="333333"/>
                </a:solidFill>
                <a:effectLst/>
                <a:latin typeface="inter-bold"/>
              </a:rPr>
              <a:t>n-3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and so on. </a:t>
            </a:r>
          </a:p>
          <a:p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Thus, the total number of comparisons can be found by;</a:t>
            </a:r>
          </a:p>
          <a:p>
            <a:r>
              <a:rPr lang="en-IN" b="1"/>
              <a:t>(n-1) + (n-2) + (n-3) + (n-4) + ...... + 1</a:t>
            </a:r>
          </a:p>
          <a:p>
            <a:r>
              <a:rPr lang="en-IN" b="1"/>
              <a:t>O(n</a:t>
            </a:r>
            <a:r>
              <a:rPr lang="en-IN" b="1" baseline="30000"/>
              <a:t>2</a:t>
            </a:r>
            <a:r>
              <a:rPr lang="en-IN" b="1"/>
              <a:t>)</a:t>
            </a:r>
            <a:endParaRPr lang="en-US" b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CF323D-17B8-FF04-2B55-C99D8C5C0F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insertion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6EB8C-4F70-D8FB-C7DF-7D7F9C186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8304" y="745700"/>
            <a:ext cx="10168128" cy="6393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indent="0">
              <a:buNone/>
            </a:pP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1: Start</a:t>
            </a:r>
          </a:p>
          <a:p>
            <a:pPr marL="0" indent="0">
              <a:buNone/>
            </a:pP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sz="11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marL="0" indent="0">
              <a:buNone/>
            </a:pP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3. while </a:t>
            </a:r>
            <a:r>
              <a:rPr lang="en-US" sz="11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&lt;n-1 do</a:t>
            </a:r>
          </a:p>
          <a:p>
            <a:pPr marL="0" indent="0">
              <a:buNone/>
            </a:pPr>
            <a:r>
              <a:rPr lang="en-I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1. j=i+1</a:t>
            </a:r>
          </a:p>
          <a:p>
            <a:pPr marL="0" indent="0">
              <a:buNone/>
            </a:pPr>
            <a:r>
              <a:rPr lang="en-I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2. small=</a:t>
            </a:r>
            <a:r>
              <a:rPr lang="en-US" sz="11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1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3. while j&lt;n do</a:t>
            </a:r>
          </a:p>
          <a:p>
            <a:pPr marL="0" indent="0">
              <a:buNone/>
            </a:pPr>
            <a:r>
              <a:rPr lang="en-I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1.if a[small]&gt;a[j]</a:t>
            </a:r>
          </a:p>
          <a:p>
            <a:pPr marL="0" indent="0">
              <a:buNone/>
            </a:pPr>
            <a:r>
              <a:rPr lang="en-I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1. small=j</a:t>
            </a:r>
          </a:p>
          <a:p>
            <a:pPr marL="0" indent="0">
              <a:buNone/>
            </a:pPr>
            <a:r>
              <a:rPr lang="en-I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2.end if </a:t>
            </a:r>
          </a:p>
          <a:p>
            <a:pPr marL="0" indent="0">
              <a:buNone/>
            </a:pPr>
            <a:r>
              <a:rPr lang="en-I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3. j=j+1</a:t>
            </a:r>
          </a:p>
          <a:p>
            <a:pPr marL="0" indent="0">
              <a:buNone/>
            </a:pPr>
            <a:r>
              <a:rPr lang="en-I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4. end while</a:t>
            </a:r>
          </a:p>
          <a:p>
            <a:pPr marL="0" indent="0">
              <a:buNone/>
            </a:pP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5. if </a:t>
            </a:r>
            <a:r>
              <a:rPr lang="en-US" sz="11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!=small</a:t>
            </a:r>
          </a:p>
          <a:p>
            <a:pPr marL="0" indent="0">
              <a:buNone/>
            </a:pPr>
            <a:r>
              <a:rPr lang="en-I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1. temp=a[</a:t>
            </a:r>
            <a:r>
              <a:rPr lang="en-US" sz="11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r>
              <a:rPr lang="en-I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2. a[</a:t>
            </a:r>
            <a:r>
              <a:rPr lang="en-US" sz="11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]=a[small]</a:t>
            </a:r>
          </a:p>
          <a:p>
            <a:pPr marL="0" indent="0">
              <a:buNone/>
            </a:pPr>
            <a:r>
              <a:rPr lang="en-I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3. a[small]=temp</a:t>
            </a:r>
          </a:p>
          <a:p>
            <a:pPr marL="0" indent="0">
              <a:buNone/>
            </a:pP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6.end if </a:t>
            </a:r>
          </a:p>
          <a:p>
            <a:pPr marL="0" indent="0">
              <a:buNone/>
            </a:pPr>
            <a:r>
              <a:rPr lang="en-IN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7. </a:t>
            </a:r>
            <a:r>
              <a:rPr lang="en-US" sz="11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=i+1</a:t>
            </a:r>
          </a:p>
          <a:p>
            <a:pPr marL="0" indent="0">
              <a:buNone/>
            </a:pP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7. end while</a:t>
            </a:r>
          </a:p>
          <a:p>
            <a:pPr marL="0" indent="0">
              <a:buNone/>
            </a:pPr>
            <a:r>
              <a:rPr lang="en-US" sz="1100" b="1">
                <a:latin typeface="Times New Roman" panose="02020603050405020304" pitchFamily="18" charset="0"/>
                <a:cs typeface="Times New Roman" panose="02020603050405020304" pitchFamily="18" charset="0"/>
              </a:rPr>
              <a:t>8. stop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7EB32C0-34D7-BBE7-060E-CB27C2DCF2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85572"/>
            <a:ext cx="10168128" cy="7579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selection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075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7FACA8CD-3B69-89D6-A98F-872F7041A0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83" y="1124663"/>
            <a:ext cx="5715000" cy="965743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255CEDD-7214-E3DE-ABB0-20B8A3FA90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22177" y="159898"/>
            <a:ext cx="10168128" cy="514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selection sort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F7382B1-2D5B-33BA-43DC-8EE6529A2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83" y="2257372"/>
            <a:ext cx="5715000" cy="117162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57746747-3426-FE4D-4034-F5BA2193C3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83" y="3714342"/>
            <a:ext cx="5715000" cy="1409700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62CD266-E88C-8F17-621F-9E9A174F8C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83" y="5409384"/>
            <a:ext cx="5715000" cy="117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18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2ED07E8-5ABA-726A-B23B-3A45749F02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11936" y="134226"/>
            <a:ext cx="10168128" cy="551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selection sort</a:t>
            </a:r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A9E89E1C-CB40-25BA-C635-BCA0BF913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6" y="1026866"/>
            <a:ext cx="5715000" cy="1253021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9F18C6B-235B-167F-3B87-DF6D7E25FC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936" y="2620953"/>
            <a:ext cx="5715000" cy="1490936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8F71F4A2-6BDB-FFE2-0E19-31749FF26C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84" y="4339732"/>
            <a:ext cx="5715000" cy="125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87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CE3545BC-473B-087B-981F-D39421104D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5" y="2249424"/>
            <a:ext cx="5715000" cy="117957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DAFCCD0-A3B2-010E-A4B7-7C35C88A2E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selection sort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312C4648-3237-7568-1009-FD0134FEE8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765" y="3720085"/>
            <a:ext cx="5715000" cy="140970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DB566DDC-156C-7A05-B73C-05EA733EF3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75" y="5327989"/>
            <a:ext cx="5715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45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F871A7E8-D828-01BA-45C8-8B304A103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460" y="2019300"/>
            <a:ext cx="5715000" cy="1409700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2F2E1C2-5EEF-4515-9407-981083C6D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selection sort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CB13B032-E912-4530-AAFD-16B1C5FA09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615" y="3605513"/>
            <a:ext cx="5715000" cy="152427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D47BD1D-A1B3-A110-DBCF-F39C3E0C4C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873" y="5361307"/>
            <a:ext cx="5715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683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A13F1CA1-9B69-7554-F886-20CA67B900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2" y="2481593"/>
            <a:ext cx="5715000" cy="1179576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065A85E-76AE-1827-79F4-C5DF1DAD5C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selection sort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A5E3512-1228-4D0C-4655-DC2475C6C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112" y="4044406"/>
            <a:ext cx="57150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07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1F82C-4C45-3F59-F594-A7FC93BE0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Analysis of </a:t>
            </a:r>
            <a:r>
              <a:rPr lang="en-IN" err="1"/>
              <a:t>Mergesort</a:t>
            </a:r>
            <a:r>
              <a:rPr lang="en-IN"/>
              <a:t> algorithm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B8AF0-45FA-2967-6FA7-2CF8F4A0A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803416" cy="3694176"/>
          </a:xfrm>
        </p:spPr>
        <p:txBody>
          <a:bodyPr/>
          <a:lstStyle/>
          <a:p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falls under the category of </a:t>
            </a:r>
            <a:r>
              <a:rPr lang="en-IN" b="0" i="0" u="none" strike="noStrike">
                <a:solidFill>
                  <a:srgbClr val="008000"/>
                </a:solidFill>
                <a:effectLst/>
                <a:latin typeface="verdana" panose="020B0604030504040204" pitchFamily="34" charset="0"/>
                <a:hlinkClick r:id="rId2"/>
              </a:rPr>
              <a:t>Divide and Conquer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technique.</a:t>
            </a:r>
          </a:p>
          <a:p>
            <a:r>
              <a:rPr lang="en-IN"/>
              <a:t> we segment a problem into two halves and solve them individually. After finding the solution of each half, we merge them back to represent the solution of the main problem.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4640130" y="128143"/>
            <a:ext cx="7551869" cy="1167762"/>
          </a:xfrm>
        </p:spPr>
        <p:txBody>
          <a:bodyPr anchor="b">
            <a:normAutofit fontScale="90000"/>
          </a:bodyPr>
          <a:lstStyle/>
          <a:p>
            <a:r>
              <a:rPr lang="en-US" sz="5200"/>
              <a:t>Analysis of Bubble sort 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B17244-1CFD-B19A-9CBA-E09239FB73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23" r="43334" b="6250"/>
          <a:stretch/>
        </p:blipFill>
        <p:spPr>
          <a:xfrm>
            <a:off x="20" y="10"/>
            <a:ext cx="4505305" cy="6857990"/>
          </a:xfrm>
          <a:prstGeom prst="rect">
            <a:avLst/>
          </a:prstGeom>
        </p:spPr>
      </p:pic>
      <p:sp>
        <p:nvSpPr>
          <p:cNvPr id="12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4640130" y="1768895"/>
            <a:ext cx="7551870" cy="4960963"/>
          </a:xfrm>
        </p:spPr>
        <p:txBody>
          <a:bodyPr>
            <a:noAutofit/>
          </a:bodyPr>
          <a:lstStyle/>
          <a:p>
            <a:pPr marL="0" lvl="0" indent="0">
              <a:lnSpc>
                <a:spcPct val="100000"/>
              </a:lnSpc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Start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en-IN" sz="1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3.While </a:t>
            </a:r>
            <a:r>
              <a:rPr lang="en-US" sz="1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&lt;n-1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j=0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While j&lt;n-1-i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1. If a[j]&gt;a[j+1]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1.temp=a[j]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2. a[j]=a[j+1]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a[j+1]=temp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2.end if 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3. j=j+1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en-US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3.end while</a:t>
            </a:r>
          </a:p>
        </p:txBody>
      </p:sp>
    </p:spTree>
    <p:extLst>
      <p:ext uri="{BB962C8B-B14F-4D97-AF65-F5344CB8AC3E}">
        <p14:creationId xmlns:p14="http://schemas.microsoft.com/office/powerpoint/2010/main" val="244765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8157-E2AB-2F8C-3F59-642ACEBEB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6"/>
            <a:ext cx="10168128" cy="4443984"/>
          </a:xfrm>
        </p:spPr>
        <p:txBody>
          <a:bodyPr/>
          <a:lstStyle/>
          <a:p>
            <a:pPr marL="0" indent="0">
              <a:buNone/>
            </a:pPr>
            <a:r>
              <a:rPr lang="en-IN"/>
              <a:t>If we are given n elements, </a:t>
            </a:r>
          </a:p>
          <a:p>
            <a:pPr marL="0" indent="0">
              <a:buNone/>
            </a:pPr>
            <a:r>
              <a:rPr lang="en-IN"/>
              <a:t>then in the </a:t>
            </a:r>
            <a:r>
              <a:rPr lang="en-IN" b="1"/>
              <a:t>first pass</a:t>
            </a:r>
            <a:r>
              <a:rPr lang="en-IN"/>
              <a:t>, it will do </a:t>
            </a:r>
            <a:r>
              <a:rPr lang="en-IN" b="1"/>
              <a:t>n-1 comparisons;</a:t>
            </a:r>
          </a:p>
          <a:p>
            <a:pPr marL="0" indent="0">
              <a:buNone/>
            </a:pPr>
            <a:r>
              <a:rPr lang="en-IN" b="1"/>
              <a:t> </a:t>
            </a:r>
            <a:r>
              <a:rPr lang="en-IN"/>
              <a:t>in the </a:t>
            </a:r>
            <a:r>
              <a:rPr lang="en-IN" b="1"/>
              <a:t>second pass</a:t>
            </a:r>
            <a:r>
              <a:rPr lang="en-IN"/>
              <a:t>, it will do </a:t>
            </a:r>
            <a:r>
              <a:rPr lang="en-IN" b="1"/>
              <a:t>n-2</a:t>
            </a:r>
            <a:r>
              <a:rPr lang="en-IN"/>
              <a:t>;</a:t>
            </a:r>
          </a:p>
          <a:p>
            <a:pPr marL="0" indent="0">
              <a:buNone/>
            </a:pPr>
            <a:r>
              <a:rPr lang="en-IN"/>
              <a:t> in the </a:t>
            </a:r>
            <a:r>
              <a:rPr lang="en-IN" b="1"/>
              <a:t>third pass</a:t>
            </a:r>
            <a:r>
              <a:rPr lang="en-IN"/>
              <a:t>, it will do </a:t>
            </a:r>
            <a:r>
              <a:rPr lang="en-IN" b="1"/>
              <a:t>n-3</a:t>
            </a:r>
            <a:r>
              <a:rPr lang="en-IN"/>
              <a:t> and so on. Thus, the total number of comparisons can be found by;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9D7C4CA-CD9D-A4A0-D64D-FA9852A57B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selection sort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17245767-9C29-7B27-FC81-7A97651FB5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396" y="4813935"/>
            <a:ext cx="6010275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539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3A19-47BE-6FFD-FDAB-B94A73A91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9417EB-3BD8-E88E-4F28-97955CC554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</a:t>
            </a:r>
            <a:r>
              <a:rPr lang="en-IN" err="1"/>
              <a:t>Mergesort</a:t>
            </a:r>
            <a:r>
              <a:rPr lang="en-IN"/>
              <a:t> algorithm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82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05A50-816C-0EA7-8038-B5246EF96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6"/>
            <a:ext cx="10168128" cy="4443984"/>
          </a:xfrm>
        </p:spPr>
        <p:txBody>
          <a:bodyPr/>
          <a:lstStyle/>
          <a:p>
            <a:pPr marL="0" indent="0">
              <a:buNone/>
            </a:pP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Merge sort is a recursive algorithm, recursive equation can be </a:t>
            </a:r>
            <a:r>
              <a:rPr lang="en-IN" b="0" i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wriiten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as</a:t>
            </a:r>
          </a:p>
          <a:p>
            <a:pPr marL="0" indent="0">
              <a:buNone/>
            </a:pP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 (n) be the total time taken by the Merge Sort algorithm</a:t>
            </a:r>
          </a:p>
          <a:p>
            <a:pPr marL="0" indent="0">
              <a:buNone/>
            </a:pPr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Sorting two halves will take at the most 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2T (n/2) </a:t>
            </a:r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time</a:t>
            </a:r>
          </a:p>
          <a:p>
            <a:pPr marL="0" indent="0">
              <a:buNone/>
            </a:pPr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Merging it takes </a:t>
            </a:r>
            <a:r>
              <a:rPr lang="en-IN" b="1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</a:t>
            </a:r>
            <a:r>
              <a:rPr lang="en-IN" b="0" i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times hence</a:t>
            </a:r>
          </a:p>
          <a:p>
            <a:pPr marL="0" indent="0">
              <a:buNone/>
            </a:pPr>
            <a:r>
              <a:rPr lang="en-IN"/>
              <a:t>T (n) =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2T       + +n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DD50C1A-1F5B-1285-361D-832D6AEEC8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</a:t>
            </a:r>
            <a:r>
              <a:rPr lang="en-IN" err="1"/>
              <a:t>Mergesort</a:t>
            </a:r>
            <a:r>
              <a:rPr lang="en-IN"/>
              <a:t> algorithm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516A6E-4C9D-335C-2283-328EA1C7B0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1281" y="3237482"/>
            <a:ext cx="171474" cy="35247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A2C81D-3155-CAE0-5B32-74753B197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388" y="5244353"/>
            <a:ext cx="909013" cy="108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3372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338C0D47-CCB2-8A4F-5312-E8D419BE0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7020" y="2272710"/>
            <a:ext cx="3448050" cy="1483906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37257E-AE02-2CE7-83A3-16F6304E8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</a:t>
            </a:r>
            <a:r>
              <a:rPr lang="en-IN" err="1"/>
              <a:t>Mergesort</a:t>
            </a:r>
            <a:r>
              <a:rPr lang="en-IN"/>
              <a:t> algorithm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122F9-310F-70DA-2735-DD593A99384B}"/>
              </a:ext>
            </a:extLst>
          </p:cNvPr>
          <p:cNvSpPr txBox="1"/>
          <p:nvPr/>
        </p:nvSpPr>
        <p:spPr>
          <a:xfrm>
            <a:off x="1131050" y="3756616"/>
            <a:ext cx="3939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Put 2 equation in 1 equation</a:t>
            </a:r>
            <a:endParaRPr lang="en-US"/>
          </a:p>
        </p:txBody>
      </p:sp>
      <p:pic>
        <p:nvPicPr>
          <p:cNvPr id="8" name="Picture 8">
            <a:extLst>
              <a:ext uri="{FF2B5EF4-FFF2-40B4-BE49-F238E27FC236}">
                <a16:creationId xmlns:a16="http://schemas.microsoft.com/office/drawing/2014/main" id="{A96498D1-E88A-6704-308E-71DDB4548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856" y="4301148"/>
            <a:ext cx="327660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5319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C2EDF-E145-441B-10AE-C60C325B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 Putting 4 equation in 3 equation</a:t>
            </a:r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28F857-085A-42D9-B1D3-AEC962907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</a:t>
            </a:r>
            <a:r>
              <a:rPr lang="en-IN" err="1"/>
              <a:t>Mergesort</a:t>
            </a:r>
            <a:r>
              <a:rPr lang="en-IN"/>
              <a:t> algorithm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82917E0-277A-82D5-65FD-685C6D1312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640" y="3244024"/>
            <a:ext cx="5106216" cy="314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795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A4F00-8351-F637-296D-1C53AD336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Analysis of quick sort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E53DC-5A83-6642-897A-8757C775DB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>
                <a:solidFill>
                  <a:srgbClr val="000000"/>
                </a:solidFill>
                <a:effectLst/>
                <a:latin typeface="Raleway" panose="02000000000000000000" pitchFamily="2" charset="0"/>
              </a:rPr>
              <a:t>efficiency of the Quicksort algorithm very much depends on the selection of the pivot element. </a:t>
            </a:r>
          </a:p>
          <a:p>
            <a:r>
              <a:rPr lang="en-IN">
                <a:solidFill>
                  <a:srgbClr val="000000"/>
                </a:solidFill>
                <a:latin typeface="Raleway" panose="02000000000000000000" pitchFamily="2" charset="0"/>
              </a:rPr>
              <a:t> </a:t>
            </a:r>
            <a:r>
              <a:rPr lang="en-IN" b="0" i="0">
                <a:solidFill>
                  <a:srgbClr val="000000"/>
                </a:solidFill>
                <a:effectLst/>
                <a:latin typeface="Raleway" pitchFamily="2" charset="0"/>
              </a:rPr>
              <a:t>assume </a:t>
            </a:r>
            <a:r>
              <a:rPr lang="en-IN" b="1" i="0">
                <a:solidFill>
                  <a:srgbClr val="000000"/>
                </a:solidFill>
                <a:effectLst/>
                <a:latin typeface="Raleway" pitchFamily="2" charset="0"/>
              </a:rPr>
              <a:t>the input of the Quicksort is a sorted array and we choose the leftmost element as a pivot element.       </a:t>
            </a:r>
          </a:p>
          <a:p>
            <a:r>
              <a:rPr lang="en-IN" b="0" i="0">
                <a:solidFill>
                  <a:srgbClr val="000000"/>
                </a:solidFill>
                <a:effectLst/>
                <a:latin typeface="Raleway" pitchFamily="2" charset="0"/>
              </a:rPr>
              <a:t> In this case, we’ll have two extremely unbalanced arrays. One array will have one element and the other one will have  elements.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02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91F6-3553-9BBA-A505-AE051BB65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From Stopping Condition:</a:t>
            </a:r>
          </a:p>
          <a:p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9832C48-9BD3-020E-A47F-BD8184BA0B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</a:t>
            </a:r>
            <a:r>
              <a:rPr lang="en-IN" err="1"/>
              <a:t>Mergesort</a:t>
            </a:r>
            <a:r>
              <a:rPr lang="en-IN"/>
              <a:t> algorithm</a:t>
            </a:r>
            <a:endParaRPr lang="en-US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D898EE30-7F32-06D8-72C8-40B8EE095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119" y="3178396"/>
            <a:ext cx="2598416" cy="13049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F0D6DF-5717-2FF3-4F40-657DB5B10639}"/>
              </a:ext>
            </a:extLst>
          </p:cNvPr>
          <p:cNvSpPr txBox="1"/>
          <p:nvPr/>
        </p:nvSpPr>
        <p:spPr>
          <a:xfrm>
            <a:off x="7025476" y="2438517"/>
            <a:ext cx="29864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Apply log both sides:</a:t>
            </a:r>
          </a:p>
          <a:p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log n=log</a:t>
            </a:r>
            <a:r>
              <a:rPr lang="en-IN" b="0" i="0" baseline="-2500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</a:t>
            </a:r>
            <a:b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lang="en-IN" b="0" i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logn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= </a:t>
            </a:r>
            <a:r>
              <a:rPr lang="en-IN" b="0" i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 log2</a:t>
            </a:r>
            <a:b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=</a:t>
            </a:r>
            <a:r>
              <a:rPr lang="en-IN" b="0" i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</a:t>
            </a:r>
            <a:b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b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</a:b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log</a:t>
            </a:r>
            <a:r>
              <a:rPr lang="en-IN" b="0" i="0" baseline="-2500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2</a:t>
            </a:r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n=</a:t>
            </a:r>
            <a:r>
              <a:rPr lang="en-IN" b="0" i="0" err="1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i</a:t>
            </a:r>
            <a:endParaRPr lang="en-IN" b="0" i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r>
              <a:rPr lang="en-IN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From 6 equation</a:t>
            </a:r>
          </a:p>
          <a:p>
            <a:pPr algn="l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EDFE8C-010F-A92E-4D5C-87D7CFE40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6236" y="3428998"/>
            <a:ext cx="872831" cy="935183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A58147A4-DCB1-03C3-AC81-23536222DA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2386" y="4746841"/>
            <a:ext cx="2686233" cy="1808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27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08F58B53-ACB8-8915-0CD8-E9CEF7E2E8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2023" y="2478088"/>
            <a:ext cx="5575917" cy="3694112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626CC16A-E1F3-6444-A78C-E9C7C722C1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quick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6115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0552E-2FEB-5093-ABD3-8B5F7B019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i="0">
                <a:solidFill>
                  <a:srgbClr val="000000"/>
                </a:solidFill>
                <a:effectLst/>
                <a:latin typeface="Raleway" pitchFamily="2" charset="0"/>
              </a:rPr>
              <a:t>time complexity of the Quicksort algorithm in worst case is 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4379214-1945-5A31-B49A-421B1F88D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00" y="3063992"/>
            <a:ext cx="8128000" cy="143466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89A5ABD9-7421-67E9-E18D-2A1CE8F34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quick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56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A837A-ABF3-BDF4-3B71-BC0C29EF8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4379976"/>
          </a:xfrm>
        </p:spPr>
        <p:txBody>
          <a:bodyPr/>
          <a:lstStyle/>
          <a:p>
            <a:r>
              <a:rPr lang="en-IN"/>
              <a:t>Can create a recurrence relation for computing it.
In the worst case, after the first partition, one array will have 1 element and the other one will have (N-1) elements. Let’s say T(N) denotes the time complexity to sort N elements in the worst case:</a:t>
            </a:r>
          </a:p>
          <a:p>
            <a:r>
              <a:rPr lang="en-IN"/>
              <a:t>T(N) =Time needed to Partition N </a:t>
            </a:r>
            <a:r>
              <a:rPr lang="en-IN" err="1"/>
              <a:t>elements+Time</a:t>
            </a:r>
            <a:r>
              <a:rPr lang="en-IN"/>
              <a:t> needed to sort N-1 elements recursively</a:t>
            </a:r>
          </a:p>
          <a:p>
            <a:r>
              <a:rPr lang="en-IN"/>
              <a:t>T(N) =N+T(N-1) 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D545A90-B624-3FE3-7837-450AAB5B09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quick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99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FF088E4-B56F-5EA1-64EE-6BA7B1E72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30" y="2389740"/>
            <a:ext cx="8631102" cy="3694112"/>
          </a:xfr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2E62EA9B-3382-1821-4E55-507D227252D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/>
              <a:t>Analysis of Bubble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16813738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0143C-6B2E-88DE-290B-81917F664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728216"/>
            <a:ext cx="10168128" cy="5129784"/>
          </a:xfrm>
        </p:spPr>
        <p:txBody>
          <a:bodyPr>
            <a:normAutofit/>
          </a:bodyPr>
          <a:lstStyle/>
          <a:p>
            <a:r>
              <a:rPr lang="en-IN"/>
              <a:t>To solve the recurrence relation we derived earlier:
T(N) = N + T(N- 1), </a:t>
            </a:r>
          </a:p>
          <a:p>
            <a:r>
              <a:rPr lang="en-IN"/>
              <a:t>T(N – 1) = (N – 1) + T(N- 2),</a:t>
            </a:r>
          </a:p>
          <a:p>
            <a:r>
              <a:rPr lang="en-IN"/>
              <a:t> T(N – 2) = (N – 2) + T(N- 3), </a:t>
            </a:r>
          </a:p>
          <a:p>
            <a:r>
              <a:rPr lang="en-IN"/>
              <a:t>T(N – 3) = (N – 3) + T(N- 4), .......... , </a:t>
            </a:r>
          </a:p>
          <a:p>
            <a:r>
              <a:rPr lang="en-IN"/>
              <a:t>T(3) = 3 + T(2), </a:t>
            </a:r>
          </a:p>
          <a:p>
            <a:r>
              <a:rPr lang="en-IN"/>
              <a:t>T(2) = 2 + T(1), </a:t>
            </a:r>
          </a:p>
          <a:p>
            <a:r>
              <a:rPr lang="en-IN"/>
              <a:t>T(1) = 0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C1C51BE-8C5F-5456-8001-97DC4DB9AC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quick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0702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6CBE79D4-41EA-A466-70A1-F3A010644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013" y="3694355"/>
            <a:ext cx="10167937" cy="1261577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AA4003E-1FE5-C359-FB5F-BCF434DF9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quick sort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29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DDD21616-5066-B6C8-9D8D-8167BA47A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4430" y="2478088"/>
            <a:ext cx="8631102" cy="3694112"/>
          </a:xfr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78F4C582-3423-D462-8A5B-34738E75B8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/>
              <a:t>Analysis of Bubble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2825900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81A31-2A1C-78F6-7E95-A2DE80CAC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/>
              <a:t>If we are given n elements, </a:t>
            </a:r>
          </a:p>
          <a:p>
            <a:pPr marL="0" indent="0">
              <a:buNone/>
            </a:pPr>
            <a:r>
              <a:rPr lang="en-IN"/>
              <a:t> in the </a:t>
            </a:r>
            <a:r>
              <a:rPr lang="en-IN" b="1"/>
              <a:t>first pass</a:t>
            </a:r>
            <a:r>
              <a:rPr lang="en-IN"/>
              <a:t>, it will do </a:t>
            </a:r>
            <a:r>
              <a:rPr lang="en-IN" b="1"/>
              <a:t>n-1 comparisons</a:t>
            </a:r>
            <a:r>
              <a:rPr lang="en-IN"/>
              <a:t>;</a:t>
            </a:r>
          </a:p>
          <a:p>
            <a:pPr marL="0" indent="0">
              <a:buNone/>
            </a:pPr>
            <a:r>
              <a:rPr lang="en-IN"/>
              <a:t> in the </a:t>
            </a:r>
            <a:r>
              <a:rPr lang="en-IN" b="1"/>
              <a:t>second pass</a:t>
            </a:r>
            <a:r>
              <a:rPr lang="en-IN"/>
              <a:t>, it will do </a:t>
            </a:r>
            <a:r>
              <a:rPr lang="en-IN" b="1"/>
              <a:t>n-2 comparisons</a:t>
            </a:r>
            <a:r>
              <a:rPr lang="en-IN"/>
              <a:t>; </a:t>
            </a:r>
          </a:p>
          <a:p>
            <a:pPr marL="0" indent="0">
              <a:buNone/>
            </a:pPr>
            <a:r>
              <a:rPr lang="en-IN"/>
              <a:t>in the </a:t>
            </a:r>
            <a:r>
              <a:rPr lang="en-IN" b="1"/>
              <a:t>third pass</a:t>
            </a:r>
            <a:r>
              <a:rPr lang="en-IN"/>
              <a:t>, it will do </a:t>
            </a:r>
            <a:r>
              <a:rPr lang="en-IN" b="1"/>
              <a:t>n-3 comparisons</a:t>
            </a:r>
            <a:r>
              <a:rPr lang="en-IN"/>
              <a:t> and so on. </a:t>
            </a:r>
          </a:p>
          <a:p>
            <a:pPr marL="0" indent="0">
              <a:buNone/>
            </a:pPr>
            <a:r>
              <a:rPr lang="en-IN"/>
              <a:t>Thus, the total number of comparisons can be found by;
       1 + 2 + 3 + ...(n-3) +(n-2)  + (n – 1) =</a:t>
            </a:r>
            <a:r>
              <a:rPr lang="en-IN">
                <a:effectLst/>
              </a:rPr>
              <a:t>n(n - 1)/2 </a:t>
            </a:r>
            <a:r>
              <a:rPr lang="en-IN" b="1">
                <a:effectLst/>
              </a:rPr>
              <a:t>= O(n</a:t>
            </a:r>
            <a:r>
              <a:rPr lang="en-IN" b="1" baseline="30000">
                <a:effectLst/>
              </a:rPr>
              <a:t>2</a:t>
            </a:r>
            <a:r>
              <a:rPr lang="en-IN" b="1">
                <a:effectLst/>
              </a:rPr>
              <a:t>)</a:t>
            </a:r>
            <a:endParaRPr lang="en-US"/>
          </a:p>
        </p:txBody>
      </p:sp>
      <p:sp>
        <p:nvSpPr>
          <p:cNvPr id="5" name="Title">
            <a:extLst>
              <a:ext uri="{FF2B5EF4-FFF2-40B4-BE49-F238E27FC236}">
                <a16:creationId xmlns:a16="http://schemas.microsoft.com/office/drawing/2014/main" id="{FC482CB9-DC2E-8F80-DA82-2A3078EECC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/>
              <a:t>Analysis of Bubble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3774502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186DA964-4260-64B6-45C9-2207B416EA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3419" y="2478088"/>
            <a:ext cx="8733125" cy="3694112"/>
          </a:xfrm>
        </p:spPr>
      </p:pic>
      <p:sp>
        <p:nvSpPr>
          <p:cNvPr id="5" name="Title">
            <a:extLst>
              <a:ext uri="{FF2B5EF4-FFF2-40B4-BE49-F238E27FC236}">
                <a16:creationId xmlns:a16="http://schemas.microsoft.com/office/drawing/2014/main" id="{9E32EB46-5A0F-FAAF-F78C-4F1F5CB127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200"/>
              <a:t>Analysis of Bubble sort algorithm</a:t>
            </a:r>
          </a:p>
        </p:txBody>
      </p:sp>
    </p:spTree>
    <p:extLst>
      <p:ext uri="{BB962C8B-B14F-4D97-AF65-F5344CB8AC3E}">
        <p14:creationId xmlns:p14="http://schemas.microsoft.com/office/powerpoint/2010/main" val="40707523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BD34C-BD2C-B511-5054-8290B11B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750" y="133003"/>
            <a:ext cx="10168128" cy="686044"/>
          </a:xfrm>
        </p:spPr>
        <p:txBody>
          <a:bodyPr/>
          <a:lstStyle/>
          <a:p>
            <a:r>
              <a:rPr lang="en-IN"/>
              <a:t>Analysis of insertion sort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35586-5788-CD66-DDF8-17C3ADF0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750" y="819047"/>
            <a:ext cx="10168128" cy="5560970"/>
          </a:xfrm>
        </p:spPr>
        <p:txBody>
          <a:bodyPr>
            <a:normAutofit fontScale="62500" lnSpcReduction="20000"/>
          </a:bodyPr>
          <a:lstStyle/>
          <a:p>
            <a:r>
              <a:rPr lang="en-IN" b="1"/>
              <a:t>Algorithm</a:t>
            </a:r>
          </a:p>
          <a:p>
            <a:pPr marL="0" indent="0">
              <a:buNone/>
            </a:pPr>
            <a:r>
              <a:rPr lang="en-IN"/>
              <a:t>.</a:t>
            </a:r>
            <a:r>
              <a:rPr lang="en-IN" b="1"/>
              <a:t>start
2. </a:t>
            </a:r>
            <a:r>
              <a:rPr lang="en-IN" b="1" err="1"/>
              <a:t>i</a:t>
            </a:r>
            <a:r>
              <a:rPr lang="en-IN" b="1"/>
              <a:t>=1
3. While </a:t>
            </a:r>
            <a:r>
              <a:rPr lang="en-IN" b="1" err="1"/>
              <a:t>i</a:t>
            </a:r>
            <a:r>
              <a:rPr lang="en-IN" b="1"/>
              <a:t>&lt;n</a:t>
            </a:r>
          </a:p>
          <a:p>
            <a:pPr marL="0" indent="0">
              <a:buNone/>
            </a:pPr>
            <a:r>
              <a:rPr lang="en-IN" b="1"/>
              <a:t>1. j=</a:t>
            </a:r>
            <a:r>
              <a:rPr lang="en-IN" b="1" err="1"/>
              <a:t>i</a:t>
            </a:r>
            <a:endParaRPr lang="en-IN" b="1"/>
          </a:p>
          <a:p>
            <a:pPr marL="0" indent="0">
              <a:buNone/>
            </a:pPr>
            <a:r>
              <a:rPr lang="en-IN" b="1"/>
              <a:t>2. While a[j]&lt;a[j-1] and j&gt;0
1. t=a[j]
2. a[j]=[j-1]
3. a[j-1]=t
4. j=j-1
3.end while </a:t>
            </a:r>
          </a:p>
          <a:p>
            <a:pPr marL="0" indent="0">
              <a:buNone/>
            </a:pPr>
            <a:r>
              <a:rPr lang="en-IN" b="1"/>
              <a:t>4. </a:t>
            </a:r>
            <a:r>
              <a:rPr lang="en-IN" b="1" err="1"/>
              <a:t>i</a:t>
            </a:r>
            <a:r>
              <a:rPr lang="en-IN" b="1"/>
              <a:t>=i+1
4.end while
5. stop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2670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>
            <a:extLst>
              <a:ext uri="{FF2B5EF4-FFF2-40B4-BE49-F238E27FC236}">
                <a16:creationId xmlns:a16="http://schemas.microsoft.com/office/drawing/2014/main" id="{98067909-CB8F-5758-3EE2-D4D73A03F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94" y="1858140"/>
            <a:ext cx="6248400" cy="1404368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93AF1D-E804-AC5E-4145-CBFECF19E5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230801"/>
            <a:ext cx="10168128" cy="551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insertion sort</a:t>
            </a: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F6F86379-B2C3-6D85-2CEB-C68888D85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0094" y="3528648"/>
            <a:ext cx="6248400" cy="1524000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A7284EA7-95AE-F872-42C6-7498471505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3737" y="5475151"/>
            <a:ext cx="6304757" cy="13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86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CE152E5E-7071-CEB7-BB1D-2310EE37B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62" y="2072867"/>
            <a:ext cx="6438900" cy="1647825"/>
          </a:xfr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3E43DB4-1CEF-2681-EE73-BECEA25266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122246"/>
            <a:ext cx="10168128" cy="11980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/>
              <a:t>Analysis of insertion sort</a:t>
            </a:r>
            <a:endParaRPr lang="en-US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EF8CF431-84FE-8C35-8C68-B1CC9DA509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862" y="4063278"/>
            <a:ext cx="6438900" cy="162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37725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323820"/>
      </a:dk2>
      <a:lt2>
        <a:srgbClr val="E2E8E7"/>
      </a:lt2>
      <a:accent1>
        <a:srgbClr val="C6969E"/>
      </a:accent1>
      <a:accent2>
        <a:srgbClr val="BA8E7F"/>
      </a:accent2>
      <a:accent3>
        <a:srgbClr val="B2A281"/>
      </a:accent3>
      <a:accent4>
        <a:srgbClr val="A3A872"/>
      </a:accent4>
      <a:accent5>
        <a:srgbClr val="95AA81"/>
      </a:accent5>
      <a:accent6>
        <a:srgbClr val="7CAF78"/>
      </a:accent6>
      <a:hlink>
        <a:srgbClr val="568E85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7E6B5753000C348BA726F99FE2F0B93" ma:contentTypeVersion="5" ma:contentTypeDescription="Create a new document." ma:contentTypeScope="" ma:versionID="86422cb962ee0e72bbf42d0f8775927f">
  <xsd:schema xmlns:xsd="http://www.w3.org/2001/XMLSchema" xmlns:xs="http://www.w3.org/2001/XMLSchema" xmlns:p="http://schemas.microsoft.com/office/2006/metadata/properties" xmlns:ns2="2e9bb298-4dfd-4be4-977d-753482541b67" xmlns:ns3="9cc2de29-1b0e-4ab8-a781-ea52e22a278f" targetNamespace="http://schemas.microsoft.com/office/2006/metadata/properties" ma:root="true" ma:fieldsID="627b25f3fb28ff02e9f0ec4584240ed3" ns2:_="" ns3:_="">
    <xsd:import namespace="2e9bb298-4dfd-4be4-977d-753482541b67"/>
    <xsd:import namespace="9cc2de29-1b0e-4ab8-a781-ea52e22a27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e9bb298-4dfd-4be4-977d-753482541b6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c2de29-1b0e-4ab8-a781-ea52e22a278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160E0A5-F1B6-460B-8120-EE81ADC8BD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4E7E92-3D8F-4903-A488-44E36390103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1B11FBF-CA0F-4298-9397-F707C7879DCF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AccentBoxVTI</vt:lpstr>
      <vt:lpstr>Analysis of different sorting algorithms</vt:lpstr>
      <vt:lpstr>Analysis of Bubble sort algorithm</vt:lpstr>
      <vt:lpstr>Analysis of Bubble sort algorithm</vt:lpstr>
      <vt:lpstr>Analysis of Bubble sort algorithm</vt:lpstr>
      <vt:lpstr>Analysis of Bubble sort algorithm</vt:lpstr>
      <vt:lpstr>Analysis of Bubble sort algorithm</vt:lpstr>
      <vt:lpstr>Analysis of insertion sort</vt:lpstr>
      <vt:lpstr>Analysis of insertion sort</vt:lpstr>
      <vt:lpstr>Analysis of insertion sort</vt:lpstr>
      <vt:lpstr>Analysis of insertion sort</vt:lpstr>
      <vt:lpstr>Analysis of insertion sort</vt:lpstr>
      <vt:lpstr>Analysis of insertion sort</vt:lpstr>
      <vt:lpstr>Analysis of selection sort</vt:lpstr>
      <vt:lpstr>Analysis of selection sort</vt:lpstr>
      <vt:lpstr>Analysis of selection sort</vt:lpstr>
      <vt:lpstr>Analysis of selection sort</vt:lpstr>
      <vt:lpstr>Analysis of selection sort</vt:lpstr>
      <vt:lpstr>Analysis of selection sort</vt:lpstr>
      <vt:lpstr>Analysis of Mergesort algorithm</vt:lpstr>
      <vt:lpstr>Analysis of selection sort</vt:lpstr>
      <vt:lpstr>Analysis of Mergesort algorithm</vt:lpstr>
      <vt:lpstr>Analysis of Mergesort algorithm</vt:lpstr>
      <vt:lpstr>Analysis of Mergesort algorithm</vt:lpstr>
      <vt:lpstr>Analysis of Mergesort algorithm</vt:lpstr>
      <vt:lpstr>Analysis of quick sort</vt:lpstr>
      <vt:lpstr>Analysis of Mergesort algorithm</vt:lpstr>
      <vt:lpstr>Analysis of quick sort</vt:lpstr>
      <vt:lpstr>Analysis of quick sort</vt:lpstr>
      <vt:lpstr>Analysis of quick sort</vt:lpstr>
      <vt:lpstr>Analysis of quick sort</vt:lpstr>
      <vt:lpstr>Analysis of quick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Savitha Gopal</dc:creator>
  <cp:revision>1</cp:revision>
  <dcterms:created xsi:type="dcterms:W3CDTF">2023-09-11T05:45:25Z</dcterms:created>
  <dcterms:modified xsi:type="dcterms:W3CDTF">2023-12-03T13:58:11Z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0x01010047E6B5753000C348BA726F99FE2F0B93</vt:lpwstr>
  </property>
</Properties>
</file>